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518953832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51895383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g518953832_0_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 name="Google Shape;46;g51895383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518953832_0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51895383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518953832_0_1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518953832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518953832_0_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51895383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518953832_0_2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518953832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88f3d50a2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88f3d50a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88f3d50a2_0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88f3d50a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88f3d50a2_0_1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88f3d50a2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88f3d50a2_0_1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88f3d50a2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88f3d50a2_0_2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88f3d50a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88f3d50a2_0_3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88f3d50a2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88f3d50a2_0_3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88f3d50a2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88f3d50a2_0_4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88f3d50a2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35" name="Google Shape;35;p8"/>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36" name="Google Shape;36;p8"/>
          <p:cNvPicPr preferRelativeResize="0"/>
          <p:nvPr/>
        </p:nvPicPr>
        <p:blipFill>
          <a:blip r:embed="rId3">
            <a:alphaModFix/>
          </a:blip>
          <a:stretch>
            <a:fillRect/>
          </a:stretch>
        </p:blipFill>
        <p:spPr>
          <a:xfrm>
            <a:off x="-63625" y="1726288"/>
            <a:ext cx="9143999" cy="16909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43" name="Google Shape;43;p9"/>
          <p:cNvPicPr preferRelativeResize="0"/>
          <p:nvPr/>
        </p:nvPicPr>
        <p:blipFill>
          <a:blip r:embed="rId3">
            <a:alphaModFix/>
          </a:blip>
          <a:stretch>
            <a:fillRect/>
          </a:stretch>
        </p:blipFill>
        <p:spPr>
          <a:xfrm>
            <a:off x="0" y="1327551"/>
            <a:ext cx="9144001" cy="241609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sp>
        <p:nvSpPr>
          <p:cNvPr id="48" name="Google Shape;48;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	</a:t>
            </a:r>
            <a:endParaRPr/>
          </a:p>
        </p:txBody>
      </p:sp>
      <p:sp>
        <p:nvSpPr>
          <p:cNvPr id="49" name="Google Shape;49;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Reviewing Homework and Engaging the Reader (10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Take out your journal...</a:t>
            </a:r>
            <a:endParaRPr/>
          </a:p>
        </p:txBody>
      </p:sp>
      <p:sp>
        <p:nvSpPr>
          <p:cNvPr id="55" name="Google Shape;55;p1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Share with your group:</a:t>
            </a:r>
            <a:endParaRPr/>
          </a:p>
          <a:p>
            <a:pPr indent="-419100" lvl="0" marL="457200" rtl="0" algn="l">
              <a:spcBef>
                <a:spcPts val="600"/>
              </a:spcBef>
              <a:spcAft>
                <a:spcPts val="0"/>
              </a:spcAft>
              <a:buSzPts val="3000"/>
              <a:buChar char="●"/>
            </a:pPr>
            <a:r>
              <a:rPr lang="en"/>
              <a:t>two “academic” words that describe Meg Lowman’s thoughts or feelings about her research</a:t>
            </a:r>
            <a:endParaRPr/>
          </a:p>
          <a:p>
            <a:pPr indent="-419100" lvl="0" marL="457200" rtl="0" algn="l">
              <a:spcBef>
                <a:spcPts val="0"/>
              </a:spcBef>
              <a:spcAft>
                <a:spcPts val="0"/>
              </a:spcAft>
              <a:buSzPts val="3000"/>
              <a:buChar char="●"/>
            </a:pPr>
            <a:r>
              <a:rPr lang="en"/>
              <a:t>two “scientific” words that describe what she studies.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2"/>
          <p:cNvSpPr txBox="1"/>
          <p:nvPr>
            <p:ph idx="1" type="body"/>
          </p:nvPr>
        </p:nvSpPr>
        <p:spPr>
          <a:xfrm>
            <a:off x="457200" y="531675"/>
            <a:ext cx="8229600" cy="4394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Today you are going to complete the end of unit assessment.  You will have time to plan, and then will write two separate paragraphs about how Meg Lowman explores the rainforest canopy, and what she learns about biodiversity.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3"/>
          <p:cNvSpPr txBox="1"/>
          <p:nvPr>
            <p:ph idx="1" type="body"/>
          </p:nvPr>
        </p:nvSpPr>
        <p:spPr>
          <a:xfrm>
            <a:off x="457200" y="296975"/>
            <a:ext cx="8229600" cy="4629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Use your Meg Lowman, Rainforest Scientist KWL anchor chart and AQUA Biodiversity anchor charts to review what you have learned about Meg Lowman as a scientist.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Take into consideration…	</a:t>
            </a:r>
            <a:endParaRPr/>
          </a:p>
        </p:txBody>
      </p:sp>
      <p:sp>
        <p:nvSpPr>
          <p:cNvPr id="71" name="Google Shape;71;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What does Meg Lowman study?</a:t>
            </a:r>
            <a:endParaRPr/>
          </a:p>
          <a:p>
            <a:pPr indent="0" lvl="0" marL="0" rtl="0" algn="l">
              <a:spcBef>
                <a:spcPts val="600"/>
              </a:spcBef>
              <a:spcAft>
                <a:spcPts val="0"/>
              </a:spcAft>
              <a:buNone/>
            </a:pPr>
            <a:r>
              <a:t/>
            </a:r>
            <a:endParaRPr/>
          </a:p>
          <a:p>
            <a:pPr indent="-419100" lvl="0" marL="457200" rtl="0" algn="l">
              <a:spcBef>
                <a:spcPts val="600"/>
              </a:spcBef>
              <a:spcAft>
                <a:spcPts val="0"/>
              </a:spcAft>
              <a:buSzPts val="3000"/>
              <a:buChar char="●"/>
            </a:pPr>
            <a:r>
              <a:rPr lang="en"/>
              <a:t>How does she conduct her research.</a:t>
            </a:r>
            <a:endParaRPr/>
          </a:p>
        </p:txBody>
      </p:sp>
      <p:sp>
        <p:nvSpPr>
          <p:cNvPr id="72" name="Google Shape;72;p14"/>
          <p:cNvSpPr txBox="1"/>
          <p:nvPr/>
        </p:nvSpPr>
        <p:spPr>
          <a:xfrm>
            <a:off x="726200" y="3338950"/>
            <a:ext cx="7627500" cy="11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674EA7"/>
                </a:solidFill>
              </a:rPr>
              <a:t>Pair-Share what you have learned about Meg Lowman</a:t>
            </a:r>
            <a:endParaRPr b="1" sz="3000">
              <a:solidFill>
                <a:srgbClr val="674EA7"/>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2"/>
                                        </p:tgtEl>
                                        <p:attrNameLst>
                                          <p:attrName>style.visibility</p:attrName>
                                        </p:attrNameLst>
                                      </p:cBhvr>
                                      <p:to>
                                        <p:strVal val="visible"/>
                                      </p:to>
                                    </p:set>
                                    <p:anim calcmode="lin" valueType="num">
                                      <p:cBhvr additive="base">
                                        <p:cTn dur="1000"/>
                                        <p:tgtEl>
                                          <p:spTgt spid="72"/>
                                        </p:tgtEl>
                                        <p:attrNameLst>
                                          <p:attrName>ppt_w</p:attrName>
                                        </p:attrNameLst>
                                      </p:cBhvr>
                                      <p:tavLst>
                                        <p:tav fmla="" tm="0">
                                          <p:val>
                                            <p:strVal val="0"/>
                                          </p:val>
                                        </p:tav>
                                        <p:tav fmla="" tm="100000">
                                          <p:val>
                                            <p:strVal val="#ppt_w"/>
                                          </p:val>
                                        </p:tav>
                                      </p:tavLst>
                                    </p:anim>
                                    <p:anim calcmode="lin" valueType="num">
                                      <p:cBhvr additive="base">
                                        <p:cTn dur="1000"/>
                                        <p:tgtEl>
                                          <p:spTgt spid="72"/>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78" name="Google Shape;78;p1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End of Unit Assessment: Analyzing Meg Lowman’s Research in the Rainforest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84" name="Google Shape;84;p1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2600">
                <a:solidFill>
                  <a:srgbClr val="E69138"/>
                </a:solidFill>
              </a:rPr>
              <a:t>“I can </a:t>
            </a:r>
            <a:r>
              <a:rPr b="1" lang="en" sz="2600" u="sng">
                <a:solidFill>
                  <a:srgbClr val="E69138"/>
                </a:solidFill>
              </a:rPr>
              <a:t>analyze</a:t>
            </a:r>
            <a:r>
              <a:rPr b="1" lang="en" sz="2600">
                <a:solidFill>
                  <a:srgbClr val="E69138"/>
                </a:solidFill>
              </a:rPr>
              <a:t> Meg Lowman’s research in the rainforest.”</a:t>
            </a:r>
            <a:endParaRPr b="1" sz="1100">
              <a:solidFill>
                <a:srgbClr val="E69138"/>
              </a:solidFill>
            </a:endParaRPr>
          </a:p>
          <a:p>
            <a:pPr indent="0" lvl="0" marL="0" rtl="0" algn="l">
              <a:spcBef>
                <a:spcPts val="600"/>
              </a:spcBef>
              <a:spcAft>
                <a:spcPts val="0"/>
              </a:spcAft>
              <a:buNone/>
            </a:pPr>
            <a:r>
              <a:t/>
            </a:r>
            <a:endParaRPr sz="1100"/>
          </a:p>
          <a:p>
            <a:pPr indent="0" lvl="0" marL="0" rtl="0" algn="l">
              <a:spcBef>
                <a:spcPts val="600"/>
              </a:spcBef>
              <a:spcAft>
                <a:spcPts val="0"/>
              </a:spcAft>
              <a:buNone/>
            </a:pPr>
            <a:r>
              <a:rPr b="1" lang="en" sz="2600">
                <a:solidFill>
                  <a:srgbClr val="3D85C6"/>
                </a:solidFill>
              </a:rPr>
              <a:t>“I can justify my analysis by </a:t>
            </a:r>
            <a:r>
              <a:rPr b="1" lang="en" sz="2600" u="sng">
                <a:solidFill>
                  <a:srgbClr val="3D85C6"/>
                </a:solidFill>
              </a:rPr>
              <a:t>citing evidence</a:t>
            </a:r>
            <a:r>
              <a:rPr b="1" lang="en" sz="2600">
                <a:solidFill>
                  <a:srgbClr val="3D85C6"/>
                </a:solidFill>
              </a:rPr>
              <a:t> from the text.”</a:t>
            </a:r>
            <a:endParaRPr b="1" sz="1100">
              <a:solidFill>
                <a:srgbClr val="3D85C6"/>
              </a:solidFill>
            </a:endParaRPr>
          </a:p>
          <a:p>
            <a:pPr indent="0" lvl="0" marL="0" rtl="0" algn="l">
              <a:spcBef>
                <a:spcPts val="600"/>
              </a:spcBef>
              <a:spcAft>
                <a:spcPts val="0"/>
              </a:spcAft>
              <a:buNone/>
            </a:pPr>
            <a:r>
              <a:t/>
            </a:r>
            <a:endParaRPr sz="1100"/>
          </a:p>
          <a:p>
            <a:pPr indent="0" lvl="0" marL="0" rtl="0" algn="l">
              <a:spcBef>
                <a:spcPts val="600"/>
              </a:spcBef>
              <a:spcAft>
                <a:spcPts val="0"/>
              </a:spcAft>
              <a:buNone/>
            </a:pPr>
            <a:r>
              <a:rPr b="1" lang="en" sz="2600">
                <a:solidFill>
                  <a:srgbClr val="A64D79"/>
                </a:solidFill>
              </a:rPr>
              <a:t>“I can use academic and scientific vocabulary </a:t>
            </a:r>
            <a:r>
              <a:rPr b="1" lang="en" sz="2600" u="sng">
                <a:solidFill>
                  <a:srgbClr val="A64D79"/>
                </a:solidFill>
              </a:rPr>
              <a:t>accurately</a:t>
            </a:r>
            <a:r>
              <a:rPr b="1" lang="en" sz="2600">
                <a:solidFill>
                  <a:srgbClr val="A64D79"/>
                </a:solidFill>
              </a:rPr>
              <a:t> in my writing.”</a:t>
            </a:r>
            <a:endParaRPr b="1" sz="2600">
              <a:solidFill>
                <a:srgbClr val="A64D79"/>
              </a:solidFill>
            </a:endParaRPr>
          </a:p>
          <a:p>
            <a:pPr indent="0" lvl="0" marL="0" rtl="0" algn="l">
              <a:spcBef>
                <a:spcPts val="600"/>
              </a:spcBef>
              <a:spcAft>
                <a:spcPts val="0"/>
              </a:spcAft>
              <a:buNone/>
            </a:pPr>
            <a:r>
              <a:t/>
            </a:r>
            <a:endParaRPr sz="2600"/>
          </a:p>
        </p:txBody>
      </p:sp>
      <p:sp>
        <p:nvSpPr>
          <p:cNvPr id="85" name="Google Shape;85;p16"/>
          <p:cNvSpPr txBox="1"/>
          <p:nvPr/>
        </p:nvSpPr>
        <p:spPr>
          <a:xfrm>
            <a:off x="2477375" y="1804425"/>
            <a:ext cx="4441200" cy="4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800" u="sng"/>
              <a:t>analyze</a:t>
            </a:r>
            <a:r>
              <a:rPr b="1" lang="en" sz="1800"/>
              <a:t>: examine, consider, evaluate</a:t>
            </a:r>
            <a:endParaRPr b="1" sz="1800"/>
          </a:p>
        </p:txBody>
      </p:sp>
      <p:sp>
        <p:nvSpPr>
          <p:cNvPr id="86" name="Google Shape;86;p16"/>
          <p:cNvSpPr txBox="1"/>
          <p:nvPr/>
        </p:nvSpPr>
        <p:spPr>
          <a:xfrm>
            <a:off x="2034000" y="2895600"/>
            <a:ext cx="6942600" cy="4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600" u="sng"/>
              <a:t>cite evidence</a:t>
            </a:r>
            <a:r>
              <a:rPr b="1" lang="en" sz="1600"/>
              <a:t>: use quotes from the text; use details from the book</a:t>
            </a:r>
            <a:endParaRPr b="1" sz="1600"/>
          </a:p>
        </p:txBody>
      </p:sp>
      <p:sp>
        <p:nvSpPr>
          <p:cNvPr id="87" name="Google Shape;87;p16"/>
          <p:cNvSpPr txBox="1"/>
          <p:nvPr/>
        </p:nvSpPr>
        <p:spPr>
          <a:xfrm>
            <a:off x="4642725" y="3986775"/>
            <a:ext cx="4441200" cy="4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800" u="sng"/>
              <a:t>accurate</a:t>
            </a:r>
            <a:r>
              <a:rPr b="1" lang="en" sz="1800"/>
              <a:t>: correct, true</a:t>
            </a:r>
            <a:endParaRPr b="1"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5"/>
                                        </p:tgtEl>
                                        <p:attrNameLst>
                                          <p:attrName>style.visibility</p:attrName>
                                        </p:attrNameLst>
                                      </p:cBhvr>
                                      <p:to>
                                        <p:strVal val="visible"/>
                                      </p:to>
                                    </p:set>
                                    <p:anim calcmode="lin" valueType="num">
                                      <p:cBhvr additive="base">
                                        <p:cTn dur="1000"/>
                                        <p:tgtEl>
                                          <p:spTgt spid="85"/>
                                        </p:tgtEl>
                                        <p:attrNameLst>
                                          <p:attrName>ppt_w</p:attrName>
                                        </p:attrNameLst>
                                      </p:cBhvr>
                                      <p:tavLst>
                                        <p:tav fmla="" tm="0">
                                          <p:val>
                                            <p:strVal val="0"/>
                                          </p:val>
                                        </p:tav>
                                        <p:tav fmla="" tm="100000">
                                          <p:val>
                                            <p:strVal val="#ppt_w"/>
                                          </p:val>
                                        </p:tav>
                                      </p:tavLst>
                                    </p:anim>
                                    <p:anim calcmode="lin" valueType="num">
                                      <p:cBhvr additive="base">
                                        <p:cTn dur="1000"/>
                                        <p:tgtEl>
                                          <p:spTgt spid="8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6"/>
                                        </p:tgtEl>
                                        <p:attrNameLst>
                                          <p:attrName>style.visibility</p:attrName>
                                        </p:attrNameLst>
                                      </p:cBhvr>
                                      <p:to>
                                        <p:strVal val="visible"/>
                                      </p:to>
                                    </p:set>
                                    <p:anim calcmode="lin" valueType="num">
                                      <p:cBhvr additive="base">
                                        <p:cTn dur="1000"/>
                                        <p:tgtEl>
                                          <p:spTgt spid="86"/>
                                        </p:tgtEl>
                                        <p:attrNameLst>
                                          <p:attrName>ppt_w</p:attrName>
                                        </p:attrNameLst>
                                      </p:cBhvr>
                                      <p:tavLst>
                                        <p:tav fmla="" tm="0">
                                          <p:val>
                                            <p:strVal val="0"/>
                                          </p:val>
                                        </p:tav>
                                        <p:tav fmla="" tm="100000">
                                          <p:val>
                                            <p:strVal val="#ppt_w"/>
                                          </p:val>
                                        </p:tav>
                                      </p:tavLst>
                                    </p:anim>
                                    <p:anim calcmode="lin" valueType="num">
                                      <p:cBhvr additive="base">
                                        <p:cTn dur="1000"/>
                                        <p:tgtEl>
                                          <p:spTgt spid="86"/>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7"/>
                                        </p:tgtEl>
                                        <p:attrNameLst>
                                          <p:attrName>style.visibility</p:attrName>
                                        </p:attrNameLst>
                                      </p:cBhvr>
                                      <p:to>
                                        <p:strVal val="visible"/>
                                      </p:to>
                                    </p:set>
                                    <p:anim calcmode="lin" valueType="num">
                                      <p:cBhvr additive="base">
                                        <p:cTn dur="1000"/>
                                        <p:tgtEl>
                                          <p:spTgt spid="87"/>
                                        </p:tgtEl>
                                        <p:attrNameLst>
                                          <p:attrName>ppt_w</p:attrName>
                                        </p:attrNameLst>
                                      </p:cBhvr>
                                      <p:tavLst>
                                        <p:tav fmla="" tm="0">
                                          <p:val>
                                            <p:strVal val="0"/>
                                          </p:val>
                                        </p:tav>
                                        <p:tav fmla="" tm="100000">
                                          <p:val>
                                            <p:strVal val="#ppt_w"/>
                                          </p:val>
                                        </p:tav>
                                      </p:tavLst>
                                    </p:anim>
                                    <p:anim calcmode="lin" valueType="num">
                                      <p:cBhvr additive="base">
                                        <p:cTn dur="1000"/>
                                        <p:tgtEl>
                                          <p:spTgt spid="87"/>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 of Unit 2 Assessment</a:t>
            </a:r>
            <a:endParaRPr/>
          </a:p>
        </p:txBody>
      </p:sp>
      <p:sp>
        <p:nvSpPr>
          <p:cNvPr id="93" name="Google Shape;93;p1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This will be a two paragraph essay.  Let’s take a look at the Criteria for Success listed at the bottom of the assessment.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18"/>
          <p:cNvPicPr preferRelativeResize="0"/>
          <p:nvPr/>
        </p:nvPicPr>
        <p:blipFill>
          <a:blip r:embed="rId3">
            <a:alphaModFix/>
          </a:blip>
          <a:stretch>
            <a:fillRect/>
          </a:stretch>
        </p:blipFill>
        <p:spPr>
          <a:xfrm>
            <a:off x="3389100" y="568450"/>
            <a:ext cx="4965050" cy="4274450"/>
          </a:xfrm>
          <a:prstGeom prst="rect">
            <a:avLst/>
          </a:prstGeom>
          <a:noFill/>
          <a:ln>
            <a:noFill/>
          </a:ln>
        </p:spPr>
      </p:pic>
      <p:sp>
        <p:nvSpPr>
          <p:cNvPr id="99" name="Google Shape;99;p18"/>
          <p:cNvSpPr txBox="1"/>
          <p:nvPr>
            <p:ph idx="1" type="body"/>
          </p:nvPr>
        </p:nvSpPr>
        <p:spPr>
          <a:xfrm>
            <a:off x="0" y="171100"/>
            <a:ext cx="33891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This is a two-part question.  You will need to write a complete paragraph addressing each part of the question to fully answer the prompt/.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Part 1: Planning (15-20 mins)</a:t>
            </a:r>
            <a:endParaRPr/>
          </a:p>
        </p:txBody>
      </p:sp>
      <p:sp>
        <p:nvSpPr>
          <p:cNvPr id="105" name="Google Shape;105;p1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Skim the assessment prompt once again</a:t>
            </a:r>
            <a:endParaRPr/>
          </a:p>
          <a:p>
            <a:pPr indent="-419100" lvl="0" marL="457200" rtl="0" algn="l">
              <a:spcBef>
                <a:spcPts val="0"/>
              </a:spcBef>
              <a:spcAft>
                <a:spcPts val="0"/>
              </a:spcAft>
              <a:buSzPts val="3000"/>
              <a:buChar char="●"/>
            </a:pPr>
            <a:r>
              <a:rPr lang="en"/>
              <a:t>Locate information that addresses both parts of the prompt question from </a:t>
            </a:r>
            <a:r>
              <a:rPr i="1" lang="en"/>
              <a:t>The Most Beautiful Roof in the World</a:t>
            </a:r>
            <a:r>
              <a:rPr lang="en"/>
              <a:t> and your journals</a:t>
            </a:r>
            <a:endParaRPr/>
          </a:p>
          <a:p>
            <a:pPr indent="-419100" lvl="0" marL="457200" rtl="0" algn="l">
              <a:spcBef>
                <a:spcPts val="0"/>
              </a:spcBef>
              <a:spcAft>
                <a:spcPts val="0"/>
              </a:spcAft>
              <a:buSzPts val="3000"/>
              <a:buChar char="●"/>
            </a:pPr>
            <a:r>
              <a:rPr lang="en"/>
              <a:t>Complete one Accordion graphic organizer for each paragraph</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500"/>
              <a:t>Part 2: Writing the Essay (20-25 mins)</a:t>
            </a:r>
            <a:endParaRPr sz="3500"/>
          </a:p>
        </p:txBody>
      </p:sp>
      <p:sp>
        <p:nvSpPr>
          <p:cNvPr id="111" name="Google Shape;111;p2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Reread the prompt</a:t>
            </a:r>
            <a:endParaRPr/>
          </a:p>
          <a:p>
            <a:pPr indent="-419100" lvl="0" marL="457200" rtl="0" algn="l">
              <a:spcBef>
                <a:spcPts val="0"/>
              </a:spcBef>
              <a:spcAft>
                <a:spcPts val="0"/>
              </a:spcAft>
              <a:buSzPts val="3000"/>
              <a:buChar char="●"/>
            </a:pPr>
            <a:r>
              <a:rPr lang="en"/>
              <a:t>Determine the sequence of your paragraphs</a:t>
            </a:r>
            <a:endParaRPr/>
          </a:p>
          <a:p>
            <a:pPr indent="-419100" lvl="0" marL="457200" rtl="0" algn="l">
              <a:spcBef>
                <a:spcPts val="0"/>
              </a:spcBef>
              <a:spcAft>
                <a:spcPts val="0"/>
              </a:spcAft>
              <a:buSzPts val="3000"/>
              <a:buChar char="●"/>
            </a:pPr>
            <a:r>
              <a:rPr lang="en"/>
              <a:t>Review the criteria for success</a:t>
            </a:r>
            <a:endParaRPr/>
          </a:p>
          <a:p>
            <a:pPr indent="-419100" lvl="0" marL="457200" rtl="0" algn="l">
              <a:spcBef>
                <a:spcPts val="0"/>
              </a:spcBef>
              <a:spcAft>
                <a:spcPts val="0"/>
              </a:spcAft>
              <a:buSzPts val="3000"/>
              <a:buChar char="●"/>
            </a:pPr>
            <a:r>
              <a:rPr lang="en"/>
              <a:t>Refer to the book, your journals, and anchor charts as needed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Learning Target Reflection (5 min)</a:t>
            </a:r>
            <a:endParaRPr/>
          </a:p>
        </p:txBody>
      </p:sp>
      <p:sp>
        <p:nvSpPr>
          <p:cNvPr id="117" name="Google Shape;117;p2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reflect on my learning.”</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Independently complete the “tracking my progress” forms.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	</a:t>
            </a:r>
            <a:endParaRPr/>
          </a:p>
        </p:txBody>
      </p:sp>
      <p:sp>
        <p:nvSpPr>
          <p:cNvPr id="123" name="Google Shape;123;p2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Debrief (5 min)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Share your reflections with a partner</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