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9c333bfaa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 name="Google Shape;37;g9c333bfa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9c333bfaa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 name="Google Shape;42;g9c333bfa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9c333bfaa_1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9c333bfaa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9c333bfaa_1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9c333bfaa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9c333bfaa_1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9c333bfaa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c333bfaa_1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c333bfa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c333bfaa_1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c333bfa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9c333bfaa_1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9c333bfa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9c333bfaa_1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9c333bfaa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9c333bfaa_1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9c333bfaa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9c333bfaa_1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9c333bfaa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9c333bfaa_1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9c333bfaa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9c333bfaa_1_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9c333bfaa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9c333bfaa_1_6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9c333bfaa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9c333bfaa_1_7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9c333bfaa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9c333bfaa_1_7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9c333bfaa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9c333bfaa_1_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9c333bfaa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9c333bfaa_1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9c333bfaa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9c333bfaa_1_8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9c333bfaa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c333bfaa_1_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9c333bfaa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c333bfaa_1_10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c333bfaa_1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c333bfaa_1_1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9c333bfaa_1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9c333bfaa_1_1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9c333bfaa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9c333bfaa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9c333bfa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8"/>
          <p:cNvPicPr preferRelativeResize="0"/>
          <p:nvPr/>
        </p:nvPicPr>
        <p:blipFill>
          <a:blip r:embed="rId3">
            <a:alphaModFix/>
          </a:blip>
          <a:stretch>
            <a:fillRect/>
          </a:stretch>
        </p:blipFill>
        <p:spPr>
          <a:xfrm>
            <a:off x="0" y="1817350"/>
            <a:ext cx="9143999" cy="1508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9"/>
          <p:cNvPicPr preferRelativeResize="0"/>
          <p:nvPr/>
        </p:nvPicPr>
        <p:blipFill>
          <a:blip r:embed="rId3">
            <a:alphaModFix/>
          </a:blip>
          <a:stretch>
            <a:fillRect/>
          </a:stretch>
        </p:blipFill>
        <p:spPr>
          <a:xfrm>
            <a:off x="0" y="1043628"/>
            <a:ext cx="9143999" cy="29440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	</a:t>
            </a:r>
            <a:endParaRPr/>
          </a:p>
        </p:txBody>
      </p:sp>
      <p:sp>
        <p:nvSpPr>
          <p:cNvPr id="45" name="Google Shape;45;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(5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220200"/>
            <a:ext cx="8229600" cy="4705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 and share with a partner your homework from lesson 12:</a:t>
            </a:r>
            <a:endParaRPr/>
          </a:p>
          <a:p>
            <a:pPr indent="-419100" lvl="0" marL="457200" rtl="0" algn="l">
              <a:spcBef>
                <a:spcPts val="600"/>
              </a:spcBef>
              <a:spcAft>
                <a:spcPts val="0"/>
              </a:spcAft>
              <a:buSzPts val="3000"/>
              <a:buChar char="●"/>
            </a:pPr>
            <a:r>
              <a:rPr lang="en"/>
              <a:t>One thing you added to each of the Meg Lowman KWL and AQUA charts</a:t>
            </a:r>
            <a:endParaRPr/>
          </a:p>
          <a:p>
            <a:pPr indent="-419100" lvl="0" marL="457200" rtl="0" algn="l">
              <a:spcBef>
                <a:spcPts val="0"/>
              </a:spcBef>
              <a:spcAft>
                <a:spcPts val="0"/>
              </a:spcAft>
              <a:buSzPts val="3000"/>
              <a:buChar char="●"/>
            </a:pPr>
            <a:r>
              <a:rPr lang="en"/>
              <a:t>An academic and scientific word you selected to add to your glossaries</a:t>
            </a:r>
            <a:endParaRPr/>
          </a:p>
          <a:p>
            <a:pPr indent="-419100" lvl="0" marL="457200" rtl="0" algn="l">
              <a:spcBef>
                <a:spcPts val="0"/>
              </a:spcBef>
              <a:spcAft>
                <a:spcPts val="0"/>
              </a:spcAft>
              <a:buSzPts val="3000"/>
              <a:buChar char="●"/>
            </a:pPr>
            <a:r>
              <a:rPr lang="en"/>
              <a:t>Why you chose those words.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2"/>
          <p:cNvSpPr txBox="1"/>
          <p:nvPr>
            <p:ph idx="1" type="body"/>
          </p:nvPr>
        </p:nvSpPr>
        <p:spPr>
          <a:xfrm>
            <a:off x="457200" y="203200"/>
            <a:ext cx="8229600" cy="4722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Today you are going to write interview questions and answers from the perspective of scientists.  Let’s think about the interviews with scientists we have read during this module.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 you remember?</a:t>
            </a:r>
            <a:endParaRPr/>
          </a:p>
          <a:p>
            <a:pPr indent="0" lvl="0" marL="0" rtl="0" algn="l">
              <a:spcBef>
                <a:spcPts val="600"/>
              </a:spcBef>
              <a:spcAft>
                <a:spcPts val="0"/>
              </a:spcAft>
              <a:buNone/>
            </a:pPr>
            <a:r>
              <a:rPr lang="en"/>
              <a:t>What is the purpose of interviewing a scientist?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61" name="Google Shape;61;p1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Read-aloud and Rereading: The Night Walk (15 mins)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Join your reading groups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Target</a:t>
            </a:r>
            <a:endParaRPr/>
          </a:p>
        </p:txBody>
      </p:sp>
      <p:sp>
        <p:nvSpPr>
          <p:cNvPr id="67" name="Google Shape;67;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b="1" lang="en">
                <a:solidFill>
                  <a:srgbClr val="3D85C6"/>
                </a:solidFill>
              </a:rPr>
              <a:t>explain</a:t>
            </a:r>
            <a:r>
              <a:rPr lang="en"/>
              <a:t> what happened during the night walk.”</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does it mean to </a:t>
            </a:r>
            <a:r>
              <a:rPr b="1" lang="en">
                <a:solidFill>
                  <a:srgbClr val="3D85C6"/>
                </a:solidFill>
              </a:rPr>
              <a:t>explain</a:t>
            </a:r>
            <a:r>
              <a:rPr lang="en"/>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1" type="body"/>
          </p:nvPr>
        </p:nvSpPr>
        <p:spPr>
          <a:xfrm>
            <a:off x="457200" y="211700"/>
            <a:ext cx="8229600" cy="471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To learn more about Meg Lowman’s research in the rainforest, we are going to read about a night walk Meg Lowman went on with her sons James and Edward.</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Turn to page 37 in </a:t>
            </a:r>
            <a:r>
              <a:rPr i="1" lang="en"/>
              <a:t>The Most Beautiful Roof in the World</a:t>
            </a:r>
            <a:endParaRPr/>
          </a:p>
          <a:p>
            <a:pPr indent="0" lvl="0" marL="0" rtl="0" algn="l">
              <a:spcBef>
                <a:spcPts val="600"/>
              </a:spcBef>
              <a:spcAft>
                <a:spcPts val="0"/>
              </a:spcAft>
              <a:buNone/>
            </a:pPr>
            <a:r>
              <a:rPr lang="en"/>
              <a:t>Follow along as I read to pg 39 (“...justify the means?”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idx="1" type="body"/>
          </p:nvPr>
        </p:nvSpPr>
        <p:spPr>
          <a:xfrm>
            <a:off x="457200" y="313700"/>
            <a:ext cx="8229600" cy="4612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reread this same chunk of text independently, considering this question:</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happened during the night walk?</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When you’ve each finished, discuss this question with your group.</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457200" y="205975"/>
            <a:ext cx="8229600" cy="76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What strategies do you have for finding the meaning of these words?</a:t>
            </a:r>
            <a:endParaRPr sz="3000"/>
          </a:p>
        </p:txBody>
      </p:sp>
      <p:sp>
        <p:nvSpPr>
          <p:cNvPr id="83" name="Google Shape;83;p17"/>
          <p:cNvSpPr txBox="1"/>
          <p:nvPr>
            <p:ph idx="1" type="body"/>
          </p:nvPr>
        </p:nvSpPr>
        <p:spPr>
          <a:xfrm>
            <a:off x="0" y="917325"/>
            <a:ext cx="4365300" cy="4008600"/>
          </a:xfrm>
          <a:prstGeom prst="rect">
            <a:avLst/>
          </a:prstGeom>
        </p:spPr>
        <p:txBody>
          <a:bodyPr anchorCtr="0" anchor="t" bIns="91425" lIns="91425" spcFirstLastPara="1" rIns="91425" wrap="square" tIns="91425">
            <a:noAutofit/>
          </a:bodyPr>
          <a:lstStyle/>
          <a:p>
            <a:pPr indent="-419100" lvl="0" marL="457200" rtl="0" algn="l">
              <a:lnSpc>
                <a:spcPct val="200000"/>
              </a:lnSpc>
              <a:spcBef>
                <a:spcPts val="600"/>
              </a:spcBef>
              <a:spcAft>
                <a:spcPts val="0"/>
              </a:spcAft>
              <a:buSzPts val="3000"/>
              <a:buChar char="●"/>
            </a:pPr>
            <a:r>
              <a:rPr b="1" lang="en"/>
              <a:t>winching:</a:t>
            </a:r>
            <a:endParaRPr b="1"/>
          </a:p>
          <a:p>
            <a:pPr indent="-419100" lvl="0" marL="457200" rtl="0" algn="l">
              <a:lnSpc>
                <a:spcPct val="200000"/>
              </a:lnSpc>
              <a:spcBef>
                <a:spcPts val="0"/>
              </a:spcBef>
              <a:spcAft>
                <a:spcPts val="0"/>
              </a:spcAft>
              <a:buSzPts val="3000"/>
              <a:buChar char="●"/>
            </a:pPr>
            <a:r>
              <a:rPr b="1" lang="en"/>
              <a:t>identical:</a:t>
            </a:r>
            <a:endParaRPr b="1"/>
          </a:p>
          <a:p>
            <a:pPr indent="-419100" lvl="0" marL="457200" rtl="0" algn="l">
              <a:lnSpc>
                <a:spcPct val="200000"/>
              </a:lnSpc>
              <a:spcBef>
                <a:spcPts val="0"/>
              </a:spcBef>
              <a:spcAft>
                <a:spcPts val="0"/>
              </a:spcAft>
              <a:buSzPts val="3000"/>
              <a:buChar char="●"/>
            </a:pPr>
            <a:r>
              <a:rPr b="1" lang="en"/>
              <a:t>inhabitant:</a:t>
            </a:r>
            <a:endParaRPr b="1"/>
          </a:p>
          <a:p>
            <a:pPr indent="-419100" lvl="0" marL="457200" rtl="0" algn="l">
              <a:lnSpc>
                <a:spcPct val="100000"/>
              </a:lnSpc>
              <a:spcBef>
                <a:spcPts val="0"/>
              </a:spcBef>
              <a:spcAft>
                <a:spcPts val="0"/>
              </a:spcAft>
              <a:buSzPts val="3000"/>
              <a:buChar char="●"/>
            </a:pPr>
            <a:r>
              <a:rPr b="1" lang="en"/>
              <a:t>the ends justify the means:</a:t>
            </a:r>
            <a:endParaRPr b="1"/>
          </a:p>
        </p:txBody>
      </p:sp>
      <p:sp>
        <p:nvSpPr>
          <p:cNvPr id="84" name="Google Shape;84;p17"/>
          <p:cNvSpPr txBox="1"/>
          <p:nvPr/>
        </p:nvSpPr>
        <p:spPr>
          <a:xfrm>
            <a:off x="2452300" y="976850"/>
            <a:ext cx="65718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pulling in; cranking</a:t>
            </a:r>
            <a:endParaRPr sz="3000"/>
          </a:p>
        </p:txBody>
      </p:sp>
      <p:sp>
        <p:nvSpPr>
          <p:cNvPr id="85" name="Google Shape;85;p17"/>
          <p:cNvSpPr txBox="1"/>
          <p:nvPr/>
        </p:nvSpPr>
        <p:spPr>
          <a:xfrm>
            <a:off x="2264650" y="1784625"/>
            <a:ext cx="65718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exactly the same</a:t>
            </a:r>
            <a:endParaRPr sz="3000"/>
          </a:p>
        </p:txBody>
      </p:sp>
      <p:sp>
        <p:nvSpPr>
          <p:cNvPr id="86" name="Google Shape;86;p17"/>
          <p:cNvSpPr txBox="1"/>
          <p:nvPr/>
        </p:nvSpPr>
        <p:spPr>
          <a:xfrm>
            <a:off x="2493575" y="2753150"/>
            <a:ext cx="65718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one who lives there; occupant</a:t>
            </a:r>
            <a:endParaRPr sz="3000"/>
          </a:p>
        </p:txBody>
      </p:sp>
      <p:sp>
        <p:nvSpPr>
          <p:cNvPr id="87" name="Google Shape;87;p17"/>
          <p:cNvSpPr txBox="1"/>
          <p:nvPr/>
        </p:nvSpPr>
        <p:spPr>
          <a:xfrm>
            <a:off x="4116725" y="3594850"/>
            <a:ext cx="4864800" cy="13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An expression meaning: “If you do something bad to accomplish something good, then it can sometimes be okay.”</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457200" y="205974"/>
            <a:ext cx="8229600" cy="118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Write a Short Interview with Meg Lowman (20 mins)</a:t>
            </a:r>
            <a:endParaRPr/>
          </a:p>
        </p:txBody>
      </p:sp>
      <p:sp>
        <p:nvSpPr>
          <p:cNvPr id="93" name="Google Shape;93;p18"/>
          <p:cNvSpPr txBox="1"/>
          <p:nvPr>
            <p:ph idx="1" type="body"/>
          </p:nvPr>
        </p:nvSpPr>
        <p:spPr>
          <a:xfrm>
            <a:off x="457200" y="1320300"/>
            <a:ext cx="8229600" cy="360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900"/>
              <a:t>“I can write interview questions for Meg Lowman about the rainforest spider from the </a:t>
            </a:r>
            <a:r>
              <a:rPr b="1" lang="en" sz="2900">
                <a:solidFill>
                  <a:srgbClr val="FF00FF"/>
                </a:solidFill>
              </a:rPr>
              <a:t>point of view</a:t>
            </a:r>
            <a:r>
              <a:rPr lang="en" sz="2900"/>
              <a:t> of a scientist, using </a:t>
            </a:r>
            <a:r>
              <a:rPr b="1" lang="en" sz="2900">
                <a:solidFill>
                  <a:srgbClr val="6AA84F"/>
                </a:solidFill>
              </a:rPr>
              <a:t>scientific vocabulary</a:t>
            </a:r>
            <a:r>
              <a:rPr lang="en" sz="2900"/>
              <a:t>.”</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sz="2900"/>
              <a:t>“I can create answers to interview questions by </a:t>
            </a:r>
            <a:r>
              <a:rPr b="1" lang="en" sz="2900">
                <a:solidFill>
                  <a:srgbClr val="1AD0F3"/>
                </a:solidFill>
              </a:rPr>
              <a:t>inferring</a:t>
            </a:r>
            <a:r>
              <a:rPr lang="en" sz="2900"/>
              <a:t> how Meg Lowman would answer them.</a:t>
            </a:r>
            <a:endParaRPr sz="2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idx="1" type="body"/>
          </p:nvPr>
        </p:nvSpPr>
        <p:spPr>
          <a:xfrm>
            <a:off x="457200" y="172575"/>
            <a:ext cx="8229600" cy="475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working in pairs, you will create interview questions for Meg Lowman.  Pretend that you are Eve Nilson, the teenage scientist we read about in Unit 1.  What questions would you want to ask Dr. Lowman?  </a:t>
            </a:r>
            <a:endParaRPr/>
          </a:p>
          <a:p>
            <a:pPr indent="0" lvl="0" marL="0" rtl="0" algn="l">
              <a:spcBef>
                <a:spcPts val="600"/>
              </a:spcBef>
              <a:spcAft>
                <a:spcPts val="0"/>
              </a:spcAft>
              <a:buNone/>
            </a:pPr>
            <a:r>
              <a:rPr lang="en"/>
              <a:t>Writing from the </a:t>
            </a:r>
            <a:r>
              <a:rPr b="1" lang="en" sz="2900">
                <a:solidFill>
                  <a:srgbClr val="FF00FF"/>
                </a:solidFill>
              </a:rPr>
              <a:t>point of view</a:t>
            </a:r>
            <a:r>
              <a:rPr lang="en"/>
              <a:t> of a scientist like Eve Nilson helps us to think more deeply about why and how scientists conduct research.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idx="1" type="body"/>
          </p:nvPr>
        </p:nvSpPr>
        <p:spPr>
          <a:xfrm>
            <a:off x="457200" y="57952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With your partner, reread the first four sentences of paragraph 5 on page 39, starting with “Meg has an answer…” through “...good scientist.”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Think about...</a:t>
            </a:r>
            <a:endParaRPr/>
          </a:p>
        </p:txBody>
      </p:sp>
      <p:sp>
        <p:nvSpPr>
          <p:cNvPr id="109" name="Google Shape;109;p2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are some questions a young scientist like Eve Nilson might want to ask expert scientist Meg Lowman about her research on the slingshot spider?</a:t>
            </a:r>
            <a:endParaRPr/>
          </a:p>
          <a:p>
            <a:pPr indent="-419100" lvl="0" marL="457200" rtl="0" algn="l">
              <a:spcBef>
                <a:spcPts val="0"/>
              </a:spcBef>
              <a:spcAft>
                <a:spcPts val="0"/>
              </a:spcAft>
              <a:buSzPts val="3000"/>
              <a:buChar char="●"/>
            </a:pPr>
            <a:r>
              <a:rPr lang="en"/>
              <a:t>Brainstorm with your partner potential interview questions.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idx="1" type="body"/>
          </p:nvPr>
        </p:nvSpPr>
        <p:spPr>
          <a:xfrm>
            <a:off x="457200" y="186175"/>
            <a:ext cx="8229600" cy="4739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makes a good interview question?</a:t>
            </a:r>
            <a:endParaRPr/>
          </a:p>
        </p:txBody>
      </p:sp>
      <p:sp>
        <p:nvSpPr>
          <p:cNvPr id="115" name="Google Shape;115;p22"/>
          <p:cNvSpPr txBox="1"/>
          <p:nvPr/>
        </p:nvSpPr>
        <p:spPr>
          <a:xfrm>
            <a:off x="488425" y="832300"/>
            <a:ext cx="49224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asks for specific details</a:t>
            </a:r>
            <a:endParaRPr sz="3000"/>
          </a:p>
        </p:txBody>
      </p:sp>
      <p:sp>
        <p:nvSpPr>
          <p:cNvPr id="116" name="Google Shape;116;p22"/>
          <p:cNvSpPr txBox="1"/>
          <p:nvPr/>
        </p:nvSpPr>
        <p:spPr>
          <a:xfrm>
            <a:off x="488425" y="1393300"/>
            <a:ext cx="65634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gets at </a:t>
            </a:r>
            <a:r>
              <a:rPr i="1" lang="en" sz="3000"/>
              <a:t>why</a:t>
            </a:r>
            <a:r>
              <a:rPr lang="en" sz="3000"/>
              <a:t> Meg Lowman researches</a:t>
            </a:r>
            <a:endParaRPr sz="3000"/>
          </a:p>
        </p:txBody>
      </p:sp>
      <p:sp>
        <p:nvSpPr>
          <p:cNvPr id="117" name="Google Shape;117;p22"/>
          <p:cNvSpPr txBox="1"/>
          <p:nvPr/>
        </p:nvSpPr>
        <p:spPr>
          <a:xfrm>
            <a:off x="457200" y="1954300"/>
            <a:ext cx="65634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3000"/>
              <a:t>why</a:t>
            </a:r>
            <a:r>
              <a:rPr lang="en" sz="3000"/>
              <a:t> she uses certain methods</a:t>
            </a:r>
            <a:endParaRPr sz="3000"/>
          </a:p>
        </p:txBody>
      </p:sp>
      <p:sp>
        <p:nvSpPr>
          <p:cNvPr id="118" name="Google Shape;118;p22"/>
          <p:cNvSpPr txBox="1"/>
          <p:nvPr/>
        </p:nvSpPr>
        <p:spPr>
          <a:xfrm>
            <a:off x="457200" y="2515300"/>
            <a:ext cx="86868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helps us understand what makes her a “good” scientist</a:t>
            </a:r>
            <a:endParaRPr sz="2600"/>
          </a:p>
        </p:txBody>
      </p:sp>
      <p:sp>
        <p:nvSpPr>
          <p:cNvPr id="119" name="Google Shape;119;p22"/>
          <p:cNvSpPr txBox="1"/>
          <p:nvPr/>
        </p:nvSpPr>
        <p:spPr>
          <a:xfrm>
            <a:off x="457200" y="2990750"/>
            <a:ext cx="86868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helps us find out more about </a:t>
            </a:r>
            <a:r>
              <a:rPr i="1" lang="en" sz="2600"/>
              <a:t>what</a:t>
            </a:r>
            <a:r>
              <a:rPr lang="en" sz="2600"/>
              <a:t> she researches</a:t>
            </a:r>
            <a:endParaRPr sz="2600"/>
          </a:p>
        </p:txBody>
      </p:sp>
      <p:sp>
        <p:nvSpPr>
          <p:cNvPr id="120" name="Google Shape;120;p22"/>
          <p:cNvSpPr txBox="1"/>
          <p:nvPr/>
        </p:nvSpPr>
        <p:spPr>
          <a:xfrm>
            <a:off x="457200" y="3491100"/>
            <a:ext cx="86868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will use scientific and academic vocabulary</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idx="1" type="body"/>
          </p:nvPr>
        </p:nvSpPr>
        <p:spPr>
          <a:xfrm>
            <a:off x="457200" y="325150"/>
            <a:ext cx="8229600" cy="460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need to work with your partner to create four interview questions that Eve Nilson might ask Meg Lowman about her research of the slingshot spider.  Include one question that specifically asks Dr. Lowman to justify why she took the slingshot spider to study.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Write your questions and answers on one shared page.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idx="1" type="body"/>
          </p:nvPr>
        </p:nvSpPr>
        <p:spPr>
          <a:xfrm>
            <a:off x="457200" y="203200"/>
            <a:ext cx="8229600" cy="4722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Next, you need to work with your partner to write answers from the </a:t>
            </a:r>
            <a:r>
              <a:rPr i="1" lang="en"/>
              <a:t>point of view</a:t>
            </a:r>
            <a:r>
              <a:rPr lang="en"/>
              <a:t> of Meg Lowman.  You will need to </a:t>
            </a:r>
            <a:r>
              <a:rPr i="1" lang="en"/>
              <a:t>infer</a:t>
            </a:r>
            <a:r>
              <a:rPr lang="en"/>
              <a:t> what Meg Lowman’s answers would be, based on what you have read.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 Critique and Feedback (15 mins)</a:t>
            </a:r>
            <a:endParaRPr/>
          </a:p>
        </p:txBody>
      </p:sp>
      <p:sp>
        <p:nvSpPr>
          <p:cNvPr id="136" name="Google Shape;136;p25"/>
          <p:cNvSpPr txBox="1"/>
          <p:nvPr>
            <p:ph idx="1" type="body"/>
          </p:nvPr>
        </p:nvSpPr>
        <p:spPr>
          <a:xfrm>
            <a:off x="360900" y="1200150"/>
            <a:ext cx="83259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a:t>
            </a:r>
            <a:r>
              <a:rPr b="1" lang="en" sz="2900">
                <a:solidFill>
                  <a:srgbClr val="8E7CC3"/>
                </a:solidFill>
              </a:rPr>
              <a:t>revise</a:t>
            </a:r>
            <a:r>
              <a:rPr lang="en"/>
              <a:t> interview questions and answers given </a:t>
            </a:r>
            <a:r>
              <a:rPr b="1" lang="en" sz="2900">
                <a:solidFill>
                  <a:srgbClr val="E69138"/>
                </a:solidFill>
              </a:rPr>
              <a:t>feedback</a:t>
            </a:r>
            <a:r>
              <a:rPr lang="en"/>
              <a:t> from my peers.”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sz="2900"/>
              <a:t>What does </a:t>
            </a:r>
            <a:r>
              <a:rPr b="1" lang="en" sz="2900">
                <a:solidFill>
                  <a:srgbClr val="8E7CC3"/>
                </a:solidFill>
              </a:rPr>
              <a:t>revise</a:t>
            </a:r>
            <a:r>
              <a:rPr lang="en" sz="2900"/>
              <a:t> mean?  How about </a:t>
            </a:r>
            <a:r>
              <a:rPr b="1" lang="en" sz="2900">
                <a:solidFill>
                  <a:srgbClr val="E69138"/>
                </a:solidFill>
              </a:rPr>
              <a:t>feedback</a:t>
            </a:r>
            <a:r>
              <a:rPr lang="en" sz="2900"/>
              <a:t>?</a:t>
            </a:r>
            <a:endParaRPr sz="2900"/>
          </a:p>
        </p:txBody>
      </p:sp>
      <p:sp>
        <p:nvSpPr>
          <p:cNvPr id="137" name="Google Shape;137;p25"/>
          <p:cNvSpPr txBox="1"/>
          <p:nvPr/>
        </p:nvSpPr>
        <p:spPr>
          <a:xfrm>
            <a:off x="377900" y="3450825"/>
            <a:ext cx="8308800" cy="100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t>“</a:t>
            </a:r>
            <a:r>
              <a:rPr b="1" lang="en" sz="2900">
                <a:solidFill>
                  <a:srgbClr val="8E7CC3"/>
                </a:solidFill>
              </a:rPr>
              <a:t>Revising</a:t>
            </a:r>
            <a:r>
              <a:rPr b="1" lang="en" sz="2800"/>
              <a:t> work based on specific </a:t>
            </a:r>
            <a:r>
              <a:rPr b="1" lang="en" sz="2900">
                <a:solidFill>
                  <a:srgbClr val="E69138"/>
                </a:solidFill>
              </a:rPr>
              <a:t>feedback</a:t>
            </a:r>
            <a:r>
              <a:rPr b="1" lang="en" sz="2800"/>
              <a:t> helps us to improve our writing skills.”</a:t>
            </a:r>
            <a:endParaRPr b="1" sz="2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txBox="1"/>
          <p:nvPr>
            <p:ph idx="1" type="body"/>
          </p:nvPr>
        </p:nvSpPr>
        <p:spPr>
          <a:xfrm>
            <a:off x="457200" y="237200"/>
            <a:ext cx="8229600" cy="4688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You’re going to join another pair.  Each pair will have 2 minutes to share with the other pair just one question and answer for which they most want feedback.</a:t>
            </a:r>
            <a:endParaRPr/>
          </a:p>
          <a:p>
            <a:pPr indent="-419100" lvl="0" marL="457200" rtl="0" algn="l">
              <a:spcBef>
                <a:spcPts val="600"/>
              </a:spcBef>
              <a:spcAft>
                <a:spcPts val="0"/>
              </a:spcAft>
              <a:buSzPts val="3000"/>
              <a:buChar char="●"/>
            </a:pPr>
            <a:r>
              <a:rPr lang="en"/>
              <a:t>One student reads the role of “Eve Nilson”</a:t>
            </a:r>
            <a:endParaRPr/>
          </a:p>
          <a:p>
            <a:pPr indent="-419100" lvl="0" marL="457200" rtl="0" algn="l">
              <a:spcBef>
                <a:spcPts val="0"/>
              </a:spcBef>
              <a:spcAft>
                <a:spcPts val="0"/>
              </a:spcAft>
              <a:buSzPts val="3000"/>
              <a:buChar char="●"/>
            </a:pPr>
            <a:r>
              <a:rPr lang="en"/>
              <a:t>One partner reads the role of Dr. Lowman</a:t>
            </a:r>
            <a:endParaRPr/>
          </a:p>
          <a:p>
            <a:pPr indent="-419100" lvl="0" marL="457200" rtl="0" algn="l">
              <a:spcBef>
                <a:spcPts val="0"/>
              </a:spcBef>
              <a:spcAft>
                <a:spcPts val="0"/>
              </a:spcAft>
              <a:buSzPts val="3000"/>
              <a:buChar char="●"/>
            </a:pPr>
            <a:r>
              <a:rPr lang="en"/>
              <a:t>The other pair will use the Praise-Question-Suggest protocol to offer feedback</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Praise-Question-Suggest Protocol</a:t>
            </a:r>
            <a:endParaRPr/>
          </a:p>
        </p:txBody>
      </p:sp>
      <p:sp>
        <p:nvSpPr>
          <p:cNvPr id="148" name="Google Shape;148;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After you read your peers’ questions and answers, you will need to offer one praise, ask one question about the interview, and make one suggestion for revision.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idx="1" type="body"/>
          </p:nvPr>
        </p:nvSpPr>
        <p:spPr>
          <a:xfrm>
            <a:off x="457200" y="1027850"/>
            <a:ext cx="8229600" cy="389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You’ll now have a few minutes to revise your interview questions and answers based on the feedback you received.</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idx="1" type="body"/>
          </p:nvPr>
        </p:nvSpPr>
        <p:spPr>
          <a:xfrm>
            <a:off x="457200" y="1061850"/>
            <a:ext cx="8229600" cy="38640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What feedback did you find most useful?</a:t>
            </a:r>
            <a:endParaRPr/>
          </a:p>
          <a:p>
            <a:pPr indent="-419100" lvl="0" marL="457200" rtl="0" algn="l">
              <a:spcBef>
                <a:spcPts val="0"/>
              </a:spcBef>
              <a:spcAft>
                <a:spcPts val="0"/>
              </a:spcAft>
              <a:buSzPts val="3000"/>
              <a:buChar char="●"/>
            </a:pPr>
            <a:r>
              <a:rPr lang="en"/>
              <a:t>How did your revisions improve your writing?</a:t>
            </a:r>
            <a:endParaRPr/>
          </a:p>
          <a:p>
            <a:pPr indent="-419100" lvl="0" marL="457200" rtl="0" algn="l">
              <a:spcBef>
                <a:spcPts val="0"/>
              </a:spcBef>
              <a:spcAft>
                <a:spcPts val="0"/>
              </a:spcAft>
              <a:buSzPts val="3000"/>
              <a:buChar char="●"/>
            </a:pPr>
            <a:r>
              <a:rPr lang="en"/>
              <a:t>How did writing questions and answers from scientists’ point of view help us to understand more about Meg Lowman’s research?</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64" name="Google Shape;164;p3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(5 mins)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did you learn about Meg Lowman?  Add these ideas to the L column of the KWL chart.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Review Learning Targets</a:t>
            </a:r>
            <a:endParaRPr/>
          </a:p>
          <a:p>
            <a:pPr indent="0" lvl="0" marL="0" rtl="0" algn="l">
              <a:spcBef>
                <a:spcPts val="0"/>
              </a:spcBef>
              <a:spcAft>
                <a:spcPts val="0"/>
              </a:spcAft>
              <a:buNone/>
            </a:pPr>
            <a:r>
              <a:rPr lang="en"/>
              <a:t>Fist to Five</a:t>
            </a:r>
            <a:endParaRPr/>
          </a:p>
        </p:txBody>
      </p:sp>
      <p:sp>
        <p:nvSpPr>
          <p:cNvPr id="170" name="Google Shape;170;p3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171" name="Google Shape;171;p31"/>
          <p:cNvPicPr preferRelativeResize="0"/>
          <p:nvPr/>
        </p:nvPicPr>
        <p:blipFill>
          <a:blip r:embed="rId3">
            <a:alphaModFix/>
          </a:blip>
          <a:stretch>
            <a:fillRect/>
          </a:stretch>
        </p:blipFill>
        <p:spPr>
          <a:xfrm>
            <a:off x="0" y="1043628"/>
            <a:ext cx="9143999" cy="294404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32"/>
          <p:cNvPicPr preferRelativeResize="0"/>
          <p:nvPr/>
        </p:nvPicPr>
        <p:blipFill>
          <a:blip r:embed="rId3">
            <a:alphaModFix/>
          </a:blip>
          <a:stretch>
            <a:fillRect/>
          </a:stretch>
        </p:blipFill>
        <p:spPr>
          <a:xfrm>
            <a:off x="0" y="924177"/>
            <a:ext cx="9144001" cy="238374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