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9c221e448_0_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9c221e448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 name="Shape 42"/>
        <p:cNvGrpSpPr/>
        <p:nvPr/>
      </p:nvGrpSpPr>
      <p:grpSpPr>
        <a:xfrm>
          <a:off x="0" y="0"/>
          <a:ext cx="0" cy="0"/>
          <a:chOff x="0" y="0"/>
          <a:chExt cx="0" cy="0"/>
        </a:xfrm>
      </p:grpSpPr>
      <p:sp>
        <p:nvSpPr>
          <p:cNvPr id="43" name="Google Shape;43;g9c221e448_0_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 name="Google Shape;44;g9c221e44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g9c221e448_0_1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 name="Google Shape;50;g9c221e448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g9c221e448_0_1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 name="Google Shape;55;g9c221e448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9c221e448_0_2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9c221e448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9c221e448_0_2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9c221e448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9c221e448_0_4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9c221e448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9c221e448_0_5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9c221e448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9c221e448_0_5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9c221e448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9c221e448_0_6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9c221e448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9c221e448_0_6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9c221e448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9c221e448_0_7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9c221e448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9c221e448_0_8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9c221e448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9c221e448_0_8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9c221e448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9c221e448_0_9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9c221e448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9c221e448_0_9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9c221e448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9c221e448_0_10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9c221e448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9c221e448_0_10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9c221e448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9c221e448_0_12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9c221e448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9c221e448_0_13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9c221e448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9c221e448_0_13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9c221e448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9c221e448_0_14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9c221e448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9c221e448_0_3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9c221e448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sp>
        <p:nvSpPr>
          <p:cNvPr id="34" name="Google Shape;34;p8"/>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35" name="Google Shape;35;p8"/>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36" name="Google Shape;36;p8"/>
          <p:cNvPicPr preferRelativeResize="0"/>
          <p:nvPr/>
        </p:nvPicPr>
        <p:blipFill>
          <a:blip r:embed="rId3">
            <a:alphaModFix/>
          </a:blip>
          <a:stretch>
            <a:fillRect/>
          </a:stretch>
        </p:blipFill>
        <p:spPr>
          <a:xfrm>
            <a:off x="0" y="1490068"/>
            <a:ext cx="9144000" cy="205111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 name="Shape 40"/>
        <p:cNvGrpSpPr/>
        <p:nvPr/>
      </p:nvGrpSpPr>
      <p:grpSpPr>
        <a:xfrm>
          <a:off x="0" y="0"/>
          <a:ext cx="0" cy="0"/>
          <a:chOff x="0" y="0"/>
          <a:chExt cx="0" cy="0"/>
        </a:xfrm>
      </p:grpSpPr>
      <p:pic>
        <p:nvPicPr>
          <p:cNvPr id="41" name="Google Shape;41;p9"/>
          <p:cNvPicPr preferRelativeResize="0"/>
          <p:nvPr/>
        </p:nvPicPr>
        <p:blipFill>
          <a:blip r:embed="rId3">
            <a:alphaModFix/>
          </a:blip>
          <a:stretch>
            <a:fillRect/>
          </a:stretch>
        </p:blipFill>
        <p:spPr>
          <a:xfrm>
            <a:off x="39700" y="1285094"/>
            <a:ext cx="9144001" cy="257331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 name="Shape 45"/>
        <p:cNvGrpSpPr/>
        <p:nvPr/>
      </p:nvGrpSpPr>
      <p:grpSpPr>
        <a:xfrm>
          <a:off x="0" y="0"/>
          <a:ext cx="0" cy="0"/>
          <a:chOff x="0" y="0"/>
          <a:chExt cx="0" cy="0"/>
        </a:xfrm>
      </p:grpSpPr>
      <p:sp>
        <p:nvSpPr>
          <p:cNvPr id="46" name="Google Shape;46;p1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Opening</a:t>
            </a:r>
            <a:endParaRPr/>
          </a:p>
        </p:txBody>
      </p:sp>
      <p:sp>
        <p:nvSpPr>
          <p:cNvPr id="47" name="Google Shape;47;p10"/>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Reviewing Homework and Engaging the Reader (10 mins)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 name="Shape 51"/>
        <p:cNvGrpSpPr/>
        <p:nvPr/>
      </p:nvGrpSpPr>
      <p:grpSpPr>
        <a:xfrm>
          <a:off x="0" y="0"/>
          <a:ext cx="0" cy="0"/>
          <a:chOff x="0" y="0"/>
          <a:chExt cx="0" cy="0"/>
        </a:xfrm>
      </p:grpSpPr>
      <p:sp>
        <p:nvSpPr>
          <p:cNvPr id="52" name="Google Shape;52;p11"/>
          <p:cNvSpPr txBox="1"/>
          <p:nvPr>
            <p:ph idx="1" type="body"/>
          </p:nvPr>
        </p:nvSpPr>
        <p:spPr>
          <a:xfrm>
            <a:off x="457200" y="193350"/>
            <a:ext cx="8229600" cy="4756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Take out your journals and share with a partner your homework from lesson 11: </a:t>
            </a:r>
            <a:endParaRPr/>
          </a:p>
          <a:p>
            <a:pPr indent="-419100" lvl="0" marL="457200" rtl="0" algn="l">
              <a:spcBef>
                <a:spcPts val="600"/>
              </a:spcBef>
              <a:spcAft>
                <a:spcPts val="0"/>
              </a:spcAft>
              <a:buSzPts val="3000"/>
              <a:buChar char="●"/>
            </a:pPr>
            <a:r>
              <a:rPr lang="en"/>
              <a:t>examples of biodiversity that they noted in the poem </a:t>
            </a:r>
            <a:endParaRPr/>
          </a:p>
          <a:p>
            <a:pPr indent="-419100" lvl="0" marL="457200" rtl="0" algn="l">
              <a:spcBef>
                <a:spcPts val="0"/>
              </a:spcBef>
              <a:spcAft>
                <a:spcPts val="0"/>
              </a:spcAft>
              <a:buSzPts val="3000"/>
              <a:buChar char="●"/>
            </a:pPr>
            <a:r>
              <a:rPr lang="en"/>
              <a:t>The vocabulary words you chose </a:t>
            </a:r>
            <a:endParaRPr/>
          </a:p>
          <a:p>
            <a:pPr indent="-419100" lvl="0" marL="457200" rtl="0" algn="l">
              <a:spcBef>
                <a:spcPts val="0"/>
              </a:spcBef>
              <a:spcAft>
                <a:spcPts val="0"/>
              </a:spcAft>
              <a:buSzPts val="3000"/>
              <a:buChar char="●"/>
            </a:pPr>
            <a:r>
              <a:rPr lang="en"/>
              <a:t>What you think the word means</a:t>
            </a:r>
            <a:endParaRPr/>
          </a:p>
          <a:p>
            <a:pPr indent="-419100" lvl="0" marL="457200" rtl="0" algn="l">
              <a:spcBef>
                <a:spcPts val="0"/>
              </a:spcBef>
              <a:spcAft>
                <a:spcPts val="0"/>
              </a:spcAft>
              <a:buSzPts val="3000"/>
              <a:buChar char="●"/>
            </a:pPr>
            <a:r>
              <a:rPr lang="en"/>
              <a:t>The context clues used to make these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sp>
        <p:nvSpPr>
          <p:cNvPr id="57" name="Google Shape;57;p12"/>
          <p:cNvSpPr txBox="1"/>
          <p:nvPr>
            <p:ph idx="1" type="body"/>
          </p:nvPr>
        </p:nvSpPr>
        <p:spPr>
          <a:xfrm>
            <a:off x="457200" y="211700"/>
            <a:ext cx="8229600" cy="4714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 have read a great deal about Meg Lowman’s research in the Blue Creek rainforest of Belize, but that is not the only place Meg Lowman conducts her studies.  She also travels to different rainforests, found in other parts of the world.  Today, we are going to read about how she conducts her research in two other locations, Cameroon and Panama.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pic>
        <p:nvPicPr>
          <p:cNvPr id="63" name="Google Shape;63;p13"/>
          <p:cNvPicPr preferRelativeResize="0"/>
          <p:nvPr/>
        </p:nvPicPr>
        <p:blipFill>
          <a:blip r:embed="rId3">
            <a:alphaModFix/>
          </a:blip>
          <a:stretch>
            <a:fillRect/>
          </a:stretch>
        </p:blipFill>
        <p:spPr>
          <a:xfrm>
            <a:off x="25810" y="0"/>
            <a:ext cx="9092381" cy="5143500"/>
          </a:xfrm>
          <a:prstGeom prst="rect">
            <a:avLst/>
          </a:prstGeom>
          <a:noFill/>
          <a:ln>
            <a:noFill/>
          </a:ln>
        </p:spPr>
      </p:pic>
      <p:sp>
        <p:nvSpPr>
          <p:cNvPr id="64" name="Google Shape;64;p13"/>
          <p:cNvSpPr txBox="1"/>
          <p:nvPr/>
        </p:nvSpPr>
        <p:spPr>
          <a:xfrm>
            <a:off x="122850" y="92675"/>
            <a:ext cx="6427200" cy="79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t>Is Cameroon a place you would expect to find a rainforest?  Why or why not?</a:t>
            </a:r>
            <a:endParaRPr b="1" sz="2400"/>
          </a:p>
        </p:txBody>
      </p:sp>
      <p:cxnSp>
        <p:nvCxnSpPr>
          <p:cNvPr id="65" name="Google Shape;65;p13"/>
          <p:cNvCxnSpPr/>
          <p:nvPr/>
        </p:nvCxnSpPr>
        <p:spPr>
          <a:xfrm flipH="1">
            <a:off x="3370400" y="3170275"/>
            <a:ext cx="620700" cy="901200"/>
          </a:xfrm>
          <a:prstGeom prst="straightConnector1">
            <a:avLst/>
          </a:prstGeom>
          <a:noFill/>
          <a:ln cap="flat" cmpd="sng" w="19050">
            <a:solidFill>
              <a:schemeClr val="dk2"/>
            </a:solidFill>
            <a:prstDash val="solid"/>
            <a:round/>
            <a:headEnd len="med" w="med" type="none"/>
            <a:tailEnd len="med" w="med" type="none"/>
          </a:ln>
        </p:spPr>
      </p:cxnSp>
      <p:sp>
        <p:nvSpPr>
          <p:cNvPr id="66" name="Google Shape;66;p13"/>
          <p:cNvSpPr txBox="1"/>
          <p:nvPr/>
        </p:nvSpPr>
        <p:spPr>
          <a:xfrm>
            <a:off x="2681850" y="3902050"/>
            <a:ext cx="1343100" cy="46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t>Cameroon</a:t>
            </a:r>
            <a:endParaRPr b="1" sz="1800"/>
          </a:p>
        </p:txBody>
      </p:sp>
      <p:sp>
        <p:nvSpPr>
          <p:cNvPr id="67" name="Google Shape;67;p13"/>
          <p:cNvSpPr/>
          <p:nvPr/>
        </p:nvSpPr>
        <p:spPr>
          <a:xfrm>
            <a:off x="131350" y="92675"/>
            <a:ext cx="6588900" cy="799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t>What do you remember reading about the rainforest in Panama during Unit 1 of this module?</a:t>
            </a:r>
            <a:endParaRPr b="1" sz="2000"/>
          </a:p>
        </p:txBody>
      </p:sp>
      <p:cxnSp>
        <p:nvCxnSpPr>
          <p:cNvPr id="68" name="Google Shape;68;p13"/>
          <p:cNvCxnSpPr/>
          <p:nvPr/>
        </p:nvCxnSpPr>
        <p:spPr>
          <a:xfrm flipH="1">
            <a:off x="1032850" y="3051250"/>
            <a:ext cx="501600" cy="552600"/>
          </a:xfrm>
          <a:prstGeom prst="straightConnector1">
            <a:avLst/>
          </a:prstGeom>
          <a:noFill/>
          <a:ln cap="flat" cmpd="sng" w="19050">
            <a:solidFill>
              <a:schemeClr val="dk2"/>
            </a:solidFill>
            <a:prstDash val="solid"/>
            <a:round/>
            <a:headEnd len="med" w="med" type="none"/>
            <a:tailEnd len="med" w="med" type="none"/>
          </a:ln>
        </p:spPr>
      </p:cxnSp>
      <p:sp>
        <p:nvSpPr>
          <p:cNvPr id="69" name="Google Shape;69;p13"/>
          <p:cNvSpPr txBox="1"/>
          <p:nvPr/>
        </p:nvSpPr>
        <p:spPr>
          <a:xfrm>
            <a:off x="513925" y="3510650"/>
            <a:ext cx="901200" cy="55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Panama</a:t>
            </a:r>
            <a:endParaRPr b="1"/>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
                                        </p:tgtEl>
                                        <p:attrNameLst>
                                          <p:attrName>style.visibility</p:attrName>
                                        </p:attrNameLst>
                                      </p:cBhvr>
                                      <p:to>
                                        <p:strVal val="visible"/>
                                      </p:to>
                                    </p:set>
                                    <p:animEffect filter="fade" transition="in">
                                      <p:cBhvr>
                                        <p:cTn dur="1000"/>
                                        <p:tgtEl>
                                          <p:spTgt spid="67"/>
                                        </p:tgtEl>
                                      </p:cBhvr>
                                    </p:animEffect>
                                  </p:childTnLst>
                                </p:cTn>
                              </p:par>
                              <p:par>
                                <p:cTn fill="hold" nodeType="withEffect" presetClass="entr" presetID="10" presetSubtype="0">
                                  <p:stCondLst>
                                    <p:cond delay="0"/>
                                  </p:stCondLst>
                                  <p:childTnLst>
                                    <p:set>
                                      <p:cBhvr>
                                        <p:cTn dur="1" fill="hold">
                                          <p:stCondLst>
                                            <p:cond delay="0"/>
                                          </p:stCondLst>
                                        </p:cTn>
                                        <p:tgtEl>
                                          <p:spTgt spid="69"/>
                                        </p:tgtEl>
                                        <p:attrNameLst>
                                          <p:attrName>style.visibility</p:attrName>
                                        </p:attrNameLst>
                                      </p:cBhvr>
                                      <p:to>
                                        <p:strVal val="visible"/>
                                      </p:to>
                                    </p:set>
                                    <p:animEffect filter="fade" transition="in">
                                      <p:cBhvr>
                                        <p:cTn dur="1000"/>
                                        <p:tgtEl>
                                          <p:spTgt spid="69"/>
                                        </p:tgtEl>
                                      </p:cBhvr>
                                    </p:animEffect>
                                  </p:childTnLst>
                                </p:cTn>
                              </p:par>
                              <p:par>
                                <p:cTn fill="hold" nodeType="withEffect" presetClass="entr" presetID="10" presetSubtype="0">
                                  <p:stCondLst>
                                    <p:cond delay="0"/>
                                  </p:stCondLst>
                                  <p:childTnLst>
                                    <p:set>
                                      <p:cBhvr>
                                        <p:cTn dur="1" fill="hold">
                                          <p:stCondLst>
                                            <p:cond delay="0"/>
                                          </p:stCondLst>
                                        </p:cTn>
                                        <p:tgtEl>
                                          <p:spTgt spid="68"/>
                                        </p:tgtEl>
                                        <p:attrNameLst>
                                          <p:attrName>style.visibility</p:attrName>
                                        </p:attrNameLst>
                                      </p:cBhvr>
                                      <p:to>
                                        <p:strVal val="visible"/>
                                      </p:to>
                                    </p:set>
                                    <p:animEffect filter="fade" transition="in">
                                      <p:cBhvr>
                                        <p:cTn dur="1000"/>
                                        <p:tgtEl>
                                          <p:spTgt spid="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Work Time</a:t>
            </a:r>
            <a:endParaRPr/>
          </a:p>
        </p:txBody>
      </p:sp>
      <p:sp>
        <p:nvSpPr>
          <p:cNvPr id="75" name="Google Shape;75;p1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Guided Practice and Discussion: Comparing and Contrasting Research Methods </a:t>
            </a:r>
            <a:endParaRPr/>
          </a:p>
          <a:p>
            <a:pPr indent="0" lvl="0" marL="0" rtl="0" algn="l">
              <a:spcBef>
                <a:spcPts val="600"/>
              </a:spcBef>
              <a:spcAft>
                <a:spcPts val="0"/>
              </a:spcAft>
              <a:buNone/>
            </a:pPr>
            <a:r>
              <a:rPr lang="en"/>
              <a:t>(20 mins)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5"/>
          <p:cNvSpPr txBox="1"/>
          <p:nvPr>
            <p:ph idx="1" type="body"/>
          </p:nvPr>
        </p:nvSpPr>
        <p:spPr>
          <a:xfrm>
            <a:off x="457200" y="424225"/>
            <a:ext cx="8229600" cy="2907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Join your reading groups.</a:t>
            </a:r>
            <a:endParaRPr/>
          </a:p>
          <a:p>
            <a:pPr indent="0" lvl="0" marL="0" rtl="0" algn="l">
              <a:spcBef>
                <a:spcPts val="600"/>
              </a:spcBef>
              <a:spcAft>
                <a:spcPts val="0"/>
              </a:spcAft>
              <a:buNone/>
            </a:pPr>
            <a:r>
              <a:rPr lang="en"/>
              <a:t>“I can </a:t>
            </a:r>
            <a:r>
              <a:rPr b="1" lang="en">
                <a:solidFill>
                  <a:srgbClr val="FF0000"/>
                </a:solidFill>
              </a:rPr>
              <a:t>compare</a:t>
            </a:r>
            <a:r>
              <a:rPr lang="en"/>
              <a:t> and </a:t>
            </a:r>
            <a:r>
              <a:rPr b="1" lang="en">
                <a:solidFill>
                  <a:srgbClr val="FF9900"/>
                </a:solidFill>
              </a:rPr>
              <a:t>contrast</a:t>
            </a:r>
            <a:r>
              <a:rPr lang="en"/>
              <a:t> different research </a:t>
            </a:r>
            <a:r>
              <a:rPr b="1" lang="en">
                <a:solidFill>
                  <a:srgbClr val="674EA7"/>
                </a:solidFill>
              </a:rPr>
              <a:t>methods</a:t>
            </a:r>
            <a:r>
              <a:rPr lang="en"/>
              <a:t> that Meg Lowman has used.”</a:t>
            </a:r>
            <a:endParaRPr sz="1100"/>
          </a:p>
          <a:p>
            <a:pPr indent="0" lvl="0" marL="0" rtl="0" algn="l">
              <a:spcBef>
                <a:spcPts val="600"/>
              </a:spcBef>
              <a:spcAft>
                <a:spcPts val="0"/>
              </a:spcAft>
              <a:buNone/>
            </a:pPr>
            <a:r>
              <a:t/>
            </a:r>
            <a:endParaRPr sz="1100"/>
          </a:p>
          <a:p>
            <a:pPr indent="0" lvl="0" marL="0" rtl="0" algn="l">
              <a:spcBef>
                <a:spcPts val="600"/>
              </a:spcBef>
              <a:spcAft>
                <a:spcPts val="0"/>
              </a:spcAft>
              <a:buNone/>
            </a:pPr>
            <a:r>
              <a:rPr lang="en"/>
              <a:t>What does </a:t>
            </a:r>
            <a:r>
              <a:rPr b="1" lang="en">
                <a:solidFill>
                  <a:srgbClr val="FF0000"/>
                </a:solidFill>
              </a:rPr>
              <a:t>compare</a:t>
            </a:r>
            <a:r>
              <a:rPr lang="en"/>
              <a:t> mean?  </a:t>
            </a:r>
            <a:r>
              <a:rPr b="1" lang="en">
                <a:solidFill>
                  <a:srgbClr val="FF9900"/>
                </a:solidFill>
              </a:rPr>
              <a:t>Contrast</a:t>
            </a:r>
            <a:r>
              <a:rPr lang="en"/>
              <a:t>?</a:t>
            </a:r>
            <a:endParaRPr sz="1100"/>
          </a:p>
          <a:p>
            <a:pPr indent="0" lvl="0" marL="0" rtl="0" algn="l">
              <a:spcBef>
                <a:spcPts val="600"/>
              </a:spcBef>
              <a:spcAft>
                <a:spcPts val="0"/>
              </a:spcAft>
              <a:buNone/>
            </a:pPr>
            <a:r>
              <a:t/>
            </a:r>
            <a:endParaRPr sz="1100"/>
          </a:p>
          <a:p>
            <a:pPr indent="0" lvl="0" marL="0" rtl="0" algn="l">
              <a:spcBef>
                <a:spcPts val="600"/>
              </a:spcBef>
              <a:spcAft>
                <a:spcPts val="0"/>
              </a:spcAft>
              <a:buNone/>
            </a:pPr>
            <a:r>
              <a:t/>
            </a:r>
            <a:endParaRPr/>
          </a:p>
        </p:txBody>
      </p:sp>
      <p:sp>
        <p:nvSpPr>
          <p:cNvPr id="81" name="Google Shape;81;p15"/>
          <p:cNvSpPr/>
          <p:nvPr/>
        </p:nvSpPr>
        <p:spPr>
          <a:xfrm>
            <a:off x="462925" y="2745175"/>
            <a:ext cx="8212500" cy="799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000"/>
              <a:t>What do you think </a:t>
            </a:r>
            <a:r>
              <a:rPr b="1" lang="en" sz="3000">
                <a:solidFill>
                  <a:srgbClr val="674EA7"/>
                </a:solidFill>
              </a:rPr>
              <a:t>methods</a:t>
            </a:r>
            <a:r>
              <a:rPr lang="en" sz="3000"/>
              <a:t> means?</a:t>
            </a:r>
            <a:endParaRPr sz="3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gtEl>
                                        <p:attrNameLst>
                                          <p:attrName>style.visibility</p:attrName>
                                        </p:attrNameLst>
                                      </p:cBhvr>
                                      <p:to>
                                        <p:strVal val="visible"/>
                                      </p:to>
                                    </p:set>
                                    <p:animEffect filter="fade" transition="in">
                                      <p:cBhvr>
                                        <p:cTn dur="1000"/>
                                        <p:tgtEl>
                                          <p:spTgt spid="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6"/>
          <p:cNvSpPr txBox="1"/>
          <p:nvPr>
            <p:ph idx="1" type="body"/>
          </p:nvPr>
        </p:nvSpPr>
        <p:spPr>
          <a:xfrm>
            <a:off x="457200" y="118175"/>
            <a:ext cx="8229600" cy="4518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Turn to page 35 of </a:t>
            </a:r>
            <a:r>
              <a:rPr i="1" lang="en"/>
              <a:t>The Most Beautiful Roof in the World</a:t>
            </a:r>
            <a:r>
              <a:rPr lang="en"/>
              <a:t>.  It begins with, “In Cameroon there…”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As I read the pages aloud, think about the following question:</a:t>
            </a:r>
            <a:endParaRPr/>
          </a:p>
          <a:p>
            <a:pPr indent="0" lvl="0" marL="0" rtl="0" algn="l">
              <a:spcBef>
                <a:spcPts val="600"/>
              </a:spcBef>
              <a:spcAft>
                <a:spcPts val="0"/>
              </a:spcAft>
              <a:buNone/>
            </a:pPr>
            <a:r>
              <a:t/>
            </a:r>
            <a:endParaRPr/>
          </a:p>
        </p:txBody>
      </p:sp>
      <p:sp>
        <p:nvSpPr>
          <p:cNvPr id="87" name="Google Shape;87;p16"/>
          <p:cNvSpPr/>
          <p:nvPr/>
        </p:nvSpPr>
        <p:spPr>
          <a:xfrm>
            <a:off x="479925" y="3162075"/>
            <a:ext cx="8195700" cy="1398600"/>
          </a:xfrm>
          <a:prstGeom prst="rect">
            <a:avLst/>
          </a:prstGeom>
          <a:solidFill>
            <a:srgbClr val="FFFFFF"/>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t>How does Meg Lowman’s research in Cameroon and Panama </a:t>
            </a:r>
            <a:r>
              <a:rPr b="1" i="1" lang="en" sz="3000">
                <a:solidFill>
                  <a:srgbClr val="FF0000"/>
                </a:solidFill>
              </a:rPr>
              <a:t>compare</a:t>
            </a:r>
            <a:r>
              <a:rPr lang="en" sz="3000"/>
              <a:t> </a:t>
            </a:r>
            <a:r>
              <a:rPr b="1" lang="en" sz="3000"/>
              <a:t>or </a:t>
            </a:r>
            <a:r>
              <a:rPr b="1" i="1" lang="en" sz="3000">
                <a:solidFill>
                  <a:srgbClr val="FF9900"/>
                </a:solidFill>
              </a:rPr>
              <a:t>contrast</a:t>
            </a:r>
            <a:r>
              <a:rPr lang="en" sz="3000"/>
              <a:t> </a:t>
            </a:r>
            <a:r>
              <a:rPr b="1" lang="en" sz="3000"/>
              <a:t>to her work in Blue Creek?</a:t>
            </a:r>
            <a:endParaRPr b="1"/>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
                                        </p:tgtEl>
                                        <p:attrNameLst>
                                          <p:attrName>style.visibility</p:attrName>
                                        </p:attrNameLst>
                                      </p:cBhvr>
                                      <p:to>
                                        <p:strVal val="visible"/>
                                      </p:to>
                                    </p:set>
                                    <p:animEffect filter="fade" transition="in">
                                      <p:cBhvr>
                                        <p:cTn dur="1000"/>
                                        <p:tgtEl>
                                          <p:spTgt spid="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7"/>
          <p:cNvSpPr txBox="1"/>
          <p:nvPr>
            <p:ph idx="1" type="body"/>
          </p:nvPr>
        </p:nvSpPr>
        <p:spPr>
          <a:xfrm>
            <a:off x="457200" y="171450"/>
            <a:ext cx="8229600" cy="4486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Take a few minutes to think on your own and then discuss the question with your group.</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You will now read small chunks of the text on your own.  </a:t>
            </a:r>
            <a:endParaRPr/>
          </a:p>
          <a:p>
            <a:pPr indent="0" lvl="0" marL="0" rtl="0" algn="l">
              <a:spcBef>
                <a:spcPts val="600"/>
              </a:spcBef>
              <a:spcAft>
                <a:spcPts val="0"/>
              </a:spcAft>
              <a:buNone/>
            </a:pPr>
            <a:r>
              <a:rPr lang="en"/>
              <a:t>Your purpose is to look for the details that describe the research methods that Meg Lowman uses in Cameroon and Panama</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8"/>
          <p:cNvSpPr txBox="1"/>
          <p:nvPr>
            <p:ph idx="1" type="body"/>
          </p:nvPr>
        </p:nvSpPr>
        <p:spPr>
          <a:xfrm>
            <a:off x="457200" y="288200"/>
            <a:ext cx="8229600" cy="4637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(3-4 mins)</a:t>
            </a:r>
            <a:endParaRPr/>
          </a:p>
          <a:p>
            <a:pPr indent="0" lvl="0" marL="0" rtl="0" algn="l">
              <a:spcBef>
                <a:spcPts val="600"/>
              </a:spcBef>
              <a:spcAft>
                <a:spcPts val="0"/>
              </a:spcAft>
              <a:buNone/>
            </a:pPr>
            <a:r>
              <a:rPr lang="en"/>
              <a:t>Read paragraph 1 on page 35 (“In Cameroon…” through ...canopy itself.”</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Discuss:</a:t>
            </a:r>
            <a:endParaRPr/>
          </a:p>
          <a:p>
            <a:pPr indent="0" lvl="0" marL="0" rtl="0" algn="l">
              <a:spcBef>
                <a:spcPts val="600"/>
              </a:spcBef>
              <a:spcAft>
                <a:spcPts val="0"/>
              </a:spcAft>
              <a:buNone/>
            </a:pPr>
            <a:r>
              <a:t/>
            </a:r>
            <a:endParaRPr/>
          </a:p>
        </p:txBody>
      </p:sp>
      <p:sp>
        <p:nvSpPr>
          <p:cNvPr id="98" name="Google Shape;98;p18"/>
          <p:cNvSpPr txBox="1"/>
          <p:nvPr/>
        </p:nvSpPr>
        <p:spPr>
          <a:xfrm>
            <a:off x="522425" y="3085250"/>
            <a:ext cx="8127600" cy="127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dk1"/>
                </a:solidFill>
              </a:rPr>
              <a:t>How did Meg Lowman conduct her research in Cameroon?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8"/>
                                        </p:tgtEl>
                                        <p:attrNameLst>
                                          <p:attrName>style.visibility</p:attrName>
                                        </p:attrNameLst>
                                      </p:cBhvr>
                                      <p:to>
                                        <p:strVal val="visible"/>
                                      </p:to>
                                    </p:set>
                                    <p:anim calcmode="lin" valueType="num">
                                      <p:cBhvr additive="base">
                                        <p:cTn dur="1000"/>
                                        <p:tgtEl>
                                          <p:spTgt spid="98"/>
                                        </p:tgtEl>
                                        <p:attrNameLst>
                                          <p:attrName>ppt_w</p:attrName>
                                        </p:attrNameLst>
                                      </p:cBhvr>
                                      <p:tavLst>
                                        <p:tav fmla="" tm="0">
                                          <p:val>
                                            <p:strVal val="0"/>
                                          </p:val>
                                        </p:tav>
                                        <p:tav fmla="" tm="100000">
                                          <p:val>
                                            <p:strVal val="#ppt_w"/>
                                          </p:val>
                                        </p:tav>
                                      </p:tavLst>
                                    </p:anim>
                                    <p:anim calcmode="lin" valueType="num">
                                      <p:cBhvr additive="base">
                                        <p:cTn dur="1000"/>
                                        <p:tgtEl>
                                          <p:spTgt spid="98"/>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9"/>
          <p:cNvSpPr txBox="1"/>
          <p:nvPr>
            <p:ph idx="1" type="body"/>
          </p:nvPr>
        </p:nvSpPr>
        <p:spPr>
          <a:xfrm>
            <a:off x="457200" y="283050"/>
            <a:ext cx="8229600" cy="4642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(3-4 mins)</a:t>
            </a:r>
            <a:endParaRPr/>
          </a:p>
          <a:p>
            <a:pPr indent="0" lvl="0" marL="0" rtl="0" algn="l">
              <a:spcBef>
                <a:spcPts val="600"/>
              </a:spcBef>
              <a:spcAft>
                <a:spcPts val="0"/>
              </a:spcAft>
              <a:buNone/>
            </a:pPr>
            <a:r>
              <a:rPr lang="en"/>
              <a:t>Now, read the last paragraph on page 36 “In Panama…” through “..different canopy trees.”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Discuss:</a:t>
            </a:r>
            <a:endParaRPr/>
          </a:p>
          <a:p>
            <a:pPr indent="0" lvl="0" marL="0" rtl="0" algn="l">
              <a:spcBef>
                <a:spcPts val="600"/>
              </a:spcBef>
              <a:spcAft>
                <a:spcPts val="0"/>
              </a:spcAft>
              <a:buNone/>
            </a:pPr>
            <a:r>
              <a:t/>
            </a:r>
            <a:endParaRPr/>
          </a:p>
        </p:txBody>
      </p:sp>
      <p:sp>
        <p:nvSpPr>
          <p:cNvPr id="104" name="Google Shape;104;p19"/>
          <p:cNvSpPr txBox="1"/>
          <p:nvPr/>
        </p:nvSpPr>
        <p:spPr>
          <a:xfrm>
            <a:off x="530850" y="3082025"/>
            <a:ext cx="8133900" cy="151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dk1"/>
                </a:solidFill>
              </a:rPr>
              <a:t>How did Meg Lowman conduct her research in Panama?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04"/>
                                        </p:tgtEl>
                                        <p:attrNameLst>
                                          <p:attrName>style.visibility</p:attrName>
                                        </p:attrNameLst>
                                      </p:cBhvr>
                                      <p:to>
                                        <p:strVal val="visible"/>
                                      </p:to>
                                    </p:set>
                                    <p:anim calcmode="lin" valueType="num">
                                      <p:cBhvr additive="base">
                                        <p:cTn dur="1000"/>
                                        <p:tgtEl>
                                          <p:spTgt spid="104"/>
                                        </p:tgtEl>
                                        <p:attrNameLst>
                                          <p:attrName>ppt_w</p:attrName>
                                        </p:attrNameLst>
                                      </p:cBhvr>
                                      <p:tavLst>
                                        <p:tav fmla="" tm="0">
                                          <p:val>
                                            <p:strVal val="0"/>
                                          </p:val>
                                        </p:tav>
                                        <p:tav fmla="" tm="100000">
                                          <p:val>
                                            <p:strVal val="#ppt_w"/>
                                          </p:val>
                                        </p:tav>
                                      </p:tavLst>
                                    </p:anim>
                                    <p:anim calcmode="lin" valueType="num">
                                      <p:cBhvr additive="base">
                                        <p:cTn dur="1000"/>
                                        <p:tgtEl>
                                          <p:spTgt spid="104"/>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0"/>
          <p:cNvSpPr txBox="1"/>
          <p:nvPr>
            <p:ph idx="1" type="body"/>
          </p:nvPr>
        </p:nvSpPr>
        <p:spPr>
          <a:xfrm>
            <a:off x="4862950" y="0"/>
            <a:ext cx="4281000" cy="4790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will each receive on note-catcher, plus one for the group to fill out collectively.</a:t>
            </a:r>
            <a:endParaRPr/>
          </a:p>
          <a:p>
            <a:pPr indent="0" lvl="0" marL="0" rtl="0" algn="l">
              <a:spcBef>
                <a:spcPts val="600"/>
              </a:spcBef>
              <a:spcAft>
                <a:spcPts val="0"/>
              </a:spcAft>
              <a:buNone/>
            </a:pPr>
            <a:r>
              <a:rPr lang="en"/>
              <a:t>Work together to fill out your own and also work together to fill out the group form.</a:t>
            </a:r>
            <a:endParaRPr/>
          </a:p>
          <a:p>
            <a:pPr indent="0" lvl="0" marL="0" rtl="0" algn="l">
              <a:spcBef>
                <a:spcPts val="600"/>
              </a:spcBef>
              <a:spcAft>
                <a:spcPts val="0"/>
              </a:spcAft>
              <a:buNone/>
            </a:pPr>
            <a:r>
              <a:rPr lang="en"/>
              <a:t>*Look back at pgs 14-15 as well</a:t>
            </a:r>
            <a:endParaRPr/>
          </a:p>
        </p:txBody>
      </p:sp>
      <p:pic>
        <p:nvPicPr>
          <p:cNvPr id="110" name="Google Shape;110;p20"/>
          <p:cNvPicPr preferRelativeResize="0"/>
          <p:nvPr/>
        </p:nvPicPr>
        <p:blipFill>
          <a:blip r:embed="rId3">
            <a:alphaModFix/>
          </a:blip>
          <a:stretch>
            <a:fillRect/>
          </a:stretch>
        </p:blipFill>
        <p:spPr>
          <a:xfrm>
            <a:off x="2" y="0"/>
            <a:ext cx="4862947" cy="51435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1"/>
          <p:cNvSpPr txBox="1"/>
          <p:nvPr>
            <p:ph idx="1" type="body"/>
          </p:nvPr>
        </p:nvSpPr>
        <p:spPr>
          <a:xfrm>
            <a:off x="457200" y="240975"/>
            <a:ext cx="8229600" cy="4684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Now that you’ve examined the text more closely:</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How is Meg Lowman’s research in Cameroon and Panama different or similar to her work in the Blue Creek rainforest of Belize?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2"/>
          <p:cNvSpPr txBox="1"/>
          <p:nvPr>
            <p:ph type="title"/>
          </p:nvPr>
        </p:nvSpPr>
        <p:spPr>
          <a:xfrm>
            <a:off x="457200" y="205974"/>
            <a:ext cx="8229600" cy="994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 Group Read: Text-Dependent Questions (15 mins)</a:t>
            </a:r>
            <a:endParaRPr/>
          </a:p>
        </p:txBody>
      </p:sp>
      <p:sp>
        <p:nvSpPr>
          <p:cNvPr id="121" name="Google Shape;121;p22"/>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use </a:t>
            </a:r>
            <a:r>
              <a:rPr b="1" lang="en"/>
              <a:t>quotes</a:t>
            </a:r>
            <a:r>
              <a:rPr lang="en"/>
              <a:t> from the text as evidence in my answers to questions.”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do we mean by “quotes from the text”?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3"/>
          <p:cNvSpPr txBox="1"/>
          <p:nvPr>
            <p:ph idx="1" type="body"/>
          </p:nvPr>
        </p:nvSpPr>
        <p:spPr>
          <a:xfrm>
            <a:off x="6038500" y="198875"/>
            <a:ext cx="3036600" cy="4727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Read through the questions as a group and work together to answer them from pages 35-36</a:t>
            </a:r>
            <a:endParaRPr/>
          </a:p>
        </p:txBody>
      </p:sp>
      <p:pic>
        <p:nvPicPr>
          <p:cNvPr id="127" name="Google Shape;127;p23"/>
          <p:cNvPicPr preferRelativeResize="0"/>
          <p:nvPr/>
        </p:nvPicPr>
        <p:blipFill rotWithShape="1">
          <a:blip r:embed="rId3">
            <a:alphaModFix/>
          </a:blip>
          <a:srcRect b="1610" l="0" r="0" t="-1610"/>
          <a:stretch/>
        </p:blipFill>
        <p:spPr>
          <a:xfrm>
            <a:off x="5" y="0"/>
            <a:ext cx="6038491" cy="514350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4"/>
          <p:cNvSpPr txBox="1"/>
          <p:nvPr>
            <p:ph type="title"/>
          </p:nvPr>
        </p:nvSpPr>
        <p:spPr>
          <a:xfrm>
            <a:off x="0" y="15600"/>
            <a:ext cx="9144000" cy="1136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400"/>
              <a:t>C. New Vocabulary Work: Key Vocabulary to Deepen Understanding (10 mins)</a:t>
            </a:r>
            <a:endParaRPr sz="3400"/>
          </a:p>
        </p:txBody>
      </p:sp>
      <p:sp>
        <p:nvSpPr>
          <p:cNvPr id="133" name="Google Shape;133;p24"/>
          <p:cNvSpPr txBox="1"/>
          <p:nvPr>
            <p:ph idx="1" type="body"/>
          </p:nvPr>
        </p:nvSpPr>
        <p:spPr>
          <a:xfrm>
            <a:off x="457200" y="1093275"/>
            <a:ext cx="8229600" cy="3832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can determine the meaning of new words in </a:t>
            </a:r>
            <a:r>
              <a:rPr i="1" lang="en"/>
              <a:t>The Most Beautiful Roof in the World</a:t>
            </a:r>
            <a:r>
              <a:rPr lang="en"/>
              <a:t>.”</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What are some strategies that we use to determine the meaning of new words?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5"/>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 are going to play a game of charades.  Each member of the group will choose a word from the list to silently perform for their group members to guess.  Each member of the group should get a turn to act out at least one word.</a:t>
            </a:r>
            <a:endParaRPr/>
          </a:p>
        </p:txBody>
      </p:sp>
      <p:sp>
        <p:nvSpPr>
          <p:cNvPr id="139" name="Google Shape;139;p25"/>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Charades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6"/>
          <p:cNvSpPr txBox="1"/>
          <p:nvPr>
            <p:ph idx="1" type="body"/>
          </p:nvPr>
        </p:nvSpPr>
        <p:spPr>
          <a:xfrm>
            <a:off x="131000" y="0"/>
            <a:ext cx="2430600" cy="4926000"/>
          </a:xfrm>
          <a:prstGeom prst="rect">
            <a:avLst/>
          </a:prstGeom>
        </p:spPr>
        <p:txBody>
          <a:bodyPr anchorCtr="0" anchor="t" bIns="91425" lIns="91425" spcFirstLastPara="1" rIns="91425" wrap="square" tIns="91425">
            <a:noAutofit/>
          </a:bodyPr>
          <a:lstStyle/>
          <a:p>
            <a:pPr indent="-393700" lvl="0" marL="457200" rtl="0" algn="l">
              <a:lnSpc>
                <a:spcPct val="115000"/>
              </a:lnSpc>
              <a:spcBef>
                <a:spcPts val="600"/>
              </a:spcBef>
              <a:spcAft>
                <a:spcPts val="0"/>
              </a:spcAft>
              <a:buSzPts val="2600"/>
              <a:buChar char="●"/>
            </a:pPr>
            <a:r>
              <a:rPr b="1" lang="en" sz="2600"/>
              <a:t>immense:</a:t>
            </a:r>
            <a:endParaRPr b="1" sz="2600"/>
          </a:p>
          <a:p>
            <a:pPr indent="-393700" lvl="0" marL="457200" rtl="0" algn="l">
              <a:lnSpc>
                <a:spcPct val="115000"/>
              </a:lnSpc>
              <a:spcBef>
                <a:spcPts val="0"/>
              </a:spcBef>
              <a:spcAft>
                <a:spcPts val="0"/>
              </a:spcAft>
              <a:buSzPts val="2600"/>
              <a:buChar char="●"/>
            </a:pPr>
            <a:r>
              <a:rPr b="1" lang="en" sz="2600"/>
              <a:t>inflatable:</a:t>
            </a:r>
            <a:endParaRPr b="1" sz="2600"/>
          </a:p>
          <a:p>
            <a:pPr indent="-393700" lvl="0" marL="457200" rtl="0" algn="l">
              <a:lnSpc>
                <a:spcPct val="115000"/>
              </a:lnSpc>
              <a:spcBef>
                <a:spcPts val="0"/>
              </a:spcBef>
              <a:spcAft>
                <a:spcPts val="0"/>
              </a:spcAft>
              <a:buSzPts val="2600"/>
              <a:buChar char="●"/>
            </a:pPr>
            <a:r>
              <a:rPr b="1" lang="en" sz="2600"/>
              <a:t>dirigible:</a:t>
            </a:r>
            <a:endParaRPr b="1" sz="2600"/>
          </a:p>
          <a:p>
            <a:pPr indent="-393700" lvl="0" marL="457200" rtl="0" algn="l">
              <a:lnSpc>
                <a:spcPct val="115000"/>
              </a:lnSpc>
              <a:spcBef>
                <a:spcPts val="0"/>
              </a:spcBef>
              <a:spcAft>
                <a:spcPts val="0"/>
              </a:spcAft>
              <a:buSzPts val="2600"/>
              <a:buChar char="●"/>
            </a:pPr>
            <a:r>
              <a:rPr b="1" lang="en" sz="2600"/>
              <a:t>pontoons:</a:t>
            </a:r>
            <a:endParaRPr b="1" sz="2600"/>
          </a:p>
          <a:p>
            <a:pPr indent="-393700" lvl="0" marL="457200" rtl="0" algn="l">
              <a:lnSpc>
                <a:spcPct val="115000"/>
              </a:lnSpc>
              <a:spcBef>
                <a:spcPts val="0"/>
              </a:spcBef>
              <a:spcAft>
                <a:spcPts val="0"/>
              </a:spcAft>
              <a:buSzPts val="2600"/>
              <a:buChar char="●"/>
            </a:pPr>
            <a:r>
              <a:rPr b="1" lang="en" sz="2600"/>
              <a:t>numerous:</a:t>
            </a:r>
            <a:endParaRPr b="1" sz="2600"/>
          </a:p>
          <a:p>
            <a:pPr indent="-393700" lvl="0" marL="457200" rtl="0" algn="l">
              <a:lnSpc>
                <a:spcPct val="115000"/>
              </a:lnSpc>
              <a:spcBef>
                <a:spcPts val="0"/>
              </a:spcBef>
              <a:spcAft>
                <a:spcPts val="0"/>
              </a:spcAft>
              <a:buSzPts val="2600"/>
              <a:buChar char="●"/>
            </a:pPr>
            <a:r>
              <a:rPr b="1" lang="en" sz="2600"/>
              <a:t>qualities:</a:t>
            </a:r>
            <a:endParaRPr b="1" sz="2600"/>
          </a:p>
          <a:p>
            <a:pPr indent="-393700" lvl="0" marL="457200" rtl="0" algn="l">
              <a:lnSpc>
                <a:spcPct val="115000"/>
              </a:lnSpc>
              <a:spcBef>
                <a:spcPts val="0"/>
              </a:spcBef>
              <a:spcAft>
                <a:spcPts val="0"/>
              </a:spcAft>
              <a:buSzPts val="2600"/>
              <a:buChar char="●"/>
            </a:pPr>
            <a:r>
              <a:rPr b="1" lang="en" sz="2600"/>
              <a:t>consumed:</a:t>
            </a:r>
            <a:endParaRPr b="1" sz="2600"/>
          </a:p>
          <a:p>
            <a:pPr indent="-393700" lvl="0" marL="457200" rtl="0" algn="l">
              <a:lnSpc>
                <a:spcPct val="115000"/>
              </a:lnSpc>
              <a:spcBef>
                <a:spcPts val="0"/>
              </a:spcBef>
              <a:spcAft>
                <a:spcPts val="0"/>
              </a:spcAft>
              <a:buSzPts val="2600"/>
              <a:buChar char="●"/>
            </a:pPr>
            <a:r>
              <a:rPr b="1" lang="en" sz="2600"/>
              <a:t>grueling:</a:t>
            </a:r>
            <a:endParaRPr b="1" sz="2600"/>
          </a:p>
          <a:p>
            <a:pPr indent="-393700" lvl="0" marL="457200" rtl="0" algn="l">
              <a:lnSpc>
                <a:spcPct val="115000"/>
              </a:lnSpc>
              <a:spcBef>
                <a:spcPts val="0"/>
              </a:spcBef>
              <a:spcAft>
                <a:spcPts val="0"/>
              </a:spcAft>
              <a:buSzPts val="2600"/>
              <a:buChar char="●"/>
            </a:pPr>
            <a:r>
              <a:rPr b="1" lang="en" sz="2600"/>
              <a:t>lurked:</a:t>
            </a:r>
            <a:endParaRPr b="1" sz="2600"/>
          </a:p>
          <a:p>
            <a:pPr indent="-393700" lvl="0" marL="457200" rtl="0" algn="l">
              <a:lnSpc>
                <a:spcPct val="115000"/>
              </a:lnSpc>
              <a:spcBef>
                <a:spcPts val="0"/>
              </a:spcBef>
              <a:spcAft>
                <a:spcPts val="0"/>
              </a:spcAft>
              <a:buSzPts val="2600"/>
              <a:buChar char="●"/>
            </a:pPr>
            <a:r>
              <a:rPr b="1" lang="en" sz="2600"/>
              <a:t>gondola:</a:t>
            </a:r>
            <a:endParaRPr b="1" sz="2600"/>
          </a:p>
          <a:p>
            <a:pPr indent="0" lvl="0" marL="0" rtl="0" algn="l">
              <a:spcBef>
                <a:spcPts val="600"/>
              </a:spcBef>
              <a:spcAft>
                <a:spcPts val="0"/>
              </a:spcAft>
              <a:buNone/>
            </a:pPr>
            <a:r>
              <a:t/>
            </a:r>
            <a:endParaRPr b="1"/>
          </a:p>
        </p:txBody>
      </p:sp>
      <p:sp>
        <p:nvSpPr>
          <p:cNvPr id="145" name="Google Shape;145;p26"/>
          <p:cNvSpPr txBox="1"/>
          <p:nvPr/>
        </p:nvSpPr>
        <p:spPr>
          <a:xfrm>
            <a:off x="2330200" y="27975"/>
            <a:ext cx="6576600" cy="53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t>huge; enormous</a:t>
            </a:r>
            <a:endParaRPr sz="2600"/>
          </a:p>
        </p:txBody>
      </p:sp>
      <p:sp>
        <p:nvSpPr>
          <p:cNvPr id="146" name="Google Shape;146;p26"/>
          <p:cNvSpPr txBox="1"/>
          <p:nvPr/>
        </p:nvSpPr>
        <p:spPr>
          <a:xfrm>
            <a:off x="2338000" y="501550"/>
            <a:ext cx="6576600" cy="53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t>can be filled with air</a:t>
            </a:r>
            <a:endParaRPr sz="2600"/>
          </a:p>
        </p:txBody>
      </p:sp>
      <p:sp>
        <p:nvSpPr>
          <p:cNvPr id="147" name="Google Shape;147;p26"/>
          <p:cNvSpPr txBox="1"/>
          <p:nvPr/>
        </p:nvSpPr>
        <p:spPr>
          <a:xfrm>
            <a:off x="2166925" y="969625"/>
            <a:ext cx="6576600" cy="53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t>blimp; airship</a:t>
            </a:r>
            <a:endParaRPr sz="2600"/>
          </a:p>
        </p:txBody>
      </p:sp>
      <p:sp>
        <p:nvSpPr>
          <p:cNvPr id="148" name="Google Shape;148;p26"/>
          <p:cNvSpPr txBox="1"/>
          <p:nvPr/>
        </p:nvSpPr>
        <p:spPr>
          <a:xfrm>
            <a:off x="2330200" y="1395600"/>
            <a:ext cx="6576600" cy="53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t>floating supports</a:t>
            </a:r>
            <a:endParaRPr sz="2600"/>
          </a:p>
        </p:txBody>
      </p:sp>
      <p:sp>
        <p:nvSpPr>
          <p:cNvPr id="149" name="Google Shape;149;p26"/>
          <p:cNvSpPr txBox="1"/>
          <p:nvPr/>
        </p:nvSpPr>
        <p:spPr>
          <a:xfrm>
            <a:off x="2482600" y="1911275"/>
            <a:ext cx="6576600" cy="53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t>many; a large number of</a:t>
            </a:r>
            <a:endParaRPr sz="2600"/>
          </a:p>
        </p:txBody>
      </p:sp>
      <p:sp>
        <p:nvSpPr>
          <p:cNvPr id="150" name="Google Shape;150;p26"/>
          <p:cNvSpPr txBox="1"/>
          <p:nvPr/>
        </p:nvSpPr>
        <p:spPr>
          <a:xfrm>
            <a:off x="2235150" y="2389875"/>
            <a:ext cx="6576600" cy="53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t>characteristics; traits</a:t>
            </a:r>
            <a:endParaRPr sz="2600"/>
          </a:p>
        </p:txBody>
      </p:sp>
      <p:sp>
        <p:nvSpPr>
          <p:cNvPr id="151" name="Google Shape;151;p26"/>
          <p:cNvSpPr txBox="1"/>
          <p:nvPr/>
        </p:nvSpPr>
        <p:spPr>
          <a:xfrm>
            <a:off x="2429625" y="2852925"/>
            <a:ext cx="6576600" cy="53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t>eaten; used up</a:t>
            </a:r>
            <a:endParaRPr sz="2600"/>
          </a:p>
        </p:txBody>
      </p:sp>
      <p:sp>
        <p:nvSpPr>
          <p:cNvPr id="152" name="Google Shape;152;p26"/>
          <p:cNvSpPr txBox="1"/>
          <p:nvPr/>
        </p:nvSpPr>
        <p:spPr>
          <a:xfrm>
            <a:off x="2108500" y="3321000"/>
            <a:ext cx="6576600" cy="53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t>difficult; terrible; hard</a:t>
            </a:r>
            <a:endParaRPr sz="2600"/>
          </a:p>
        </p:txBody>
      </p:sp>
      <p:sp>
        <p:nvSpPr>
          <p:cNvPr id="153" name="Google Shape;153;p26"/>
          <p:cNvSpPr txBox="1"/>
          <p:nvPr/>
        </p:nvSpPr>
        <p:spPr>
          <a:xfrm>
            <a:off x="1903125" y="3746975"/>
            <a:ext cx="6576600" cy="53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t>lay in wait; prowled</a:t>
            </a:r>
            <a:endParaRPr sz="2600"/>
          </a:p>
        </p:txBody>
      </p:sp>
      <p:sp>
        <p:nvSpPr>
          <p:cNvPr id="154" name="Google Shape;154;p26"/>
          <p:cNvSpPr txBox="1"/>
          <p:nvPr/>
        </p:nvSpPr>
        <p:spPr>
          <a:xfrm>
            <a:off x="2108500" y="4236900"/>
            <a:ext cx="7035600" cy="53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t>cable car; wide mouthed traveling container</a:t>
            </a:r>
            <a:endParaRPr sz="2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1000"/>
                                        <p:tgtEl>
                                          <p:spTgt spid="14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gtEl>
                                        <p:attrNameLst>
                                          <p:attrName>style.visibility</p:attrName>
                                        </p:attrNameLst>
                                      </p:cBhvr>
                                      <p:to>
                                        <p:strVal val="visible"/>
                                      </p:to>
                                    </p:set>
                                    <p:animEffect filter="fade" transition="in">
                                      <p:cBhvr>
                                        <p:cTn dur="1000"/>
                                        <p:tgtEl>
                                          <p:spTgt spid="1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gtEl>
                                        <p:attrNameLst>
                                          <p:attrName>style.visibility</p:attrName>
                                        </p:attrNameLst>
                                      </p:cBhvr>
                                      <p:to>
                                        <p:strVal val="visible"/>
                                      </p:to>
                                    </p:set>
                                    <p:animEffect filter="fade" transition="in">
                                      <p:cBhvr>
                                        <p:cTn dur="1000"/>
                                        <p:tgtEl>
                                          <p:spTgt spid="1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gtEl>
                                        <p:attrNameLst>
                                          <p:attrName>style.visibility</p:attrName>
                                        </p:attrNameLst>
                                      </p:cBhvr>
                                      <p:to>
                                        <p:strVal val="visible"/>
                                      </p:to>
                                    </p:set>
                                    <p:animEffect filter="fade" transition="in">
                                      <p:cBhvr>
                                        <p:cTn dur="1000"/>
                                        <p:tgtEl>
                                          <p:spTgt spid="1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9"/>
                                        </p:tgtEl>
                                        <p:attrNameLst>
                                          <p:attrName>style.visibility</p:attrName>
                                        </p:attrNameLst>
                                      </p:cBhvr>
                                      <p:to>
                                        <p:strVal val="visible"/>
                                      </p:to>
                                    </p:set>
                                    <p:animEffect filter="fade" transition="in">
                                      <p:cBhvr>
                                        <p:cTn dur="1000"/>
                                        <p:tgtEl>
                                          <p:spTgt spid="1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1000"/>
                                        <p:tgtEl>
                                          <p:spTgt spid="15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1000"/>
                                        <p:tgtEl>
                                          <p:spTgt spid="1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2"/>
                                        </p:tgtEl>
                                        <p:attrNameLst>
                                          <p:attrName>style.visibility</p:attrName>
                                        </p:attrNameLst>
                                      </p:cBhvr>
                                      <p:to>
                                        <p:strVal val="visible"/>
                                      </p:to>
                                    </p:set>
                                    <p:animEffect filter="fade" transition="in">
                                      <p:cBhvr>
                                        <p:cTn dur="1000"/>
                                        <p:tgtEl>
                                          <p:spTgt spid="1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
                                        </p:tgtEl>
                                        <p:attrNameLst>
                                          <p:attrName>style.visibility</p:attrName>
                                        </p:attrNameLst>
                                      </p:cBhvr>
                                      <p:to>
                                        <p:strVal val="visible"/>
                                      </p:to>
                                    </p:set>
                                    <p:animEffect filter="fade" transition="in">
                                      <p:cBhvr>
                                        <p:cTn dur="1000"/>
                                        <p:tgtEl>
                                          <p:spTgt spid="1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gtEl>
                                        <p:attrNameLst>
                                          <p:attrName>style.visibility</p:attrName>
                                        </p:attrNameLst>
                                      </p:cBhvr>
                                      <p:to>
                                        <p:strVal val="visible"/>
                                      </p:to>
                                    </p:set>
                                    <p:animEffect filter="fade" transition="in">
                                      <p:cBhvr>
                                        <p:cTn dur="1000"/>
                                        <p:tgtEl>
                                          <p:spTgt spid="1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7"/>
          <p:cNvSpPr txBox="1"/>
          <p:nvPr>
            <p:ph idx="1" type="body"/>
          </p:nvPr>
        </p:nvSpPr>
        <p:spPr>
          <a:xfrm>
            <a:off x="457200" y="93650"/>
            <a:ext cx="2167500" cy="4832100"/>
          </a:xfrm>
          <a:prstGeom prst="rect">
            <a:avLst/>
          </a:prstGeom>
        </p:spPr>
        <p:txBody>
          <a:bodyPr anchorCtr="0" anchor="t" bIns="91425" lIns="91425" spcFirstLastPara="1" rIns="91425" wrap="square" tIns="91425">
            <a:noAutofit/>
          </a:bodyPr>
          <a:lstStyle/>
          <a:p>
            <a:pPr indent="0" lvl="0" marL="0" rtl="0" algn="l">
              <a:lnSpc>
                <a:spcPct val="150000"/>
              </a:lnSpc>
              <a:spcBef>
                <a:spcPts val="600"/>
              </a:spcBef>
              <a:spcAft>
                <a:spcPts val="0"/>
              </a:spcAft>
              <a:buNone/>
            </a:pPr>
            <a:r>
              <a:rPr b="1" lang="en"/>
              <a:t>steer:</a:t>
            </a:r>
            <a:endParaRPr b="1"/>
          </a:p>
          <a:p>
            <a:pPr indent="0" lvl="0" marL="0" rtl="0" algn="l">
              <a:lnSpc>
                <a:spcPct val="150000"/>
              </a:lnSpc>
              <a:spcBef>
                <a:spcPts val="600"/>
              </a:spcBef>
              <a:spcAft>
                <a:spcPts val="0"/>
              </a:spcAft>
              <a:buNone/>
            </a:pPr>
            <a:r>
              <a:rPr b="1" lang="en"/>
              <a:t>linked:</a:t>
            </a:r>
            <a:endParaRPr b="1"/>
          </a:p>
          <a:p>
            <a:pPr indent="0" lvl="0" marL="0" rtl="0" algn="l">
              <a:lnSpc>
                <a:spcPct val="150000"/>
              </a:lnSpc>
              <a:spcBef>
                <a:spcPts val="600"/>
              </a:spcBef>
              <a:spcAft>
                <a:spcPts val="0"/>
              </a:spcAft>
              <a:buNone/>
            </a:pPr>
            <a:r>
              <a:rPr b="1" lang="en"/>
              <a:t>thorough:</a:t>
            </a:r>
            <a:endParaRPr b="1"/>
          </a:p>
        </p:txBody>
      </p:sp>
      <p:sp>
        <p:nvSpPr>
          <p:cNvPr id="160" name="Google Shape;160;p27"/>
          <p:cNvSpPr txBox="1"/>
          <p:nvPr/>
        </p:nvSpPr>
        <p:spPr>
          <a:xfrm>
            <a:off x="1646250" y="146250"/>
            <a:ext cx="6060900" cy="70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t>guide; turn; maneuver</a:t>
            </a:r>
            <a:endParaRPr sz="2500"/>
          </a:p>
        </p:txBody>
      </p:sp>
      <p:sp>
        <p:nvSpPr>
          <p:cNvPr id="161" name="Google Shape;161;p27"/>
          <p:cNvSpPr txBox="1"/>
          <p:nvPr/>
        </p:nvSpPr>
        <p:spPr>
          <a:xfrm>
            <a:off x="1830225" y="908950"/>
            <a:ext cx="6060900" cy="70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t>connected; joined</a:t>
            </a:r>
            <a:endParaRPr sz="2500"/>
          </a:p>
        </p:txBody>
      </p:sp>
      <p:sp>
        <p:nvSpPr>
          <p:cNvPr id="162" name="Google Shape;162;p27"/>
          <p:cNvSpPr txBox="1"/>
          <p:nvPr/>
        </p:nvSpPr>
        <p:spPr>
          <a:xfrm>
            <a:off x="2340400" y="1766350"/>
            <a:ext cx="6060900" cy="70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t>careful; systematic; detailed</a:t>
            </a:r>
            <a:endParaRPr sz="25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gtEl>
                                        <p:attrNameLst>
                                          <p:attrName>style.visibility</p:attrName>
                                        </p:attrNameLst>
                                      </p:cBhvr>
                                      <p:to>
                                        <p:strVal val="visible"/>
                                      </p:to>
                                    </p:set>
                                    <p:animEffect filter="fade" transition="in">
                                      <p:cBhvr>
                                        <p:cTn dur="1000"/>
                                        <p:tgtEl>
                                          <p:spTgt spid="1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
                                        </p:tgtEl>
                                        <p:attrNameLst>
                                          <p:attrName>style.visibility</p:attrName>
                                        </p:attrNameLst>
                                      </p:cBhvr>
                                      <p:to>
                                        <p:strVal val="visible"/>
                                      </p:to>
                                    </p:set>
                                    <p:animEffect filter="fade" transition="in">
                                      <p:cBhvr>
                                        <p:cTn dur="1000"/>
                                        <p:tgtEl>
                                          <p:spTgt spid="1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gtEl>
                                        <p:attrNameLst>
                                          <p:attrName>style.visibility</p:attrName>
                                        </p:attrNameLst>
                                      </p:cBhvr>
                                      <p:to>
                                        <p:strVal val="visible"/>
                                      </p:to>
                                    </p:set>
                                    <p:animEffect filter="fade" transition="in">
                                      <p:cBhvr>
                                        <p:cTn dur="1000"/>
                                        <p:tgtEl>
                                          <p:spTgt spid="1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Closing and Assessment</a:t>
            </a:r>
            <a:endParaRPr/>
          </a:p>
        </p:txBody>
      </p:sp>
      <p:sp>
        <p:nvSpPr>
          <p:cNvPr id="168" name="Google Shape;168;p28"/>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AutoNum type="alphaUcPeriod"/>
            </a:pPr>
            <a:r>
              <a:rPr lang="en"/>
              <a:t>Debrief: Four Corners (5 minutes)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I’ve posted the </a:t>
            </a:r>
            <a:r>
              <a:rPr b="1" lang="en"/>
              <a:t>Four Corners</a:t>
            </a:r>
            <a:r>
              <a:rPr lang="en"/>
              <a:t> sheets in different areas of the room.</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9"/>
          <p:cNvSpPr txBox="1"/>
          <p:nvPr>
            <p:ph idx="1" type="body"/>
          </p:nvPr>
        </p:nvSpPr>
        <p:spPr>
          <a:xfrm>
            <a:off x="457200" y="367225"/>
            <a:ext cx="8229600" cy="455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You have read about the ways that Meg Lowman conducts research in the rainforest.  Now, you are going to </a:t>
            </a:r>
            <a:r>
              <a:rPr b="1" lang="en">
                <a:solidFill>
                  <a:srgbClr val="3D85C6"/>
                </a:solidFill>
              </a:rPr>
              <a:t>‘vote’ for your favorite method</a:t>
            </a:r>
            <a:r>
              <a:rPr lang="en"/>
              <a:t> by participating in Four Corners.  The four choices are:</a:t>
            </a:r>
            <a:endParaRPr/>
          </a:p>
          <a:p>
            <a:pPr indent="0" lvl="0" marL="0" rtl="0" algn="l">
              <a:spcBef>
                <a:spcPts val="600"/>
              </a:spcBef>
              <a:spcAft>
                <a:spcPts val="0"/>
              </a:spcAft>
              <a:buNone/>
            </a:pPr>
            <a:r>
              <a:rPr lang="en"/>
              <a:t>walkways, staples, floating raft, or crane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Move to your corner now.</a:t>
            </a:r>
            <a:endParaRPr/>
          </a:p>
          <a:p>
            <a:pPr indent="0" lvl="0" marL="0" rtl="0" algn="l">
              <a:spcBef>
                <a:spcPts val="60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0"/>
          <p:cNvSpPr txBox="1"/>
          <p:nvPr>
            <p:ph idx="1" type="body"/>
          </p:nvPr>
        </p:nvSpPr>
        <p:spPr>
          <a:xfrm>
            <a:off x="457200" y="1703575"/>
            <a:ext cx="8229600" cy="3222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t>Why did you choose this as your favorite method of research?</a:t>
            </a:r>
            <a:endParaRPr b="1"/>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pic>
        <p:nvPicPr>
          <p:cNvPr id="183" name="Google Shape;183;p31"/>
          <p:cNvPicPr preferRelativeResize="0"/>
          <p:nvPr/>
        </p:nvPicPr>
        <p:blipFill>
          <a:blip r:embed="rId3">
            <a:alphaModFix/>
          </a:blip>
          <a:stretch>
            <a:fillRect/>
          </a:stretch>
        </p:blipFill>
        <p:spPr>
          <a:xfrm>
            <a:off x="0" y="1451748"/>
            <a:ext cx="9144001" cy="233180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