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4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" name="Google Shape;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9c060913f_1_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" name="Google Shape;38;g9c060913f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9c060913f_1_2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" name="Google Shape;45;g9c060913f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9c060913f_1_3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9c060913f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9c060913f_1_3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9c060913f_1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9c060913f_1_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9c060913f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9c060913f_1_5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9c060913f_1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9c060913f_1_6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9c060913f_1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9c060913f_1_7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9c060913f_1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9c060913f_1_7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9c060913f_1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9c060913f_1_8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9c060913f_1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9c060913f_1_8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9c060913f_1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9c060913f_1_10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9c060913f_1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9c060913f_1_10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9c060913f_1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9c060913f_1_11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9c060913f_1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9c060913f_1_11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9c060913f_1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9c060913f_1_1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9c060913f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9c060913f_1_13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9c060913f_1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9c060913f_1_13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9c060913f_1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9c060913f_1_14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9c060913f_1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9c060913f_1_14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9c060913f_1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9c060913f_1_15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9c060913f_1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9c060913f_1_15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9c060913f_1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9c060913f_1_16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9c060913f_1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9c060913f_0_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9c060913f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85800" y="1583342"/>
            <a:ext cx="7772400" cy="1159856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85800" y="2840054"/>
            <a:ext cx="7772400" cy="784738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457200" y="1200150"/>
            <a:ext cx="8229600" cy="3725681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457200" y="1200150"/>
            <a:ext cx="3994526" cy="3725681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2" type="body"/>
          </p:nvPr>
        </p:nvSpPr>
        <p:spPr>
          <a:xfrm>
            <a:off x="4692274" y="1200150"/>
            <a:ext cx="3994526" cy="3725681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idx="1" type="body"/>
          </p:nvPr>
        </p:nvSpPr>
        <p:spPr>
          <a:xfrm>
            <a:off x="457200" y="4406309"/>
            <a:ext cx="8229600" cy="51952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200150"/>
            <a:ext cx="8229600" cy="372568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  <a:defRPr sz="3000">
                <a:solidFill>
                  <a:schemeClr val="dk1"/>
                </a:solidFill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 sz="2400">
                <a:solidFill>
                  <a:schemeClr val="dk1"/>
                </a:solidFill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 sz="2400">
                <a:solidFill>
                  <a:schemeClr val="dk1"/>
                </a:solidFill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>
                <a:solidFill>
                  <a:schemeClr val="dk1"/>
                </a:solidFill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>
                <a:solidFill>
                  <a:schemeClr val="dk1"/>
                </a:solidFill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>
                <a:solidFill>
                  <a:schemeClr val="dk1"/>
                </a:solidFill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</a:defRPr>
            </a:lvl1pPr>
            <a:lvl2pPr lvl="1" algn="r">
              <a:buNone/>
              <a:defRPr sz="1300">
                <a:solidFill>
                  <a:schemeClr val="dk1"/>
                </a:solidFill>
              </a:defRPr>
            </a:lvl2pPr>
            <a:lvl3pPr lvl="2" algn="r">
              <a:buNone/>
              <a:defRPr sz="1300">
                <a:solidFill>
                  <a:schemeClr val="dk1"/>
                </a:solidFill>
              </a:defRPr>
            </a:lvl3pPr>
            <a:lvl4pPr lvl="3" algn="r">
              <a:buNone/>
              <a:defRPr sz="1300">
                <a:solidFill>
                  <a:schemeClr val="dk1"/>
                </a:solidFill>
              </a:defRPr>
            </a:lvl4pPr>
            <a:lvl5pPr lvl="4" algn="r">
              <a:buNone/>
              <a:defRPr sz="1300">
                <a:solidFill>
                  <a:schemeClr val="dk1"/>
                </a:solidFill>
              </a:defRPr>
            </a:lvl5pPr>
            <a:lvl6pPr lvl="5" algn="r">
              <a:buNone/>
              <a:defRPr sz="1300">
                <a:solidFill>
                  <a:schemeClr val="dk1"/>
                </a:solidFill>
              </a:defRPr>
            </a:lvl6pPr>
            <a:lvl7pPr lvl="6" algn="r">
              <a:buNone/>
              <a:defRPr sz="1300">
                <a:solidFill>
                  <a:schemeClr val="dk1"/>
                </a:solidFill>
              </a:defRPr>
            </a:lvl7pPr>
            <a:lvl8pPr lvl="7" algn="r">
              <a:buNone/>
              <a:defRPr sz="1300">
                <a:solidFill>
                  <a:schemeClr val="dk1"/>
                </a:solidFill>
              </a:defRPr>
            </a:lvl8pPr>
            <a:lvl9pPr lvl="8" algn="r">
              <a:buNone/>
              <a:defRPr sz="13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ctrTitle"/>
          </p:nvPr>
        </p:nvSpPr>
        <p:spPr>
          <a:xfrm>
            <a:off x="685800" y="1583342"/>
            <a:ext cx="7772400" cy="1159856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" name="Google Shape;35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83348"/>
            <a:ext cx="9143999" cy="15862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 txBox="1"/>
          <p:nvPr>
            <p:ph type="ctrTitle"/>
          </p:nvPr>
        </p:nvSpPr>
        <p:spPr>
          <a:xfrm>
            <a:off x="685800" y="1583342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9"/>
          <p:cNvSpPr txBox="1"/>
          <p:nvPr>
            <p:ph idx="1" type="subTitle"/>
          </p:nvPr>
        </p:nvSpPr>
        <p:spPr>
          <a:xfrm>
            <a:off x="685800" y="2840053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2" name="Google Shape;42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82904"/>
            <a:ext cx="9143999" cy="27419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type="title"/>
          </p:nvPr>
        </p:nvSpPr>
        <p:spPr>
          <a:xfrm>
            <a:off x="457200" y="0"/>
            <a:ext cx="8229600" cy="131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AutoNum type="alphaUcPeriod"/>
            </a:pPr>
            <a:r>
              <a:rPr lang="en"/>
              <a:t>Reviewing Homework and Engaging the Reader (10 mins)</a:t>
            </a:r>
            <a:endParaRPr/>
          </a:p>
        </p:txBody>
      </p:sp>
      <p:sp>
        <p:nvSpPr>
          <p:cNvPr id="48" name="Google Shape;48;p10"/>
          <p:cNvSpPr txBox="1"/>
          <p:nvPr>
            <p:ph idx="1" type="body"/>
          </p:nvPr>
        </p:nvSpPr>
        <p:spPr>
          <a:xfrm>
            <a:off x="457200" y="131760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Take out your journals and share your thoughts on Meg Lowman’s sons’ first ascent to the canopy.  Also, share one new vocabulary word that you added to your glossary.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 txBox="1"/>
          <p:nvPr>
            <p:ph idx="1" type="body"/>
          </p:nvPr>
        </p:nvSpPr>
        <p:spPr>
          <a:xfrm>
            <a:off x="457200" y="391200"/>
            <a:ext cx="8229600" cy="453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Now, you are going to read a poem aloud with a partner.  This poem will help you think more about what Meg Lowman’s life as a rainforest scientist is like.  It also allows you the opportunity to practice reading aloud with a partner, as you will do with interview questions you create later in the lesson.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Target</a:t>
            </a:r>
            <a:endParaRPr/>
          </a:p>
        </p:txBody>
      </p:sp>
      <p:sp>
        <p:nvSpPr>
          <p:cNvPr id="59" name="Google Shape;59;p12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“I can read my speaker’s lines with fluency.”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Elements of reading with fluency: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tone, facial expression, pace, and volume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/>
          <p:nvPr>
            <p:ph type="ctrTitle"/>
          </p:nvPr>
        </p:nvSpPr>
        <p:spPr>
          <a:xfrm>
            <a:off x="195425" y="-3"/>
            <a:ext cx="7772400" cy="7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“I Want to Be a Rainforest Scientist”</a:t>
            </a:r>
            <a:endParaRPr sz="3000"/>
          </a:p>
        </p:txBody>
      </p:sp>
      <p:pic>
        <p:nvPicPr>
          <p:cNvPr id="65" name="Google Shape;6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475" y="679989"/>
            <a:ext cx="2540400" cy="4463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35551" y="795500"/>
            <a:ext cx="2540400" cy="434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3"/>
          <p:cNvSpPr txBox="1"/>
          <p:nvPr/>
        </p:nvSpPr>
        <p:spPr>
          <a:xfrm>
            <a:off x="5529800" y="881575"/>
            <a:ext cx="3552600" cy="4206300"/>
          </a:xfrm>
          <a:prstGeom prst="rect">
            <a:avLst/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Directions: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Partners will have alternating stanzas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Each partner reads his/her stanza silently, to become familiar with the text.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A pair, read the poem aloud, alternating stanzas.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Pay attention to how you read with fluency.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  <p:sp>
        <p:nvSpPr>
          <p:cNvPr id="68" name="Google Shape;68;p13"/>
          <p:cNvSpPr/>
          <p:nvPr/>
        </p:nvSpPr>
        <p:spPr>
          <a:xfrm>
            <a:off x="266450" y="1634550"/>
            <a:ext cx="5165400" cy="1874400"/>
          </a:xfrm>
          <a:prstGeom prst="rect">
            <a:avLst/>
          </a:prstGeom>
          <a:solidFill>
            <a:srgbClr val="A64D7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</a:rPr>
              <a:t>After you’ve read the poem aloud once, talk with your partner about one way you could each improve your fluency.</a:t>
            </a:r>
            <a:endParaRPr b="1" sz="24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AutoNum type="alphaUcPeriod"/>
            </a:pPr>
            <a:r>
              <a:rPr lang="en"/>
              <a:t>Review Readers Theater (10 mins)</a:t>
            </a:r>
            <a:endParaRPr/>
          </a:p>
        </p:txBody>
      </p:sp>
      <p:sp>
        <p:nvSpPr>
          <p:cNvPr id="74" name="Google Shape;74;p14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Think about the Readers Theater that you participated in during Unit 3 of Module 1 about </a:t>
            </a:r>
            <a:r>
              <a:rPr i="1" lang="en"/>
              <a:t>Esperanza Rising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does a Readers Theater script need to include and what are its components?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Readers Theater Elements</a:t>
            </a:r>
            <a:endParaRPr/>
          </a:p>
        </p:txBody>
      </p:sp>
      <p:sp>
        <p:nvSpPr>
          <p:cNvPr id="80" name="Google Shape;80;p15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Speaking parts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narrator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dialogue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lines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/>
          <p:nvPr>
            <p:ph idx="1" type="body"/>
          </p:nvPr>
        </p:nvSpPr>
        <p:spPr>
          <a:xfrm>
            <a:off x="457200" y="0"/>
            <a:ext cx="8229600" cy="13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is the process for writing a Readers Theater script?</a:t>
            </a:r>
            <a:endParaRPr/>
          </a:p>
        </p:txBody>
      </p:sp>
      <p:sp>
        <p:nvSpPr>
          <p:cNvPr id="86" name="Google Shape;86;p16"/>
          <p:cNvSpPr txBox="1"/>
          <p:nvPr>
            <p:ph idx="1" type="body"/>
          </p:nvPr>
        </p:nvSpPr>
        <p:spPr>
          <a:xfrm>
            <a:off x="609600" y="1108825"/>
            <a:ext cx="8229600" cy="436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spcBef>
                <a:spcPts val="600"/>
              </a:spcBef>
              <a:spcAft>
                <a:spcPts val="0"/>
              </a:spcAft>
              <a:buSzPts val="2800"/>
              <a:buChar char="●"/>
            </a:pPr>
            <a:r>
              <a:rPr lang="en" sz="2800"/>
              <a:t>Narrow the dialogue</a:t>
            </a:r>
            <a:endParaRPr sz="2800"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n" sz="2800"/>
              <a:t>Choose only a few lines and quotes from the text</a:t>
            </a:r>
            <a:endParaRPr sz="2800"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n" sz="2800"/>
              <a:t>Script has a narrator introduction that tells where the scene takes place</a:t>
            </a:r>
            <a:endParaRPr sz="2800"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n" sz="2800"/>
              <a:t>the lines clearly name each character</a:t>
            </a:r>
            <a:endParaRPr sz="2800"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n" sz="2800"/>
              <a:t>Lines in an order that makes sense</a:t>
            </a:r>
            <a:endParaRPr sz="2800"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n" sz="2800"/>
              <a:t>Several character and narrator lines in the script</a:t>
            </a:r>
            <a:endParaRPr sz="2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>
            <p:ph idx="1" type="body"/>
          </p:nvPr>
        </p:nvSpPr>
        <p:spPr>
          <a:xfrm>
            <a:off x="457200" y="188125"/>
            <a:ext cx="8229600" cy="47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Today, you are going to create a mini Readers Theater script from page 33 of </a:t>
            </a:r>
            <a:r>
              <a:rPr i="1" lang="en"/>
              <a:t>The Most Beautiful Roof in the World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type="title"/>
          </p:nvPr>
        </p:nvSpPr>
        <p:spPr>
          <a:xfrm>
            <a:off x="457200" y="205974"/>
            <a:ext cx="8229600" cy="99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Create Mini Readers Theater Scripts (20 mins)</a:t>
            </a:r>
            <a:endParaRPr/>
          </a:p>
        </p:txBody>
      </p:sp>
      <p:sp>
        <p:nvSpPr>
          <p:cNvPr id="97" name="Google Shape;97;p18"/>
          <p:cNvSpPr txBox="1"/>
          <p:nvPr>
            <p:ph idx="1" type="body"/>
          </p:nvPr>
        </p:nvSpPr>
        <p:spPr>
          <a:xfrm>
            <a:off x="457200" y="1200150"/>
            <a:ext cx="8229600" cy="315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“I can write </a:t>
            </a:r>
            <a:r>
              <a:rPr b="1" lang="en">
                <a:solidFill>
                  <a:srgbClr val="674EA7"/>
                </a:solidFill>
              </a:rPr>
              <a:t>lines</a:t>
            </a:r>
            <a:r>
              <a:rPr lang="en"/>
              <a:t> for my </a:t>
            </a:r>
            <a:r>
              <a:rPr b="1" lang="en">
                <a:solidFill>
                  <a:srgbClr val="FF0000"/>
                </a:solidFill>
              </a:rPr>
              <a:t>speaker</a:t>
            </a:r>
            <a:r>
              <a:rPr lang="en"/>
              <a:t> using the text from </a:t>
            </a:r>
            <a:r>
              <a:rPr i="1" lang="en"/>
              <a:t>The Most Beautiful Roof in the World</a:t>
            </a:r>
            <a:endParaRPr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is meant by a</a:t>
            </a:r>
            <a:r>
              <a:rPr b="1" lang="en">
                <a:solidFill>
                  <a:srgbClr val="FF0000"/>
                </a:solidFill>
              </a:rPr>
              <a:t> “speaker”</a:t>
            </a:r>
            <a:r>
              <a:rPr lang="en"/>
              <a:t>?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is meant by</a:t>
            </a:r>
            <a:r>
              <a:rPr b="1" lang="en">
                <a:solidFill>
                  <a:srgbClr val="FF0000"/>
                </a:solidFill>
              </a:rPr>
              <a:t> </a:t>
            </a:r>
            <a:r>
              <a:rPr b="1" lang="en">
                <a:solidFill>
                  <a:schemeClr val="accent5"/>
                </a:solidFill>
              </a:rPr>
              <a:t>“lines”</a:t>
            </a:r>
            <a:r>
              <a:rPr lang="en"/>
              <a:t>?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8"/>
          <p:cNvSpPr txBox="1"/>
          <p:nvPr/>
        </p:nvSpPr>
        <p:spPr>
          <a:xfrm>
            <a:off x="457200" y="3036450"/>
            <a:ext cx="8229600" cy="50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A character with a speaking part in a book or play</a:t>
            </a:r>
            <a:endParaRPr b="1" sz="2500"/>
          </a:p>
        </p:txBody>
      </p:sp>
      <p:sp>
        <p:nvSpPr>
          <p:cNvPr id="99" name="Google Shape;99;p18"/>
          <p:cNvSpPr txBox="1"/>
          <p:nvPr/>
        </p:nvSpPr>
        <p:spPr>
          <a:xfrm>
            <a:off x="580425" y="4179050"/>
            <a:ext cx="8095200" cy="5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Words the characters say</a:t>
            </a:r>
            <a:endParaRPr b="1" sz="25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Page 33	</a:t>
            </a:r>
            <a:endParaRPr/>
          </a:p>
        </p:txBody>
      </p:sp>
      <p:sp>
        <p:nvSpPr>
          <p:cNvPr id="105" name="Google Shape;105;p19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Turn to page 33 in </a:t>
            </a:r>
            <a:r>
              <a:rPr i="1" lang="en"/>
              <a:t>The Most Beautiful Roof in the World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Pay attention to </a:t>
            </a:r>
            <a:r>
              <a:rPr b="1" lang="en">
                <a:solidFill>
                  <a:srgbClr val="FF0000"/>
                </a:solidFill>
              </a:rPr>
              <a:t>who</a:t>
            </a:r>
            <a:r>
              <a:rPr lang="en"/>
              <a:t> is speaking on this page as I read it aloud.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Who was speaking on this page?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How could you tell?</a:t>
            </a:r>
            <a:endParaRPr b="1"/>
          </a:p>
        </p:txBody>
      </p:sp>
      <p:sp>
        <p:nvSpPr>
          <p:cNvPr id="111" name="Google Shape;111;p2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Talk to your group...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idx="1" type="body"/>
          </p:nvPr>
        </p:nvSpPr>
        <p:spPr>
          <a:xfrm>
            <a:off x="457200" y="314250"/>
            <a:ext cx="8229600" cy="461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 are now going to work in your reading groups to write a short Readers Theater script from page 33 of your book.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 will have to work quickly, and it is fine if the script isn’t perfect because the main purpose is to take a closer look at what it’s like to research in the rainforest.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Requirements</a:t>
            </a:r>
            <a:endParaRPr/>
          </a:p>
        </p:txBody>
      </p:sp>
      <p:sp>
        <p:nvSpPr>
          <p:cNvPr id="122" name="Google Shape;122;p22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 script will have 3 character, and you must decide who will play each part.</a:t>
            </a:r>
            <a:endParaRPr/>
          </a:p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Meg Lowman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James (one of Meg Lowman’s sons)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Narrator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3"/>
          <p:cNvSpPr txBox="1"/>
          <p:nvPr>
            <p:ph idx="1" type="body"/>
          </p:nvPr>
        </p:nvSpPr>
        <p:spPr>
          <a:xfrm>
            <a:off x="457200" y="1218150"/>
            <a:ext cx="8229600" cy="370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Let’s take a look at the rubric that we’ll be using.  Remember, you used all of these criteria during Module 1. 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247" y="0"/>
            <a:ext cx="561290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4"/>
          <p:cNvSpPr/>
          <p:nvPr/>
        </p:nvSpPr>
        <p:spPr>
          <a:xfrm>
            <a:off x="204425" y="1614925"/>
            <a:ext cx="5486400" cy="1671000"/>
          </a:xfrm>
          <a:prstGeom prst="rect">
            <a:avLst/>
          </a:prstGeom>
          <a:noFill/>
          <a:ln cap="flat" cmpd="sng" w="7620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4"/>
          <p:cNvSpPr/>
          <p:nvPr/>
        </p:nvSpPr>
        <p:spPr>
          <a:xfrm>
            <a:off x="209500" y="3751150"/>
            <a:ext cx="5486400" cy="1316100"/>
          </a:xfrm>
          <a:prstGeom prst="rect">
            <a:avLst/>
          </a:prstGeom>
          <a:noFill/>
          <a:ln cap="flat" cmpd="sng" w="7620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5" name="Google Shape;135;p24"/>
          <p:cNvCxnSpPr/>
          <p:nvPr/>
        </p:nvCxnSpPr>
        <p:spPr>
          <a:xfrm flipH="1" rot="10800000">
            <a:off x="5759150" y="3541050"/>
            <a:ext cx="1329600" cy="746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" name="Google Shape;136;p24"/>
          <p:cNvCxnSpPr/>
          <p:nvPr/>
        </p:nvCxnSpPr>
        <p:spPr>
          <a:xfrm>
            <a:off x="5669800" y="2174600"/>
            <a:ext cx="1434600" cy="814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7" name="Google Shape;137;p24"/>
          <p:cNvSpPr txBox="1"/>
          <p:nvPr/>
        </p:nvSpPr>
        <p:spPr>
          <a:xfrm>
            <a:off x="7204325" y="2497950"/>
            <a:ext cx="1828800" cy="15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Main focus for today</a:t>
            </a:r>
            <a:endParaRPr b="1" sz="3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5"/>
          <p:cNvSpPr txBox="1"/>
          <p:nvPr>
            <p:ph idx="1" type="body"/>
          </p:nvPr>
        </p:nvSpPr>
        <p:spPr>
          <a:xfrm>
            <a:off x="457200" y="243700"/>
            <a:ext cx="8229600" cy="456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I’m going to pass out sticky notes to each group so you can do the following:</a:t>
            </a:r>
            <a:endParaRPr/>
          </a:p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Read through page 33 on your own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Put a sticky note to mark your individual lines of dialogue or narration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Work together to write one script using the line of text you identified.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Highlight your individual character lines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6"/>
          <p:cNvSpPr txBox="1"/>
          <p:nvPr>
            <p:ph type="title"/>
          </p:nvPr>
        </p:nvSpPr>
        <p:spPr>
          <a:xfrm>
            <a:off x="457200" y="205974"/>
            <a:ext cx="8229600" cy="104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C. Performance and Feedback (15 mins)</a:t>
            </a:r>
            <a:endParaRPr/>
          </a:p>
        </p:txBody>
      </p:sp>
      <p:sp>
        <p:nvSpPr>
          <p:cNvPr id="148" name="Google Shape;148;p26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“I can read my speaker’s lines with fluency”</a:t>
            </a:r>
            <a:endParaRPr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“I can </a:t>
            </a:r>
            <a:r>
              <a:rPr b="1" lang="en" u="sng"/>
              <a:t>speak clearly</a:t>
            </a:r>
            <a:r>
              <a:rPr lang="en"/>
              <a:t> and with </a:t>
            </a:r>
            <a:r>
              <a:rPr b="1" lang="en" u="sng"/>
              <a:t>appropriate emotion</a:t>
            </a:r>
            <a:r>
              <a:rPr lang="en"/>
              <a:t> for my character.”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74EA7"/>
                </a:solidFill>
              </a:rPr>
              <a:t>What does the second learning target mean?</a:t>
            </a:r>
            <a:endParaRPr b="1">
              <a:solidFill>
                <a:srgbClr val="674EA7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Practice</a:t>
            </a:r>
            <a:endParaRPr/>
          </a:p>
        </p:txBody>
      </p:sp>
      <p:sp>
        <p:nvSpPr>
          <p:cNvPr id="154" name="Google Shape;154;p27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Take a few minutes with your group to practice reading your scripts.  Give each other feedback as you practice based on:</a:t>
            </a:r>
            <a:endParaRPr/>
          </a:p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How clearly they are speaking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Use of facial expressions that match what the speaker says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Perform</a:t>
            </a:r>
            <a:endParaRPr/>
          </a:p>
        </p:txBody>
      </p:sp>
      <p:sp>
        <p:nvSpPr>
          <p:cNvPr id="160" name="Google Shape;160;p28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 are now going to perform your scripts for another group.  After a group performs, you will give feedback based on:</a:t>
            </a:r>
            <a:endParaRPr/>
          </a:p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Speaking clearly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Using appropriate facial expressions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9"/>
          <p:cNvSpPr txBox="1"/>
          <p:nvPr>
            <p:ph idx="1" type="body"/>
          </p:nvPr>
        </p:nvSpPr>
        <p:spPr>
          <a:xfrm>
            <a:off x="457200" y="230175"/>
            <a:ext cx="8229600" cy="469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/>
              <a:t>How did creating a Readers Theater script of page 33 in </a:t>
            </a:r>
            <a:r>
              <a:rPr i="1" lang="en" sz="3600"/>
              <a:t>The Most Beautiful Roof in the World</a:t>
            </a:r>
            <a:r>
              <a:rPr lang="en" sz="3600"/>
              <a:t> help us learn more about the rainforest?</a:t>
            </a:r>
            <a:endParaRPr sz="36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Closing and Assessment</a:t>
            </a:r>
            <a:endParaRPr/>
          </a:p>
        </p:txBody>
      </p:sp>
      <p:sp>
        <p:nvSpPr>
          <p:cNvPr id="171" name="Google Shape;171;p30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AutoNum type="alphaUcPeriod"/>
            </a:pPr>
            <a:r>
              <a:rPr lang="en"/>
              <a:t>Debrief (5 mins)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Let’s look at our AQUA Biodiversity anchor chart.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did you read about on page 33 about the rainforest that can be added to the U column of our AQUA chart?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Red light</a:t>
            </a:r>
            <a:r>
              <a:rPr lang="en"/>
              <a:t>, </a:t>
            </a:r>
            <a:r>
              <a:rPr lang="en">
                <a:solidFill>
                  <a:srgbClr val="38761D"/>
                </a:solidFill>
              </a:rPr>
              <a:t>Green light</a:t>
            </a:r>
            <a:endParaRPr>
              <a:solidFill>
                <a:srgbClr val="38761D"/>
              </a:solidFill>
            </a:endParaRPr>
          </a:p>
        </p:txBody>
      </p:sp>
      <p:sp>
        <p:nvSpPr>
          <p:cNvPr id="177" name="Google Shape;177;p31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Take out your red, yellow, and green sticks to use during the review of learning targets.</a:t>
            </a:r>
            <a:endParaRPr/>
          </a:p>
        </p:txBody>
      </p:sp>
      <p:pic>
        <p:nvPicPr>
          <p:cNvPr id="178" name="Google Shape;17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401554"/>
            <a:ext cx="9143999" cy="27419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00143"/>
            <a:ext cx="9143999" cy="1968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