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9b117eb31_0_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9b117eb3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9b117eb31_0_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g9b117eb3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9b117eb31_0_1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9b117eb3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9b117eb31_0_1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9b117eb3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9b117eb31_0_2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9b117eb3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9b117eb31_0_2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9b117eb3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9b117eb31_0_3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9b117eb3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b117eb31_0_3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b117eb31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b117eb31_0_4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b117eb3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b117eb31_0_5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b117eb31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b117eb31_0_5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b117eb31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9b117eb31_0_6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9b117eb31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b2464ede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9b2464ed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9b2464ede_0_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9b2464ed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b2464ede_0_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b2464ed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9beaf4ac2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9beaf4a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9beaf4ac2_0_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9beaf4ac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beaf4ac2_0_2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9beaf4ac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9beaf4ac2_0_2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9beaf4ac2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9beaf4ac2_0_3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9beaf4ac2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9beaf4ac2_0_3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9beaf4ac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692274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" name="Google Shape;3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06600"/>
            <a:ext cx="9143999" cy="185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90365"/>
            <a:ext cx="9144001" cy="26357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	</a:t>
            </a:r>
            <a:endParaRPr/>
          </a:p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Reviewing Homework and Engaging the Reader (5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457200" y="357625"/>
            <a:ext cx="8229600" cy="45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 out your materials and join your reading groups.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Share out one new thing that you learned by rereading “The Wings of the Butterfly” that can be added to the AQUA Biodiversity anchor chart.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Choose one example of biodiversity from your charts to perform or act out silently for your group members to guess.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	</a:t>
            </a:r>
            <a:endParaRPr/>
          </a:p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Guided Practice and Discussion: What is a column study (15 mins)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explain the </a:t>
            </a:r>
            <a:r>
              <a:rPr lang="en" u="sng"/>
              <a:t>purpose</a:t>
            </a:r>
            <a:r>
              <a:rPr lang="en"/>
              <a:t> of a column study in the rainforest.”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does the word </a:t>
            </a:r>
            <a:r>
              <a:rPr lang="en" u="sng"/>
              <a:t>purpose</a:t>
            </a:r>
            <a:r>
              <a:rPr lang="en"/>
              <a:t> mean?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457200" y="457675"/>
            <a:ext cx="8229600" cy="44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Turn to page 28 in </a:t>
            </a:r>
            <a:r>
              <a:rPr i="1" lang="en"/>
              <a:t>The Most Beautiful Roof in the World</a:t>
            </a:r>
            <a:r>
              <a:rPr lang="en"/>
              <a:t> with the sentence that begins: “Meg and her sons…”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Follow along as I read aloud.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(stop at “...starting from the ground up.”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457200" y="357625"/>
            <a:ext cx="8229600" cy="45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 you think it means to </a:t>
            </a:r>
            <a:r>
              <a:rPr i="1" lang="en"/>
              <a:t>inventory</a:t>
            </a:r>
            <a:r>
              <a:rPr lang="en"/>
              <a:t> something?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 txBox="1"/>
          <p:nvPr/>
        </p:nvSpPr>
        <p:spPr>
          <a:xfrm>
            <a:off x="2638025" y="941175"/>
            <a:ext cx="57666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FF0000"/>
                </a:solidFill>
              </a:rPr>
              <a:t>to count (verb); a list of things that have been counted (noun).</a:t>
            </a:r>
            <a:endParaRPr b="1" sz="2900">
              <a:solidFill>
                <a:srgbClr val="FF0000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223600" y="2184050"/>
            <a:ext cx="8181000" cy="13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What is the gist of this page?</a:t>
            </a:r>
            <a:endParaRPr b="1"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457200" y="2180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 you think a column is?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595450" y="904875"/>
            <a:ext cx="7752000" cy="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78D8"/>
                </a:solidFill>
              </a:rPr>
              <a:t>Something that goes from bottom to top or top to bottom; like a post or a pillar</a:t>
            </a:r>
            <a:endParaRPr b="1" sz="2400">
              <a:solidFill>
                <a:srgbClr val="3C78D8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457200" y="1839275"/>
            <a:ext cx="8223900" cy="28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6AA84F"/>
                </a:solidFill>
              </a:rPr>
              <a:t>Look at the third (last) paragraph on page 28, beginning: “The boys help their mom…”.  Read this paragraph independently to answer these questions:</a:t>
            </a:r>
            <a:endParaRPr sz="2800">
              <a:solidFill>
                <a:srgbClr val="6AA84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B5394"/>
                </a:solidFill>
              </a:rPr>
              <a:t>What is a </a:t>
            </a:r>
            <a:r>
              <a:rPr b="1" i="1" lang="en" sz="2800">
                <a:solidFill>
                  <a:srgbClr val="0B5394"/>
                </a:solidFill>
              </a:rPr>
              <a:t>column </a:t>
            </a:r>
            <a:r>
              <a:rPr b="1" lang="en" sz="2800">
                <a:solidFill>
                  <a:srgbClr val="0B5394"/>
                </a:solidFill>
              </a:rPr>
              <a:t>study?</a:t>
            </a:r>
            <a:endParaRPr b="1" sz="2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B5394"/>
                </a:solidFill>
              </a:rPr>
              <a:t>Why does Meg Lowman do column studies?</a:t>
            </a:r>
            <a:endParaRPr b="1" sz="2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6AA84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Journal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After sharing out…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 a new page, write a response to the two questions: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B5394"/>
                </a:solidFill>
              </a:rPr>
              <a:t>What is a </a:t>
            </a:r>
            <a:r>
              <a:rPr b="1" i="1" lang="en" sz="2800">
                <a:solidFill>
                  <a:srgbClr val="0B5394"/>
                </a:solidFill>
              </a:rPr>
              <a:t>column </a:t>
            </a:r>
            <a:r>
              <a:rPr b="1" lang="en" sz="2800">
                <a:solidFill>
                  <a:srgbClr val="0B5394"/>
                </a:solidFill>
              </a:rPr>
              <a:t>study?</a:t>
            </a:r>
            <a:endParaRPr b="1" sz="11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800">
                <a:solidFill>
                  <a:srgbClr val="0B5394"/>
                </a:solidFill>
              </a:rPr>
              <a:t>Why does Meg Lowman do column studies?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457200" y="205973"/>
            <a:ext cx="8229600" cy="123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Rereading and Taking Notes: Taking an Inventory (20 mins)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457200" y="1438975"/>
            <a:ext cx="8229600" cy="34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identify the types and numbers of species counted during the column study done by Meg Lowman.”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 you remember about the meaning of the word </a:t>
            </a:r>
            <a:r>
              <a:rPr i="1" lang="en"/>
              <a:t>identify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457200" y="266025"/>
            <a:ext cx="8229600" cy="465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I’m going to reread page 31, paragraph 3 (“The sweeps, the beating trays…”.  As you follow along, pay close attention to: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1" lang="en">
                <a:solidFill>
                  <a:srgbClr val="45818E"/>
                </a:solidFill>
              </a:rPr>
              <a:t>what</a:t>
            </a:r>
            <a:r>
              <a:rPr b="1" lang="en">
                <a:solidFill>
                  <a:srgbClr val="45818E"/>
                </a:solidFill>
              </a:rPr>
              <a:t> Meg Lowman did during her column study and </a:t>
            </a:r>
            <a:r>
              <a:rPr b="1" i="1" lang="en">
                <a:solidFill>
                  <a:srgbClr val="45818E"/>
                </a:solidFill>
              </a:rPr>
              <a:t>why</a:t>
            </a:r>
            <a:r>
              <a:rPr b="1" lang="en">
                <a:solidFill>
                  <a:srgbClr val="45818E"/>
                </a:solidFill>
              </a:rPr>
              <a:t>.</a:t>
            </a:r>
            <a:endParaRPr b="1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481" y="0"/>
            <a:ext cx="613553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 txBox="1"/>
          <p:nvPr/>
        </p:nvSpPr>
        <p:spPr>
          <a:xfrm>
            <a:off x="6410075" y="55575"/>
            <a:ext cx="2694300" cy="50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You will work with your groups to read page </a:t>
            </a:r>
            <a:r>
              <a:rPr b="1" lang="en" sz="1700">
                <a:solidFill>
                  <a:srgbClr val="FF0000"/>
                </a:solidFill>
              </a:rPr>
              <a:t>29</a:t>
            </a:r>
            <a:r>
              <a:rPr lang="en" sz="1700"/>
              <a:t>, starting with “There have been many methods…” through the end of the third paragraph on page 31(...snapshots of diverse rainforest life.”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You will work with your group to determine the inventory count of the column study.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/>
              <a:t>Inventory</a:t>
            </a:r>
            <a:r>
              <a:rPr lang="en" sz="1700"/>
              <a:t> is used as a noun here...what does it mean?</a:t>
            </a:r>
            <a:endParaRPr sz="17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457200" y="205974"/>
            <a:ext cx="8229600" cy="99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Key Vocabulary to Deepen Understanding (10 mins)</a:t>
            </a:r>
            <a:endParaRPr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determine the meaning of new words in context in </a:t>
            </a:r>
            <a:r>
              <a:rPr i="1" lang="en"/>
              <a:t>The Most Beautiful Roof in the World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does this target mean in YOUR own words?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 Sort	</a:t>
            </a:r>
            <a:endParaRPr/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Remember the word sort activity that we’ve done?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 we do with the words during this activity?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24"/>
          <p:cNvCxnSpPr/>
          <p:nvPr/>
        </p:nvCxnSpPr>
        <p:spPr>
          <a:xfrm flipH="1" rot="10800000">
            <a:off x="560675" y="848875"/>
            <a:ext cx="8205600" cy="32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24"/>
          <p:cNvCxnSpPr/>
          <p:nvPr/>
        </p:nvCxnSpPr>
        <p:spPr>
          <a:xfrm>
            <a:off x="4572000" y="138400"/>
            <a:ext cx="31500" cy="3086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" name="Google Shape;129;p24"/>
          <p:cNvSpPr txBox="1"/>
          <p:nvPr/>
        </p:nvSpPr>
        <p:spPr>
          <a:xfrm>
            <a:off x="-217800" y="2919375"/>
            <a:ext cx="9590100" cy="22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0000"/>
                </a:solidFill>
              </a:rPr>
              <a:t>column, biological, biodiversity, situated, inventory, portion, emerge, estimates, sweeps</a:t>
            </a:r>
            <a:endParaRPr b="1" sz="17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155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1155CC"/>
                </a:solidFill>
              </a:rPr>
              <a:t>Make sure to </a:t>
            </a:r>
            <a:r>
              <a:rPr b="1" lang="en" sz="2400" u="sng">
                <a:solidFill>
                  <a:srgbClr val="1155CC"/>
                </a:solidFill>
              </a:rPr>
              <a:t>justify</a:t>
            </a:r>
            <a:r>
              <a:rPr b="1" lang="en" sz="2400">
                <a:solidFill>
                  <a:srgbClr val="1155CC"/>
                </a:solidFill>
              </a:rPr>
              <a:t> your choice!  </a:t>
            </a:r>
            <a:endParaRPr b="1" sz="2400">
              <a:solidFill>
                <a:srgbClr val="1155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1155CC"/>
                </a:solidFill>
              </a:rPr>
              <a:t>This means explaining to your group why you think a word belongs in a particular category.</a:t>
            </a:r>
            <a:endParaRPr b="1" sz="24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30" name="Google Shape;130;p24"/>
          <p:cNvSpPr txBox="1"/>
          <p:nvPr/>
        </p:nvSpPr>
        <p:spPr>
          <a:xfrm>
            <a:off x="120450" y="82525"/>
            <a:ext cx="44514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WHAT Meg Lowman studies in the rainforest</a:t>
            </a:r>
            <a:endParaRPr b="1" sz="2400"/>
          </a:p>
        </p:txBody>
      </p:sp>
      <p:sp>
        <p:nvSpPr>
          <p:cNvPr id="131" name="Google Shape;131;p24"/>
          <p:cNvSpPr txBox="1"/>
          <p:nvPr/>
        </p:nvSpPr>
        <p:spPr>
          <a:xfrm>
            <a:off x="4692600" y="82525"/>
            <a:ext cx="44514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HOW Meg Lowman studies in the rainforest</a:t>
            </a:r>
            <a:endParaRPr b="1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idx="1" type="body"/>
          </p:nvPr>
        </p:nvSpPr>
        <p:spPr>
          <a:xfrm>
            <a:off x="-49425" y="96975"/>
            <a:ext cx="2398200" cy="4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column:</a:t>
            </a:r>
            <a:endParaRPr b="1" sz="2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biodiversity:</a:t>
            </a:r>
            <a:endParaRPr b="1" sz="2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situated:</a:t>
            </a:r>
            <a:endParaRPr b="1" sz="2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to inventory(v):</a:t>
            </a:r>
            <a:endParaRPr b="1" sz="2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inventory(n):</a:t>
            </a:r>
            <a:endParaRPr b="1" sz="2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portion:</a:t>
            </a:r>
            <a:endParaRPr b="1" sz="2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emerge:</a:t>
            </a:r>
            <a:endParaRPr b="1" sz="2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estimates:</a:t>
            </a:r>
            <a:endParaRPr b="1" sz="2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set of sweeps:</a:t>
            </a:r>
            <a:endParaRPr b="1"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37" name="Google Shape;137;p25"/>
          <p:cNvSpPr txBox="1"/>
          <p:nvPr/>
        </p:nvSpPr>
        <p:spPr>
          <a:xfrm>
            <a:off x="1345275" y="184175"/>
            <a:ext cx="77988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post; pillar; pole; or a shape like a post, pillar, or pole.</a:t>
            </a:r>
            <a:endParaRPr sz="1800"/>
          </a:p>
        </p:txBody>
      </p:sp>
      <p:sp>
        <p:nvSpPr>
          <p:cNvPr id="138" name="Google Shape;138;p25"/>
          <p:cNvSpPr txBox="1"/>
          <p:nvPr/>
        </p:nvSpPr>
        <p:spPr>
          <a:xfrm>
            <a:off x="1824575" y="598250"/>
            <a:ext cx="7319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various and different living things that are found in the same community</a:t>
            </a:r>
            <a:endParaRPr sz="1800"/>
          </a:p>
        </p:txBody>
      </p:sp>
      <p:sp>
        <p:nvSpPr>
          <p:cNvPr id="139" name="Google Shape;139;p25"/>
          <p:cNvSpPr txBox="1"/>
          <p:nvPr/>
        </p:nvSpPr>
        <p:spPr>
          <a:xfrm>
            <a:off x="1345275" y="1186550"/>
            <a:ext cx="77988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positioned; placed</a:t>
            </a:r>
            <a:endParaRPr sz="1800"/>
          </a:p>
        </p:txBody>
      </p:sp>
      <p:sp>
        <p:nvSpPr>
          <p:cNvPr id="140" name="Google Shape;140;p25"/>
          <p:cNvSpPr txBox="1"/>
          <p:nvPr/>
        </p:nvSpPr>
        <p:spPr>
          <a:xfrm>
            <a:off x="2202650" y="1611650"/>
            <a:ext cx="77988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to list; to count; to record</a:t>
            </a:r>
            <a:endParaRPr sz="1800"/>
          </a:p>
        </p:txBody>
      </p:sp>
      <p:sp>
        <p:nvSpPr>
          <p:cNvPr id="141" name="Google Shape;141;p25"/>
          <p:cNvSpPr txBox="1"/>
          <p:nvPr/>
        </p:nvSpPr>
        <p:spPr>
          <a:xfrm>
            <a:off x="1824575" y="2055700"/>
            <a:ext cx="77988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supply; account; record</a:t>
            </a:r>
            <a:endParaRPr sz="1800"/>
          </a:p>
        </p:txBody>
      </p:sp>
      <p:sp>
        <p:nvSpPr>
          <p:cNvPr id="142" name="Google Shape;142;p25"/>
          <p:cNvSpPr txBox="1"/>
          <p:nvPr/>
        </p:nvSpPr>
        <p:spPr>
          <a:xfrm>
            <a:off x="1259175" y="2546325"/>
            <a:ext cx="77988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piece; select area</a:t>
            </a:r>
            <a:endParaRPr sz="1800"/>
          </a:p>
        </p:txBody>
      </p:sp>
      <p:sp>
        <p:nvSpPr>
          <p:cNvPr id="143" name="Google Shape;143;p25"/>
          <p:cNvSpPr txBox="1"/>
          <p:nvPr/>
        </p:nvSpPr>
        <p:spPr>
          <a:xfrm>
            <a:off x="1259175" y="2934325"/>
            <a:ext cx="77988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appear; come out</a:t>
            </a:r>
            <a:endParaRPr sz="1800"/>
          </a:p>
        </p:txBody>
      </p:sp>
      <p:sp>
        <p:nvSpPr>
          <p:cNvPr id="144" name="Google Shape;144;p25"/>
          <p:cNvSpPr txBox="1"/>
          <p:nvPr/>
        </p:nvSpPr>
        <p:spPr>
          <a:xfrm>
            <a:off x="1584875" y="3359425"/>
            <a:ext cx="77988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close guesses; educated guesses</a:t>
            </a:r>
            <a:endParaRPr sz="1800"/>
          </a:p>
        </p:txBody>
      </p:sp>
      <p:sp>
        <p:nvSpPr>
          <p:cNvPr id="145" name="Google Shape;145;p25"/>
          <p:cNvSpPr txBox="1"/>
          <p:nvPr/>
        </p:nvSpPr>
        <p:spPr>
          <a:xfrm>
            <a:off x="2031725" y="3812950"/>
            <a:ext cx="6905100" cy="7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technique for sampling insects; using a net to capture insects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air.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51" name="Google Shape;151;p26"/>
          <p:cNvSpPr txBox="1"/>
          <p:nvPr>
            <p:ph idx="1" type="body"/>
          </p:nvPr>
        </p:nvSpPr>
        <p:spPr>
          <a:xfrm>
            <a:off x="390975" y="115600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Debrief (5 mins)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Let’s look back at the Meg Lowman Rainforest Scientist KWL anchor chart.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have we learned about Meg Lowman that we can add to our KWL?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457200" y="358525"/>
            <a:ext cx="8229600" cy="45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We’re going to participate in a new activity called Red Light, Green Light, to show how close they got to mastering today’s learning targets.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Red: Didn’t get it</a:t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00"/>
                </a:highlight>
              </a:rPr>
              <a:t>Yellow: Got some of it</a:t>
            </a:r>
            <a:endParaRPr b="1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</a:rPr>
              <a:t>Green: I got it!</a:t>
            </a:r>
            <a:endParaRPr b="1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0" y="173275"/>
            <a:ext cx="9144000" cy="12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74EA7"/>
                </a:solidFill>
              </a:rPr>
              <a:t>I can determine the main idea of an informational text based on key details.</a:t>
            </a:r>
            <a:endParaRPr b="1">
              <a:solidFill>
                <a:srgbClr val="674EA7"/>
              </a:solidFill>
            </a:endParaRPr>
          </a:p>
        </p:txBody>
      </p:sp>
      <p:sp>
        <p:nvSpPr>
          <p:cNvPr id="162" name="Google Shape;162;p28"/>
          <p:cNvSpPr txBox="1"/>
          <p:nvPr>
            <p:ph idx="1" type="body"/>
          </p:nvPr>
        </p:nvSpPr>
        <p:spPr>
          <a:xfrm>
            <a:off x="0" y="1796975"/>
            <a:ext cx="9144000" cy="12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AA84F"/>
                </a:solidFill>
              </a:rPr>
              <a:t>I can summarize an informational text.</a:t>
            </a:r>
            <a:endParaRPr b="1">
              <a:solidFill>
                <a:srgbClr val="6AA84F"/>
              </a:solidFill>
            </a:endParaRPr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0" y="2941000"/>
            <a:ext cx="9144000" cy="12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9138"/>
                </a:solidFill>
              </a:rPr>
              <a:t>I can use context to help me understand the meaning of a word or phrase.</a:t>
            </a:r>
            <a:endParaRPr b="1">
              <a:solidFill>
                <a:srgbClr val="E69138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56264"/>
            <a:ext cx="9143998" cy="2418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