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12192000"/>
  <p:notesSz cx="6858000" cy="9144000"/>
  <p:embeddedFontLst>
    <p:embeddedFont>
      <p:font typeface="Amatic SC"/>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1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AmaticSC-regular.fnt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AmaticS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bd0f27cf3f_0_1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bd0f27cf3f_0_14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e51cff12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e51cff127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gbe51cff12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d0f27cf3f_0_20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bd0f27cf3f_0_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bd0f27cf3f_0_3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gbd0f27cf3f_0_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d0f27cf3f_0_2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bd0f27cf3f_0_2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bd0f27cf3f_0_49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gbd0f27cf3f_0_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bd0f27cf3f_0_4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gbd0f27cf3f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bd0f27cf3f_0_5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gbd0f27cf3f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bd0f27cf3f_0_6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bd0f27cf3f_0_6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bd0f27cf3f_0_8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bd0f27cf3f_0_8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bd0f27cf3f_0_6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gbd0f27cf3f_0_6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bd0f27cf3f_0_89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gbd0f27cf3f_0_8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bd0f27cf3f_0_7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bd0f27cf3f_0_7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bd0f27cf3f_0_7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bd0f27cf3f_0_7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bd0f27cf3f_0_9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gbd0f27cf3f_0_9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bd0f27cf3f_0_11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bd0f27cf3f_0_1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bd0f27cf3f_0_10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gbd0f27cf3f_0_10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bd0f27cf3f_0_10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bd0f27cf3f_0_10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bd0f27cf3f_0_118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gbd0f27cf3f_0_1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bd0f27cf3f_0_12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gbd0f27cf3f_0_1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bd0f27cf3f_0_129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bd0f27cf3f_0_1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bd0f27cf3f_0_3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gbd0f27cf3f_0_3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be51cff127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gbe51cff127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be51cff127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gbe51cff127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be51cff127_0_4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gbe51cff127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be51cff127_0_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gbe51cff127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be51cff127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be51cff127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be51cff127_0_5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gbe51cff127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be51cff127_0_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gbe51cff127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be51cff127_0_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gbe51cff127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be51cff127_0_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gbe51cff127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be51cff127_0_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gbe51cff127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be51cff127_0_8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gbe51cff127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be51cff127_0_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gbe51cff127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be51cff127_0_1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gbe51cff127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be51cff127_0_1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gbe51cff127_0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be51cff127_0_1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gbe51cff127_0_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be51cff127_0_1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gbe51cff127_0_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F948E"/>
              </a:buClr>
              <a:buSzPts val="2400"/>
              <a:buNone/>
              <a:defRPr sz="2400">
                <a:solidFill>
                  <a:srgbClr val="8F948E"/>
                </a:solidFill>
              </a:defRPr>
            </a:lvl1pPr>
            <a:lvl2pPr indent="-228600" lvl="1" marL="914400" algn="l">
              <a:lnSpc>
                <a:spcPct val="90000"/>
              </a:lnSpc>
              <a:spcBef>
                <a:spcPts val="500"/>
              </a:spcBef>
              <a:spcAft>
                <a:spcPts val="0"/>
              </a:spcAft>
              <a:buClr>
                <a:srgbClr val="8F948E"/>
              </a:buClr>
              <a:buSzPts val="2000"/>
              <a:buNone/>
              <a:defRPr sz="2000">
                <a:solidFill>
                  <a:srgbClr val="8F948E"/>
                </a:solidFill>
              </a:defRPr>
            </a:lvl2pPr>
            <a:lvl3pPr indent="-228600" lvl="2" marL="1371600" algn="l">
              <a:lnSpc>
                <a:spcPct val="90000"/>
              </a:lnSpc>
              <a:spcBef>
                <a:spcPts val="500"/>
              </a:spcBef>
              <a:spcAft>
                <a:spcPts val="0"/>
              </a:spcAft>
              <a:buClr>
                <a:srgbClr val="8F948E"/>
              </a:buClr>
              <a:buSzPts val="1800"/>
              <a:buNone/>
              <a:defRPr sz="1800">
                <a:solidFill>
                  <a:srgbClr val="8F948E"/>
                </a:solidFill>
              </a:defRPr>
            </a:lvl3pPr>
            <a:lvl4pPr indent="-228600" lvl="3" marL="1828800" algn="l">
              <a:lnSpc>
                <a:spcPct val="90000"/>
              </a:lnSpc>
              <a:spcBef>
                <a:spcPts val="500"/>
              </a:spcBef>
              <a:spcAft>
                <a:spcPts val="0"/>
              </a:spcAft>
              <a:buClr>
                <a:srgbClr val="8F948E"/>
              </a:buClr>
              <a:buSzPts val="1600"/>
              <a:buNone/>
              <a:defRPr sz="1600">
                <a:solidFill>
                  <a:srgbClr val="8F948E"/>
                </a:solidFill>
              </a:defRPr>
            </a:lvl4pPr>
            <a:lvl5pPr indent="-228600" lvl="4" marL="2286000" algn="l">
              <a:lnSpc>
                <a:spcPct val="90000"/>
              </a:lnSpc>
              <a:spcBef>
                <a:spcPts val="500"/>
              </a:spcBef>
              <a:spcAft>
                <a:spcPts val="0"/>
              </a:spcAft>
              <a:buClr>
                <a:srgbClr val="8F948E"/>
              </a:buClr>
              <a:buSzPts val="1600"/>
              <a:buNone/>
              <a:defRPr sz="1600">
                <a:solidFill>
                  <a:srgbClr val="8F948E"/>
                </a:solidFill>
              </a:defRPr>
            </a:lvl5pPr>
            <a:lvl6pPr indent="-228600" lvl="5" marL="2743200" algn="l">
              <a:lnSpc>
                <a:spcPct val="90000"/>
              </a:lnSpc>
              <a:spcBef>
                <a:spcPts val="500"/>
              </a:spcBef>
              <a:spcAft>
                <a:spcPts val="0"/>
              </a:spcAft>
              <a:buClr>
                <a:srgbClr val="8F948E"/>
              </a:buClr>
              <a:buSzPts val="1600"/>
              <a:buNone/>
              <a:defRPr sz="1600">
                <a:solidFill>
                  <a:srgbClr val="8F948E"/>
                </a:solidFill>
              </a:defRPr>
            </a:lvl6pPr>
            <a:lvl7pPr indent="-228600" lvl="6" marL="3200400" algn="l">
              <a:lnSpc>
                <a:spcPct val="90000"/>
              </a:lnSpc>
              <a:spcBef>
                <a:spcPts val="500"/>
              </a:spcBef>
              <a:spcAft>
                <a:spcPts val="0"/>
              </a:spcAft>
              <a:buClr>
                <a:srgbClr val="8F948E"/>
              </a:buClr>
              <a:buSzPts val="1600"/>
              <a:buNone/>
              <a:defRPr sz="1600">
                <a:solidFill>
                  <a:srgbClr val="8F948E"/>
                </a:solidFill>
              </a:defRPr>
            </a:lvl7pPr>
            <a:lvl8pPr indent="-228600" lvl="7" marL="3657600" algn="l">
              <a:lnSpc>
                <a:spcPct val="90000"/>
              </a:lnSpc>
              <a:spcBef>
                <a:spcPts val="500"/>
              </a:spcBef>
              <a:spcAft>
                <a:spcPts val="0"/>
              </a:spcAft>
              <a:buClr>
                <a:srgbClr val="8F948E"/>
              </a:buClr>
              <a:buSzPts val="1600"/>
              <a:buNone/>
              <a:defRPr sz="1600">
                <a:solidFill>
                  <a:srgbClr val="8F948E"/>
                </a:solidFill>
              </a:defRPr>
            </a:lvl8pPr>
            <a:lvl9pPr indent="-228600" lvl="8" marL="4114800" algn="l">
              <a:lnSpc>
                <a:spcPct val="90000"/>
              </a:lnSpc>
              <a:spcBef>
                <a:spcPts val="500"/>
              </a:spcBef>
              <a:spcAft>
                <a:spcPts val="0"/>
              </a:spcAft>
              <a:buClr>
                <a:srgbClr val="8F948E"/>
              </a:buClr>
              <a:buSzPts val="1600"/>
              <a:buNone/>
              <a:defRPr sz="1600">
                <a:solidFill>
                  <a:srgbClr val="8F948E"/>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9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F948E"/>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F948E"/>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F948E"/>
                </a:solidFill>
                <a:latin typeface="Calibri"/>
                <a:ea typeface="Calibri"/>
                <a:cs typeface="Calibri"/>
                <a:sym typeface="Calibri"/>
              </a:defRPr>
            </a:lvl1pPr>
            <a:lvl2pPr indent="0" lvl="1" marL="0" marR="0" rtl="0" algn="r">
              <a:spcBef>
                <a:spcPts val="0"/>
              </a:spcBef>
              <a:buNone/>
              <a:defRPr b="0" i="0" sz="1200" u="none" cap="none" strike="noStrike">
                <a:solidFill>
                  <a:srgbClr val="8F948E"/>
                </a:solidFill>
                <a:latin typeface="Calibri"/>
                <a:ea typeface="Calibri"/>
                <a:cs typeface="Calibri"/>
                <a:sym typeface="Calibri"/>
              </a:defRPr>
            </a:lvl2pPr>
            <a:lvl3pPr indent="0" lvl="2" marL="0" marR="0" rtl="0" algn="r">
              <a:spcBef>
                <a:spcPts val="0"/>
              </a:spcBef>
              <a:buNone/>
              <a:defRPr b="0" i="0" sz="1200" u="none" cap="none" strike="noStrike">
                <a:solidFill>
                  <a:srgbClr val="8F948E"/>
                </a:solidFill>
                <a:latin typeface="Calibri"/>
                <a:ea typeface="Calibri"/>
                <a:cs typeface="Calibri"/>
                <a:sym typeface="Calibri"/>
              </a:defRPr>
            </a:lvl3pPr>
            <a:lvl4pPr indent="0" lvl="3" marL="0" marR="0" rtl="0" algn="r">
              <a:spcBef>
                <a:spcPts val="0"/>
              </a:spcBef>
              <a:buNone/>
              <a:defRPr b="0" i="0" sz="1200" u="none" cap="none" strike="noStrike">
                <a:solidFill>
                  <a:srgbClr val="8F948E"/>
                </a:solidFill>
                <a:latin typeface="Calibri"/>
                <a:ea typeface="Calibri"/>
                <a:cs typeface="Calibri"/>
                <a:sym typeface="Calibri"/>
              </a:defRPr>
            </a:lvl4pPr>
            <a:lvl5pPr indent="0" lvl="4" marL="0" marR="0" rtl="0" algn="r">
              <a:spcBef>
                <a:spcPts val="0"/>
              </a:spcBef>
              <a:buNone/>
              <a:defRPr b="0" i="0" sz="1200" u="none" cap="none" strike="noStrike">
                <a:solidFill>
                  <a:srgbClr val="8F948E"/>
                </a:solidFill>
                <a:latin typeface="Calibri"/>
                <a:ea typeface="Calibri"/>
                <a:cs typeface="Calibri"/>
                <a:sym typeface="Calibri"/>
              </a:defRPr>
            </a:lvl5pPr>
            <a:lvl6pPr indent="0" lvl="5" marL="0" marR="0" rtl="0" algn="r">
              <a:spcBef>
                <a:spcPts val="0"/>
              </a:spcBef>
              <a:buNone/>
              <a:defRPr b="0" i="0" sz="1200" u="none" cap="none" strike="noStrike">
                <a:solidFill>
                  <a:srgbClr val="8F948E"/>
                </a:solidFill>
                <a:latin typeface="Calibri"/>
                <a:ea typeface="Calibri"/>
                <a:cs typeface="Calibri"/>
                <a:sym typeface="Calibri"/>
              </a:defRPr>
            </a:lvl6pPr>
            <a:lvl7pPr indent="0" lvl="6" marL="0" marR="0" rtl="0" algn="r">
              <a:spcBef>
                <a:spcPts val="0"/>
              </a:spcBef>
              <a:buNone/>
              <a:defRPr b="0" i="0" sz="1200" u="none" cap="none" strike="noStrike">
                <a:solidFill>
                  <a:srgbClr val="8F948E"/>
                </a:solidFill>
                <a:latin typeface="Calibri"/>
                <a:ea typeface="Calibri"/>
                <a:cs typeface="Calibri"/>
                <a:sym typeface="Calibri"/>
              </a:defRPr>
            </a:lvl7pPr>
            <a:lvl8pPr indent="0" lvl="7" marL="0" marR="0" rtl="0" algn="r">
              <a:spcBef>
                <a:spcPts val="0"/>
              </a:spcBef>
              <a:buNone/>
              <a:defRPr b="0" i="0" sz="1200" u="none" cap="none" strike="noStrike">
                <a:solidFill>
                  <a:srgbClr val="8F948E"/>
                </a:solidFill>
                <a:latin typeface="Calibri"/>
                <a:ea typeface="Calibri"/>
                <a:cs typeface="Calibri"/>
                <a:sym typeface="Calibri"/>
              </a:defRPr>
            </a:lvl8pPr>
            <a:lvl9pPr indent="0" lvl="8" marL="0" marR="0" rtl="0" algn="r">
              <a:spcBef>
                <a:spcPts val="0"/>
              </a:spcBef>
              <a:buNone/>
              <a:defRPr b="0" i="0" sz="1200" u="none" cap="none" strike="noStrike">
                <a:solidFill>
                  <a:srgbClr val="8F948E"/>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17.jpg"/><Relationship Id="rId20" Type="http://schemas.openxmlformats.org/officeDocument/2006/relationships/image" Target="../media/image3.jpg"/><Relationship Id="rId42" Type="http://schemas.openxmlformats.org/officeDocument/2006/relationships/image" Target="../media/image7.jpg"/><Relationship Id="rId41" Type="http://schemas.openxmlformats.org/officeDocument/2006/relationships/hyperlink" Target="#21" TargetMode="External"/><Relationship Id="rId22" Type="http://schemas.openxmlformats.org/officeDocument/2006/relationships/image" Target="../media/image8.jpg"/><Relationship Id="rId44" Type="http://schemas.openxmlformats.org/officeDocument/2006/relationships/image" Target="../media/image12.jpg"/><Relationship Id="rId21" Type="http://schemas.openxmlformats.org/officeDocument/2006/relationships/hyperlink" Target="#11" TargetMode="External"/><Relationship Id="rId43" Type="http://schemas.openxmlformats.org/officeDocument/2006/relationships/hyperlink" Target="#22" TargetMode="External"/><Relationship Id="rId24" Type="http://schemas.openxmlformats.org/officeDocument/2006/relationships/image" Target="../media/image5.jpg"/><Relationship Id="rId23" Type="http://schemas.openxmlformats.org/officeDocument/2006/relationships/hyperlink" Target="#12" TargetMode="External"/><Relationship Id="rId45" Type="http://schemas.openxmlformats.org/officeDocument/2006/relationships/slide" Target="/ppt/slides/slide2.xml"/><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38.png"/><Relationship Id="rId4" Type="http://schemas.openxmlformats.org/officeDocument/2006/relationships/image" Target="../media/image6.png"/><Relationship Id="rId9" Type="http://schemas.openxmlformats.org/officeDocument/2006/relationships/hyperlink" Target="#5" TargetMode="External"/><Relationship Id="rId26" Type="http://schemas.openxmlformats.org/officeDocument/2006/relationships/image" Target="../media/image9.jpg"/><Relationship Id="rId25" Type="http://schemas.openxmlformats.org/officeDocument/2006/relationships/hyperlink" Target="#13" TargetMode="External"/><Relationship Id="rId28" Type="http://schemas.openxmlformats.org/officeDocument/2006/relationships/image" Target="../media/image15.jpg"/><Relationship Id="rId27" Type="http://schemas.openxmlformats.org/officeDocument/2006/relationships/hyperlink" Target="#14" TargetMode="External"/><Relationship Id="rId5" Type="http://schemas.openxmlformats.org/officeDocument/2006/relationships/hyperlink" Target="#3" TargetMode="External"/><Relationship Id="rId6" Type="http://schemas.openxmlformats.org/officeDocument/2006/relationships/image" Target="../media/image1.jpg"/><Relationship Id="rId29" Type="http://schemas.openxmlformats.org/officeDocument/2006/relationships/hyperlink" Target="#15" TargetMode="External"/><Relationship Id="rId7" Type="http://schemas.openxmlformats.org/officeDocument/2006/relationships/hyperlink" Target="#4" TargetMode="External"/><Relationship Id="rId8" Type="http://schemas.openxmlformats.org/officeDocument/2006/relationships/image" Target="../media/image2.jpg"/><Relationship Id="rId31" Type="http://schemas.openxmlformats.org/officeDocument/2006/relationships/hyperlink" Target="#16" TargetMode="External"/><Relationship Id="rId30" Type="http://schemas.openxmlformats.org/officeDocument/2006/relationships/image" Target="../media/image20.jpg"/><Relationship Id="rId11" Type="http://schemas.openxmlformats.org/officeDocument/2006/relationships/hyperlink" Target="#6" TargetMode="External"/><Relationship Id="rId33" Type="http://schemas.openxmlformats.org/officeDocument/2006/relationships/hyperlink" Target="#17" TargetMode="External"/><Relationship Id="rId10" Type="http://schemas.openxmlformats.org/officeDocument/2006/relationships/image" Target="../media/image28.jpg"/><Relationship Id="rId32" Type="http://schemas.openxmlformats.org/officeDocument/2006/relationships/image" Target="../media/image33.jpg"/><Relationship Id="rId13" Type="http://schemas.openxmlformats.org/officeDocument/2006/relationships/hyperlink" Target="#7" TargetMode="External"/><Relationship Id="rId35" Type="http://schemas.openxmlformats.org/officeDocument/2006/relationships/hyperlink" Target="#18" TargetMode="External"/><Relationship Id="rId12" Type="http://schemas.openxmlformats.org/officeDocument/2006/relationships/image" Target="../media/image21.jpg"/><Relationship Id="rId34" Type="http://schemas.openxmlformats.org/officeDocument/2006/relationships/image" Target="../media/image22.jpg"/><Relationship Id="rId15" Type="http://schemas.openxmlformats.org/officeDocument/2006/relationships/hyperlink" Target="#8" TargetMode="External"/><Relationship Id="rId37" Type="http://schemas.openxmlformats.org/officeDocument/2006/relationships/hyperlink" Target="#19" TargetMode="External"/><Relationship Id="rId14" Type="http://schemas.openxmlformats.org/officeDocument/2006/relationships/image" Target="../media/image4.jpg"/><Relationship Id="rId36" Type="http://schemas.openxmlformats.org/officeDocument/2006/relationships/image" Target="../media/image16.jpg"/><Relationship Id="rId17" Type="http://schemas.openxmlformats.org/officeDocument/2006/relationships/hyperlink" Target="#9" TargetMode="External"/><Relationship Id="rId39" Type="http://schemas.openxmlformats.org/officeDocument/2006/relationships/hyperlink" Target="#20" TargetMode="External"/><Relationship Id="rId16" Type="http://schemas.openxmlformats.org/officeDocument/2006/relationships/image" Target="../media/image10.jpg"/><Relationship Id="rId38" Type="http://schemas.openxmlformats.org/officeDocument/2006/relationships/image" Target="../media/image14.jpg"/><Relationship Id="rId19" Type="http://schemas.openxmlformats.org/officeDocument/2006/relationships/hyperlink" Target="#10" TargetMode="External"/><Relationship Id="rId18" Type="http://schemas.openxmlformats.org/officeDocument/2006/relationships/image" Target="../media/image19.jpg"/></Relationships>
</file>

<file path=ppt/slides/_rels/slide2.xml.rels><?xml version="1.0" encoding="UTF-8" standalone="yes"?><Relationships xmlns="http://schemas.openxmlformats.org/package/2006/relationships"><Relationship Id="rId20" Type="http://schemas.openxmlformats.org/officeDocument/2006/relationships/slide" Target="/ppt/slides/slide1.xml"/><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66.png"/><Relationship Id="rId4" Type="http://schemas.openxmlformats.org/officeDocument/2006/relationships/slide" Target="/ppt/slides/slide23.xml"/><Relationship Id="rId9" Type="http://schemas.openxmlformats.org/officeDocument/2006/relationships/slide" Target="/ppt/slides/slide28.xml"/><Relationship Id="rId5" Type="http://schemas.openxmlformats.org/officeDocument/2006/relationships/slide" Target="/ppt/slides/slide24.xml"/><Relationship Id="rId6" Type="http://schemas.openxmlformats.org/officeDocument/2006/relationships/slide" Target="/ppt/slides/slide25.xml"/><Relationship Id="rId7" Type="http://schemas.openxmlformats.org/officeDocument/2006/relationships/slide" Target="/ppt/slides/slide26.xml"/><Relationship Id="rId8" Type="http://schemas.openxmlformats.org/officeDocument/2006/relationships/slide" Target="/ppt/slides/slide27.xml"/><Relationship Id="rId11" Type="http://schemas.openxmlformats.org/officeDocument/2006/relationships/slide" Target="/ppt/slides/slide30.xml"/><Relationship Id="rId10" Type="http://schemas.openxmlformats.org/officeDocument/2006/relationships/slide" Target="/ppt/slides/slide29.xml"/><Relationship Id="rId13" Type="http://schemas.openxmlformats.org/officeDocument/2006/relationships/slide" Target="/ppt/slides/slide32.xml"/><Relationship Id="rId12" Type="http://schemas.openxmlformats.org/officeDocument/2006/relationships/slide" Target="/ppt/slides/slide31.xml"/><Relationship Id="rId15" Type="http://schemas.openxmlformats.org/officeDocument/2006/relationships/slide" Target="/ppt/slides/slide34.xml"/><Relationship Id="rId14" Type="http://schemas.openxmlformats.org/officeDocument/2006/relationships/slide" Target="/ppt/slides/slide33.xml"/><Relationship Id="rId17" Type="http://schemas.openxmlformats.org/officeDocument/2006/relationships/slide" Target="/ppt/slides/slide36.xml"/><Relationship Id="rId16" Type="http://schemas.openxmlformats.org/officeDocument/2006/relationships/slide" Target="/ppt/slides/slide35.xml"/><Relationship Id="rId19" Type="http://schemas.openxmlformats.org/officeDocument/2006/relationships/slide" Target="/ppt/slides/slide38.xml"/><Relationship Id="rId18" Type="http://schemas.openxmlformats.org/officeDocument/2006/relationships/slide" Target="/ppt/slides/slide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biography.com/law-figure/sonia-sotomayor" TargetMode="External"/><Relationship Id="rId4" Type="http://schemas.openxmlformats.org/officeDocument/2006/relationships/image" Target="../media/image11.jpg"/><Relationship Id="rId9" Type="http://schemas.openxmlformats.org/officeDocument/2006/relationships/slide" Target="/ppt/slides/slide1.xml"/><Relationship Id="rId5" Type="http://schemas.openxmlformats.org/officeDocument/2006/relationships/image" Target="../media/image24.jpg"/><Relationship Id="rId6" Type="http://schemas.openxmlformats.org/officeDocument/2006/relationships/image" Target="../media/image13.jpg"/><Relationship Id="rId7" Type="http://schemas.openxmlformats.org/officeDocument/2006/relationships/hyperlink" Target="http://www.youtube.com/watch?v=BDzhYlOpW64" TargetMode="External"/><Relationship Id="rId8"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www.britannica.com/biography/Elizabeth-Blackwell" TargetMode="External"/><Relationship Id="rId4" Type="http://schemas.openxmlformats.org/officeDocument/2006/relationships/hyperlink" Target="https://www.youtube.com/embed/5wVGKdbI-9Q" TargetMode="External"/><Relationship Id="rId9" Type="http://schemas.openxmlformats.org/officeDocument/2006/relationships/slide" Target="/ppt/slides/slide1.xml"/><Relationship Id="rId5" Type="http://schemas.openxmlformats.org/officeDocument/2006/relationships/image" Target="../media/image26.jpg"/><Relationship Id="rId6" Type="http://schemas.openxmlformats.org/officeDocument/2006/relationships/image" Target="../media/image36.jpg"/><Relationship Id="rId7" Type="http://schemas.openxmlformats.org/officeDocument/2006/relationships/hyperlink" Target="http://www.youtube.com/watch?v=78TaaLH8z3k" TargetMode="External"/><Relationship Id="rId8"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georgiaencyclopedia.org/articles/arts-culture/harriet-powers-1837-1910" TargetMode="External"/><Relationship Id="rId4" Type="http://schemas.openxmlformats.org/officeDocument/2006/relationships/hyperlink" Target="https://www.youtube.com/watch_popup?v=sr-ZJFUm2wk" TargetMode="External"/><Relationship Id="rId9" Type="http://schemas.openxmlformats.org/officeDocument/2006/relationships/image" Target="../media/image29.jpg"/><Relationship Id="rId5" Type="http://schemas.openxmlformats.org/officeDocument/2006/relationships/image" Target="../media/image37.jpg"/><Relationship Id="rId6" Type="http://schemas.openxmlformats.org/officeDocument/2006/relationships/hyperlink" Target="http://www.youtube.com/watch?v=uP3RP1W1rPA" TargetMode="External"/><Relationship Id="rId7" Type="http://schemas.openxmlformats.org/officeDocument/2006/relationships/image" Target="../media/image25.jpg"/><Relationship Id="rId8" Type="http://schemas.openxmlformats.org/officeDocument/2006/relationships/hyperlink" Target="https://www.womenhistoryblog.com/2014/02/harriet-powers.html" TargetMode="External"/><Relationship Id="rId11" Type="http://schemas.openxmlformats.org/officeDocument/2006/relationships/image" Target="../media/image41.png"/><Relationship Id="rId10" Type="http://schemas.openxmlformats.org/officeDocument/2006/relationships/hyperlink" Target="https://www.blackpast.org/african-american-history/harriet-powers-1837-1910/" TargetMode="External"/><Relationship Id="rId12" Type="http://schemas.openxmlformats.org/officeDocument/2006/relationships/slide" Target="/ppt/slid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e-education.psu.edu/earth520/node/1797" TargetMode="External"/><Relationship Id="rId4" Type="http://schemas.openxmlformats.org/officeDocument/2006/relationships/hyperlink" Target="https://www.youtube.com/embed/h-OB9euHOJs" TargetMode="External"/><Relationship Id="rId9" Type="http://schemas.openxmlformats.org/officeDocument/2006/relationships/image" Target="../media/image45.jpg"/><Relationship Id="rId5" Type="http://schemas.openxmlformats.org/officeDocument/2006/relationships/image" Target="../media/image38.jpg"/><Relationship Id="rId6" Type="http://schemas.openxmlformats.org/officeDocument/2006/relationships/hyperlink" Target="https://www.britannica.com/biography/Marie-Tharp" TargetMode="External"/><Relationship Id="rId7" Type="http://schemas.openxmlformats.org/officeDocument/2006/relationships/image" Target="../media/image35.jpg"/><Relationship Id="rId8" Type="http://schemas.openxmlformats.org/officeDocument/2006/relationships/hyperlink" Target="http://www.youtube.com/watch?v=TgfYjS0OTWw" TargetMode="External"/><Relationship Id="rId11" Type="http://schemas.openxmlformats.org/officeDocument/2006/relationships/image" Target="../media/image27.jpg"/><Relationship Id="rId10" Type="http://schemas.openxmlformats.org/officeDocument/2006/relationships/hyperlink" Target="http://www.youtube.com/watch?v=gsQGOJtwdv0" TargetMode="External"/><Relationship Id="rId13" Type="http://schemas.openxmlformats.org/officeDocument/2006/relationships/image" Target="../media/image47.jpg"/><Relationship Id="rId12" Type="http://schemas.openxmlformats.org/officeDocument/2006/relationships/hyperlink" Target="https://www.youtube.com/embed/hGhfHqP79eI" TargetMode="External"/><Relationship Id="rId14" Type="http://schemas.openxmlformats.org/officeDocument/2006/relationships/slide" Target="/ppt/slid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britannica.com/biography/Malala-Yousafzai" TargetMode="External"/><Relationship Id="rId4" Type="http://schemas.openxmlformats.org/officeDocument/2006/relationships/hyperlink" Target="https://www.nobelprize.org/prizes/peace/2014/yousafzai/biographical/" TargetMode="External"/><Relationship Id="rId9" Type="http://schemas.openxmlformats.org/officeDocument/2006/relationships/hyperlink" Target="https://malala.org/newsroom/archive/malala-un-speech" TargetMode="External"/><Relationship Id="rId5" Type="http://schemas.openxmlformats.org/officeDocument/2006/relationships/hyperlink" Target="https://www.youtube.com/embed/rJZc3T8SIhg" TargetMode="External"/><Relationship Id="rId6" Type="http://schemas.openxmlformats.org/officeDocument/2006/relationships/image" Target="../media/image39.jpg"/><Relationship Id="rId7" Type="http://schemas.openxmlformats.org/officeDocument/2006/relationships/hyperlink" Target="https://www.youtube.com/embed/jWKYalbPLRY?feature=youtu.be" TargetMode="External"/><Relationship Id="rId8" Type="http://schemas.openxmlformats.org/officeDocument/2006/relationships/image" Target="../media/image34.jpg"/><Relationship Id="rId11" Type="http://schemas.openxmlformats.org/officeDocument/2006/relationships/hyperlink" Target="http://www.youtube.com/watch?v=6by9NEhT9GM" TargetMode="External"/><Relationship Id="rId10" Type="http://schemas.openxmlformats.org/officeDocument/2006/relationships/image" Target="../media/image30.jpg"/><Relationship Id="rId13" Type="http://schemas.openxmlformats.org/officeDocument/2006/relationships/slide" Target="/ppt/slides/slide1.xml"/><Relationship Id="rId12" Type="http://schemas.openxmlformats.org/officeDocument/2006/relationships/image" Target="../media/image3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pbs.org/wgbh/americanexperience/features/biography-clara-lemlich/" TargetMode="External"/><Relationship Id="rId4" Type="http://schemas.openxmlformats.org/officeDocument/2006/relationships/hyperlink" Target="https://www.youtube.com/embed/TVoM0uz_A2I" TargetMode="External"/><Relationship Id="rId9" Type="http://schemas.openxmlformats.org/officeDocument/2006/relationships/image" Target="../media/image31.jpg"/><Relationship Id="rId5" Type="http://schemas.openxmlformats.org/officeDocument/2006/relationships/image" Target="../media/image52.jpg"/><Relationship Id="rId6" Type="http://schemas.openxmlformats.org/officeDocument/2006/relationships/hyperlink" Target="https://wams.nyhistory.org/modernizing-america/fighting-for-social-reform/clara-lemlich/" TargetMode="External"/><Relationship Id="rId7" Type="http://schemas.openxmlformats.org/officeDocument/2006/relationships/image" Target="../media/image57.jpg"/><Relationship Id="rId8" Type="http://schemas.openxmlformats.org/officeDocument/2006/relationships/hyperlink" Target="http://www.youtube.com/watch?v=YgInNvbKyOc" TargetMode="External"/><Relationship Id="rId10" Type="http://schemas.openxmlformats.org/officeDocument/2006/relationships/slide" Target="/ppt/slid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biography.com/law-figure/ruth-bader-ginsburg" TargetMode="External"/><Relationship Id="rId4" Type="http://schemas.openxmlformats.org/officeDocument/2006/relationships/hyperlink" Target="https://www.youtube.com/embed/9bSitRGW4JY" TargetMode="External"/><Relationship Id="rId9" Type="http://schemas.openxmlformats.org/officeDocument/2006/relationships/image" Target="../media/image46.png"/><Relationship Id="rId5" Type="http://schemas.openxmlformats.org/officeDocument/2006/relationships/image" Target="../media/image43.jpg"/><Relationship Id="rId6" Type="http://schemas.openxmlformats.org/officeDocument/2006/relationships/hyperlink" Target="https://time.com/ruth-bader-ginsburg-supreme-court/" TargetMode="External"/><Relationship Id="rId7" Type="http://schemas.openxmlformats.org/officeDocument/2006/relationships/image" Target="../media/image42.jpg"/><Relationship Id="rId8" Type="http://schemas.openxmlformats.org/officeDocument/2006/relationships/hyperlink" Target="https://www.youtube.com/watch?v=-VfUB7PgW4o" TargetMode="External"/><Relationship Id="rId11" Type="http://schemas.openxmlformats.org/officeDocument/2006/relationships/image" Target="../media/image44.png"/><Relationship Id="rId10" Type="http://schemas.openxmlformats.org/officeDocument/2006/relationships/hyperlink" Target="https://www.youtube.com/watch?v=a284cn4ti3Y" TargetMode="External"/><Relationship Id="rId13" Type="http://schemas.openxmlformats.org/officeDocument/2006/relationships/image" Target="../media/image49.jpg"/><Relationship Id="rId12" Type="http://schemas.openxmlformats.org/officeDocument/2006/relationships/hyperlink" Target="http://www.youtube.com/watch?v=RZYLf6tkeN4" TargetMode="External"/><Relationship Id="rId14" Type="http://schemas.openxmlformats.org/officeDocument/2006/relationships/slide" Target="/ppt/slid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britannica.com/biography/Misty-Copeland" TargetMode="External"/><Relationship Id="rId4" Type="http://schemas.openxmlformats.org/officeDocument/2006/relationships/hyperlink" Target="https://www.youtube.com/embed/VQW3APMQHAc" TargetMode="External"/><Relationship Id="rId9" Type="http://schemas.openxmlformats.org/officeDocument/2006/relationships/image" Target="../media/image61.png"/><Relationship Id="rId5" Type="http://schemas.openxmlformats.org/officeDocument/2006/relationships/image" Target="../media/image40.jpg"/><Relationship Id="rId6" Type="http://schemas.openxmlformats.org/officeDocument/2006/relationships/hyperlink" Target="http://www.youtube.com/watch?v=RRJ8oDSy21Y" TargetMode="External"/><Relationship Id="rId7" Type="http://schemas.openxmlformats.org/officeDocument/2006/relationships/image" Target="../media/image48.jpg"/><Relationship Id="rId8" Type="http://schemas.openxmlformats.org/officeDocument/2006/relationships/hyperlink" Target="https://www.bing.com/videos/search?view=detail&amp;mid=F9F309959A310145FC20F9F309959A310145FC20&amp;q=misty+copeland&amp;shtp=GetUrl&amp;shid=ce5d6e4d-0bc7-443b-a250-fb41bbe8d626&amp;shtk=U3dhbiBMYWtlIHdpdGggTWlzdHkgQ29wZWxhbmQsIEd1c3Rhdm8gRHVkYW1lbCAmIHRoZSBMQSBQaGls&amp;shdk=R3VzdGF2byBEdWRhbWVsIGNvbmR1Y3RzIHRoZSBMb3MgQW5nZWxlcyBQaGlsaGFybW9uaWMgaW4gc2VsZWN0aW9ucyBmcm9tIFB5b3RyIFRjaGFpa292c2t5J3MgXCJTd2FuIExha2UsXCIgaW5jbHVkaW5nIGEgZ3Vlc3Qgc3RhciBwZXJmb3JtYW5jZSBieSBNaXN0eSBDb3BlbGFuZCBhcyB0aGUgd2hpdGUgc3dhbi4gUmVjb3JkaW5nIGR1cmluZyBcIkR1ZGFtZWwgXHUwMDI2IFN0YXJzIG9mIEJhbGxldFwiIHByb2dyYW0gYXQgdGhlIEhvbGx5d29vZCBCb3dsIG9uIEp1bHkgNywgMjAxNy4%3D&amp;shhk=ZRuB3IJRVK6CIbScsBKD5OEy8nIPOk00muFD3aTfA1Q%3D&amp;form=VDSHOT&amp;shth=OSH.01DaWjnWeC6H50S78zBYNg" TargetMode="External"/><Relationship Id="rId10" Type="http://schemas.openxmlformats.org/officeDocument/2006/relationships/slide" Target="/ppt/slid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army.mil/article/183800/meet_dr_mary_walker_the_only_female_medal_of_honor_recipient" TargetMode="External"/><Relationship Id="rId4" Type="http://schemas.openxmlformats.org/officeDocument/2006/relationships/hyperlink" Target="https://www.youtube.com/embed/hS-5u5jML-I" TargetMode="External"/><Relationship Id="rId9" Type="http://schemas.openxmlformats.org/officeDocument/2006/relationships/image" Target="../media/image53.jpg"/><Relationship Id="rId5" Type="http://schemas.openxmlformats.org/officeDocument/2006/relationships/image" Target="../media/image58.jpg"/><Relationship Id="rId6" Type="http://schemas.openxmlformats.org/officeDocument/2006/relationships/hyperlink" Target="https://www.military.com/history/dr-mary-edwards-walker.html" TargetMode="External"/><Relationship Id="rId7" Type="http://schemas.openxmlformats.org/officeDocument/2006/relationships/image" Target="../media/image54.jpg"/><Relationship Id="rId8" Type="http://schemas.openxmlformats.org/officeDocument/2006/relationships/hyperlink" Target="http://www.youtube.com/watch?v=WOHsnGDlJMA" TargetMode="External"/><Relationship Id="rId11" Type="http://schemas.openxmlformats.org/officeDocument/2006/relationships/image" Target="../media/image69.png"/><Relationship Id="rId10" Type="http://schemas.openxmlformats.org/officeDocument/2006/relationships/hyperlink" Target="https://www.womenshistory.org/education-resources/biographies/mary-edwards-walker" TargetMode="External"/><Relationship Id="rId12" Type="http://schemas.openxmlformats.org/officeDocument/2006/relationships/slide" Target="/ppt/slid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biography.com/activist/temple-grandin" TargetMode="External"/><Relationship Id="rId4" Type="http://schemas.openxmlformats.org/officeDocument/2006/relationships/hyperlink" Target="https://med.stanford.edu/news/all-news/2014/11/5-questions--temple-grandin-discusses-autism--animal-communicati.html" TargetMode="External"/><Relationship Id="rId9" Type="http://schemas.openxmlformats.org/officeDocument/2006/relationships/hyperlink" Target="http://www.youtube.com/watch?v=Ifsh6sojAvg" TargetMode="External"/><Relationship Id="rId5" Type="http://schemas.openxmlformats.org/officeDocument/2006/relationships/hyperlink" Target="https://www.youtube.com/embed/6wgBarZ5ytE" TargetMode="External"/><Relationship Id="rId6" Type="http://schemas.openxmlformats.org/officeDocument/2006/relationships/image" Target="../media/image59.jpg"/><Relationship Id="rId7" Type="http://schemas.openxmlformats.org/officeDocument/2006/relationships/hyperlink" Target="https://www.templegrandin.com/" TargetMode="External"/><Relationship Id="rId8" Type="http://schemas.openxmlformats.org/officeDocument/2006/relationships/image" Target="../media/image56.jpg"/><Relationship Id="rId11" Type="http://schemas.openxmlformats.org/officeDocument/2006/relationships/hyperlink" Target="http://www.youtube.com/watch?v=1qPFAT4p8Lc" TargetMode="External"/><Relationship Id="rId10" Type="http://schemas.openxmlformats.org/officeDocument/2006/relationships/image" Target="../media/image51.jpg"/><Relationship Id="rId13" Type="http://schemas.openxmlformats.org/officeDocument/2006/relationships/slide" Target="/ppt/slides/slide1.xml"/><Relationship Id="rId12" Type="http://schemas.openxmlformats.org/officeDocument/2006/relationships/image" Target="../media/image5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www.britannica.com/biography/Michelle-Obama" TargetMode="External"/><Relationship Id="rId4" Type="http://schemas.openxmlformats.org/officeDocument/2006/relationships/hyperlink" Target="https://www.youtube.com/embed/dr-tQ4cUFbQ" TargetMode="External"/><Relationship Id="rId9" Type="http://schemas.openxmlformats.org/officeDocument/2006/relationships/image" Target="../media/image80.jpg"/><Relationship Id="rId5" Type="http://schemas.openxmlformats.org/officeDocument/2006/relationships/image" Target="../media/image60.jpg"/><Relationship Id="rId6" Type="http://schemas.openxmlformats.org/officeDocument/2006/relationships/hyperlink" Target="https://www.youtube.com/embed/fHuukQUBT1c" TargetMode="External"/><Relationship Id="rId7" Type="http://schemas.openxmlformats.org/officeDocument/2006/relationships/image" Target="../media/image55.jpg"/><Relationship Id="rId8" Type="http://schemas.openxmlformats.org/officeDocument/2006/relationships/hyperlink" Target="https://www.whitehouse.gov/about-the-white-house/first-families/michelle-obama/" TargetMode="External"/><Relationship Id="rId11" Type="http://schemas.openxmlformats.org/officeDocument/2006/relationships/image" Target="../media/image90.jpg"/><Relationship Id="rId10" Type="http://schemas.openxmlformats.org/officeDocument/2006/relationships/hyperlink" Target="http://www.youtube.com/watch?v=g0CYL9qdOvk" TargetMode="External"/><Relationship Id="rId12" Type="http://schemas.openxmlformats.org/officeDocument/2006/relationships/slide" Target="/ppt/slid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www.pbs.org/lewisandclark/inside/saca.html" TargetMode="External"/><Relationship Id="rId4" Type="http://schemas.openxmlformats.org/officeDocument/2006/relationships/hyperlink" Target="http://www.youtube.com/watch?v=PnT0k9wdDZo" TargetMode="External"/><Relationship Id="rId9" Type="http://schemas.openxmlformats.org/officeDocument/2006/relationships/image" Target="../media/image72.jpg"/><Relationship Id="rId5" Type="http://schemas.openxmlformats.org/officeDocument/2006/relationships/image" Target="../media/image75.jpg"/><Relationship Id="rId6" Type="http://schemas.openxmlformats.org/officeDocument/2006/relationships/hyperlink" Target="https://www.youtube.com/embed/FDb-3TnKmXg" TargetMode="External"/><Relationship Id="rId7" Type="http://schemas.openxmlformats.org/officeDocument/2006/relationships/image" Target="../media/image84.jpg"/><Relationship Id="rId8" Type="http://schemas.openxmlformats.org/officeDocument/2006/relationships/hyperlink" Target="http://www.youtube.com/watch?v=Lb7qr4spTx4" TargetMode="External"/><Relationship Id="rId11" Type="http://schemas.openxmlformats.org/officeDocument/2006/relationships/image" Target="../media/image62.jpg"/><Relationship Id="rId10" Type="http://schemas.openxmlformats.org/officeDocument/2006/relationships/hyperlink" Target="https://www.history.com/topics/native-american-history/sacagawea" TargetMode="External"/><Relationship Id="rId13" Type="http://schemas.openxmlformats.org/officeDocument/2006/relationships/image" Target="../media/image76.png"/><Relationship Id="rId12" Type="http://schemas.openxmlformats.org/officeDocument/2006/relationships/hyperlink" Target="https://postalmuseum.si.edu/exhibition/women-on-stamps-part-1-forming-the-nation-native-american-leaders/sacagawea" TargetMode="External"/><Relationship Id="rId14" Type="http://schemas.openxmlformats.org/officeDocument/2006/relationships/slide" Target="/ppt/slid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biography.com/activist/helen-keller" TargetMode="External"/><Relationship Id="rId4" Type="http://schemas.openxmlformats.org/officeDocument/2006/relationships/hyperlink" Target="https://www.youtube.com/embed/-I4WuPucI6I" TargetMode="External"/><Relationship Id="rId9" Type="http://schemas.openxmlformats.org/officeDocument/2006/relationships/image" Target="../media/image70.jpg"/><Relationship Id="rId5" Type="http://schemas.openxmlformats.org/officeDocument/2006/relationships/image" Target="../media/image78.jpg"/><Relationship Id="rId6" Type="http://schemas.openxmlformats.org/officeDocument/2006/relationships/hyperlink" Target="https://www.youtube.com/watch?v=q5-ljirWeoU" TargetMode="External"/><Relationship Id="rId7" Type="http://schemas.openxmlformats.org/officeDocument/2006/relationships/image" Target="../media/image74.jpg"/><Relationship Id="rId8" Type="http://schemas.openxmlformats.org/officeDocument/2006/relationships/hyperlink" Target="https://www.pbs.org/video/helen-keller-mczwxn/" TargetMode="External"/><Relationship Id="rId11" Type="http://schemas.openxmlformats.org/officeDocument/2006/relationships/image" Target="../media/image64.jpg"/><Relationship Id="rId10" Type="http://schemas.openxmlformats.org/officeDocument/2006/relationships/hyperlink" Target="http://www.youtube.com/watch?v=oxiJ02-hpZY" TargetMode="External"/><Relationship Id="rId13" Type="http://schemas.openxmlformats.org/officeDocument/2006/relationships/image" Target="../media/image83.png"/><Relationship Id="rId12" Type="http://schemas.openxmlformats.org/officeDocument/2006/relationships/hyperlink" Target="https://www.helenkeller.org/" TargetMode="External"/><Relationship Id="rId14" Type="http://schemas.openxmlformats.org/officeDocument/2006/relationships/slide" Target="/ppt/slid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www.britannica.com/biography/Teresa-Carreno" TargetMode="External"/><Relationship Id="rId4" Type="http://schemas.openxmlformats.org/officeDocument/2006/relationships/hyperlink" Target="https://www.britannica.com/biography/Teresa-Carreno" TargetMode="External"/><Relationship Id="rId9" Type="http://schemas.openxmlformats.org/officeDocument/2006/relationships/image" Target="../media/image63.jpg"/><Relationship Id="rId5" Type="http://schemas.openxmlformats.org/officeDocument/2006/relationships/hyperlink" Target="https://www.encyclopedia.com/women/encyclopedias-almanacs-transcripts-and-maps/carreno-teresa-1853-1917" TargetMode="External"/><Relationship Id="rId6" Type="http://schemas.openxmlformats.org/officeDocument/2006/relationships/image" Target="../media/image65.jpg"/><Relationship Id="rId7" Type="http://schemas.openxmlformats.org/officeDocument/2006/relationships/image" Target="../media/image66.jpg"/><Relationship Id="rId8" Type="http://schemas.openxmlformats.org/officeDocument/2006/relationships/hyperlink" Target="http://www.youtube.com/watch?v=wY6QUlVR07c" TargetMode="External"/><Relationship Id="rId11" Type="http://schemas.openxmlformats.org/officeDocument/2006/relationships/image" Target="../media/image71.png"/><Relationship Id="rId10" Type="http://schemas.openxmlformats.org/officeDocument/2006/relationships/hyperlink" Target="https://melaniespanswick.com/2020/06/28/pianists-from-the-past-teresa-carreno/" TargetMode="External"/><Relationship Id="rId12" Type="http://schemas.openxmlformats.org/officeDocument/2006/relationships/slide" Target="/ppt/slid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britannica.com/biography/Anne-Frank" TargetMode="External"/><Relationship Id="rId4" Type="http://schemas.openxmlformats.org/officeDocument/2006/relationships/hyperlink" Target="https://www.youtube.com/embed/vDPHfLMU_a4" TargetMode="External"/><Relationship Id="rId9" Type="http://schemas.openxmlformats.org/officeDocument/2006/relationships/image" Target="../media/image68.jpg"/><Relationship Id="rId5" Type="http://schemas.openxmlformats.org/officeDocument/2006/relationships/image" Target="../media/image73.jpg"/><Relationship Id="rId6" Type="http://schemas.openxmlformats.org/officeDocument/2006/relationships/hyperlink" Target="https://www.msn.com/en-us/news/photos/anne-franks-life-in-photos-70-years-since-her-death/ss-BBibRI9" TargetMode="External"/><Relationship Id="rId7" Type="http://schemas.openxmlformats.org/officeDocument/2006/relationships/image" Target="../media/image67.jpg"/><Relationship Id="rId8" Type="http://schemas.openxmlformats.org/officeDocument/2006/relationships/hyperlink" Target="http://www.youtube.com/watch?v=ond6r5pafjw" TargetMode="External"/><Relationship Id="rId11" Type="http://schemas.openxmlformats.org/officeDocument/2006/relationships/image" Target="../media/image79.png"/><Relationship Id="rId10" Type="http://schemas.openxmlformats.org/officeDocument/2006/relationships/hyperlink" Target="https://docs.google.com/presentation/d/1r9PAG-qip03hgf7Rslu70ut1pRjm9Av7X5izGf3TBmk/edit?usp=sharing" TargetMode="External"/><Relationship Id="rId12" Type="http://schemas.openxmlformats.org/officeDocument/2006/relationships/slide" Target="/ppt/slid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bbc.com/news/av/world-us-canada-27025249" TargetMode="External"/><Relationship Id="rId4" Type="http://schemas.openxmlformats.org/officeDocument/2006/relationships/hyperlink" Target="https://www.youtube.com/embed/BH0YwO1abzY" TargetMode="External"/><Relationship Id="rId9" Type="http://schemas.openxmlformats.org/officeDocument/2006/relationships/image" Target="../media/image91.jpg"/><Relationship Id="rId5" Type="http://schemas.openxmlformats.org/officeDocument/2006/relationships/image" Target="../media/image93.jpg"/><Relationship Id="rId6" Type="http://schemas.openxmlformats.org/officeDocument/2006/relationships/hyperlink" Target="https://kathrineswitzer.com/1967-boston-marathon-the-real-story/" TargetMode="External"/><Relationship Id="rId7" Type="http://schemas.openxmlformats.org/officeDocument/2006/relationships/image" Target="../media/image94.jpg"/><Relationship Id="rId8" Type="http://schemas.openxmlformats.org/officeDocument/2006/relationships/hyperlink" Target="http://www.youtube.com/watch?v=U6CoScOIK_I" TargetMode="External"/><Relationship Id="rId11" Type="http://schemas.openxmlformats.org/officeDocument/2006/relationships/image" Target="../media/image103.png"/><Relationship Id="rId10" Type="http://schemas.openxmlformats.org/officeDocument/2006/relationships/hyperlink" Target="https://www.runnersworld.com/news/a20852681/who-was-that-guy-who-attacked-kathrine-switzer-50-years-ago/" TargetMode="External"/><Relationship Id="rId12" Type="http://schemas.openxmlformats.org/officeDocument/2006/relationships/slide" Target="/ppt/slid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nytimes.com/2020/05/21/obituaries/hazel-ying-lee-and-maggie-gee-overlooked.html" TargetMode="External"/><Relationship Id="rId4" Type="http://schemas.openxmlformats.org/officeDocument/2006/relationships/hyperlink" Target="https://www.youtube.com/embed/cfD1gpEoUdg" TargetMode="External"/><Relationship Id="rId9" Type="http://schemas.openxmlformats.org/officeDocument/2006/relationships/image" Target="../media/image85.jpg"/><Relationship Id="rId5" Type="http://schemas.openxmlformats.org/officeDocument/2006/relationships/image" Target="../media/image87.jpg"/><Relationship Id="rId6" Type="http://schemas.openxmlformats.org/officeDocument/2006/relationships/hyperlink" Target="https://www.museumofwomenpilots.org/women-pilots-margaret-maggie-gee-20.htm" TargetMode="External"/><Relationship Id="rId7" Type="http://schemas.openxmlformats.org/officeDocument/2006/relationships/image" Target="../media/image81.jpg"/><Relationship Id="rId8" Type="http://schemas.openxmlformats.org/officeDocument/2006/relationships/hyperlink" Target="http://www.youtube.com/watch?v=9M3Y6OBs5jc" TargetMode="External"/><Relationship Id="rId10" Type="http://schemas.openxmlformats.org/officeDocument/2006/relationships/slide" Target="/ppt/slid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britannica.com/biography/Eugenie-Clark" TargetMode="External"/><Relationship Id="rId4" Type="http://schemas.openxmlformats.org/officeDocument/2006/relationships/hyperlink" Target="https://www.nationalgeographic.com/content/news/en_US/2015/02/150225-eugenie-clark-shark-lady-marine-biologist-obituary-science.html" TargetMode="External"/><Relationship Id="rId9" Type="http://schemas.openxmlformats.org/officeDocument/2006/relationships/image" Target="../media/image86.jpg"/><Relationship Id="rId5" Type="http://schemas.openxmlformats.org/officeDocument/2006/relationships/image" Target="../media/image77.jpg"/><Relationship Id="rId6" Type="http://schemas.openxmlformats.org/officeDocument/2006/relationships/hyperlink" Target="https://www.youtube.com/embed/rmCGvqwAGaA" TargetMode="External"/><Relationship Id="rId7" Type="http://schemas.openxmlformats.org/officeDocument/2006/relationships/image" Target="../media/image89.jpg"/><Relationship Id="rId8" Type="http://schemas.openxmlformats.org/officeDocument/2006/relationships/hyperlink" Target="http://www.youtube.com/watch?v=mMdjPlCR1P0" TargetMode="External"/><Relationship Id="rId10" Type="http://schemas.openxmlformats.org/officeDocument/2006/relationships/slide" Target="/ppt/slides/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britannica.com/biography/Grace-Hopper" TargetMode="External"/><Relationship Id="rId4" Type="http://schemas.openxmlformats.org/officeDocument/2006/relationships/hyperlink" Target="https://scientificwomen.net/women/hopper-grace-45" TargetMode="External"/><Relationship Id="rId9" Type="http://schemas.openxmlformats.org/officeDocument/2006/relationships/hyperlink" Target="https://scientificwomen.net/women/hopper-grace-45" TargetMode="External"/><Relationship Id="rId5" Type="http://schemas.openxmlformats.org/officeDocument/2006/relationships/image" Target="../media/image88.jpg"/><Relationship Id="rId6" Type="http://schemas.openxmlformats.org/officeDocument/2006/relationships/image" Target="../media/image82.jpg"/><Relationship Id="rId7" Type="http://schemas.openxmlformats.org/officeDocument/2006/relationships/hyperlink" Target="http://www.youtube.com/watch?v=j2hv1Dm4t0A" TargetMode="External"/><Relationship Id="rId8" Type="http://schemas.openxmlformats.org/officeDocument/2006/relationships/image" Target="../media/image92.jpg"/><Relationship Id="rId11" Type="http://schemas.openxmlformats.org/officeDocument/2006/relationships/slide" Target="/ppt/slides/slide1.xml"/><Relationship Id="rId10" Type="http://schemas.openxmlformats.org/officeDocument/2006/relationships/image" Target="../media/image9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fridakahlo.org/" TargetMode="External"/><Relationship Id="rId4" Type="http://schemas.openxmlformats.org/officeDocument/2006/relationships/hyperlink" Target="https://www.smithsonianmag.com/arts-culture/frida-kahlo-70745811/" TargetMode="External"/><Relationship Id="rId9" Type="http://schemas.openxmlformats.org/officeDocument/2006/relationships/image" Target="../media/image96.jpg"/><Relationship Id="rId5" Type="http://schemas.openxmlformats.org/officeDocument/2006/relationships/image" Target="../media/image120.jpg"/><Relationship Id="rId6" Type="http://schemas.openxmlformats.org/officeDocument/2006/relationships/hyperlink" Target="https://www.youtube.com/embed/9X8UhjnSETU" TargetMode="External"/><Relationship Id="rId7" Type="http://schemas.openxmlformats.org/officeDocument/2006/relationships/image" Target="../media/image102.jpg"/><Relationship Id="rId8" Type="http://schemas.openxmlformats.org/officeDocument/2006/relationships/hyperlink" Target="https://www.youtube.com/embed/wZtbh46iAV8" TargetMode="External"/><Relationship Id="rId11" Type="http://schemas.openxmlformats.org/officeDocument/2006/relationships/image" Target="../media/image97.jpg"/><Relationship Id="rId10" Type="http://schemas.openxmlformats.org/officeDocument/2006/relationships/hyperlink" Target="http://www.youtube.com/watch?v=wfbLR15Bh74" TargetMode="External"/><Relationship Id="rId13" Type="http://schemas.openxmlformats.org/officeDocument/2006/relationships/image" Target="../media/image109.png"/><Relationship Id="rId12" Type="http://schemas.openxmlformats.org/officeDocument/2006/relationships/hyperlink" Target="https://www.artsy.net/artist/frida-kahlo" TargetMode="External"/><Relationship Id="rId14" Type="http://schemas.openxmlformats.org/officeDocument/2006/relationships/slide" Target="/ppt/slides/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www.biography.com/astronaut/mae-c-jemison" TargetMode="External"/><Relationship Id="rId4" Type="http://schemas.openxmlformats.org/officeDocument/2006/relationships/hyperlink" Target="https://www.pbs.org/wgbh/nova/video/mae-jemison-i-wanted-to-go-into-space/" TargetMode="External"/><Relationship Id="rId9" Type="http://schemas.openxmlformats.org/officeDocument/2006/relationships/image" Target="../media/image101.png"/><Relationship Id="rId5" Type="http://schemas.openxmlformats.org/officeDocument/2006/relationships/image" Target="../media/image114.png"/><Relationship Id="rId6" Type="http://schemas.openxmlformats.org/officeDocument/2006/relationships/hyperlink" Target="https://www.youtube.com/watch?v=b_mfdqyBqT8" TargetMode="External"/><Relationship Id="rId7" Type="http://schemas.openxmlformats.org/officeDocument/2006/relationships/image" Target="../media/image104.png"/><Relationship Id="rId8" Type="http://schemas.openxmlformats.org/officeDocument/2006/relationships/hyperlink" Target="https://www.youtube.com/watch?v=rvUfEQV7XfI" TargetMode="External"/><Relationship Id="rId11" Type="http://schemas.openxmlformats.org/officeDocument/2006/relationships/image" Target="../media/image100.png"/><Relationship Id="rId10" Type="http://schemas.openxmlformats.org/officeDocument/2006/relationships/hyperlink" Target="https://www.energy.gov/articles/five-fast-facts-about-astronaut-mae-jemison" TargetMode="External"/><Relationship Id="rId12" Type="http://schemas.openxmlformats.org/officeDocument/2006/relationships/slide" Target="/ppt/slid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britannica.com/biography/Marie-Curie" TargetMode="External"/><Relationship Id="rId4" Type="http://schemas.openxmlformats.org/officeDocument/2006/relationships/hyperlink" Target="https://youtu.be/aBDTSNc8NPw" TargetMode="External"/><Relationship Id="rId9" Type="http://schemas.openxmlformats.org/officeDocument/2006/relationships/image" Target="../media/image105.png"/><Relationship Id="rId5" Type="http://schemas.openxmlformats.org/officeDocument/2006/relationships/image" Target="../media/image99.png"/><Relationship Id="rId6" Type="http://schemas.openxmlformats.org/officeDocument/2006/relationships/hyperlink" Target="https://youtu.be/PeVaEPFFNYc" TargetMode="External"/><Relationship Id="rId7" Type="http://schemas.openxmlformats.org/officeDocument/2006/relationships/image" Target="../media/image110.png"/><Relationship Id="rId8" Type="http://schemas.openxmlformats.org/officeDocument/2006/relationships/hyperlink" Target="https://www.azquotes.com/author/3506-Marie_Curie" TargetMode="External"/><Relationship Id="rId11" Type="http://schemas.openxmlformats.org/officeDocument/2006/relationships/image" Target="../media/image115.png"/><Relationship Id="rId10" Type="http://schemas.openxmlformats.org/officeDocument/2006/relationships/hyperlink" Target="https://www.nobelprize.org/prizes/physics/1903/marie-curie/biographical/" TargetMode="External"/><Relationship Id="rId12" Type="http://schemas.openxmlformats.org/officeDocument/2006/relationships/slide" Target="/ppt/slid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biography.com/scientist/alice-ball" TargetMode="External"/><Relationship Id="rId4" Type="http://schemas.openxmlformats.org/officeDocument/2006/relationships/hyperlink" Target="https://www.nationalgeographic.com/news/2018/02/alice-ball-leprosy-hansens-disease-hawaii-womens-history-science/" TargetMode="External"/><Relationship Id="rId9" Type="http://schemas.openxmlformats.org/officeDocument/2006/relationships/image" Target="../media/image117.png"/><Relationship Id="rId5" Type="http://schemas.openxmlformats.org/officeDocument/2006/relationships/image" Target="../media/image112.png"/><Relationship Id="rId6" Type="http://schemas.openxmlformats.org/officeDocument/2006/relationships/hyperlink" Target="http://www.youtube.com/watch?v=DUjjdLUwt10" TargetMode="External"/><Relationship Id="rId7" Type="http://schemas.openxmlformats.org/officeDocument/2006/relationships/image" Target="../media/image108.jpg"/><Relationship Id="rId8" Type="http://schemas.openxmlformats.org/officeDocument/2006/relationships/hyperlink" Target="https://www.chemistryworld.com/culture/alice-balls-treatment-for-leprosy/4011313.article" TargetMode="External"/><Relationship Id="rId10" Type="http://schemas.openxmlformats.org/officeDocument/2006/relationships/slide" Target="/ppt/slides/slid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www.biography.com/media-figure/oprah-winfrey" TargetMode="External"/><Relationship Id="rId4" Type="http://schemas.openxmlformats.org/officeDocument/2006/relationships/hyperlink" Target="https://theurgetohelp.com/articles/oprah-winfreys-leadership-academy-a-philanthrocapitalistic-mission/" TargetMode="External"/><Relationship Id="rId9" Type="http://schemas.openxmlformats.org/officeDocument/2006/relationships/image" Target="../media/image118.jpg"/><Relationship Id="rId5" Type="http://schemas.openxmlformats.org/officeDocument/2006/relationships/image" Target="../media/image111.png"/><Relationship Id="rId6" Type="http://schemas.openxmlformats.org/officeDocument/2006/relationships/hyperlink" Target="https://achievement.org/achiever/oprah-winfrey/" TargetMode="External"/><Relationship Id="rId7" Type="http://schemas.openxmlformats.org/officeDocument/2006/relationships/image" Target="../media/image107.png"/><Relationship Id="rId8" Type="http://schemas.openxmlformats.org/officeDocument/2006/relationships/hyperlink" Target="http://www.youtube.com/watch?v=Xf8i5iLCYEM" TargetMode="External"/><Relationship Id="rId10" Type="http://schemas.openxmlformats.org/officeDocument/2006/relationships/slide" Target="/ppt/slides/slid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www.biography.com/writer/amy-tan" TargetMode="External"/><Relationship Id="rId4" Type="http://schemas.openxmlformats.org/officeDocument/2006/relationships/hyperlink" Target="http://www.amytan.net/" TargetMode="External"/><Relationship Id="rId9" Type="http://schemas.openxmlformats.org/officeDocument/2006/relationships/image" Target="../media/image126.jpg"/><Relationship Id="rId5" Type="http://schemas.openxmlformats.org/officeDocument/2006/relationships/image" Target="../media/image106.png"/><Relationship Id="rId6" Type="http://schemas.openxmlformats.org/officeDocument/2006/relationships/hyperlink" Target="https://achievement.org/achiever/amy-tan/" TargetMode="External"/><Relationship Id="rId7" Type="http://schemas.openxmlformats.org/officeDocument/2006/relationships/image" Target="../media/image113.png"/><Relationship Id="rId8" Type="http://schemas.openxmlformats.org/officeDocument/2006/relationships/hyperlink" Target="http://www.youtube.com/watch?v=tC37vdvWBew" TargetMode="External"/><Relationship Id="rId11" Type="http://schemas.openxmlformats.org/officeDocument/2006/relationships/image" Target="../media/image127.png"/><Relationship Id="rId10" Type="http://schemas.openxmlformats.org/officeDocument/2006/relationships/hyperlink" Target="https://www.thedailybeast.com/amy-tan-how-i-write" TargetMode="External"/><Relationship Id="rId12" Type="http://schemas.openxmlformats.org/officeDocument/2006/relationships/slide" Target="/ppt/slid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nobelprize.org/prizes/peace/2004/maathai/biographical/" TargetMode="External"/><Relationship Id="rId4" Type="http://schemas.openxmlformats.org/officeDocument/2006/relationships/image" Target="../media/image121.png"/><Relationship Id="rId9" Type="http://schemas.openxmlformats.org/officeDocument/2006/relationships/hyperlink" Target="https://www.dw.com/en/wangari-maathai-the-outspoken-conservationist/a-52448394" TargetMode="External"/><Relationship Id="rId5" Type="http://schemas.openxmlformats.org/officeDocument/2006/relationships/hyperlink" Target="https://www.greenbeltmovement.org/wangari-maathai/biography" TargetMode="External"/><Relationship Id="rId6" Type="http://schemas.openxmlformats.org/officeDocument/2006/relationships/image" Target="../media/image129.png"/><Relationship Id="rId7" Type="http://schemas.openxmlformats.org/officeDocument/2006/relationships/hyperlink" Target="http://www.youtube.com/watch?v=MMhDrJGGMFk" TargetMode="External"/><Relationship Id="rId8" Type="http://schemas.openxmlformats.org/officeDocument/2006/relationships/image" Target="../media/image133.jpg"/><Relationship Id="rId11" Type="http://schemas.openxmlformats.org/officeDocument/2006/relationships/slide" Target="/ppt/slides/slide2.xml"/><Relationship Id="rId10" Type="http://schemas.openxmlformats.org/officeDocument/2006/relationships/image" Target="../media/image1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www.britannica.com/biography/Nadia-Murad" TargetMode="External"/><Relationship Id="rId4" Type="http://schemas.openxmlformats.org/officeDocument/2006/relationships/hyperlink" Target="https://www.nadiasinitiative.org/" TargetMode="External"/><Relationship Id="rId9" Type="http://schemas.openxmlformats.org/officeDocument/2006/relationships/image" Target="../media/image124.jpg"/><Relationship Id="rId5" Type="http://schemas.openxmlformats.org/officeDocument/2006/relationships/image" Target="../media/image122.png"/><Relationship Id="rId6" Type="http://schemas.openxmlformats.org/officeDocument/2006/relationships/hyperlink" Target="https://www.standup4humanrights.org/en/hr-champions-nmurad.html" TargetMode="External"/><Relationship Id="rId7" Type="http://schemas.openxmlformats.org/officeDocument/2006/relationships/image" Target="../media/image119.png"/><Relationship Id="rId8" Type="http://schemas.openxmlformats.org/officeDocument/2006/relationships/hyperlink" Target="http://www.youtube.com/watch?v=uoT0_fnm6g0" TargetMode="External"/><Relationship Id="rId10" Type="http://schemas.openxmlformats.org/officeDocument/2006/relationships/slide" Target="/ppt/slides/slid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ww.biography.com/political-figure/kamala-harris" TargetMode="External"/><Relationship Id="rId4" Type="http://schemas.openxmlformats.org/officeDocument/2006/relationships/hyperlink" Target="https://joebiden.com/together-we-will-beat-donald-trump/" TargetMode="External"/><Relationship Id="rId9" Type="http://schemas.openxmlformats.org/officeDocument/2006/relationships/image" Target="../media/image137.png"/><Relationship Id="rId5" Type="http://schemas.openxmlformats.org/officeDocument/2006/relationships/image" Target="../media/image116.png"/><Relationship Id="rId6" Type="http://schemas.openxmlformats.org/officeDocument/2006/relationships/hyperlink" Target="https://www.politico.com/news/magazine/2020/08/11/kamala-harris-vp-background-bio-biden-running-mate-2020-393885" TargetMode="External"/><Relationship Id="rId7" Type="http://schemas.openxmlformats.org/officeDocument/2006/relationships/image" Target="../media/image125.png"/><Relationship Id="rId8" Type="http://schemas.openxmlformats.org/officeDocument/2006/relationships/hyperlink" Target="https://www.youtube.com/watch?v=c9FNLxEPOSE" TargetMode="External"/><Relationship Id="rId11" Type="http://schemas.openxmlformats.org/officeDocument/2006/relationships/image" Target="../media/image123.png"/><Relationship Id="rId10" Type="http://schemas.openxmlformats.org/officeDocument/2006/relationships/hyperlink" Target="https://www.youtube.com/watch?v=Xt8VvrdxzHo" TargetMode="External"/><Relationship Id="rId13" Type="http://schemas.openxmlformats.org/officeDocument/2006/relationships/image" Target="../media/image135.png"/><Relationship Id="rId12" Type="http://schemas.openxmlformats.org/officeDocument/2006/relationships/hyperlink" Target="https://www.whitehouse.gov/administration/vice-president-harris/" TargetMode="External"/><Relationship Id="rId14" Type="http://schemas.openxmlformats.org/officeDocument/2006/relationships/slide" Target="/ppt/slides/slid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www.womenshistory.org/education-resources/biographies/patsy-mink" TargetMode="External"/><Relationship Id="rId4" Type="http://schemas.openxmlformats.org/officeDocument/2006/relationships/hyperlink" Target="https://www.womenofthehall.org/inductee/patsy-takemoto-mink/" TargetMode="External"/><Relationship Id="rId9" Type="http://schemas.openxmlformats.org/officeDocument/2006/relationships/image" Target="../media/image130.jpg"/><Relationship Id="rId5" Type="http://schemas.openxmlformats.org/officeDocument/2006/relationships/image" Target="../media/image139.png"/><Relationship Id="rId6" Type="http://schemas.openxmlformats.org/officeDocument/2006/relationships/hyperlink" Target="https://medium.com/@ocagreaterphoenix/journey-of-a-fierce-education-advocate-patsy-mink-f0021c54025b" TargetMode="External"/><Relationship Id="rId7" Type="http://schemas.openxmlformats.org/officeDocument/2006/relationships/image" Target="../media/image167.png"/><Relationship Id="rId8" Type="http://schemas.openxmlformats.org/officeDocument/2006/relationships/hyperlink" Target="http://www.youtube.com/watch?v=QsHncYl7Xcg" TargetMode="External"/><Relationship Id="rId11" Type="http://schemas.openxmlformats.org/officeDocument/2006/relationships/image" Target="../media/image128.jpg"/><Relationship Id="rId10" Type="http://schemas.openxmlformats.org/officeDocument/2006/relationships/hyperlink" Target="http://www.youtube.com/watch?v=XOtTN2OK8So" TargetMode="External"/><Relationship Id="rId12" Type="http://schemas.openxmlformats.org/officeDocument/2006/relationships/slide" Target="/ppt/slid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www.britannica.com/biography/Eleanor-Roosevelt" TargetMode="External"/><Relationship Id="rId4" Type="http://schemas.openxmlformats.org/officeDocument/2006/relationships/hyperlink" Target="http://www.youtube.com/watch?v=odz_wJ-IL0I" TargetMode="External"/><Relationship Id="rId9" Type="http://schemas.openxmlformats.org/officeDocument/2006/relationships/image" Target="../media/image132.png"/><Relationship Id="rId5" Type="http://schemas.openxmlformats.org/officeDocument/2006/relationships/image" Target="../media/image136.jpg"/><Relationship Id="rId6" Type="http://schemas.openxmlformats.org/officeDocument/2006/relationships/hyperlink" Target="https://www.youtube.com/watch?v=FSTi02UupYc" TargetMode="External"/><Relationship Id="rId7" Type="http://schemas.openxmlformats.org/officeDocument/2006/relationships/image" Target="../media/image131.png"/><Relationship Id="rId8" Type="http://schemas.openxmlformats.org/officeDocument/2006/relationships/hyperlink" Target="https://www.quoteambition.com/eleanor-roosevelt-quotes/" TargetMode="External"/><Relationship Id="rId11" Type="http://schemas.openxmlformats.org/officeDocument/2006/relationships/image" Target="../media/image143.png"/><Relationship Id="rId10" Type="http://schemas.openxmlformats.org/officeDocument/2006/relationships/hyperlink" Target="http://www.firstladies.org/biographies/firstladies.aspx?biography=33" TargetMode="External"/><Relationship Id="rId13" Type="http://schemas.openxmlformats.org/officeDocument/2006/relationships/image" Target="../media/image134.png"/><Relationship Id="rId12" Type="http://schemas.openxmlformats.org/officeDocument/2006/relationships/hyperlink" Target="https://www.womenshistory.org/education-resources/biographies/eleanor-roosevelt" TargetMode="External"/><Relationship Id="rId14" Type="http://schemas.openxmlformats.org/officeDocument/2006/relationships/slide" Target="/ppt/slides/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www.britannica.com/biography/Jacinda-Ardern/The-2017-election" TargetMode="External"/><Relationship Id="rId4" Type="http://schemas.openxmlformats.org/officeDocument/2006/relationships/hyperlink" Target="http://www.youtube.com/watch?v=ZAzHQUGHj8o" TargetMode="External"/><Relationship Id="rId9" Type="http://schemas.openxmlformats.org/officeDocument/2006/relationships/image" Target="../media/image169.png"/><Relationship Id="rId5" Type="http://schemas.openxmlformats.org/officeDocument/2006/relationships/image" Target="../media/image145.jpg"/><Relationship Id="rId6" Type="http://schemas.openxmlformats.org/officeDocument/2006/relationships/hyperlink" Target="http://www.youtube.com/watch?v=V5LRxEma1JE" TargetMode="External"/><Relationship Id="rId7" Type="http://schemas.openxmlformats.org/officeDocument/2006/relationships/image" Target="../media/image140.jpg"/><Relationship Id="rId8" Type="http://schemas.openxmlformats.org/officeDocument/2006/relationships/hyperlink" Target="https://www.vogue.co.uk/news/article/jacinda-ardern-leadership-style" TargetMode="External"/><Relationship Id="rId11" Type="http://schemas.openxmlformats.org/officeDocument/2006/relationships/image" Target="../media/image163.png"/><Relationship Id="rId10" Type="http://schemas.openxmlformats.org/officeDocument/2006/relationships/hyperlink" Target="https://www.nzherald.co.nz/nz/white-island-eruption-how-good-is-ardern-world-praises-pm-for-disaster-response/4S5BZ6NCOWXN4R63HDIEV4KXVM/" TargetMode="External"/><Relationship Id="rId12" Type="http://schemas.openxmlformats.org/officeDocument/2006/relationships/slide" Target="/ppt/slides/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www.biography.com/musician/selena" TargetMode="External"/><Relationship Id="rId4" Type="http://schemas.openxmlformats.org/officeDocument/2006/relationships/hyperlink" Target="https://www.thefamouspeople.com/profiles/selena-6747.php" TargetMode="External"/><Relationship Id="rId9" Type="http://schemas.openxmlformats.org/officeDocument/2006/relationships/image" Target="../media/image141.png"/><Relationship Id="rId5" Type="http://schemas.openxmlformats.org/officeDocument/2006/relationships/image" Target="../media/image148.png"/><Relationship Id="rId6" Type="http://schemas.openxmlformats.org/officeDocument/2006/relationships/hyperlink" Target="http://www.youtube.com/watch?v=DvdAfRMgtUw" TargetMode="External"/><Relationship Id="rId7" Type="http://schemas.openxmlformats.org/officeDocument/2006/relationships/image" Target="../media/image149.jpg"/><Relationship Id="rId8" Type="http://schemas.openxmlformats.org/officeDocument/2006/relationships/hyperlink" Target="https://www.youtube.com/watch?v=RKGbjJarMeA" TargetMode="External"/><Relationship Id="rId11" Type="http://schemas.openxmlformats.org/officeDocument/2006/relationships/image" Target="../media/image144.jpg"/><Relationship Id="rId10" Type="http://schemas.openxmlformats.org/officeDocument/2006/relationships/hyperlink" Target="http://www.youtube.com/watch?v=XBCDvINm0Vo" TargetMode="External"/><Relationship Id="rId13" Type="http://schemas.openxmlformats.org/officeDocument/2006/relationships/image" Target="../media/image147.png"/><Relationship Id="rId12" Type="http://schemas.openxmlformats.org/officeDocument/2006/relationships/hyperlink" Target="https://www.biography.com/news/jennifer-lopez-playing-selena-movie" TargetMode="External"/><Relationship Id="rId14" Type="http://schemas.openxmlformats.org/officeDocument/2006/relationships/slide" Target="/ppt/slides/slid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www.encyclopedia.com/people/history/south-asian-history-biographies/sarojini-naidu" TargetMode="External"/><Relationship Id="rId4" Type="http://schemas.openxmlformats.org/officeDocument/2006/relationships/hyperlink" Target="https://www.poetseers.org/the-great-poets/indian-poets/sarojini-naidu-poems/" TargetMode="External"/><Relationship Id="rId9" Type="http://schemas.openxmlformats.org/officeDocument/2006/relationships/image" Target="../media/image150.png"/><Relationship Id="rId5" Type="http://schemas.openxmlformats.org/officeDocument/2006/relationships/image" Target="../media/image142.png"/><Relationship Id="rId6" Type="http://schemas.openxmlformats.org/officeDocument/2006/relationships/hyperlink" Target="http://www.youtube.com/watch?v=0YSsGxRFpWo" TargetMode="External"/><Relationship Id="rId7" Type="http://schemas.openxmlformats.org/officeDocument/2006/relationships/image" Target="../media/image146.jpg"/><Relationship Id="rId8" Type="http://schemas.openxmlformats.org/officeDocument/2006/relationships/hyperlink" Target="https://www.nationalheraldindia.com/opinion/freedom-fighter-sarojini-naidu-on-her-first-meeting-with-mahatma-gandhi-in-a-london-prison" TargetMode="External"/><Relationship Id="rId11" Type="http://schemas.openxmlformats.org/officeDocument/2006/relationships/image" Target="../media/image158.png"/><Relationship Id="rId10" Type="http://schemas.openxmlformats.org/officeDocument/2006/relationships/hyperlink" Target="https://www.indiatoday.in/education-today/gk-current-affairs/story/how-sarojini-naidu-the-fearless-indian-political-activist-spent-her-days-in-detention-camps-1646079-2020-02-13" TargetMode="External"/><Relationship Id="rId12" Type="http://schemas.openxmlformats.org/officeDocument/2006/relationships/slide" Target="/ppt/slides/slid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www.womenshistory.org/education-resources/biographies/corazon-aquino" TargetMode="External"/><Relationship Id="rId4" Type="http://schemas.openxmlformats.org/officeDocument/2006/relationships/hyperlink" Target="https://www.latimes.com/archives/la-xpm-1986-01-27-mn-541-story.html" TargetMode="External"/><Relationship Id="rId9" Type="http://schemas.openxmlformats.org/officeDocument/2006/relationships/image" Target="../media/image159.jpg"/><Relationship Id="rId5" Type="http://schemas.openxmlformats.org/officeDocument/2006/relationships/image" Target="../media/image152.png"/><Relationship Id="rId6" Type="http://schemas.openxmlformats.org/officeDocument/2006/relationships/hyperlink" Target="https://www.youtube.com/watch?v=GEd4XxsCzvI" TargetMode="External"/><Relationship Id="rId7" Type="http://schemas.openxmlformats.org/officeDocument/2006/relationships/image" Target="../media/image153.png"/><Relationship Id="rId8" Type="http://schemas.openxmlformats.org/officeDocument/2006/relationships/hyperlink" Target="http://www.youtube.com/watch?v=REuQMcnXNsc" TargetMode="External"/><Relationship Id="rId11" Type="http://schemas.openxmlformats.org/officeDocument/2006/relationships/image" Target="../media/image151.png"/><Relationship Id="rId10" Type="http://schemas.openxmlformats.org/officeDocument/2006/relationships/hyperlink" Target="http://www.documentarytube.com/articles/corazon-aquino-legacy-of-first-female-president-in-asia" TargetMode="External"/><Relationship Id="rId12" Type="http://schemas.openxmlformats.org/officeDocument/2006/relationships/slide" Target="/ppt/slides/slid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womenshistory.org/education-resources/biographies/charity-earley" TargetMode="External"/><Relationship Id="rId4" Type="http://schemas.openxmlformats.org/officeDocument/2006/relationships/hyperlink" Target="http://www.youtube.com/watch?v=G2_0HZMv2dA" TargetMode="External"/><Relationship Id="rId9" Type="http://schemas.openxmlformats.org/officeDocument/2006/relationships/image" Target="../media/image160.png"/><Relationship Id="rId5" Type="http://schemas.openxmlformats.org/officeDocument/2006/relationships/image" Target="../media/image155.jpg"/><Relationship Id="rId6" Type="http://schemas.openxmlformats.org/officeDocument/2006/relationships/hyperlink" Target="http://www.youtube.com/watch?v=L3snVXlW5ng" TargetMode="External"/><Relationship Id="rId7" Type="http://schemas.openxmlformats.org/officeDocument/2006/relationships/image" Target="../media/image161.jpg"/><Relationship Id="rId8" Type="http://schemas.openxmlformats.org/officeDocument/2006/relationships/hyperlink" Target="https://foundationforwomenwarriors.org/charity-adams-earley-lieutenant-colonel-u-s-army-ret/" TargetMode="External"/><Relationship Id="rId11" Type="http://schemas.openxmlformats.org/officeDocument/2006/relationships/image" Target="../media/image156.png"/><Relationship Id="rId10" Type="http://schemas.openxmlformats.org/officeDocument/2006/relationships/hyperlink" Target="https://www.loc.gov/item/mm2003084973/" TargetMode="External"/><Relationship Id="rId12" Type="http://schemas.openxmlformats.org/officeDocument/2006/relationships/slide" Target="/ppt/slides/slid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www.biography.com/explorer/amelia-earhart" TargetMode="External"/><Relationship Id="rId4" Type="http://schemas.openxmlformats.org/officeDocument/2006/relationships/hyperlink" Target="https://www.history.com/topics/exploration/what-happened-to-amelia-earhart" TargetMode="External"/><Relationship Id="rId9" Type="http://schemas.openxmlformats.org/officeDocument/2006/relationships/image" Target="../media/image157.jpg"/><Relationship Id="rId5" Type="http://schemas.openxmlformats.org/officeDocument/2006/relationships/image" Target="../media/image154.png"/><Relationship Id="rId6" Type="http://schemas.openxmlformats.org/officeDocument/2006/relationships/hyperlink" Target="https://www.youtube.com/watch?v=KSjkaYHZiGc" TargetMode="External"/><Relationship Id="rId7" Type="http://schemas.openxmlformats.org/officeDocument/2006/relationships/image" Target="../media/image164.png"/><Relationship Id="rId8" Type="http://schemas.openxmlformats.org/officeDocument/2006/relationships/hyperlink" Target="http://www.youtube.com/watch?v=SITeCEuxZII" TargetMode="External"/><Relationship Id="rId11" Type="http://schemas.openxmlformats.org/officeDocument/2006/relationships/image" Target="../media/image162.png"/><Relationship Id="rId10" Type="http://schemas.openxmlformats.org/officeDocument/2006/relationships/hyperlink" Target="https://www.goalcast.com/2017/05/24/top-amelia-earhart-quotes-inspire-soar/" TargetMode="External"/><Relationship Id="rId13" Type="http://schemas.openxmlformats.org/officeDocument/2006/relationships/image" Target="../media/image165.png"/><Relationship Id="rId12" Type="http://schemas.openxmlformats.org/officeDocument/2006/relationships/hyperlink" Target="https://www.pbs.org/wgbh/americanexperience/features/earhart-timeline/" TargetMode="External"/><Relationship Id="rId14" Type="http://schemas.openxmlformats.org/officeDocument/2006/relationships/slide" Target="/ppt/slid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pic>
        <p:nvPicPr>
          <p:cNvPr id="88" name="Google Shape;88;p13"/>
          <p:cNvPicPr preferRelativeResize="0"/>
          <p:nvPr/>
        </p:nvPicPr>
        <p:blipFill>
          <a:blip r:embed="rId4">
            <a:alphaModFix/>
          </a:blip>
          <a:stretch>
            <a:fillRect/>
          </a:stretch>
        </p:blipFill>
        <p:spPr>
          <a:xfrm>
            <a:off x="4156400" y="-4300"/>
            <a:ext cx="4348675" cy="1691150"/>
          </a:xfrm>
          <a:prstGeom prst="rect">
            <a:avLst/>
          </a:prstGeom>
          <a:noFill/>
          <a:ln>
            <a:noFill/>
          </a:ln>
          <a:effectLst>
            <a:outerShdw blurRad="1400175" rotWithShape="0" algn="bl" dir="5400000" dist="28575">
              <a:srgbClr val="000000">
                <a:alpha val="87000"/>
              </a:srgbClr>
            </a:outerShdw>
          </a:effectLst>
        </p:spPr>
      </p:pic>
      <p:pic>
        <p:nvPicPr>
          <p:cNvPr id="89" name="Google Shape;89;p13">
            <a:hlinkClick r:id="rId5"/>
          </p:cNvPr>
          <p:cNvPicPr preferRelativeResize="0"/>
          <p:nvPr/>
        </p:nvPicPr>
        <p:blipFill>
          <a:blip r:embed="rId6">
            <a:alphaModFix/>
          </a:blip>
          <a:stretch>
            <a:fillRect/>
          </a:stretch>
        </p:blipFill>
        <p:spPr>
          <a:xfrm>
            <a:off x="203158" y="1953749"/>
            <a:ext cx="1025967" cy="1191547"/>
          </a:xfrm>
          <a:prstGeom prst="rect">
            <a:avLst/>
          </a:prstGeom>
          <a:noFill/>
          <a:ln cap="flat" cmpd="sng" w="38100">
            <a:solidFill>
              <a:srgbClr val="434343"/>
            </a:solidFill>
            <a:prstDash val="solid"/>
            <a:round/>
            <a:headEnd len="sm" w="sm" type="none"/>
            <a:tailEnd len="sm" w="sm" type="none"/>
          </a:ln>
        </p:spPr>
      </p:pic>
      <p:pic>
        <p:nvPicPr>
          <p:cNvPr id="90" name="Google Shape;90;p13">
            <a:hlinkClick r:id="rId7"/>
          </p:cNvPr>
          <p:cNvPicPr preferRelativeResize="0"/>
          <p:nvPr/>
        </p:nvPicPr>
        <p:blipFill>
          <a:blip r:embed="rId8">
            <a:alphaModFix/>
          </a:blip>
          <a:stretch>
            <a:fillRect/>
          </a:stretch>
        </p:blipFill>
        <p:spPr>
          <a:xfrm>
            <a:off x="1397258" y="1953749"/>
            <a:ext cx="951096" cy="1191546"/>
          </a:xfrm>
          <a:prstGeom prst="rect">
            <a:avLst/>
          </a:prstGeom>
          <a:noFill/>
          <a:ln cap="flat" cmpd="sng" w="38100">
            <a:solidFill>
              <a:srgbClr val="434343"/>
            </a:solidFill>
            <a:prstDash val="solid"/>
            <a:round/>
            <a:headEnd len="sm" w="sm" type="none"/>
            <a:tailEnd len="sm" w="sm" type="none"/>
          </a:ln>
        </p:spPr>
      </p:pic>
      <p:pic>
        <p:nvPicPr>
          <p:cNvPr id="91" name="Google Shape;91;p13">
            <a:hlinkClick r:id="rId9"/>
          </p:cNvPr>
          <p:cNvPicPr preferRelativeResize="0"/>
          <p:nvPr/>
        </p:nvPicPr>
        <p:blipFill rotWithShape="1">
          <a:blip r:embed="rId10">
            <a:alphaModFix/>
          </a:blip>
          <a:srcRect b="66323" l="21840" r="23761" t="4878"/>
          <a:stretch/>
        </p:blipFill>
        <p:spPr>
          <a:xfrm>
            <a:off x="2516492" y="1942870"/>
            <a:ext cx="1147100" cy="1213286"/>
          </a:xfrm>
          <a:prstGeom prst="rect">
            <a:avLst/>
          </a:prstGeom>
          <a:noFill/>
          <a:ln cap="flat" cmpd="sng" w="38100">
            <a:solidFill>
              <a:srgbClr val="434343"/>
            </a:solidFill>
            <a:prstDash val="solid"/>
            <a:round/>
            <a:headEnd len="sm" w="sm" type="none"/>
            <a:tailEnd len="sm" w="sm" type="none"/>
          </a:ln>
        </p:spPr>
      </p:pic>
      <p:pic>
        <p:nvPicPr>
          <p:cNvPr id="92" name="Google Shape;92;p13">
            <a:hlinkClick r:id="rId11"/>
          </p:cNvPr>
          <p:cNvPicPr preferRelativeResize="0"/>
          <p:nvPr/>
        </p:nvPicPr>
        <p:blipFill rotWithShape="1">
          <a:blip r:embed="rId12">
            <a:alphaModFix/>
          </a:blip>
          <a:srcRect b="0" l="15229" r="16135" t="0"/>
          <a:stretch/>
        </p:blipFill>
        <p:spPr>
          <a:xfrm>
            <a:off x="3845075" y="1953749"/>
            <a:ext cx="1025966" cy="1191546"/>
          </a:xfrm>
          <a:prstGeom prst="rect">
            <a:avLst/>
          </a:prstGeom>
          <a:noFill/>
          <a:ln cap="flat" cmpd="sng" w="38100">
            <a:solidFill>
              <a:srgbClr val="434343"/>
            </a:solidFill>
            <a:prstDash val="solid"/>
            <a:round/>
            <a:headEnd len="sm" w="sm" type="none"/>
            <a:tailEnd len="sm" w="sm" type="none"/>
          </a:ln>
        </p:spPr>
      </p:pic>
      <p:pic>
        <p:nvPicPr>
          <p:cNvPr id="93" name="Google Shape;93;p13">
            <a:hlinkClick r:id="rId13"/>
          </p:cNvPr>
          <p:cNvPicPr preferRelativeResize="0"/>
          <p:nvPr/>
        </p:nvPicPr>
        <p:blipFill rotWithShape="1">
          <a:blip r:embed="rId14">
            <a:alphaModFix/>
          </a:blip>
          <a:srcRect b="22468" l="0" r="0" t="0"/>
          <a:stretch/>
        </p:blipFill>
        <p:spPr>
          <a:xfrm>
            <a:off x="5052522" y="1958781"/>
            <a:ext cx="850633" cy="1191546"/>
          </a:xfrm>
          <a:prstGeom prst="rect">
            <a:avLst/>
          </a:prstGeom>
          <a:noFill/>
          <a:ln cap="flat" cmpd="sng" w="38100">
            <a:solidFill>
              <a:srgbClr val="434343"/>
            </a:solidFill>
            <a:prstDash val="solid"/>
            <a:round/>
            <a:headEnd len="sm" w="sm" type="none"/>
            <a:tailEnd len="sm" w="sm" type="none"/>
          </a:ln>
        </p:spPr>
      </p:pic>
      <p:pic>
        <p:nvPicPr>
          <p:cNvPr id="94" name="Google Shape;94;p13">
            <a:hlinkClick r:id="rId15"/>
          </p:cNvPr>
          <p:cNvPicPr preferRelativeResize="0"/>
          <p:nvPr/>
        </p:nvPicPr>
        <p:blipFill rotWithShape="1">
          <a:blip r:embed="rId16">
            <a:alphaModFix/>
          </a:blip>
          <a:srcRect b="18626" l="0" r="0" t="0"/>
          <a:stretch/>
        </p:blipFill>
        <p:spPr>
          <a:xfrm>
            <a:off x="6084658" y="1996972"/>
            <a:ext cx="951100" cy="1199987"/>
          </a:xfrm>
          <a:prstGeom prst="rect">
            <a:avLst/>
          </a:prstGeom>
          <a:noFill/>
          <a:ln cap="flat" cmpd="sng" w="38100">
            <a:solidFill>
              <a:srgbClr val="434343"/>
            </a:solidFill>
            <a:prstDash val="solid"/>
            <a:round/>
            <a:headEnd len="sm" w="sm" type="none"/>
            <a:tailEnd len="sm" w="sm" type="none"/>
          </a:ln>
        </p:spPr>
      </p:pic>
      <p:pic>
        <p:nvPicPr>
          <p:cNvPr id="95" name="Google Shape;95;p13">
            <a:hlinkClick r:id="rId17"/>
          </p:cNvPr>
          <p:cNvPicPr preferRelativeResize="0"/>
          <p:nvPr/>
        </p:nvPicPr>
        <p:blipFill rotWithShape="1">
          <a:blip r:embed="rId18">
            <a:alphaModFix/>
          </a:blip>
          <a:srcRect b="0" l="27195" r="16580" t="0"/>
          <a:stretch/>
        </p:blipFill>
        <p:spPr>
          <a:xfrm>
            <a:off x="7292092" y="1955607"/>
            <a:ext cx="1025967" cy="1197894"/>
          </a:xfrm>
          <a:prstGeom prst="rect">
            <a:avLst/>
          </a:prstGeom>
          <a:noFill/>
          <a:ln cap="flat" cmpd="sng" w="38100">
            <a:solidFill>
              <a:srgbClr val="434343"/>
            </a:solidFill>
            <a:prstDash val="solid"/>
            <a:round/>
            <a:headEnd len="sm" w="sm" type="none"/>
            <a:tailEnd len="sm" w="sm" type="none"/>
          </a:ln>
        </p:spPr>
      </p:pic>
      <p:pic>
        <p:nvPicPr>
          <p:cNvPr id="96" name="Google Shape;96;p13">
            <a:hlinkClick r:id="rId19"/>
          </p:cNvPr>
          <p:cNvPicPr preferRelativeResize="0"/>
          <p:nvPr/>
        </p:nvPicPr>
        <p:blipFill rotWithShape="1">
          <a:blip r:embed="rId20">
            <a:alphaModFix/>
          </a:blip>
          <a:srcRect b="54959" l="30477" r="30702" t="0"/>
          <a:stretch/>
        </p:blipFill>
        <p:spPr>
          <a:xfrm>
            <a:off x="8574392" y="1978041"/>
            <a:ext cx="1147100" cy="1191527"/>
          </a:xfrm>
          <a:prstGeom prst="rect">
            <a:avLst/>
          </a:prstGeom>
          <a:noFill/>
          <a:ln cap="flat" cmpd="sng" w="38100">
            <a:solidFill>
              <a:srgbClr val="434343"/>
            </a:solidFill>
            <a:prstDash val="solid"/>
            <a:round/>
            <a:headEnd len="sm" w="sm" type="none"/>
            <a:tailEnd len="sm" w="sm" type="none"/>
          </a:ln>
        </p:spPr>
      </p:pic>
      <p:pic>
        <p:nvPicPr>
          <p:cNvPr id="97" name="Google Shape;97;p13">
            <a:hlinkClick r:id="rId21"/>
          </p:cNvPr>
          <p:cNvPicPr preferRelativeResize="0"/>
          <p:nvPr/>
        </p:nvPicPr>
        <p:blipFill rotWithShape="1">
          <a:blip r:embed="rId22">
            <a:alphaModFix/>
          </a:blip>
          <a:srcRect b="36257" l="6043" r="17163" t="0"/>
          <a:stretch/>
        </p:blipFill>
        <p:spPr>
          <a:xfrm>
            <a:off x="9981358" y="1942870"/>
            <a:ext cx="951100" cy="1217793"/>
          </a:xfrm>
          <a:prstGeom prst="rect">
            <a:avLst/>
          </a:prstGeom>
          <a:noFill/>
          <a:ln cap="flat" cmpd="sng" w="38100">
            <a:solidFill>
              <a:srgbClr val="434343"/>
            </a:solidFill>
            <a:prstDash val="solid"/>
            <a:round/>
            <a:headEnd len="sm" w="sm" type="none"/>
            <a:tailEnd len="sm" w="sm" type="none"/>
          </a:ln>
        </p:spPr>
      </p:pic>
      <p:pic>
        <p:nvPicPr>
          <p:cNvPr id="98" name="Google Shape;98;p13">
            <a:hlinkClick r:id="rId23"/>
          </p:cNvPr>
          <p:cNvPicPr preferRelativeResize="0"/>
          <p:nvPr/>
        </p:nvPicPr>
        <p:blipFill rotWithShape="1">
          <a:blip r:embed="rId24">
            <a:alphaModFix/>
          </a:blip>
          <a:srcRect b="18699" l="5979" r="0" t="0"/>
          <a:stretch/>
        </p:blipFill>
        <p:spPr>
          <a:xfrm>
            <a:off x="11119357" y="1940625"/>
            <a:ext cx="850634" cy="1217793"/>
          </a:xfrm>
          <a:prstGeom prst="rect">
            <a:avLst/>
          </a:prstGeom>
          <a:noFill/>
          <a:ln cap="flat" cmpd="sng" w="38100">
            <a:solidFill>
              <a:srgbClr val="434343"/>
            </a:solidFill>
            <a:prstDash val="solid"/>
            <a:round/>
            <a:headEnd len="sm" w="sm" type="none"/>
            <a:tailEnd len="sm" w="sm" type="none"/>
          </a:ln>
        </p:spPr>
      </p:pic>
      <p:pic>
        <p:nvPicPr>
          <p:cNvPr id="99" name="Google Shape;99;p13">
            <a:hlinkClick r:id="rId25"/>
          </p:cNvPr>
          <p:cNvPicPr preferRelativeResize="0"/>
          <p:nvPr/>
        </p:nvPicPr>
        <p:blipFill rotWithShape="1">
          <a:blip r:embed="rId26">
            <a:alphaModFix/>
          </a:blip>
          <a:srcRect b="24271" l="13579" r="12379" t="0"/>
          <a:stretch/>
        </p:blipFill>
        <p:spPr>
          <a:xfrm>
            <a:off x="203158" y="3825675"/>
            <a:ext cx="1025967" cy="1213304"/>
          </a:xfrm>
          <a:prstGeom prst="rect">
            <a:avLst/>
          </a:prstGeom>
          <a:noFill/>
          <a:ln cap="flat" cmpd="sng" w="38100">
            <a:solidFill>
              <a:srgbClr val="434343"/>
            </a:solidFill>
            <a:prstDash val="solid"/>
            <a:round/>
            <a:headEnd len="sm" w="sm" type="none"/>
            <a:tailEnd len="sm" w="sm" type="none"/>
          </a:ln>
        </p:spPr>
      </p:pic>
      <p:pic>
        <p:nvPicPr>
          <p:cNvPr id="100" name="Google Shape;100;p13">
            <a:hlinkClick r:id="rId27"/>
          </p:cNvPr>
          <p:cNvPicPr preferRelativeResize="0"/>
          <p:nvPr/>
        </p:nvPicPr>
        <p:blipFill rotWithShape="1">
          <a:blip r:embed="rId28">
            <a:alphaModFix/>
          </a:blip>
          <a:srcRect b="24575" l="10005" r="4618" t="8824"/>
          <a:stretch/>
        </p:blipFill>
        <p:spPr>
          <a:xfrm>
            <a:off x="1447492" y="3827417"/>
            <a:ext cx="850633" cy="1209819"/>
          </a:xfrm>
          <a:prstGeom prst="rect">
            <a:avLst/>
          </a:prstGeom>
          <a:noFill/>
          <a:ln cap="flat" cmpd="sng" w="38100">
            <a:solidFill>
              <a:srgbClr val="434343"/>
            </a:solidFill>
            <a:prstDash val="solid"/>
            <a:round/>
            <a:headEnd len="sm" w="sm" type="none"/>
            <a:tailEnd len="sm" w="sm" type="none"/>
          </a:ln>
        </p:spPr>
      </p:pic>
      <p:pic>
        <p:nvPicPr>
          <p:cNvPr id="101" name="Google Shape;101;p13">
            <a:hlinkClick r:id="rId29"/>
          </p:cNvPr>
          <p:cNvPicPr preferRelativeResize="0"/>
          <p:nvPr/>
        </p:nvPicPr>
        <p:blipFill rotWithShape="1">
          <a:blip r:embed="rId30">
            <a:alphaModFix/>
          </a:blip>
          <a:srcRect b="68487" l="24129" r="28041" t="0"/>
          <a:stretch/>
        </p:blipFill>
        <p:spPr>
          <a:xfrm>
            <a:off x="2541608" y="3836554"/>
            <a:ext cx="1147100" cy="1191546"/>
          </a:xfrm>
          <a:prstGeom prst="rect">
            <a:avLst/>
          </a:prstGeom>
          <a:noFill/>
          <a:ln cap="flat" cmpd="sng" w="38100">
            <a:solidFill>
              <a:srgbClr val="434343"/>
            </a:solidFill>
            <a:prstDash val="solid"/>
            <a:round/>
            <a:headEnd len="sm" w="sm" type="none"/>
            <a:tailEnd len="sm" w="sm" type="none"/>
          </a:ln>
        </p:spPr>
      </p:pic>
      <p:pic>
        <p:nvPicPr>
          <p:cNvPr id="102" name="Google Shape;102;p13">
            <a:hlinkClick r:id="rId31"/>
          </p:cNvPr>
          <p:cNvPicPr preferRelativeResize="0"/>
          <p:nvPr/>
        </p:nvPicPr>
        <p:blipFill rotWithShape="1">
          <a:blip r:embed="rId32">
            <a:alphaModFix/>
          </a:blip>
          <a:srcRect b="34223" l="18969" r="11212" t="0"/>
          <a:stretch/>
        </p:blipFill>
        <p:spPr>
          <a:xfrm>
            <a:off x="3930358" y="3832334"/>
            <a:ext cx="951100" cy="1199987"/>
          </a:xfrm>
          <a:prstGeom prst="rect">
            <a:avLst/>
          </a:prstGeom>
          <a:noFill/>
          <a:ln cap="flat" cmpd="sng" w="38100">
            <a:solidFill>
              <a:srgbClr val="434343"/>
            </a:solidFill>
            <a:prstDash val="solid"/>
            <a:round/>
            <a:headEnd len="sm" w="sm" type="none"/>
            <a:tailEnd len="sm" w="sm" type="none"/>
          </a:ln>
        </p:spPr>
      </p:pic>
      <p:pic>
        <p:nvPicPr>
          <p:cNvPr id="103" name="Google Shape;103;p13">
            <a:hlinkClick r:id="rId33"/>
          </p:cNvPr>
          <p:cNvPicPr preferRelativeResize="0"/>
          <p:nvPr/>
        </p:nvPicPr>
        <p:blipFill rotWithShape="1">
          <a:blip r:embed="rId34">
            <a:alphaModFix/>
          </a:blip>
          <a:srcRect b="11948" l="0" r="0" t="0"/>
          <a:stretch/>
        </p:blipFill>
        <p:spPr>
          <a:xfrm>
            <a:off x="5092992" y="3837076"/>
            <a:ext cx="850633" cy="1191546"/>
          </a:xfrm>
          <a:prstGeom prst="rect">
            <a:avLst/>
          </a:prstGeom>
          <a:noFill/>
          <a:ln cap="flat" cmpd="sng" w="38100">
            <a:solidFill>
              <a:srgbClr val="434343"/>
            </a:solidFill>
            <a:prstDash val="solid"/>
            <a:round/>
            <a:headEnd len="sm" w="sm" type="none"/>
            <a:tailEnd len="sm" w="sm" type="none"/>
          </a:ln>
        </p:spPr>
      </p:pic>
      <p:pic>
        <p:nvPicPr>
          <p:cNvPr id="104" name="Google Shape;104;p13">
            <a:hlinkClick r:id="rId35"/>
          </p:cNvPr>
          <p:cNvPicPr preferRelativeResize="0"/>
          <p:nvPr/>
        </p:nvPicPr>
        <p:blipFill rotWithShape="1">
          <a:blip r:embed="rId36">
            <a:alphaModFix/>
          </a:blip>
          <a:srcRect b="40479" l="10562" r="6525" t="0"/>
          <a:stretch/>
        </p:blipFill>
        <p:spPr>
          <a:xfrm>
            <a:off x="6140108" y="3836554"/>
            <a:ext cx="951100" cy="1191546"/>
          </a:xfrm>
          <a:prstGeom prst="rect">
            <a:avLst/>
          </a:prstGeom>
          <a:noFill/>
          <a:ln cap="flat" cmpd="sng" w="38100">
            <a:solidFill>
              <a:srgbClr val="434343"/>
            </a:solidFill>
            <a:prstDash val="solid"/>
            <a:round/>
            <a:headEnd len="sm" w="sm" type="none"/>
            <a:tailEnd len="sm" w="sm" type="none"/>
          </a:ln>
        </p:spPr>
      </p:pic>
      <p:pic>
        <p:nvPicPr>
          <p:cNvPr id="105" name="Google Shape;105;p13">
            <a:hlinkClick r:id="rId37"/>
          </p:cNvPr>
          <p:cNvPicPr preferRelativeResize="0"/>
          <p:nvPr/>
        </p:nvPicPr>
        <p:blipFill rotWithShape="1">
          <a:blip r:embed="rId38">
            <a:alphaModFix/>
          </a:blip>
          <a:srcRect b="26718" l="0" r="0" t="0"/>
          <a:stretch/>
        </p:blipFill>
        <p:spPr>
          <a:xfrm>
            <a:off x="7319808" y="3836554"/>
            <a:ext cx="1025967" cy="1191546"/>
          </a:xfrm>
          <a:prstGeom prst="rect">
            <a:avLst/>
          </a:prstGeom>
          <a:noFill/>
          <a:ln cap="flat" cmpd="sng" w="38100">
            <a:solidFill>
              <a:srgbClr val="434343"/>
            </a:solidFill>
            <a:prstDash val="solid"/>
            <a:round/>
            <a:headEnd len="sm" w="sm" type="none"/>
            <a:tailEnd len="sm" w="sm" type="none"/>
          </a:ln>
        </p:spPr>
      </p:pic>
      <p:pic>
        <p:nvPicPr>
          <p:cNvPr id="106" name="Google Shape;106;p13">
            <a:hlinkClick r:id="rId39"/>
          </p:cNvPr>
          <p:cNvPicPr preferRelativeResize="0"/>
          <p:nvPr/>
        </p:nvPicPr>
        <p:blipFill rotWithShape="1">
          <a:blip r:embed="rId40">
            <a:alphaModFix/>
          </a:blip>
          <a:srcRect b="6068" l="0" r="0" t="0"/>
          <a:stretch/>
        </p:blipFill>
        <p:spPr>
          <a:xfrm>
            <a:off x="8590458" y="3837076"/>
            <a:ext cx="1147100" cy="1191546"/>
          </a:xfrm>
          <a:prstGeom prst="rect">
            <a:avLst/>
          </a:prstGeom>
          <a:noFill/>
          <a:ln cap="flat" cmpd="sng" w="38100">
            <a:solidFill>
              <a:srgbClr val="434343"/>
            </a:solidFill>
            <a:prstDash val="solid"/>
            <a:round/>
            <a:headEnd len="sm" w="sm" type="none"/>
            <a:tailEnd len="sm" w="sm" type="none"/>
          </a:ln>
        </p:spPr>
      </p:pic>
      <p:pic>
        <p:nvPicPr>
          <p:cNvPr id="107" name="Google Shape;107;p13">
            <a:hlinkClick r:id="rId41"/>
          </p:cNvPr>
          <p:cNvPicPr preferRelativeResize="0"/>
          <p:nvPr/>
        </p:nvPicPr>
        <p:blipFill rotWithShape="1">
          <a:blip r:embed="rId42">
            <a:alphaModFix/>
          </a:blip>
          <a:srcRect b="29681" l="0" r="0" t="0"/>
          <a:stretch/>
        </p:blipFill>
        <p:spPr>
          <a:xfrm>
            <a:off x="9950592" y="3827959"/>
            <a:ext cx="1025967" cy="1209819"/>
          </a:xfrm>
          <a:prstGeom prst="rect">
            <a:avLst/>
          </a:prstGeom>
          <a:noFill/>
          <a:ln cap="flat" cmpd="sng" w="38100">
            <a:solidFill>
              <a:srgbClr val="434343"/>
            </a:solidFill>
            <a:prstDash val="solid"/>
            <a:round/>
            <a:headEnd len="sm" w="sm" type="none"/>
            <a:tailEnd len="sm" w="sm" type="none"/>
          </a:ln>
        </p:spPr>
      </p:pic>
      <p:pic>
        <p:nvPicPr>
          <p:cNvPr id="108" name="Google Shape;108;p13">
            <a:hlinkClick r:id="rId43"/>
          </p:cNvPr>
          <p:cNvPicPr preferRelativeResize="0"/>
          <p:nvPr/>
        </p:nvPicPr>
        <p:blipFill rotWithShape="1">
          <a:blip r:embed="rId44">
            <a:alphaModFix/>
          </a:blip>
          <a:srcRect b="8867" l="15519" r="15166" t="0"/>
          <a:stretch/>
        </p:blipFill>
        <p:spPr>
          <a:xfrm>
            <a:off x="11189592" y="3837076"/>
            <a:ext cx="780367" cy="1191547"/>
          </a:xfrm>
          <a:prstGeom prst="rect">
            <a:avLst/>
          </a:prstGeom>
          <a:noFill/>
          <a:ln cap="flat" cmpd="sng" w="38100">
            <a:solidFill>
              <a:srgbClr val="434343"/>
            </a:solidFill>
            <a:prstDash val="solid"/>
            <a:round/>
            <a:headEnd len="sm" w="sm" type="none"/>
            <a:tailEnd len="sm" w="sm" type="none"/>
          </a:ln>
        </p:spPr>
      </p:pic>
      <p:sp>
        <p:nvSpPr>
          <p:cNvPr id="109" name="Google Shape;109;p13"/>
          <p:cNvSpPr txBox="1"/>
          <p:nvPr/>
        </p:nvSpPr>
        <p:spPr>
          <a:xfrm>
            <a:off x="168025" y="3115383"/>
            <a:ext cx="11969400" cy="786300"/>
          </a:xfrm>
          <a:prstGeom prst="rect">
            <a:avLst/>
          </a:prstGeom>
          <a:noFill/>
          <a:ln>
            <a:noFill/>
          </a:ln>
          <a:effectLst>
            <a:outerShdw blurRad="1100138" rotWithShape="0" algn="bl" dir="5400000" dist="152400">
              <a:srgbClr val="000000">
                <a:alpha val="66000"/>
              </a:srgbClr>
            </a:outerShdw>
          </a:effectLst>
        </p:spPr>
        <p:txBody>
          <a:bodyPr anchorCtr="0" anchor="t" bIns="121900" lIns="121900" spcFirstLastPara="1" rIns="121900" wrap="square" tIns="121900">
            <a:noAutofit/>
          </a:bodyPr>
          <a:lstStyle/>
          <a:p>
            <a:pPr indent="0" lvl="0" marL="0" rtl="0" algn="l">
              <a:spcBef>
                <a:spcPts val="0"/>
              </a:spcBef>
              <a:spcAft>
                <a:spcPts val="0"/>
              </a:spcAft>
              <a:buNone/>
            </a:pPr>
            <a:r>
              <a:rPr b="1" lang="en-US" sz="1700">
                <a:solidFill>
                  <a:srgbClr val="FFFFFF"/>
                </a:solidFill>
                <a:latin typeface="Amatic SC"/>
                <a:ea typeface="Amatic SC"/>
                <a:cs typeface="Amatic SC"/>
                <a:sym typeface="Amatic SC"/>
              </a:rPr>
              <a:t>      Sonia                    Elizabeth                 Harriet                     marie                   malala                  clara                      ruth                            misty                           Mary                  temple</a:t>
            </a:r>
            <a:endParaRPr b="1" sz="1700">
              <a:solidFill>
                <a:srgbClr val="FFFFFF"/>
              </a:solidFill>
              <a:latin typeface="Amatic SC"/>
              <a:ea typeface="Amatic SC"/>
              <a:cs typeface="Amatic SC"/>
              <a:sym typeface="Amatic SC"/>
            </a:endParaRPr>
          </a:p>
          <a:p>
            <a:pPr indent="0" lvl="0" marL="0" rtl="0" algn="l">
              <a:spcBef>
                <a:spcPts val="0"/>
              </a:spcBef>
              <a:spcAft>
                <a:spcPts val="0"/>
              </a:spcAft>
              <a:buNone/>
            </a:pPr>
            <a:r>
              <a:rPr b="1" lang="en-US" sz="1700">
                <a:solidFill>
                  <a:srgbClr val="FFFFFF"/>
                </a:solidFill>
                <a:latin typeface="Amatic SC"/>
                <a:ea typeface="Amatic SC"/>
                <a:cs typeface="Amatic SC"/>
                <a:sym typeface="Amatic SC"/>
              </a:rPr>
              <a:t>   Sotomayor               Blackwell               powers                      tharp                    yousafzai              lemlich               bader ginsburg               copeland             edwards walker         Grandin</a:t>
            </a:r>
            <a:endParaRPr b="1" sz="1700">
              <a:solidFill>
                <a:srgbClr val="FFFFFF"/>
              </a:solidFill>
              <a:latin typeface="Amatic SC"/>
              <a:ea typeface="Amatic SC"/>
              <a:cs typeface="Amatic SC"/>
              <a:sym typeface="Amatic SC"/>
            </a:endParaRPr>
          </a:p>
        </p:txBody>
      </p:sp>
      <p:sp>
        <p:nvSpPr>
          <p:cNvPr id="110" name="Google Shape;110;p13"/>
          <p:cNvSpPr txBox="1"/>
          <p:nvPr/>
        </p:nvSpPr>
        <p:spPr>
          <a:xfrm>
            <a:off x="227825" y="5040023"/>
            <a:ext cx="11845500" cy="769500"/>
          </a:xfrm>
          <a:prstGeom prst="rect">
            <a:avLst/>
          </a:prstGeom>
          <a:noFill/>
          <a:ln>
            <a:noFill/>
          </a:ln>
          <a:effectLst>
            <a:outerShdw blurRad="1371600" rotWithShape="0" algn="bl" dir="5400000" dist="19050">
              <a:srgbClr val="000000">
                <a:alpha val="50000"/>
              </a:srgbClr>
            </a:outerShdw>
          </a:effectLst>
        </p:spPr>
        <p:txBody>
          <a:bodyPr anchorCtr="0" anchor="t" bIns="121900" lIns="121900" spcFirstLastPara="1" rIns="121900" wrap="square" tIns="121900">
            <a:spAutoFit/>
          </a:bodyPr>
          <a:lstStyle/>
          <a:p>
            <a:pPr indent="0" lvl="0" marL="0" rtl="0" algn="l">
              <a:spcBef>
                <a:spcPts val="0"/>
              </a:spcBef>
              <a:spcAft>
                <a:spcPts val="0"/>
              </a:spcAft>
              <a:buNone/>
            </a:pPr>
            <a:r>
              <a:rPr b="1" lang="en-US" sz="1300">
                <a:solidFill>
                  <a:srgbClr val="FFFFFF"/>
                </a:solidFill>
                <a:latin typeface="Amatic SC"/>
                <a:ea typeface="Amatic SC"/>
                <a:cs typeface="Amatic SC"/>
                <a:sym typeface="Amatic SC"/>
              </a:rPr>
              <a:t> </a:t>
            </a:r>
            <a:r>
              <a:rPr b="1" lang="en-US" sz="1700">
                <a:solidFill>
                  <a:srgbClr val="FFFFFF"/>
                </a:solidFill>
                <a:latin typeface="Amatic SC"/>
                <a:ea typeface="Amatic SC"/>
                <a:cs typeface="Amatic SC"/>
                <a:sym typeface="Amatic SC"/>
              </a:rPr>
              <a:t> Michelle              sacagawea                     helen                        teresa                   anne                 kathrine                  maggie                     eugenie                        grace                    frida</a:t>
            </a:r>
            <a:endParaRPr b="1" sz="1700">
              <a:solidFill>
                <a:srgbClr val="FFFFFF"/>
              </a:solidFill>
              <a:latin typeface="Amatic SC"/>
              <a:ea typeface="Amatic SC"/>
              <a:cs typeface="Amatic SC"/>
              <a:sym typeface="Amatic SC"/>
            </a:endParaRPr>
          </a:p>
          <a:p>
            <a:pPr indent="0" lvl="0" marL="0" rtl="0" algn="l">
              <a:spcBef>
                <a:spcPts val="0"/>
              </a:spcBef>
              <a:spcAft>
                <a:spcPts val="0"/>
              </a:spcAft>
              <a:buNone/>
            </a:pPr>
            <a:r>
              <a:rPr b="1" lang="en-US" sz="1700">
                <a:solidFill>
                  <a:srgbClr val="FFFFFF"/>
                </a:solidFill>
                <a:latin typeface="Amatic SC"/>
                <a:ea typeface="Amatic SC"/>
                <a:cs typeface="Amatic SC"/>
                <a:sym typeface="Amatic SC"/>
              </a:rPr>
              <a:t>    Obama                                                  keller                       carrena                 frank                  switzer                     gee                           clark                          hopper                    kahlo</a:t>
            </a:r>
            <a:endParaRPr b="1" sz="1700">
              <a:solidFill>
                <a:srgbClr val="FFFFFF"/>
              </a:solidFill>
              <a:latin typeface="Amatic SC"/>
              <a:ea typeface="Amatic SC"/>
              <a:cs typeface="Amatic SC"/>
              <a:sym typeface="Amatic SC"/>
            </a:endParaRPr>
          </a:p>
        </p:txBody>
      </p:sp>
      <p:sp>
        <p:nvSpPr>
          <p:cNvPr id="111" name="Google Shape;111;p13">
            <a:hlinkClick action="ppaction://hlinksldjump" r:id="rId45"/>
          </p:cNvPr>
          <p:cNvSpPr/>
          <p:nvPr/>
        </p:nvSpPr>
        <p:spPr>
          <a:xfrm>
            <a:off x="8795700" y="6190525"/>
            <a:ext cx="3000300" cy="565800"/>
          </a:xfrm>
          <a:prstGeom prst="rightArrow">
            <a:avLst>
              <a:gd fmla="val 50000" name="adj1"/>
              <a:gd fmla="val 50000" name="adj2"/>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a:latin typeface="Comic Sans MS"/>
                <a:ea typeface="Comic Sans MS"/>
                <a:cs typeface="Comic Sans MS"/>
                <a:sym typeface="Comic Sans MS"/>
              </a:rPr>
              <a:t>NEXT GALLERY PAGE</a:t>
            </a:r>
            <a:endParaRPr b="1">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4">
            <a:hlinkClick action="ppaction://hlinksldjump" r:id="rId4"/>
          </p:cNvPr>
          <p:cNvSpPr/>
          <p:nvPr/>
        </p:nvSpPr>
        <p:spPr>
          <a:xfrm>
            <a:off x="1730000" y="26597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4">
            <a:hlinkClick action="ppaction://hlinksldjump" r:id="rId5"/>
          </p:cNvPr>
          <p:cNvSpPr/>
          <p:nvPr/>
        </p:nvSpPr>
        <p:spPr>
          <a:xfrm>
            <a:off x="3591825" y="26597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4">
            <a:hlinkClick action="ppaction://hlinksldjump" r:id="rId6"/>
          </p:cNvPr>
          <p:cNvSpPr/>
          <p:nvPr/>
        </p:nvSpPr>
        <p:spPr>
          <a:xfrm>
            <a:off x="5183100" y="26597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a:hlinkClick action="ppaction://hlinksldjump" r:id="rId7"/>
          </p:cNvPr>
          <p:cNvSpPr/>
          <p:nvPr/>
        </p:nvSpPr>
        <p:spPr>
          <a:xfrm>
            <a:off x="6850575" y="24992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4">
            <a:hlinkClick action="ppaction://hlinksldjump" r:id="rId8"/>
          </p:cNvPr>
          <p:cNvSpPr/>
          <p:nvPr/>
        </p:nvSpPr>
        <p:spPr>
          <a:xfrm>
            <a:off x="8518050" y="24992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a:hlinkClick action="ppaction://hlinksldjump" r:id="rId9"/>
          </p:cNvPr>
          <p:cNvSpPr/>
          <p:nvPr/>
        </p:nvSpPr>
        <p:spPr>
          <a:xfrm>
            <a:off x="10185525" y="249925"/>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4">
            <a:hlinkClick action="ppaction://hlinksldjump" r:id="rId10"/>
          </p:cNvPr>
          <p:cNvSpPr/>
          <p:nvPr/>
        </p:nvSpPr>
        <p:spPr>
          <a:xfrm>
            <a:off x="1077450" y="24420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4">
            <a:hlinkClick action="ppaction://hlinksldjump" r:id="rId11"/>
          </p:cNvPr>
          <p:cNvSpPr/>
          <p:nvPr/>
        </p:nvSpPr>
        <p:spPr>
          <a:xfrm>
            <a:off x="2695050" y="24420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4">
            <a:hlinkClick action="ppaction://hlinksldjump" r:id="rId12"/>
          </p:cNvPr>
          <p:cNvSpPr/>
          <p:nvPr/>
        </p:nvSpPr>
        <p:spPr>
          <a:xfrm>
            <a:off x="4312650" y="24420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a:hlinkClick action="ppaction://hlinksldjump" r:id="rId13"/>
          </p:cNvPr>
          <p:cNvSpPr/>
          <p:nvPr/>
        </p:nvSpPr>
        <p:spPr>
          <a:xfrm>
            <a:off x="5930250" y="23295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a:hlinkClick action="ppaction://hlinksldjump" r:id="rId14"/>
          </p:cNvPr>
          <p:cNvSpPr/>
          <p:nvPr/>
        </p:nvSpPr>
        <p:spPr>
          <a:xfrm>
            <a:off x="7547850" y="23295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a:hlinkClick action="ppaction://hlinksldjump" r:id="rId15"/>
          </p:cNvPr>
          <p:cNvSpPr/>
          <p:nvPr/>
        </p:nvSpPr>
        <p:spPr>
          <a:xfrm>
            <a:off x="9165450" y="23295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4">
            <a:hlinkClick action="ppaction://hlinksldjump" r:id="rId16"/>
          </p:cNvPr>
          <p:cNvSpPr/>
          <p:nvPr/>
        </p:nvSpPr>
        <p:spPr>
          <a:xfrm>
            <a:off x="1771950" y="44160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4">
            <a:hlinkClick action="ppaction://hlinksldjump" r:id="rId17"/>
          </p:cNvPr>
          <p:cNvSpPr/>
          <p:nvPr/>
        </p:nvSpPr>
        <p:spPr>
          <a:xfrm>
            <a:off x="3591825" y="45684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a:hlinkClick action="ppaction://hlinksldjump" r:id="rId18"/>
          </p:cNvPr>
          <p:cNvSpPr/>
          <p:nvPr/>
        </p:nvSpPr>
        <p:spPr>
          <a:xfrm>
            <a:off x="5335500" y="4568400"/>
            <a:ext cx="1444800" cy="21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a:hlinkClick action="ppaction://hlinksldjump" r:id="rId19"/>
          </p:cNvPr>
          <p:cNvSpPr/>
          <p:nvPr/>
        </p:nvSpPr>
        <p:spPr>
          <a:xfrm>
            <a:off x="6946425" y="4568400"/>
            <a:ext cx="1444800" cy="197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a:hlinkClick action="ppaction://hlinksldjump" r:id="rId20"/>
          </p:cNvPr>
          <p:cNvSpPr/>
          <p:nvPr/>
        </p:nvSpPr>
        <p:spPr>
          <a:xfrm>
            <a:off x="8743875" y="6087600"/>
            <a:ext cx="2795100" cy="770400"/>
          </a:xfrm>
          <a:prstGeom prst="leftArrow">
            <a:avLst>
              <a:gd fmla="val 50000" name="adj1"/>
              <a:gd fmla="val 50000" name="adj2"/>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latin typeface="Comic Sans MS"/>
                <a:ea typeface="Comic Sans MS"/>
                <a:cs typeface="Comic Sans MS"/>
                <a:sym typeface="Comic Sans MS"/>
              </a:rPr>
              <a:t>PREVIOUS GALLERY PAGE</a:t>
            </a:r>
            <a:endParaRPr b="1">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Sonia Sotomayor</a:t>
            </a:r>
            <a:endParaRPr sz="6400">
              <a:solidFill>
                <a:srgbClr val="F8CFD1"/>
              </a:solidFill>
            </a:endParaRPr>
          </a:p>
        </p:txBody>
      </p:sp>
      <p:sp>
        <p:nvSpPr>
          <p:cNvPr id="139" name="Google Shape;139;p15"/>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200">
                <a:solidFill>
                  <a:srgbClr val="FFFFFF"/>
                </a:solidFill>
              </a:rPr>
              <a:t>Sonia Maria Sotomayor is an associate justice of the Supreme Court of the United States. She was nominated by President Barack Obama on May 26, 2009 and has served since August 8, 2009. Sotomayor is the first Hispanic and Latina member of the Court.</a:t>
            </a:r>
            <a:endParaRPr b="1" sz="3200">
              <a:solidFill>
                <a:srgbClr val="FFFFFF"/>
              </a:solidFill>
            </a:endParaRPr>
          </a:p>
        </p:txBody>
      </p:sp>
      <p:pic>
        <p:nvPicPr>
          <p:cNvPr id="140" name="Google Shape;140;p15"/>
          <p:cNvPicPr preferRelativeResize="0"/>
          <p:nvPr/>
        </p:nvPicPr>
        <p:blipFill>
          <a:blip r:embed="rId4">
            <a:alphaModFix/>
          </a:blip>
          <a:stretch>
            <a:fillRect/>
          </a:stretch>
        </p:blipFill>
        <p:spPr>
          <a:xfrm>
            <a:off x="6471550" y="4032575"/>
            <a:ext cx="1857375" cy="2466975"/>
          </a:xfrm>
          <a:prstGeom prst="rect">
            <a:avLst/>
          </a:prstGeom>
          <a:noFill/>
          <a:ln>
            <a:noFill/>
          </a:ln>
        </p:spPr>
      </p:pic>
      <p:pic>
        <p:nvPicPr>
          <p:cNvPr id="141" name="Google Shape;141;p15"/>
          <p:cNvPicPr preferRelativeResize="0"/>
          <p:nvPr/>
        </p:nvPicPr>
        <p:blipFill>
          <a:blip r:embed="rId5">
            <a:alphaModFix/>
          </a:blip>
          <a:stretch>
            <a:fillRect/>
          </a:stretch>
        </p:blipFill>
        <p:spPr>
          <a:xfrm>
            <a:off x="3933863" y="4033625"/>
            <a:ext cx="1876425" cy="2438400"/>
          </a:xfrm>
          <a:prstGeom prst="rect">
            <a:avLst/>
          </a:prstGeom>
          <a:noFill/>
          <a:ln>
            <a:noFill/>
          </a:ln>
        </p:spPr>
      </p:pic>
      <p:pic>
        <p:nvPicPr>
          <p:cNvPr id="142" name="Google Shape;142;p15"/>
          <p:cNvPicPr preferRelativeResize="0"/>
          <p:nvPr/>
        </p:nvPicPr>
        <p:blipFill>
          <a:blip r:embed="rId6">
            <a:alphaModFix/>
          </a:blip>
          <a:stretch>
            <a:fillRect/>
          </a:stretch>
        </p:blipFill>
        <p:spPr>
          <a:xfrm>
            <a:off x="9315927" y="3873852"/>
            <a:ext cx="2548450" cy="2548450"/>
          </a:xfrm>
          <a:prstGeom prst="rect">
            <a:avLst/>
          </a:prstGeom>
          <a:noFill/>
          <a:ln>
            <a:noFill/>
          </a:ln>
        </p:spPr>
      </p:pic>
      <p:pic>
        <p:nvPicPr>
          <p:cNvPr descr="Learn about Sonia Sotomayor's life, from her South Bronx upbringing to her historical appointment to the U.S. Supreme Court,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onai Sotomayor - Associate Justice of the Supreme Court | Mini Bio | Biography https://www.youtube.com/user/BiographyChannel" id="143" name="Google Shape;143;p15" title="Sonia Sotomayor - Associate Justice of the Supreme Court | Mini Bio | Biography">
            <a:hlinkClick r:id="rId7"/>
          </p:cNvPr>
          <p:cNvPicPr preferRelativeResize="0"/>
          <p:nvPr/>
        </p:nvPicPr>
        <p:blipFill>
          <a:blip r:embed="rId8">
            <a:alphaModFix/>
          </a:blip>
          <a:stretch>
            <a:fillRect/>
          </a:stretch>
        </p:blipFill>
        <p:spPr>
          <a:xfrm>
            <a:off x="189325" y="4109825"/>
            <a:ext cx="3083288" cy="2312475"/>
          </a:xfrm>
          <a:prstGeom prst="rect">
            <a:avLst/>
          </a:prstGeom>
          <a:noFill/>
          <a:ln>
            <a:noFill/>
          </a:ln>
        </p:spPr>
      </p:pic>
      <p:sp>
        <p:nvSpPr>
          <p:cNvPr id="144" name="Google Shape;144;p15">
            <a:hlinkClick action="ppaction://hlinksldjump" r:id="rId9"/>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Elizabeth Blackwell</a:t>
            </a:r>
            <a:endParaRPr sz="6400">
              <a:solidFill>
                <a:srgbClr val="F8CFD1"/>
              </a:solidFill>
            </a:endParaRPr>
          </a:p>
        </p:txBody>
      </p:sp>
      <p:sp>
        <p:nvSpPr>
          <p:cNvPr id="150" name="Google Shape;150;p16"/>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900">
                <a:solidFill>
                  <a:srgbClr val="FFFFFF"/>
                </a:solidFill>
              </a:rPr>
              <a:t>Elizabeth Blackwell was a British physician born in 1821, notable as the first woman to receive a medical degree in the United States, and the first woman on the Medical Register of the General Medical Council. Elizabeth Blackwell championed the participation of women in the medical profession and ultimately opened her own medical college for women.</a:t>
            </a:r>
            <a:endParaRPr b="1" sz="2900">
              <a:solidFill>
                <a:srgbClr val="FFFFFF"/>
              </a:solidFill>
            </a:endParaRPr>
          </a:p>
        </p:txBody>
      </p:sp>
      <p:pic>
        <p:nvPicPr>
          <p:cNvPr id="151" name="Google Shape;151;p16">
            <a:hlinkClick r:id="rId4"/>
          </p:cNvPr>
          <p:cNvPicPr preferRelativeResize="0"/>
          <p:nvPr/>
        </p:nvPicPr>
        <p:blipFill>
          <a:blip r:embed="rId5">
            <a:alphaModFix/>
          </a:blip>
          <a:stretch>
            <a:fillRect/>
          </a:stretch>
        </p:blipFill>
        <p:spPr>
          <a:xfrm>
            <a:off x="330075" y="3866088"/>
            <a:ext cx="1905000" cy="2390775"/>
          </a:xfrm>
          <a:prstGeom prst="rect">
            <a:avLst/>
          </a:prstGeom>
          <a:noFill/>
          <a:ln>
            <a:noFill/>
          </a:ln>
        </p:spPr>
      </p:pic>
      <p:pic>
        <p:nvPicPr>
          <p:cNvPr id="152" name="Google Shape;152;p16"/>
          <p:cNvPicPr preferRelativeResize="0"/>
          <p:nvPr/>
        </p:nvPicPr>
        <p:blipFill rotWithShape="1">
          <a:blip r:embed="rId6">
            <a:alphaModFix/>
          </a:blip>
          <a:srcRect b="6733" l="0" r="0" t="0"/>
          <a:stretch/>
        </p:blipFill>
        <p:spPr>
          <a:xfrm>
            <a:off x="2534425" y="3866100"/>
            <a:ext cx="4807800" cy="2242025"/>
          </a:xfrm>
          <a:prstGeom prst="rect">
            <a:avLst/>
          </a:prstGeom>
          <a:noFill/>
          <a:ln>
            <a:noFill/>
          </a:ln>
        </p:spPr>
      </p:pic>
      <p:pic>
        <p:nvPicPr>
          <p:cNvPr descr="How the nation's first female doctor changed the face of medical care. Read more about Dr. Elizabeth Blackwell  https://healthmatters.nyp.org/happened-dr-elizabeth-blackwell/" id="153" name="Google Shape;153;p16" title="Meet the country’s first female doctor: Elizabeth Blackwell">
            <a:hlinkClick r:id="rId7"/>
          </p:cNvPr>
          <p:cNvPicPr preferRelativeResize="0"/>
          <p:nvPr/>
        </p:nvPicPr>
        <p:blipFill>
          <a:blip r:embed="rId8">
            <a:alphaModFix/>
          </a:blip>
          <a:stretch>
            <a:fillRect/>
          </a:stretch>
        </p:blipFill>
        <p:spPr>
          <a:xfrm>
            <a:off x="8043825" y="3744009"/>
            <a:ext cx="3989200" cy="2991900"/>
          </a:xfrm>
          <a:prstGeom prst="rect">
            <a:avLst/>
          </a:prstGeom>
          <a:noFill/>
          <a:ln>
            <a:noFill/>
          </a:ln>
        </p:spPr>
      </p:pic>
      <p:sp>
        <p:nvSpPr>
          <p:cNvPr id="154" name="Google Shape;154;p16">
            <a:hlinkClick action="ppaction://hlinksldjump" r:id="rId9"/>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Harriet Powers</a:t>
            </a:r>
            <a:endParaRPr sz="6400">
              <a:solidFill>
                <a:srgbClr val="F8CFD1"/>
              </a:solidFill>
            </a:endParaRPr>
          </a:p>
        </p:txBody>
      </p:sp>
      <p:sp>
        <p:nvSpPr>
          <p:cNvPr id="160" name="Google Shape;160;p17"/>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a:solidFill>
                  <a:srgbClr val="FFFFFF"/>
                </a:solidFill>
              </a:rPr>
              <a:t>Harriet Powers was an African American folk artist and quilt maker. She was born into slavery in rural Georgia in 1837. She used traditional appliqué techniques to record local legends, Bible stories, and astronomical events on her quilts. Only two of her quilts are known to have survived: Bible Quilt 1886 and Pictorial Quilt 1898. Both of these quilts are now in museums. </a:t>
            </a:r>
            <a:endParaRPr b="1">
              <a:solidFill>
                <a:srgbClr val="FFFFFF"/>
              </a:solidFill>
            </a:endParaRPr>
          </a:p>
        </p:txBody>
      </p:sp>
      <p:pic>
        <p:nvPicPr>
          <p:cNvPr id="161" name="Google Shape;161;p17">
            <a:hlinkClick r:id="rId4"/>
          </p:cNvPr>
          <p:cNvPicPr preferRelativeResize="0"/>
          <p:nvPr/>
        </p:nvPicPr>
        <p:blipFill>
          <a:blip r:embed="rId5">
            <a:alphaModFix/>
          </a:blip>
          <a:stretch>
            <a:fillRect/>
          </a:stretch>
        </p:blipFill>
        <p:spPr>
          <a:xfrm>
            <a:off x="189313" y="3933625"/>
            <a:ext cx="1876425" cy="2428875"/>
          </a:xfrm>
          <a:prstGeom prst="rect">
            <a:avLst/>
          </a:prstGeom>
          <a:noFill/>
          <a:ln>
            <a:noFill/>
          </a:ln>
        </p:spPr>
      </p:pic>
      <p:pic>
        <p:nvPicPr>
          <p:cNvPr descr="Born into slavery, Harriet Powers learned to sew from other slaves on a plantation in Madison County. Her story quilts show strong evidence of her west African roots combined with a European style of sewing and are known as historical records as well as folk art. One of her quilts hangs in the Museum of American History of the Smithsonian Institute and the Museum of Fine Art in Boston.&#10;&#10;Original Air Date: 01/15/2009&#10;&#10;For standards, timelines, and supplemental materials, visit our website at http://www.gpb.org/georgiastories" id="162" name="Google Shape;162;p17" title="Sewing History: Harriet Powers | Georgia Stories">
            <a:hlinkClick r:id="rId6"/>
          </p:cNvPr>
          <p:cNvPicPr preferRelativeResize="0"/>
          <p:nvPr/>
        </p:nvPicPr>
        <p:blipFill>
          <a:blip r:embed="rId7">
            <a:alphaModFix/>
          </a:blip>
          <a:stretch>
            <a:fillRect/>
          </a:stretch>
        </p:blipFill>
        <p:spPr>
          <a:xfrm>
            <a:off x="9455244" y="1452825"/>
            <a:ext cx="2636406" cy="1977300"/>
          </a:xfrm>
          <a:prstGeom prst="rect">
            <a:avLst/>
          </a:prstGeom>
          <a:noFill/>
          <a:ln>
            <a:noFill/>
          </a:ln>
        </p:spPr>
      </p:pic>
      <p:pic>
        <p:nvPicPr>
          <p:cNvPr id="163" name="Google Shape;163;p17">
            <a:hlinkClick r:id="rId8"/>
          </p:cNvPr>
          <p:cNvPicPr preferRelativeResize="0"/>
          <p:nvPr/>
        </p:nvPicPr>
        <p:blipFill>
          <a:blip r:embed="rId9">
            <a:alphaModFix/>
          </a:blip>
          <a:stretch>
            <a:fillRect/>
          </a:stretch>
        </p:blipFill>
        <p:spPr>
          <a:xfrm>
            <a:off x="3005875" y="3962188"/>
            <a:ext cx="4895850" cy="2371725"/>
          </a:xfrm>
          <a:prstGeom prst="rect">
            <a:avLst/>
          </a:prstGeom>
          <a:noFill/>
          <a:ln>
            <a:noFill/>
          </a:ln>
        </p:spPr>
      </p:pic>
      <p:pic>
        <p:nvPicPr>
          <p:cNvPr id="164" name="Google Shape;164;p17">
            <a:hlinkClick r:id="rId10"/>
          </p:cNvPr>
          <p:cNvPicPr preferRelativeResize="0"/>
          <p:nvPr/>
        </p:nvPicPr>
        <p:blipFill>
          <a:blip r:embed="rId11">
            <a:alphaModFix/>
          </a:blip>
          <a:stretch>
            <a:fillRect/>
          </a:stretch>
        </p:blipFill>
        <p:spPr>
          <a:xfrm>
            <a:off x="8841850" y="3862025"/>
            <a:ext cx="2947599" cy="2572076"/>
          </a:xfrm>
          <a:prstGeom prst="rect">
            <a:avLst/>
          </a:prstGeom>
          <a:noFill/>
          <a:ln>
            <a:noFill/>
          </a:ln>
        </p:spPr>
      </p:pic>
      <p:sp>
        <p:nvSpPr>
          <p:cNvPr id="165" name="Google Shape;165;p17">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8"/>
          <p:cNvSpPr txBox="1"/>
          <p:nvPr>
            <p:ph type="title"/>
          </p:nvPr>
        </p:nvSpPr>
        <p:spPr>
          <a:xfrm>
            <a:off x="174150" y="116225"/>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Marie Tharp</a:t>
            </a:r>
            <a:endParaRPr sz="6400">
              <a:solidFill>
                <a:srgbClr val="F8CFD1"/>
              </a:solidFill>
            </a:endParaRPr>
          </a:p>
        </p:txBody>
      </p:sp>
      <p:sp>
        <p:nvSpPr>
          <p:cNvPr id="171" name="Google Shape;171;p18"/>
          <p:cNvSpPr txBox="1"/>
          <p:nvPr>
            <p:ph idx="1" type="body"/>
          </p:nvPr>
        </p:nvSpPr>
        <p:spPr>
          <a:xfrm>
            <a:off x="84150" y="1221900"/>
            <a:ext cx="83409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600">
                <a:solidFill>
                  <a:srgbClr val="FFFFFF"/>
                </a:solidFill>
              </a:rPr>
              <a:t>Marie Tharp, born in 1920, was an American geologist and oceanographic cartographer who, in partnership with Bruce Heezen, created the first scientific map of the Atlantic Ocean floor. Tharp's work revealed the detailed topography and multi-dimensional geographical landscape of the ocean bottom. She was one of a very few female scientists. Her scientific theories were often dismissed, but later found to be true.</a:t>
            </a:r>
            <a:endParaRPr b="1" sz="2600">
              <a:solidFill>
                <a:srgbClr val="FFFFFF"/>
              </a:solidFill>
            </a:endParaRPr>
          </a:p>
        </p:txBody>
      </p:sp>
      <p:pic>
        <p:nvPicPr>
          <p:cNvPr id="172" name="Google Shape;172;p18">
            <a:hlinkClick r:id="rId4"/>
          </p:cNvPr>
          <p:cNvPicPr preferRelativeResize="0"/>
          <p:nvPr/>
        </p:nvPicPr>
        <p:blipFill>
          <a:blip r:embed="rId5">
            <a:alphaModFix/>
          </a:blip>
          <a:stretch>
            <a:fillRect/>
          </a:stretch>
        </p:blipFill>
        <p:spPr>
          <a:xfrm>
            <a:off x="490525" y="4198500"/>
            <a:ext cx="1847850" cy="2476500"/>
          </a:xfrm>
          <a:prstGeom prst="rect">
            <a:avLst/>
          </a:prstGeom>
          <a:noFill/>
          <a:ln>
            <a:noFill/>
          </a:ln>
        </p:spPr>
      </p:pic>
      <p:pic>
        <p:nvPicPr>
          <p:cNvPr id="173" name="Google Shape;173;p18">
            <a:hlinkClick r:id="rId6"/>
          </p:cNvPr>
          <p:cNvPicPr preferRelativeResize="0"/>
          <p:nvPr/>
        </p:nvPicPr>
        <p:blipFill rotWithShape="1">
          <a:blip r:embed="rId7">
            <a:alphaModFix/>
          </a:blip>
          <a:srcRect b="13217" l="0" r="0" t="11299"/>
          <a:stretch/>
        </p:blipFill>
        <p:spPr>
          <a:xfrm>
            <a:off x="9406050" y="1626928"/>
            <a:ext cx="1944250" cy="2205475"/>
          </a:xfrm>
          <a:prstGeom prst="rect">
            <a:avLst/>
          </a:prstGeom>
          <a:noFill/>
          <a:ln>
            <a:noFill/>
          </a:ln>
        </p:spPr>
      </p:pic>
      <p:pic>
        <p:nvPicPr>
          <p:cNvPr descr="Continental drift is common knowledge now, but when the idea was first proposed it was revolutionary. Helen Czerski tells the story of how the maps of one of history’s finest cartographers shifted our view of the planet.&#10;Subscribe for new science videos each week: http://bit.ly/RiSubscRibe&#10;&#10;In the early 20th century, Alfred Wegener proposed a revolutionary idea: that the Earth’s continents were once joined together, and had gradually moved apart. The idea contradicted almost everything scientists thought at the time, and it took the detailed work of a brilliant cartographer to prove him right.&#10;&#10;Conventional ideas held that the ocean floors were flat, featureless planes. As expeditions started to go around the world collecting ocean depth measurements, Marie Tharp – not allowed to join the expeditions herself – processed the data and began to craft detailed, revealing maps of the hidden ocean depths. &#10;&#10;She discovered that the ocean floor was in fact a complex assortment of peaks and troughs. In particular, her profiles revealed stark rift valleys, which supported Wegener’s controversial ideas. Even then, it took a long time to convince the scientific community that her findings were correct. Eventually, however, she was proved right, and Marie Tharp took her rightful place as one of history’s finest cartographers. &#10;&#10;Subscribe for regular science videos: http://bit.ly/RiSubscRibe&#10;&#10;The Ri is on Twitter: http://twitter.com/ri_science&#10;and Facebook: http://www.facebook.com/royalinstitution&#10;and Tumblr: http://ri-science.tumblr.com/&#10;Our editorial policy: http://www.rigb.org/home/editorial-policy&#10;Subscribe for the latest science videos: http://bit.ly/RiNewsletter" id="174" name="Google Shape;174;p18" title="Marie Tharp: Uncovering the Secrets of the Ocean Floor - with Helen Czerski">
            <a:hlinkClick r:id="rId8"/>
          </p:cNvPr>
          <p:cNvPicPr preferRelativeResize="0"/>
          <p:nvPr/>
        </p:nvPicPr>
        <p:blipFill>
          <a:blip r:embed="rId9">
            <a:alphaModFix/>
          </a:blip>
          <a:stretch>
            <a:fillRect/>
          </a:stretch>
        </p:blipFill>
        <p:spPr>
          <a:xfrm>
            <a:off x="5068100" y="4179900"/>
            <a:ext cx="3225224" cy="2418919"/>
          </a:xfrm>
          <a:prstGeom prst="rect">
            <a:avLst/>
          </a:prstGeom>
          <a:noFill/>
          <a:ln>
            <a:noFill/>
          </a:ln>
        </p:spPr>
      </p:pic>
      <p:pic>
        <p:nvPicPr>
          <p:cNvPr descr="Maureen E. Raymo, a professor of Earth and Climate Science and the interim director of Columbia University’s Lamont-Doherty Earth Observatory, uses a new children’s picture book, “Ocean Speaks” by Jess Keating with Illustrations by Katie Hickey (Tundra Books), to start a conversation about the pioneering Lamont geologist Marie Tharp who would have celebrated her 100th birthday on July 30. Raymo, a paleoceanographer and marine geologist, talks about why  Tharp is an inspiring figure to her personally as both a woman and a scientist, and how Tharp’s work remains relevant today." id="175" name="Google Shape;175;p18" title="Maureen Raymo on Why We Celebrate Marie Tharp">
            <a:hlinkClick r:id="rId10"/>
          </p:cNvPr>
          <p:cNvPicPr preferRelativeResize="0"/>
          <p:nvPr/>
        </p:nvPicPr>
        <p:blipFill>
          <a:blip r:embed="rId11">
            <a:alphaModFix/>
          </a:blip>
          <a:stretch>
            <a:fillRect/>
          </a:stretch>
        </p:blipFill>
        <p:spPr>
          <a:xfrm>
            <a:off x="8556475" y="4179900"/>
            <a:ext cx="3225229" cy="2418900"/>
          </a:xfrm>
          <a:prstGeom prst="rect">
            <a:avLst/>
          </a:prstGeom>
          <a:noFill/>
          <a:ln>
            <a:noFill/>
          </a:ln>
        </p:spPr>
      </p:pic>
      <p:pic>
        <p:nvPicPr>
          <p:cNvPr id="176" name="Google Shape;176;p18">
            <a:hlinkClick r:id="rId12"/>
          </p:cNvPr>
          <p:cNvPicPr preferRelativeResize="0"/>
          <p:nvPr/>
        </p:nvPicPr>
        <p:blipFill>
          <a:blip r:embed="rId13">
            <a:alphaModFix/>
          </a:blip>
          <a:stretch>
            <a:fillRect/>
          </a:stretch>
        </p:blipFill>
        <p:spPr>
          <a:xfrm>
            <a:off x="2576351" y="4197775"/>
            <a:ext cx="2183150" cy="2418889"/>
          </a:xfrm>
          <a:prstGeom prst="rect">
            <a:avLst/>
          </a:prstGeom>
          <a:noFill/>
          <a:ln>
            <a:noFill/>
          </a:ln>
        </p:spPr>
      </p:pic>
      <p:sp>
        <p:nvSpPr>
          <p:cNvPr id="177" name="Google Shape;177;p18">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9"/>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Malala Yousafzai</a:t>
            </a:r>
            <a:endParaRPr sz="6400">
              <a:solidFill>
                <a:srgbClr val="F8CFD1"/>
              </a:solidFill>
            </a:endParaRPr>
          </a:p>
        </p:txBody>
      </p:sp>
      <p:sp>
        <p:nvSpPr>
          <p:cNvPr id="183" name="Google Shape;183;p19"/>
          <p:cNvSpPr txBox="1"/>
          <p:nvPr>
            <p:ph idx="1" type="body"/>
          </p:nvPr>
        </p:nvSpPr>
        <p:spPr>
          <a:xfrm>
            <a:off x="84150" y="1221900"/>
            <a:ext cx="9609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a:solidFill>
                  <a:srgbClr val="F8CFD1"/>
                </a:solidFill>
              </a:rPr>
              <a:t>Malala Yousafzai, born in 1997, is a Pakistani activist for female education. </a:t>
            </a:r>
            <a:r>
              <a:rPr b="1" lang="en-US">
                <a:solidFill>
                  <a:srgbClr val="F8CFD1"/>
                </a:solidFill>
              </a:rPr>
              <a:t>When she was a teenager, Malala spoke out publicly against the prohibition on the education of girls that was imposed by the Tehrik-e-Taliban Pakistan and was shot by a member of the Taliban while on the school bus. Malala efforts resulted in her being</a:t>
            </a:r>
            <a:r>
              <a:rPr b="1" lang="en-US">
                <a:solidFill>
                  <a:srgbClr val="F8CFD1"/>
                </a:solidFill>
              </a:rPr>
              <a:t> the youngest </a:t>
            </a:r>
            <a:r>
              <a:rPr b="1" lang="en-US" u="sng">
                <a:solidFill>
                  <a:schemeClr val="hlink"/>
                </a:solidFill>
                <a:hlinkClick r:id="rId4"/>
              </a:rPr>
              <a:t>Nobel Prize</a:t>
            </a:r>
            <a:r>
              <a:rPr b="1" lang="en-US">
                <a:solidFill>
                  <a:srgbClr val="F8CFD1"/>
                </a:solidFill>
              </a:rPr>
              <a:t> laureate.  </a:t>
            </a:r>
            <a:endParaRPr b="1">
              <a:solidFill>
                <a:srgbClr val="F8CFD1"/>
              </a:solidFill>
            </a:endParaRPr>
          </a:p>
        </p:txBody>
      </p:sp>
      <p:pic>
        <p:nvPicPr>
          <p:cNvPr id="184" name="Google Shape;184;p19">
            <a:hlinkClick r:id="rId5"/>
          </p:cNvPr>
          <p:cNvPicPr preferRelativeResize="0"/>
          <p:nvPr/>
        </p:nvPicPr>
        <p:blipFill>
          <a:blip r:embed="rId6">
            <a:alphaModFix/>
          </a:blip>
          <a:stretch>
            <a:fillRect/>
          </a:stretch>
        </p:blipFill>
        <p:spPr>
          <a:xfrm>
            <a:off x="84150" y="3966963"/>
            <a:ext cx="1905000" cy="2400300"/>
          </a:xfrm>
          <a:prstGeom prst="rect">
            <a:avLst/>
          </a:prstGeom>
          <a:noFill/>
          <a:ln>
            <a:noFill/>
          </a:ln>
        </p:spPr>
      </p:pic>
      <p:pic>
        <p:nvPicPr>
          <p:cNvPr id="185" name="Google Shape;185;p19">
            <a:hlinkClick r:id="rId7"/>
          </p:cNvPr>
          <p:cNvPicPr preferRelativeResize="0"/>
          <p:nvPr/>
        </p:nvPicPr>
        <p:blipFill>
          <a:blip r:embed="rId8">
            <a:alphaModFix/>
          </a:blip>
          <a:stretch>
            <a:fillRect/>
          </a:stretch>
        </p:blipFill>
        <p:spPr>
          <a:xfrm>
            <a:off x="9994663" y="1408500"/>
            <a:ext cx="2038350" cy="2247900"/>
          </a:xfrm>
          <a:prstGeom prst="rect">
            <a:avLst/>
          </a:prstGeom>
          <a:noFill/>
          <a:ln>
            <a:noFill/>
          </a:ln>
        </p:spPr>
      </p:pic>
      <p:pic>
        <p:nvPicPr>
          <p:cNvPr id="186" name="Google Shape;186;p19">
            <a:hlinkClick r:id="rId9"/>
          </p:cNvPr>
          <p:cNvPicPr preferRelativeResize="0"/>
          <p:nvPr/>
        </p:nvPicPr>
        <p:blipFill>
          <a:blip r:embed="rId10">
            <a:alphaModFix/>
          </a:blip>
          <a:stretch>
            <a:fillRect/>
          </a:stretch>
        </p:blipFill>
        <p:spPr>
          <a:xfrm>
            <a:off x="3141463" y="4194976"/>
            <a:ext cx="3747525" cy="2172305"/>
          </a:xfrm>
          <a:prstGeom prst="rect">
            <a:avLst/>
          </a:prstGeom>
          <a:noFill/>
          <a:ln>
            <a:noFill/>
          </a:ln>
        </p:spPr>
      </p:pic>
      <p:pic>
        <p:nvPicPr>
          <p:cNvPr descr="Jacqui Rossi talks about the accomplished life of young Malala  Yousafzai, an education advocate and survivor of an assassination attempt by the Taliban. #Biography&#10;&#10;Subscribe for more Biography: http://aetv.us/2AsWMPH&#10;&#10;Dive deeper into Biography on our site:&#10;http://www.biography.com&#10;&#10;Learn more about Malala and her activist work:&#10;https://www.biography.com/people/malala-yousafzai-21362253&#10;&#10;Follow Biography for more surprising stories from fascinating lives:&#10;Facebook - https://www.facebook.com/Biography&#10;Instagram - https://www.instagram.com/biography&#10;Twitter - https://twitter.com/biography&#10;&#10;Biography&#10;Season 1&#10;Episode 1&#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bio.® believes that the truth is more entertaining than fiction. True stories matter more to us because they happen to real people. We dig deep to find the most gripping, surprising and amazing stories. Whether it's a biopic, documentary, talk show or non-fiction series, BIO. delivers an honest portrayal of stories that will leave you amazed. BIO. True Story." id="187" name="Google Shape;187;p19" title="Malala Yousafzai, Activist | Biography">
            <a:hlinkClick r:id="rId11"/>
          </p:cNvPr>
          <p:cNvPicPr preferRelativeResize="0"/>
          <p:nvPr/>
        </p:nvPicPr>
        <p:blipFill>
          <a:blip r:embed="rId12">
            <a:alphaModFix/>
          </a:blip>
          <a:stretch>
            <a:fillRect/>
          </a:stretch>
        </p:blipFill>
        <p:spPr>
          <a:xfrm>
            <a:off x="8041300" y="3784225"/>
            <a:ext cx="3747524" cy="2810625"/>
          </a:xfrm>
          <a:prstGeom prst="rect">
            <a:avLst/>
          </a:prstGeom>
          <a:noFill/>
          <a:ln>
            <a:noFill/>
          </a:ln>
        </p:spPr>
      </p:pic>
      <p:sp>
        <p:nvSpPr>
          <p:cNvPr id="188" name="Google Shape;188;p19">
            <a:hlinkClick action="ppaction://hlinksldjump" r:id="rId13"/>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Clara Lemlich</a:t>
            </a:r>
            <a:endParaRPr sz="6400">
              <a:solidFill>
                <a:srgbClr val="F8CFD1"/>
              </a:solidFill>
            </a:endParaRPr>
          </a:p>
        </p:txBody>
      </p:sp>
      <p:sp>
        <p:nvSpPr>
          <p:cNvPr id="194" name="Google Shape;194;p20"/>
          <p:cNvSpPr txBox="1"/>
          <p:nvPr>
            <p:ph idx="1" type="body"/>
          </p:nvPr>
        </p:nvSpPr>
        <p:spPr>
          <a:xfrm>
            <a:off x="84150" y="1145700"/>
            <a:ext cx="10974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700">
                <a:solidFill>
                  <a:srgbClr val="FFFFFF"/>
                </a:solidFill>
              </a:rPr>
              <a:t>Clara Lemlich, a 23-year-old Ukrainian immigrant, rose to a position of power in the women's labor movement, becoming the voice that incited the famous Uprising of the Twenty Thousand in 1909 in the shirtwaist </a:t>
            </a:r>
            <a:r>
              <a:rPr b="1" lang="en-US" sz="2700">
                <a:solidFill>
                  <a:srgbClr val="FFFFFF"/>
                </a:solidFill>
              </a:rPr>
              <a:t>garment</a:t>
            </a:r>
            <a:r>
              <a:rPr b="1" lang="en-US" sz="2700">
                <a:solidFill>
                  <a:srgbClr val="FFFFFF"/>
                </a:solidFill>
              </a:rPr>
              <a:t> district in New York.  On November 22nd, 1909, Lemlich helped incite a strike that ultimately proved instrumental to industrial labor reform when she called her fellow seamstresses to strike until their work conditions improved.</a:t>
            </a:r>
            <a:endParaRPr b="1" sz="2700">
              <a:solidFill>
                <a:srgbClr val="FFFFFF"/>
              </a:solidFill>
            </a:endParaRPr>
          </a:p>
        </p:txBody>
      </p:sp>
      <p:pic>
        <p:nvPicPr>
          <p:cNvPr id="195" name="Google Shape;195;p20">
            <a:hlinkClick r:id="rId4"/>
          </p:cNvPr>
          <p:cNvPicPr preferRelativeResize="0"/>
          <p:nvPr/>
        </p:nvPicPr>
        <p:blipFill>
          <a:blip r:embed="rId5">
            <a:alphaModFix/>
          </a:blip>
          <a:stretch>
            <a:fillRect/>
          </a:stretch>
        </p:blipFill>
        <p:spPr>
          <a:xfrm>
            <a:off x="4877688" y="3764709"/>
            <a:ext cx="2466975" cy="3025992"/>
          </a:xfrm>
          <a:prstGeom prst="rect">
            <a:avLst/>
          </a:prstGeom>
          <a:noFill/>
          <a:ln>
            <a:noFill/>
          </a:ln>
        </p:spPr>
      </p:pic>
      <p:pic>
        <p:nvPicPr>
          <p:cNvPr id="196" name="Google Shape;196;p20">
            <a:hlinkClick r:id="rId6"/>
          </p:cNvPr>
          <p:cNvPicPr preferRelativeResize="0"/>
          <p:nvPr/>
        </p:nvPicPr>
        <p:blipFill>
          <a:blip r:embed="rId7">
            <a:alphaModFix/>
          </a:blip>
          <a:stretch>
            <a:fillRect/>
          </a:stretch>
        </p:blipFill>
        <p:spPr>
          <a:xfrm>
            <a:off x="272225" y="3832000"/>
            <a:ext cx="4039832" cy="3026000"/>
          </a:xfrm>
          <a:prstGeom prst="rect">
            <a:avLst/>
          </a:prstGeom>
          <a:noFill/>
          <a:ln>
            <a:noFill/>
          </a:ln>
        </p:spPr>
      </p:pic>
      <p:pic>
        <p:nvPicPr>
          <p:cNvPr descr="A brief overview of Clara Lemlich's life. All photos are from Google Images; I own nothing." id="197" name="Google Shape;197;p20" title="Clara Shavelson Lemlich">
            <a:hlinkClick r:id="rId8"/>
          </p:cNvPr>
          <p:cNvPicPr preferRelativeResize="0"/>
          <p:nvPr/>
        </p:nvPicPr>
        <p:blipFill>
          <a:blip r:embed="rId9">
            <a:alphaModFix/>
          </a:blip>
          <a:stretch>
            <a:fillRect/>
          </a:stretch>
        </p:blipFill>
        <p:spPr>
          <a:xfrm>
            <a:off x="7945800" y="3764699"/>
            <a:ext cx="4034700" cy="3026000"/>
          </a:xfrm>
          <a:prstGeom prst="rect">
            <a:avLst/>
          </a:prstGeom>
          <a:noFill/>
          <a:ln>
            <a:noFill/>
          </a:ln>
        </p:spPr>
      </p:pic>
      <p:sp>
        <p:nvSpPr>
          <p:cNvPr id="198" name="Google Shape;198;p20">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1"/>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Ruth Bader Ginsburg</a:t>
            </a:r>
            <a:endParaRPr sz="6400">
              <a:solidFill>
                <a:srgbClr val="F8CFD1"/>
              </a:solidFill>
            </a:endParaRPr>
          </a:p>
        </p:txBody>
      </p:sp>
      <p:sp>
        <p:nvSpPr>
          <p:cNvPr id="204" name="Google Shape;204;p21"/>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Joan Ruth Bader Ginsburg, born in 1933, was an American lawyer who served as an associate justice of the Supreme Court of the United States from 1993 until her death in September 2020. She was the second woman on t</a:t>
            </a:r>
            <a:r>
              <a:rPr b="1" lang="en-US" sz="3000">
                <a:solidFill>
                  <a:srgbClr val="FFFFFF"/>
                </a:solidFill>
              </a:rPr>
              <a:t>he Supreme Court and the first Jewish woman.</a:t>
            </a:r>
            <a:r>
              <a:rPr b="1" lang="en-US" sz="3000">
                <a:solidFill>
                  <a:srgbClr val="FFFFFF"/>
                </a:solidFill>
              </a:rPr>
              <a:t> She was dedicated to using her job as a lawyer to fight for equity.</a:t>
            </a:r>
            <a:endParaRPr b="1" sz="3000">
              <a:solidFill>
                <a:srgbClr val="FFFFFF"/>
              </a:solidFill>
            </a:endParaRPr>
          </a:p>
        </p:txBody>
      </p:sp>
      <p:pic>
        <p:nvPicPr>
          <p:cNvPr id="205" name="Google Shape;205;p21">
            <a:hlinkClick r:id="rId4"/>
          </p:cNvPr>
          <p:cNvPicPr preferRelativeResize="0"/>
          <p:nvPr/>
        </p:nvPicPr>
        <p:blipFill>
          <a:blip r:embed="rId5">
            <a:alphaModFix/>
          </a:blip>
          <a:stretch>
            <a:fillRect/>
          </a:stretch>
        </p:blipFill>
        <p:spPr>
          <a:xfrm>
            <a:off x="420963" y="4213775"/>
            <a:ext cx="1876425" cy="2438400"/>
          </a:xfrm>
          <a:prstGeom prst="rect">
            <a:avLst/>
          </a:prstGeom>
          <a:noFill/>
          <a:ln>
            <a:noFill/>
          </a:ln>
        </p:spPr>
      </p:pic>
      <p:pic>
        <p:nvPicPr>
          <p:cNvPr id="206" name="Google Shape;206;p21">
            <a:hlinkClick r:id="rId6"/>
          </p:cNvPr>
          <p:cNvPicPr preferRelativeResize="0"/>
          <p:nvPr/>
        </p:nvPicPr>
        <p:blipFill rotWithShape="1">
          <a:blip r:embed="rId7">
            <a:alphaModFix/>
          </a:blip>
          <a:srcRect b="0" l="0" r="47432" t="0"/>
          <a:stretch/>
        </p:blipFill>
        <p:spPr>
          <a:xfrm>
            <a:off x="2795125" y="4223525"/>
            <a:ext cx="2251950" cy="2418900"/>
          </a:xfrm>
          <a:prstGeom prst="rect">
            <a:avLst/>
          </a:prstGeom>
          <a:noFill/>
          <a:ln>
            <a:noFill/>
          </a:ln>
        </p:spPr>
      </p:pic>
      <p:pic>
        <p:nvPicPr>
          <p:cNvPr id="207" name="Google Shape;207;p21">
            <a:hlinkClick r:id="rId8"/>
          </p:cNvPr>
          <p:cNvPicPr preferRelativeResize="0"/>
          <p:nvPr/>
        </p:nvPicPr>
        <p:blipFill rotWithShape="1">
          <a:blip r:embed="rId9">
            <a:alphaModFix/>
          </a:blip>
          <a:srcRect b="13383" l="21612" r="22671" t="11133"/>
          <a:stretch/>
        </p:blipFill>
        <p:spPr>
          <a:xfrm>
            <a:off x="9897375" y="1631393"/>
            <a:ext cx="1876425" cy="2397908"/>
          </a:xfrm>
          <a:prstGeom prst="rect">
            <a:avLst/>
          </a:prstGeom>
          <a:noFill/>
          <a:ln>
            <a:noFill/>
          </a:ln>
        </p:spPr>
      </p:pic>
      <p:pic>
        <p:nvPicPr>
          <p:cNvPr id="208" name="Google Shape;208;p21">
            <a:hlinkClick r:id="rId10"/>
          </p:cNvPr>
          <p:cNvPicPr preferRelativeResize="0"/>
          <p:nvPr/>
        </p:nvPicPr>
        <p:blipFill rotWithShape="1">
          <a:blip r:embed="rId11">
            <a:alphaModFix amt="63000"/>
          </a:blip>
          <a:srcRect b="35043" l="9145" r="11740" t="0"/>
          <a:stretch/>
        </p:blipFill>
        <p:spPr>
          <a:xfrm rot="-43">
            <a:off x="9792063" y="4360013"/>
            <a:ext cx="2087050" cy="758550"/>
          </a:xfrm>
          <a:prstGeom prst="rect">
            <a:avLst/>
          </a:prstGeom>
          <a:noFill/>
          <a:ln cap="flat" cmpd="sng" w="28575">
            <a:solidFill>
              <a:srgbClr val="434343"/>
            </a:solidFill>
            <a:prstDash val="solid"/>
            <a:round/>
            <a:headEnd len="sm" w="sm" type="none"/>
            <a:tailEnd len="sm" w="sm" type="none"/>
          </a:ln>
        </p:spPr>
      </p:pic>
      <p:pic>
        <p:nvPicPr>
          <p:cNvPr descr="Supreme Court Justice Ruth Bader Ginsburg died on Friday due to complications of metastatic pancreas cancer, the court announced. She was 87.&#10;Ginsburg was appointed in 1993 by President Bill Clinton and in recent years served as the most senior member of the court's liberal wing consistently delivering progressive votes on the most divisive social issues of the day, including abortion rights, same-sex marriage, voting rights, immigration, health care and affirmative action.&#10;&#10;#RBG #Ginsburg #CNN #News" id="209" name="Google Shape;209;p21" title="Ruth Bader Ginsburg: A look back at her life">
            <a:hlinkClick r:id="rId12"/>
          </p:cNvPr>
          <p:cNvPicPr preferRelativeResize="0"/>
          <p:nvPr/>
        </p:nvPicPr>
        <p:blipFill>
          <a:blip r:embed="rId13">
            <a:alphaModFix/>
          </a:blip>
          <a:stretch>
            <a:fillRect/>
          </a:stretch>
        </p:blipFill>
        <p:spPr>
          <a:xfrm>
            <a:off x="5504275" y="3979000"/>
            <a:ext cx="3883200" cy="2726600"/>
          </a:xfrm>
          <a:prstGeom prst="rect">
            <a:avLst/>
          </a:prstGeom>
          <a:noFill/>
          <a:ln>
            <a:noFill/>
          </a:ln>
        </p:spPr>
      </p:pic>
      <p:sp>
        <p:nvSpPr>
          <p:cNvPr id="210" name="Google Shape;210;p21">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2"/>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Misty Copeland</a:t>
            </a:r>
            <a:endParaRPr sz="6400">
              <a:solidFill>
                <a:srgbClr val="F8CFD1"/>
              </a:solidFill>
            </a:endParaRPr>
          </a:p>
        </p:txBody>
      </p:sp>
      <p:sp>
        <p:nvSpPr>
          <p:cNvPr id="216" name="Google Shape;216;p22"/>
          <p:cNvSpPr txBox="1"/>
          <p:nvPr>
            <p:ph idx="1" type="body"/>
          </p:nvPr>
        </p:nvSpPr>
        <p:spPr>
          <a:xfrm>
            <a:off x="84150" y="1374300"/>
            <a:ext cx="117192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Misty Danielle Copeland, born in 1982, is an American ballet dancer for American Ballet Theatre, one of the three leading classical ballet companies in the United States. On June 30, 2015, Copeland became the first African American woman to be promoted to principal dancer in ABT's 75-year history.</a:t>
            </a:r>
            <a:endParaRPr b="1" sz="3000">
              <a:solidFill>
                <a:srgbClr val="FFFFFF"/>
              </a:solidFill>
            </a:endParaRPr>
          </a:p>
        </p:txBody>
      </p:sp>
      <p:pic>
        <p:nvPicPr>
          <p:cNvPr id="217" name="Google Shape;217;p22">
            <a:hlinkClick r:id="rId4"/>
          </p:cNvPr>
          <p:cNvPicPr preferRelativeResize="0"/>
          <p:nvPr/>
        </p:nvPicPr>
        <p:blipFill>
          <a:blip r:embed="rId5">
            <a:alphaModFix/>
          </a:blip>
          <a:stretch>
            <a:fillRect/>
          </a:stretch>
        </p:blipFill>
        <p:spPr>
          <a:xfrm>
            <a:off x="878100" y="3839275"/>
            <a:ext cx="2177575" cy="2533525"/>
          </a:xfrm>
          <a:prstGeom prst="rect">
            <a:avLst/>
          </a:prstGeom>
          <a:noFill/>
          <a:ln>
            <a:noFill/>
          </a:ln>
        </p:spPr>
      </p:pic>
      <p:pic>
        <p:nvPicPr>
          <p:cNvPr descr="Ballerina and author of the instant New York Times bestseller &quot;Life in Motion,&quot; Misty Copeland, drops by the studio to discuss her unlikely story of becoming America's most famous ballerina. Misty discusses her journey as an African American ballerina, beginning with her &quot;being found&quot; at a local boys and girls club by a teacher offering opportunities to less-fortunate kids. A natural born talent, Misty Copeland was able to do numerous variations almost instantly. Of course, being a black ballerina presented many obstacles for Misty to overcome but following other ballerina role models she was able to forge her own path and become the first black ballerina to become the &quot;principal ballerina&quot; at the prestigious American Ballet Theatre. &#10;&#10;Her book &quot;Life in Motion&quot; opens a window into the life of an artist who lives life center stage, from behind the scenes at her first classes to her triumphant roles in some of the world’s most iconic ballets. It is heartfelt, inspiring, and a must read—check it out today: https://www.simonandschuster.com/books/Life-in-Motion/Misty-Copeland/9781476737997&#10;&#10;CONNECT WITH SIMON &amp; SCHUSTER: &#10;Web: http://ow.ly/V7Sw309A8Gx&#10;Twitter: https://twitter.com/simonschuster &#10;Instagram: https://www.instagram.com/simonandsch...&#10;Facebook: https://www.facebook.com/Simonandschu...&#10;&#10;Simon &amp; Schuster Studio 4:&#10;Twitter: https://twitter.com/Simon_Studio4&#10;Instagram:  https://www.instagram.com/simonschust..." id="218" name="Google Shape;218;p22" title="Misty Copeland: An Unlikely Ballerina's Story">
            <a:hlinkClick r:id="rId6"/>
          </p:cNvPr>
          <p:cNvPicPr preferRelativeResize="0"/>
          <p:nvPr/>
        </p:nvPicPr>
        <p:blipFill>
          <a:blip r:embed="rId7">
            <a:alphaModFix/>
          </a:blip>
          <a:stretch>
            <a:fillRect/>
          </a:stretch>
        </p:blipFill>
        <p:spPr>
          <a:xfrm>
            <a:off x="7250875" y="3764700"/>
            <a:ext cx="3810019" cy="2857500"/>
          </a:xfrm>
          <a:prstGeom prst="rect">
            <a:avLst/>
          </a:prstGeom>
          <a:noFill/>
          <a:ln>
            <a:noFill/>
          </a:ln>
        </p:spPr>
      </p:pic>
      <p:pic>
        <p:nvPicPr>
          <p:cNvPr id="219" name="Google Shape;219;p22">
            <a:hlinkClick r:id="rId8"/>
          </p:cNvPr>
          <p:cNvPicPr preferRelativeResize="0"/>
          <p:nvPr/>
        </p:nvPicPr>
        <p:blipFill>
          <a:blip r:embed="rId9">
            <a:alphaModFix/>
          </a:blip>
          <a:stretch>
            <a:fillRect/>
          </a:stretch>
        </p:blipFill>
        <p:spPr>
          <a:xfrm>
            <a:off x="3548000" y="3764700"/>
            <a:ext cx="2857500" cy="2857500"/>
          </a:xfrm>
          <a:prstGeom prst="rect">
            <a:avLst/>
          </a:prstGeom>
          <a:noFill/>
          <a:ln>
            <a:noFill/>
          </a:ln>
        </p:spPr>
      </p:pic>
      <p:sp>
        <p:nvSpPr>
          <p:cNvPr id="220" name="Google Shape;220;p22">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3"/>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Mary Edwards Walker</a:t>
            </a:r>
            <a:endParaRPr sz="6400">
              <a:solidFill>
                <a:srgbClr val="F8CFD1"/>
              </a:solidFill>
            </a:endParaRPr>
          </a:p>
        </p:txBody>
      </p:sp>
      <p:sp>
        <p:nvSpPr>
          <p:cNvPr id="226" name="Google Shape;226;p23"/>
          <p:cNvSpPr txBox="1"/>
          <p:nvPr>
            <p:ph idx="1" type="body"/>
          </p:nvPr>
        </p:nvSpPr>
        <p:spPr>
          <a:xfrm>
            <a:off x="84150" y="1221900"/>
            <a:ext cx="9012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Mary Edwards Walker, M.D., born in 1832, commonly referred to as Dr. Mary Walker, was an American abolitionist, prohibitionist, prisoner of war and surgeon. She is the only woman to ever receive the Congressional Medal of Honor. Mary was also revolutionary for refusing to wear dresses and was arrested multiple times for wearing boys’ clothes.</a:t>
            </a:r>
            <a:endParaRPr b="1" sz="3000">
              <a:solidFill>
                <a:srgbClr val="FFFFFF"/>
              </a:solidFill>
            </a:endParaRPr>
          </a:p>
        </p:txBody>
      </p:sp>
      <p:pic>
        <p:nvPicPr>
          <p:cNvPr id="227" name="Google Shape;227;p23">
            <a:hlinkClick r:id="rId4"/>
          </p:cNvPr>
          <p:cNvPicPr preferRelativeResize="0"/>
          <p:nvPr/>
        </p:nvPicPr>
        <p:blipFill>
          <a:blip r:embed="rId5">
            <a:alphaModFix/>
          </a:blip>
          <a:stretch>
            <a:fillRect/>
          </a:stretch>
        </p:blipFill>
        <p:spPr>
          <a:xfrm>
            <a:off x="369226" y="4571576"/>
            <a:ext cx="2509975" cy="2176700"/>
          </a:xfrm>
          <a:prstGeom prst="rect">
            <a:avLst/>
          </a:prstGeom>
          <a:noFill/>
          <a:ln>
            <a:noFill/>
          </a:ln>
        </p:spPr>
      </p:pic>
      <p:pic>
        <p:nvPicPr>
          <p:cNvPr id="228" name="Google Shape;228;p23">
            <a:hlinkClick r:id="rId6"/>
          </p:cNvPr>
          <p:cNvPicPr preferRelativeResize="0"/>
          <p:nvPr/>
        </p:nvPicPr>
        <p:blipFill rotWithShape="1">
          <a:blip r:embed="rId7">
            <a:alphaModFix/>
          </a:blip>
          <a:srcRect b="17856" l="3596" r="4415" t="13912"/>
          <a:stretch/>
        </p:blipFill>
        <p:spPr>
          <a:xfrm>
            <a:off x="3161075" y="4666843"/>
            <a:ext cx="4114800" cy="1895557"/>
          </a:xfrm>
          <a:prstGeom prst="rect">
            <a:avLst/>
          </a:prstGeom>
          <a:noFill/>
          <a:ln>
            <a:noFill/>
          </a:ln>
        </p:spPr>
      </p:pic>
      <p:pic>
        <p:nvPicPr>
          <p:cNvPr descr="Surgeon, abolitionist, suffragette, and pants advocate Mary Edwards Walker is the only woman to receive the United States' Medal of Honor. #Fempire&#10;&#10;Check out more Fempire Moments in this playlist:&#10;https://www.youtube.com/playlist?list=PLvAOsBfvt4jCa_9bEgF2nN3CLoNefVGPm&#10;&#10;Subscribe for more from Lifetime:&#10;http://www.youtube.com/subscription_center?add_user=Lifetime&#10;&#10;Check out exclusive Lifetime content across the web:&#10;Site - http://www.mylifetime.com&#10;Facebook - https://www.facebook.com/lifetime&#10;Twitter - https://twitter.com/lifetimetv&#10;&#10;Fempire&#10;Season 1&#10;&#10;&#10;&#10;Lifetime's Fempire initiative aims to empower women through inclusive, charmingly off-kilter, and occasionally outrageous content created for women, by women, about women.&#10;&#10;Lifetime® is a premier female-focused entertainment destination dedicated to providing viewers with a diverse selection of critically acclaimed and award-winning original movies, scripted dramas, and unscripted programming. A favorite and trusted network for women, we are continually building on our heritage by attracting top Hollywood talent and producing shows that are modern, sexy, exciting, daring, and provocative. Visit us at myLifetime.com for more info." id="229" name="Google Shape;229;p23" title="Founders of the Fempire: Mary Edwards Walker | Lifetime">
            <a:hlinkClick r:id="rId8"/>
          </p:cNvPr>
          <p:cNvPicPr preferRelativeResize="0"/>
          <p:nvPr/>
        </p:nvPicPr>
        <p:blipFill>
          <a:blip r:embed="rId9">
            <a:alphaModFix/>
          </a:blip>
          <a:stretch>
            <a:fillRect/>
          </a:stretch>
        </p:blipFill>
        <p:spPr>
          <a:xfrm>
            <a:off x="8117900" y="4200500"/>
            <a:ext cx="3453984" cy="2590500"/>
          </a:xfrm>
          <a:prstGeom prst="rect">
            <a:avLst/>
          </a:prstGeom>
          <a:noFill/>
          <a:ln>
            <a:noFill/>
          </a:ln>
        </p:spPr>
      </p:pic>
      <p:pic>
        <p:nvPicPr>
          <p:cNvPr id="230" name="Google Shape;230;p23">
            <a:hlinkClick r:id="rId10"/>
          </p:cNvPr>
          <p:cNvPicPr preferRelativeResize="0"/>
          <p:nvPr/>
        </p:nvPicPr>
        <p:blipFill>
          <a:blip r:embed="rId11">
            <a:alphaModFix/>
          </a:blip>
          <a:stretch>
            <a:fillRect/>
          </a:stretch>
        </p:blipFill>
        <p:spPr>
          <a:xfrm>
            <a:off x="9096750" y="1402800"/>
            <a:ext cx="2254570" cy="2590501"/>
          </a:xfrm>
          <a:prstGeom prst="rect">
            <a:avLst/>
          </a:prstGeom>
          <a:noFill/>
          <a:ln>
            <a:noFill/>
          </a:ln>
        </p:spPr>
      </p:pic>
      <p:sp>
        <p:nvSpPr>
          <p:cNvPr id="231" name="Google Shape;231;p23">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4"/>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Temple Grandin</a:t>
            </a:r>
            <a:endParaRPr sz="6400">
              <a:solidFill>
                <a:srgbClr val="F8CFD1"/>
              </a:solidFill>
            </a:endParaRPr>
          </a:p>
        </p:txBody>
      </p:sp>
      <p:sp>
        <p:nvSpPr>
          <p:cNvPr id="237" name="Google Shape;237;p24"/>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900">
                <a:solidFill>
                  <a:srgbClr val="FFFFFF"/>
                </a:solidFill>
              </a:rPr>
              <a:t>Mary Temple Grandin, born in 1947, was diagnosed with autism at an early age. Temple grew up to become an American scientist and activist. She is a prominent proponent for the humane treatment of livestock for slaughter and author of more than 60 scientific papers on animal behavior. She is a consultant to the livestock industry on </a:t>
            </a:r>
            <a:r>
              <a:rPr b="1" lang="en-US" sz="2900" u="sng">
                <a:solidFill>
                  <a:schemeClr val="hlink"/>
                </a:solidFill>
                <a:hlinkClick r:id="rId4"/>
              </a:rPr>
              <a:t>animal behavior, and an autism</a:t>
            </a:r>
            <a:r>
              <a:rPr b="1" lang="en-US" sz="2900">
                <a:solidFill>
                  <a:srgbClr val="FFFFFF"/>
                </a:solidFill>
              </a:rPr>
              <a:t> spokesperson.</a:t>
            </a:r>
            <a:endParaRPr b="1" sz="2900">
              <a:solidFill>
                <a:srgbClr val="FFFFFF"/>
              </a:solidFill>
            </a:endParaRPr>
          </a:p>
        </p:txBody>
      </p:sp>
      <p:pic>
        <p:nvPicPr>
          <p:cNvPr id="238" name="Google Shape;238;p24">
            <a:hlinkClick r:id="rId5"/>
          </p:cNvPr>
          <p:cNvPicPr preferRelativeResize="0"/>
          <p:nvPr/>
        </p:nvPicPr>
        <p:blipFill>
          <a:blip r:embed="rId6">
            <a:alphaModFix/>
          </a:blip>
          <a:stretch>
            <a:fillRect/>
          </a:stretch>
        </p:blipFill>
        <p:spPr>
          <a:xfrm>
            <a:off x="189327" y="4224152"/>
            <a:ext cx="2575125" cy="2575125"/>
          </a:xfrm>
          <a:prstGeom prst="rect">
            <a:avLst/>
          </a:prstGeom>
          <a:noFill/>
          <a:ln>
            <a:noFill/>
          </a:ln>
        </p:spPr>
      </p:pic>
      <p:pic>
        <p:nvPicPr>
          <p:cNvPr id="239" name="Google Shape;239;p24">
            <a:hlinkClick r:id="rId7"/>
          </p:cNvPr>
          <p:cNvPicPr preferRelativeResize="0"/>
          <p:nvPr/>
        </p:nvPicPr>
        <p:blipFill>
          <a:blip r:embed="rId8">
            <a:alphaModFix/>
          </a:blip>
          <a:stretch>
            <a:fillRect/>
          </a:stretch>
        </p:blipFill>
        <p:spPr>
          <a:xfrm>
            <a:off x="3460200" y="4224150"/>
            <a:ext cx="3827009" cy="2143125"/>
          </a:xfrm>
          <a:prstGeom prst="rect">
            <a:avLst/>
          </a:prstGeom>
          <a:noFill/>
          <a:ln>
            <a:noFill/>
          </a:ln>
        </p:spPr>
      </p:pic>
      <p:pic>
        <p:nvPicPr>
          <p:cNvPr descr="&quot;Everything in my mind works like a search engine set for the image function.&quot; - Temple Grandin in 2008, from an oral history at  Colorado State University&#10;&#10;Hear more interview outtakes and learn more about Temple Grandin @ http://blankonblank.org/temple-grandin&#10;&#10;You’ve probably heard the story that Einstein - whose name is synonymous with genius - didn’t seem destined for much when he was a small child. He was years behind other children when it came to learning to talk, he did horribly in school. It seems that Einstein’s brain just worked differently than most other people’s. And many people these days are saying that Einstein was probably autistic - one of them is Temple Grandin.&#10;&#10;Temple Grandin is a professor of animal sciences who’s worked in the meat industry to invent kinder ways to lead cattle to slaughter. She’s also autistic - the high-functioning version known as Asperger’s Syndrome. Autism, in case you don’t know, is a brain disorder that tends to affect people’s social skills, like the ability to read facial expressions and body language, but it can also mean extraordinary talent in math, music and the visual arts.&#10;&#10;Temple Grandin has become something of a celebrity of autism. She’s written books, given TED talks, and she’s  been around the world to speak on the subject. Claire Danes has even played her in a movie about her life.&#10;&#10;As part of our special series, The Experimenters--where we uncover interviews with the icons of science, technology, and innovation…-- we found this interview in the holdings of Colorado State University, where Temple teaches. In this conversation, Temple’s at her best, explaining for the rest of us what it’s really like to have an autistic brain and how Einstein’s not the only genius who could have been dismissed for being different.&#10;&#10;Additional support from PRX and The Alfred P. Sloan Foundation&#10;&#10;More Experimenters coming soon: Carl Sagan, Dame Stephanie Shirley, Jane Goodall, Richard Feynman, and Buckminster Fuller&#10;&#10;Subscribe for new episodes of Blank on Blank every other Tuesday... it's free:&#10;http://www.youtube.com/subscription_c...&#10;&#10;More Blank on Blank episodes: http://blankonblank.org/pbs&#10;&#10;PBS Digital Studios is interested in learning more about what you like to watch and do online. They've got a short survey and they're going to randomly select 25 participant to receive a cool shirt. Check it out: https://www.surveymonkey.com/r/pbsds2016&#10;&#10;Executive Producer David Gerlach&#10;Art and Animation Drew Herforth, Gabe Adams, Drew Christie, Jesse Lortz&#10;Series Producer Amy Drozdowska&#10;Assistant Producer Jessie Wright-Mendoza&#10;&#10;Music&#10;Jahzzar &quot;Room With A View&quot;, &quot;The Last Ones&quot;, &quot;Joke&quot;&#10;&#10;Watch:&#10;&#10;Frank Lloyd Wright on Arrogance&#10;https://www.youtube.com/watch?v=muoVqVZ7RlM&#10;&#10;Sally Ride on Dumb Questions&#10;https://www.youtube.com/watch?v=c9eZ5HktBiI&#10;&#10;Kurt Vonnegut on Man-Eating Lampreys&#10;https://www.youtube.com/watch?v=DzWMH...&#10;&#10;Nina Simone on Shock&#10;https://www.youtube.com/watch?v=PQFhQ...&#10;&#10;Bill Murray on Being Obnoxious&#10;https://www.youtube.com/watch?v=YE6MQ...&#10;&#10;Patty Hearst on Reasonable Doubt&#10;https://www.youtube.com/watch?v=3bsi2...&#10;&#10;Tom Waits on Everything and Nothing&#10;https://www.youtube.com/watch?v=SyrDf...&#10;&#10;Hunter S. Thompson on Outlaws&#10;https://www.youtube.com/watch?v=P3QoK...&#10;&#10;BB King on The Blues&#10;https://www.youtube.com/watch?v=-tIph...&#10;&#10;Elliott Smith on Freaks&#10;https://www.youtube.com/watch?v=pAP3s...&#10;&#10;Robin Williams on Masks&#10;https://www.youtube.com/watch?v=2PHGm...&#10;&#10;Wayne Coyne on Living with Death&#10;https://www.youtube.com/watch?v=OJXU7...&#10;&#10;Maya Angelou on Con Men&#10;https://www.youtube.com/watch?v=VybIJ...&#10;&#10;Bette Davis on The Sexes&#10;https://www.youtube.com/watch?v=RNnTU...&#10;&#10;Michael Jackson on Godliness&#10;https://www.youtube.com/watch?v=YoCa3...&#10;&#10;Jimi Hendrix on The Experience&#10;https://www.youtube.com/watch?v=nK2lf...&#10;&#10;Meryl Streep on Beauty&#10;https://www.youtube.com/watch?v=OG_T5...&#10;&#10;Philip Seymour Hoffman on Happiness&#10;https://www.youtube.com/watch?v=Osn8r...&#10;&#10;David Bowie on Stardust&#10;http://youtu.be/lFIDXXDsxAo&#10;&#10;Gene Wilder on The Truth&#10;https://www.youtube.com/watch?v=8PUW2...&#10;&#10;John Lennon on Love&#10;http://youtu.be/DmvmnYEy9NY&#10;&#10;Johnny Cash on The Gospel&#10;http://youtu.be/ALGi0tcFCcw&#10;&#10;Heath Ledger on Role Playing&#10;http://youtu.be/qDRUzbAa6lI&#10;&#10;Tupac on Life and Death&#10;http://www.youtube.com/watch?v=6x2FqX...&#10;&#10;Kurt Cobain on Identity&#10;http://youtu.be/C1Z2BkZaOQc&#10;&#10;Janis Joplin on Rejection&#10;http://www.youtube.com/watch?v=VdF4b1...&#10;&#10;Help us caption &amp; translate this video!&#10;&#10;http://amara.org/v/Q8FG/" id="240" name="Google Shape;240;p24" title="Temple Grandin On Her Search Engine | Blank on Blank">
            <a:hlinkClick r:id="rId9"/>
          </p:cNvPr>
          <p:cNvPicPr preferRelativeResize="0"/>
          <p:nvPr/>
        </p:nvPicPr>
        <p:blipFill>
          <a:blip r:embed="rId10">
            <a:alphaModFix/>
          </a:blip>
          <a:stretch>
            <a:fillRect/>
          </a:stretch>
        </p:blipFill>
        <p:spPr>
          <a:xfrm>
            <a:off x="9653899" y="1450500"/>
            <a:ext cx="2379126" cy="1784350"/>
          </a:xfrm>
          <a:prstGeom prst="rect">
            <a:avLst/>
          </a:prstGeom>
          <a:noFill/>
          <a:ln>
            <a:noFill/>
          </a:ln>
        </p:spPr>
      </p:pic>
      <p:pic>
        <p:nvPicPr>
          <p:cNvPr descr="Temple Grandin discusses her experience with autism, from not  speaking to becoming a renowned author and professor." id="241" name="Google Shape;241;p24" title="What it feels like to be autistic">
            <a:hlinkClick r:id="rId11"/>
          </p:cNvPr>
          <p:cNvPicPr preferRelativeResize="0"/>
          <p:nvPr/>
        </p:nvPicPr>
        <p:blipFill>
          <a:blip r:embed="rId12">
            <a:alphaModFix/>
          </a:blip>
          <a:stretch>
            <a:fillRect/>
          </a:stretch>
        </p:blipFill>
        <p:spPr>
          <a:xfrm>
            <a:off x="7982959" y="3764700"/>
            <a:ext cx="3883200" cy="2912400"/>
          </a:xfrm>
          <a:prstGeom prst="rect">
            <a:avLst/>
          </a:prstGeom>
          <a:noFill/>
          <a:ln>
            <a:noFill/>
          </a:ln>
        </p:spPr>
      </p:pic>
      <p:sp>
        <p:nvSpPr>
          <p:cNvPr id="242" name="Google Shape;242;p24">
            <a:hlinkClick action="ppaction://hlinksldjump" r:id="rId13"/>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Michelle Obama</a:t>
            </a:r>
            <a:endParaRPr sz="6400">
              <a:solidFill>
                <a:srgbClr val="F8CFD1"/>
              </a:solidFill>
            </a:endParaRPr>
          </a:p>
        </p:txBody>
      </p:sp>
      <p:sp>
        <p:nvSpPr>
          <p:cNvPr id="248" name="Google Shape;248;p25"/>
          <p:cNvSpPr txBox="1"/>
          <p:nvPr>
            <p:ph idx="1" type="body"/>
          </p:nvPr>
        </p:nvSpPr>
        <p:spPr>
          <a:xfrm>
            <a:off x="136050" y="1426538"/>
            <a:ext cx="118437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300">
                <a:solidFill>
                  <a:srgbClr val="FFFFFF"/>
                </a:solidFill>
              </a:rPr>
              <a:t>Michelle LaVaughn Obama,  born in 1964, is an American attorney and author who was the first lady of the United States from 2009 to 2017. She is married to the 44th president of the United States, Barack Obama, and was the first African-American first lady.</a:t>
            </a:r>
            <a:endParaRPr b="1" sz="3300">
              <a:solidFill>
                <a:srgbClr val="FFFFFF"/>
              </a:solidFill>
            </a:endParaRPr>
          </a:p>
        </p:txBody>
      </p:sp>
      <p:pic>
        <p:nvPicPr>
          <p:cNvPr id="249" name="Google Shape;249;p25">
            <a:hlinkClick r:id="rId4"/>
          </p:cNvPr>
          <p:cNvPicPr preferRelativeResize="0"/>
          <p:nvPr/>
        </p:nvPicPr>
        <p:blipFill>
          <a:blip r:embed="rId5">
            <a:alphaModFix/>
          </a:blip>
          <a:stretch>
            <a:fillRect/>
          </a:stretch>
        </p:blipFill>
        <p:spPr>
          <a:xfrm>
            <a:off x="2240295" y="4073975"/>
            <a:ext cx="1794654" cy="2418900"/>
          </a:xfrm>
          <a:prstGeom prst="rect">
            <a:avLst/>
          </a:prstGeom>
          <a:noFill/>
          <a:ln>
            <a:noFill/>
          </a:ln>
        </p:spPr>
      </p:pic>
      <p:pic>
        <p:nvPicPr>
          <p:cNvPr id="250" name="Google Shape;250;p25">
            <a:hlinkClick r:id="rId6"/>
          </p:cNvPr>
          <p:cNvPicPr preferRelativeResize="0"/>
          <p:nvPr/>
        </p:nvPicPr>
        <p:blipFill>
          <a:blip r:embed="rId7">
            <a:alphaModFix/>
          </a:blip>
          <a:stretch>
            <a:fillRect/>
          </a:stretch>
        </p:blipFill>
        <p:spPr>
          <a:xfrm>
            <a:off x="84150" y="4173961"/>
            <a:ext cx="1992465" cy="2218927"/>
          </a:xfrm>
          <a:prstGeom prst="rect">
            <a:avLst/>
          </a:prstGeom>
          <a:noFill/>
          <a:ln>
            <a:noFill/>
          </a:ln>
        </p:spPr>
      </p:pic>
      <p:pic>
        <p:nvPicPr>
          <p:cNvPr id="251" name="Google Shape;251;p25">
            <a:hlinkClick r:id="rId8"/>
          </p:cNvPr>
          <p:cNvPicPr preferRelativeResize="0"/>
          <p:nvPr/>
        </p:nvPicPr>
        <p:blipFill>
          <a:blip r:embed="rId9">
            <a:alphaModFix/>
          </a:blip>
          <a:stretch>
            <a:fillRect/>
          </a:stretch>
        </p:blipFill>
        <p:spPr>
          <a:xfrm>
            <a:off x="4198629" y="4173965"/>
            <a:ext cx="4002721" cy="2218927"/>
          </a:xfrm>
          <a:prstGeom prst="rect">
            <a:avLst/>
          </a:prstGeom>
          <a:noFill/>
          <a:ln>
            <a:noFill/>
          </a:ln>
        </p:spPr>
      </p:pic>
      <p:pic>
        <p:nvPicPr>
          <p:cNvPr descr="Michelle Obama, who in 2009 became the United States' first African-American First Lady. Watch her mini biography in this video.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ichelle Obama - First African American First Lady | Mini Bio| Biography https://www.youtube.com/user/BiographyChannel" id="252" name="Google Shape;252;p25" title="Michelle Obama - First African American First Lady | Mini Bio| Biography">
            <a:hlinkClick r:id="rId10"/>
          </p:cNvPr>
          <p:cNvPicPr preferRelativeResize="0"/>
          <p:nvPr/>
        </p:nvPicPr>
        <p:blipFill>
          <a:blip r:embed="rId11">
            <a:alphaModFix/>
          </a:blip>
          <a:stretch>
            <a:fillRect/>
          </a:stretch>
        </p:blipFill>
        <p:spPr>
          <a:xfrm>
            <a:off x="8365025" y="3870538"/>
            <a:ext cx="3496450" cy="2622337"/>
          </a:xfrm>
          <a:prstGeom prst="rect">
            <a:avLst/>
          </a:prstGeom>
          <a:noFill/>
          <a:ln>
            <a:noFill/>
          </a:ln>
        </p:spPr>
      </p:pic>
      <p:sp>
        <p:nvSpPr>
          <p:cNvPr id="253" name="Google Shape;253;p25">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Sacagawea</a:t>
            </a:r>
            <a:endParaRPr sz="6400">
              <a:solidFill>
                <a:srgbClr val="F8CFD1"/>
              </a:solidFill>
            </a:endParaRPr>
          </a:p>
        </p:txBody>
      </p:sp>
      <p:sp>
        <p:nvSpPr>
          <p:cNvPr id="259" name="Google Shape;259;p26"/>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300">
                <a:solidFill>
                  <a:srgbClr val="FFFFFF"/>
                </a:solidFill>
              </a:rPr>
              <a:t>Sacagawea was a Lemhi Shoshone woman, born in 1788, who, at age 16, met and helped the Lewis and Clark Expedition in achieving their chartered mission objectives by exploring the Louisiana Territory and serving as their translator when they encountered Native Americans on their expedition. </a:t>
            </a:r>
            <a:endParaRPr b="1" sz="3300">
              <a:solidFill>
                <a:srgbClr val="FFFFFF"/>
              </a:solidFill>
            </a:endParaRPr>
          </a:p>
        </p:txBody>
      </p:sp>
      <p:pic>
        <p:nvPicPr>
          <p:cNvPr descr="View full lesson: http://ed.ted.com/lessons/the-true-story-of-sacajawea-karen-mensing&#10;&#10;In the early 19th century, a young Agaidika teenager named Sacajawea was enlisted by explorers Meriwether Lewis and William Clark to aid her husband Toussaint Charbonneau as a guide to the Western United States. Karen Mensing debunks some of the myths that surround the familiar image of the heroic woman with a baby strapped to her back and a vast knowledge of the American wilderness. &#10;&#10;Lesson by Karen Mensing, animation by Flaming Medusa Studios Inc." id="260" name="Google Shape;260;p26" title="The true story of Sacajawea - Karen Mensing">
            <a:hlinkClick r:id="rId4"/>
          </p:cNvPr>
          <p:cNvPicPr preferRelativeResize="0"/>
          <p:nvPr/>
        </p:nvPicPr>
        <p:blipFill>
          <a:blip r:embed="rId5">
            <a:alphaModFix/>
          </a:blip>
          <a:stretch>
            <a:fillRect/>
          </a:stretch>
        </p:blipFill>
        <p:spPr>
          <a:xfrm>
            <a:off x="9748875" y="3304702"/>
            <a:ext cx="2131750" cy="1598798"/>
          </a:xfrm>
          <a:prstGeom prst="rect">
            <a:avLst/>
          </a:prstGeom>
          <a:noFill/>
          <a:ln>
            <a:noFill/>
          </a:ln>
        </p:spPr>
      </p:pic>
      <p:pic>
        <p:nvPicPr>
          <p:cNvPr id="261" name="Google Shape;261;p26">
            <a:hlinkClick r:id="rId6"/>
          </p:cNvPr>
          <p:cNvPicPr preferRelativeResize="0"/>
          <p:nvPr/>
        </p:nvPicPr>
        <p:blipFill>
          <a:blip r:embed="rId7">
            <a:alphaModFix/>
          </a:blip>
          <a:stretch>
            <a:fillRect/>
          </a:stretch>
        </p:blipFill>
        <p:spPr>
          <a:xfrm>
            <a:off x="278127" y="4213050"/>
            <a:ext cx="2418900" cy="2418900"/>
          </a:xfrm>
          <a:prstGeom prst="rect">
            <a:avLst/>
          </a:prstGeom>
          <a:noFill/>
          <a:ln>
            <a:noFill/>
          </a:ln>
        </p:spPr>
      </p:pic>
      <p:pic>
        <p:nvPicPr>
          <p:cNvPr descr="Sacagawea, the daughter of a Shoshone chief, was born circa 1788 in Lemhi County, Idaho. At around age 12, she was captured by an enemy tribe and sold to a French-Canadian trapper who made her his wife. In November 1804, she was invited to join the Lewis and Clark expedition as a Shoshone interpreter. After leaving the expedition, she died at Fort Manuel in what is now Kenel, South Dakota, circa 1812.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acagawea - Explorer | Biography https://www.youtube.com/user/BiographyChannel" id="262" name="Google Shape;262;p26" title="Sacagawea - Explorer | Biography">
            <a:hlinkClick r:id="rId8"/>
          </p:cNvPr>
          <p:cNvPicPr preferRelativeResize="0"/>
          <p:nvPr/>
        </p:nvPicPr>
        <p:blipFill>
          <a:blip r:embed="rId9">
            <a:alphaModFix/>
          </a:blip>
          <a:stretch>
            <a:fillRect/>
          </a:stretch>
        </p:blipFill>
        <p:spPr>
          <a:xfrm>
            <a:off x="9728329" y="1489553"/>
            <a:ext cx="2235074" cy="1676322"/>
          </a:xfrm>
          <a:prstGeom prst="rect">
            <a:avLst/>
          </a:prstGeom>
          <a:noFill/>
          <a:ln>
            <a:noFill/>
          </a:ln>
        </p:spPr>
      </p:pic>
      <p:pic>
        <p:nvPicPr>
          <p:cNvPr id="263" name="Google Shape;263;p26">
            <a:hlinkClick r:id="rId10"/>
          </p:cNvPr>
          <p:cNvPicPr preferRelativeResize="0"/>
          <p:nvPr/>
        </p:nvPicPr>
        <p:blipFill>
          <a:blip r:embed="rId11">
            <a:alphaModFix/>
          </a:blip>
          <a:stretch>
            <a:fillRect/>
          </a:stretch>
        </p:blipFill>
        <p:spPr>
          <a:xfrm>
            <a:off x="2962355" y="4408492"/>
            <a:ext cx="4306225" cy="2028000"/>
          </a:xfrm>
          <a:prstGeom prst="rect">
            <a:avLst/>
          </a:prstGeom>
          <a:noFill/>
          <a:ln>
            <a:noFill/>
          </a:ln>
        </p:spPr>
      </p:pic>
      <p:pic>
        <p:nvPicPr>
          <p:cNvPr id="264" name="Google Shape;264;p26">
            <a:hlinkClick r:id="rId12"/>
          </p:cNvPr>
          <p:cNvPicPr preferRelativeResize="0"/>
          <p:nvPr/>
        </p:nvPicPr>
        <p:blipFill>
          <a:blip r:embed="rId13">
            <a:alphaModFix/>
          </a:blip>
          <a:stretch>
            <a:fillRect/>
          </a:stretch>
        </p:blipFill>
        <p:spPr>
          <a:xfrm>
            <a:off x="7420980" y="3950875"/>
            <a:ext cx="2175495" cy="2681068"/>
          </a:xfrm>
          <a:prstGeom prst="rect">
            <a:avLst/>
          </a:prstGeom>
          <a:noFill/>
          <a:ln>
            <a:noFill/>
          </a:ln>
        </p:spPr>
      </p:pic>
      <p:sp>
        <p:nvSpPr>
          <p:cNvPr id="265" name="Google Shape;265;p26">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Helen Keller</a:t>
            </a:r>
            <a:endParaRPr sz="6400">
              <a:solidFill>
                <a:srgbClr val="F8CFD1"/>
              </a:solidFill>
            </a:endParaRPr>
          </a:p>
        </p:txBody>
      </p:sp>
      <p:sp>
        <p:nvSpPr>
          <p:cNvPr id="271" name="Google Shape;271;p27"/>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Helen Adams Keller, born in 1880, was an American author, disability rights advocate, political activist, educator and lecturer. Born in West Tuscumbia, Alabama, she lost her sight and hearing after a bout of illness at the age of nineteen months. Helen attended Radcliffe College and she was the first blind and deaf person to ever graduate from college in the United States.</a:t>
            </a:r>
            <a:endParaRPr b="1" sz="3000">
              <a:solidFill>
                <a:srgbClr val="FFFFFF"/>
              </a:solidFill>
            </a:endParaRPr>
          </a:p>
        </p:txBody>
      </p:sp>
      <p:pic>
        <p:nvPicPr>
          <p:cNvPr id="272" name="Google Shape;272;p27">
            <a:hlinkClick r:id="rId4"/>
          </p:cNvPr>
          <p:cNvPicPr preferRelativeResize="0"/>
          <p:nvPr/>
        </p:nvPicPr>
        <p:blipFill>
          <a:blip r:embed="rId5">
            <a:alphaModFix/>
          </a:blip>
          <a:stretch>
            <a:fillRect/>
          </a:stretch>
        </p:blipFill>
        <p:spPr>
          <a:xfrm>
            <a:off x="168300" y="4378053"/>
            <a:ext cx="2398873" cy="2335900"/>
          </a:xfrm>
          <a:prstGeom prst="rect">
            <a:avLst/>
          </a:prstGeom>
          <a:noFill/>
          <a:ln>
            <a:noFill/>
          </a:ln>
        </p:spPr>
      </p:pic>
      <p:pic>
        <p:nvPicPr>
          <p:cNvPr id="273" name="Google Shape;273;p27">
            <a:hlinkClick r:id="rId6"/>
          </p:cNvPr>
          <p:cNvPicPr preferRelativeResize="0"/>
          <p:nvPr/>
        </p:nvPicPr>
        <p:blipFill rotWithShape="1">
          <a:blip r:embed="rId7">
            <a:alphaModFix/>
          </a:blip>
          <a:srcRect b="0" l="20769" r="21279" t="0"/>
          <a:stretch/>
        </p:blipFill>
        <p:spPr>
          <a:xfrm>
            <a:off x="2739129" y="4425079"/>
            <a:ext cx="2029483" cy="2241880"/>
          </a:xfrm>
          <a:prstGeom prst="rect">
            <a:avLst/>
          </a:prstGeom>
          <a:noFill/>
          <a:ln>
            <a:noFill/>
          </a:ln>
        </p:spPr>
      </p:pic>
      <p:pic>
        <p:nvPicPr>
          <p:cNvPr id="274" name="Google Shape;274;p27">
            <a:hlinkClick r:id="rId8"/>
          </p:cNvPr>
          <p:cNvPicPr preferRelativeResize="0"/>
          <p:nvPr/>
        </p:nvPicPr>
        <p:blipFill>
          <a:blip r:embed="rId9">
            <a:alphaModFix/>
          </a:blip>
          <a:stretch>
            <a:fillRect/>
          </a:stretch>
        </p:blipFill>
        <p:spPr>
          <a:xfrm>
            <a:off x="4965790" y="4378068"/>
            <a:ext cx="3683260" cy="2241848"/>
          </a:xfrm>
          <a:prstGeom prst="rect">
            <a:avLst/>
          </a:prstGeom>
          <a:noFill/>
          <a:ln>
            <a:noFill/>
          </a:ln>
        </p:spPr>
      </p:pic>
      <p:pic>
        <p:nvPicPr>
          <p:cNvPr descr="Deafblind author and activist Helen Keller overcame incredible odds to become an international champion for the disabled. Learn more about her lif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Helen Keller - Deathblind Author &amp; Activist | Mini Bio | Biography https://www.youtube.com/user/BiographyChannel" id="275" name="Google Shape;275;p27" title="Helen Keller - Deafblind Author &amp; Activist | Mini Bio | Biography">
            <a:hlinkClick r:id="rId10"/>
          </p:cNvPr>
          <p:cNvPicPr preferRelativeResize="0"/>
          <p:nvPr/>
        </p:nvPicPr>
        <p:blipFill>
          <a:blip r:embed="rId11">
            <a:alphaModFix/>
          </a:blip>
          <a:stretch>
            <a:fillRect/>
          </a:stretch>
        </p:blipFill>
        <p:spPr>
          <a:xfrm>
            <a:off x="9540817" y="1714500"/>
            <a:ext cx="2438933" cy="1829200"/>
          </a:xfrm>
          <a:prstGeom prst="rect">
            <a:avLst/>
          </a:prstGeom>
          <a:noFill/>
          <a:ln>
            <a:noFill/>
          </a:ln>
        </p:spPr>
      </p:pic>
      <p:pic>
        <p:nvPicPr>
          <p:cNvPr id="276" name="Google Shape;276;p27">
            <a:hlinkClick r:id="rId12"/>
          </p:cNvPr>
          <p:cNvPicPr preferRelativeResize="0"/>
          <p:nvPr/>
        </p:nvPicPr>
        <p:blipFill>
          <a:blip r:embed="rId13">
            <a:alphaModFix/>
          </a:blip>
          <a:stretch>
            <a:fillRect/>
          </a:stretch>
        </p:blipFill>
        <p:spPr>
          <a:xfrm>
            <a:off x="8801450" y="3793200"/>
            <a:ext cx="2912398" cy="2912398"/>
          </a:xfrm>
          <a:prstGeom prst="rect">
            <a:avLst/>
          </a:prstGeom>
          <a:noFill/>
          <a:ln>
            <a:noFill/>
          </a:ln>
        </p:spPr>
      </p:pic>
      <p:sp>
        <p:nvSpPr>
          <p:cNvPr id="277" name="Google Shape;277;p27">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8"/>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Teresa </a:t>
            </a:r>
            <a:r>
              <a:rPr b="1" lang="en-US" sz="6400" u="sng">
                <a:solidFill>
                  <a:schemeClr val="hlink"/>
                </a:solidFill>
                <a:hlinkClick r:id="rId4"/>
              </a:rPr>
              <a:t>Carreño</a:t>
            </a:r>
            <a:endParaRPr b="1" sz="6400">
              <a:solidFill>
                <a:srgbClr val="F8CFD1"/>
              </a:solidFill>
            </a:endParaRPr>
          </a:p>
        </p:txBody>
      </p:sp>
      <p:sp>
        <p:nvSpPr>
          <p:cNvPr id="283" name="Google Shape;283;p28"/>
          <p:cNvSpPr txBox="1"/>
          <p:nvPr>
            <p:ph idx="1" type="body"/>
          </p:nvPr>
        </p:nvSpPr>
        <p:spPr>
          <a:xfrm>
            <a:off x="84150" y="1221900"/>
            <a:ext cx="960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María Teresa Gertrudis de Jesús Carreño García, born in 1853, was a Venezuelan pianist, soprano, composer, and conductor. Over the course of her 54-year concert career, she became an internationally renowned virtuoso pianist and was often referred to as the "Valkyrie of the Piano". Over the course of her lifetime she played for two US. </a:t>
            </a:r>
            <a:r>
              <a:rPr b="1" lang="en-US" sz="3000">
                <a:solidFill>
                  <a:srgbClr val="FFFFFF"/>
                </a:solidFill>
              </a:rPr>
              <a:t>Presidents</a:t>
            </a:r>
            <a:r>
              <a:rPr b="1" lang="en-US" sz="3000">
                <a:solidFill>
                  <a:srgbClr val="FFFFFF"/>
                </a:solidFill>
              </a:rPr>
              <a:t>, Abraham Lincoln and Woodrow Wilson</a:t>
            </a:r>
            <a:r>
              <a:rPr b="1" lang="en-US" sz="3100">
                <a:solidFill>
                  <a:srgbClr val="FFFFFF"/>
                </a:solidFill>
              </a:rPr>
              <a:t>.</a:t>
            </a:r>
            <a:endParaRPr b="1" sz="3100">
              <a:solidFill>
                <a:srgbClr val="FFFFFF"/>
              </a:solidFill>
            </a:endParaRPr>
          </a:p>
        </p:txBody>
      </p:sp>
      <p:pic>
        <p:nvPicPr>
          <p:cNvPr id="284" name="Google Shape;284;p28">
            <a:hlinkClick r:id="rId5"/>
          </p:cNvPr>
          <p:cNvPicPr preferRelativeResize="0"/>
          <p:nvPr/>
        </p:nvPicPr>
        <p:blipFill rotWithShape="1">
          <a:blip r:embed="rId6">
            <a:alphaModFix/>
          </a:blip>
          <a:srcRect b="0" l="0" r="0" t="21740"/>
          <a:stretch/>
        </p:blipFill>
        <p:spPr>
          <a:xfrm>
            <a:off x="3380075" y="4250462"/>
            <a:ext cx="2563600" cy="2505419"/>
          </a:xfrm>
          <a:prstGeom prst="rect">
            <a:avLst/>
          </a:prstGeom>
          <a:noFill/>
          <a:ln>
            <a:noFill/>
          </a:ln>
        </p:spPr>
      </p:pic>
      <p:pic>
        <p:nvPicPr>
          <p:cNvPr id="285" name="Google Shape;285;p28"/>
          <p:cNvPicPr preferRelativeResize="0"/>
          <p:nvPr/>
        </p:nvPicPr>
        <p:blipFill>
          <a:blip r:embed="rId7">
            <a:alphaModFix/>
          </a:blip>
          <a:stretch>
            <a:fillRect/>
          </a:stretch>
        </p:blipFill>
        <p:spPr>
          <a:xfrm>
            <a:off x="474902" y="4232450"/>
            <a:ext cx="2184400" cy="2541453"/>
          </a:xfrm>
          <a:prstGeom prst="rect">
            <a:avLst/>
          </a:prstGeom>
          <a:noFill/>
          <a:ln>
            <a:noFill/>
          </a:ln>
        </p:spPr>
      </p:pic>
      <p:pic>
        <p:nvPicPr>
          <p:cNvPr descr="The life of Teresa Carreno." id="286" name="Google Shape;286;p28" title="Teresa Carreño: 5 things you should know about the remarkable pianist and composer |">
            <a:hlinkClick r:id="rId8"/>
          </p:cNvPr>
          <p:cNvPicPr preferRelativeResize="0"/>
          <p:nvPr/>
        </p:nvPicPr>
        <p:blipFill>
          <a:blip r:embed="rId9">
            <a:alphaModFix/>
          </a:blip>
          <a:stretch>
            <a:fillRect/>
          </a:stretch>
        </p:blipFill>
        <p:spPr>
          <a:xfrm>
            <a:off x="9408575" y="1577100"/>
            <a:ext cx="2563600" cy="1922700"/>
          </a:xfrm>
          <a:prstGeom prst="rect">
            <a:avLst/>
          </a:prstGeom>
          <a:noFill/>
          <a:ln>
            <a:noFill/>
          </a:ln>
        </p:spPr>
      </p:pic>
      <p:pic>
        <p:nvPicPr>
          <p:cNvPr id="287" name="Google Shape;287;p28">
            <a:hlinkClick r:id="rId10"/>
          </p:cNvPr>
          <p:cNvPicPr preferRelativeResize="0"/>
          <p:nvPr/>
        </p:nvPicPr>
        <p:blipFill>
          <a:blip r:embed="rId11">
            <a:alphaModFix/>
          </a:blip>
          <a:stretch>
            <a:fillRect/>
          </a:stretch>
        </p:blipFill>
        <p:spPr>
          <a:xfrm>
            <a:off x="7357775" y="4250462"/>
            <a:ext cx="4300037" cy="2505425"/>
          </a:xfrm>
          <a:prstGeom prst="rect">
            <a:avLst/>
          </a:prstGeom>
          <a:noFill/>
          <a:ln>
            <a:noFill/>
          </a:ln>
        </p:spPr>
      </p:pic>
      <p:sp>
        <p:nvSpPr>
          <p:cNvPr id="288" name="Google Shape;288;p28">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9"/>
          <p:cNvSpPr txBox="1"/>
          <p:nvPr>
            <p:ph type="title"/>
          </p:nvPr>
        </p:nvSpPr>
        <p:spPr>
          <a:xfrm>
            <a:off x="36925" y="921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Anne Frank</a:t>
            </a:r>
            <a:endParaRPr sz="6400">
              <a:solidFill>
                <a:srgbClr val="F8CFD1"/>
              </a:solidFill>
            </a:endParaRPr>
          </a:p>
        </p:txBody>
      </p:sp>
      <p:sp>
        <p:nvSpPr>
          <p:cNvPr id="294" name="Google Shape;294;p29"/>
          <p:cNvSpPr txBox="1"/>
          <p:nvPr>
            <p:ph idx="1" type="body"/>
          </p:nvPr>
        </p:nvSpPr>
        <p:spPr>
          <a:xfrm>
            <a:off x="189325" y="1098000"/>
            <a:ext cx="92580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2500">
                <a:solidFill>
                  <a:srgbClr val="FFFFFF"/>
                </a:solidFill>
              </a:rPr>
              <a:t>Annelies Marie "Anne" Frank, born in 1929, was a German-Dutch diarist of Jewish heritage. One of the most discussed Jewish victims of the Holocaust, she gained fame posthumously with the publication of The Diary of a Young Girl. Anne and her family went into hiding during the Nazi invasion of the Netherlands. Her family was able to live in secret for two years before they were discovered. Once found, Anne was taken to a Nazi concerntration camp where she and her sister died in 1945.</a:t>
            </a:r>
            <a:endParaRPr b="1" sz="2500">
              <a:solidFill>
                <a:srgbClr val="FFFFFF"/>
              </a:solidFill>
            </a:endParaRPr>
          </a:p>
        </p:txBody>
      </p:sp>
      <p:pic>
        <p:nvPicPr>
          <p:cNvPr id="295" name="Google Shape;295;p29">
            <a:hlinkClick r:id="rId4"/>
          </p:cNvPr>
          <p:cNvPicPr preferRelativeResize="0"/>
          <p:nvPr/>
        </p:nvPicPr>
        <p:blipFill>
          <a:blip r:embed="rId5">
            <a:alphaModFix/>
          </a:blip>
          <a:stretch>
            <a:fillRect/>
          </a:stretch>
        </p:blipFill>
        <p:spPr>
          <a:xfrm>
            <a:off x="320525" y="4258200"/>
            <a:ext cx="1954471" cy="2418900"/>
          </a:xfrm>
          <a:prstGeom prst="rect">
            <a:avLst/>
          </a:prstGeom>
          <a:noFill/>
          <a:ln>
            <a:noFill/>
          </a:ln>
        </p:spPr>
      </p:pic>
      <p:pic>
        <p:nvPicPr>
          <p:cNvPr id="296" name="Google Shape;296;p29">
            <a:hlinkClick r:id="rId6"/>
          </p:cNvPr>
          <p:cNvPicPr preferRelativeResize="0"/>
          <p:nvPr/>
        </p:nvPicPr>
        <p:blipFill>
          <a:blip r:embed="rId7">
            <a:alphaModFix/>
          </a:blip>
          <a:stretch>
            <a:fillRect/>
          </a:stretch>
        </p:blipFill>
        <p:spPr>
          <a:xfrm>
            <a:off x="3129675" y="4080799"/>
            <a:ext cx="4773411" cy="2541700"/>
          </a:xfrm>
          <a:prstGeom prst="rect">
            <a:avLst/>
          </a:prstGeom>
          <a:noFill/>
          <a:ln>
            <a:noFill/>
          </a:ln>
        </p:spPr>
      </p:pic>
      <p:pic>
        <p:nvPicPr>
          <p:cNvPr descr="Though German Jewish teenager Anne Frank did not survive the Holocaust, the memoirs from her two years in Episode 1live on forever. #HistoryChannel&#10;Subscribe for more HISTORY:&#10;http://histv.co/SubscribeHistoryYT&#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297" name="Google Shape;297;p29" title="Who Was Anne Frank? | History">
            <a:hlinkClick r:id="rId8"/>
          </p:cNvPr>
          <p:cNvPicPr preferRelativeResize="0"/>
          <p:nvPr/>
        </p:nvPicPr>
        <p:blipFill>
          <a:blip r:embed="rId9">
            <a:alphaModFix/>
          </a:blip>
          <a:stretch>
            <a:fillRect/>
          </a:stretch>
        </p:blipFill>
        <p:spPr>
          <a:xfrm>
            <a:off x="9547325" y="1477225"/>
            <a:ext cx="2544325" cy="1908250"/>
          </a:xfrm>
          <a:prstGeom prst="rect">
            <a:avLst/>
          </a:prstGeom>
          <a:noFill/>
          <a:ln>
            <a:noFill/>
          </a:ln>
        </p:spPr>
      </p:pic>
      <p:pic>
        <p:nvPicPr>
          <p:cNvPr id="298" name="Google Shape;298;p29">
            <a:hlinkClick r:id="rId10"/>
          </p:cNvPr>
          <p:cNvPicPr preferRelativeResize="0"/>
          <p:nvPr/>
        </p:nvPicPr>
        <p:blipFill>
          <a:blip r:embed="rId11">
            <a:alphaModFix/>
          </a:blip>
          <a:stretch>
            <a:fillRect/>
          </a:stretch>
        </p:blipFill>
        <p:spPr>
          <a:xfrm>
            <a:off x="8757761" y="3764700"/>
            <a:ext cx="2912400" cy="2912400"/>
          </a:xfrm>
          <a:prstGeom prst="rect">
            <a:avLst/>
          </a:prstGeom>
          <a:noFill/>
          <a:ln>
            <a:noFill/>
          </a:ln>
        </p:spPr>
      </p:pic>
      <p:sp>
        <p:nvSpPr>
          <p:cNvPr id="299" name="Google Shape;299;p29">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Kathrine Switzer</a:t>
            </a:r>
            <a:endParaRPr sz="6400">
              <a:solidFill>
                <a:srgbClr val="F8CFD1"/>
              </a:solidFill>
            </a:endParaRPr>
          </a:p>
        </p:txBody>
      </p:sp>
      <p:sp>
        <p:nvSpPr>
          <p:cNvPr id="305" name="Google Shape;305;p30"/>
          <p:cNvSpPr txBox="1"/>
          <p:nvPr>
            <p:ph idx="1" type="body"/>
          </p:nvPr>
        </p:nvSpPr>
        <p:spPr>
          <a:xfrm>
            <a:off x="84150" y="1221900"/>
            <a:ext cx="90915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Kathrine Virginia Switzer, born in 1947, is an American marathon runner, author, and television commentator. In 1967, she became the first woman to run the Boston Marathon as an officially registered competitor. Kathrine became an activist for women in running and was instrumental in getting the women’s marathon added into the Olympic games.</a:t>
            </a:r>
            <a:endParaRPr b="1" sz="3000">
              <a:solidFill>
                <a:srgbClr val="FFFFFF"/>
              </a:solidFill>
            </a:endParaRPr>
          </a:p>
        </p:txBody>
      </p:sp>
      <p:pic>
        <p:nvPicPr>
          <p:cNvPr id="306" name="Google Shape;306;p30">
            <a:hlinkClick r:id="rId4"/>
          </p:cNvPr>
          <p:cNvPicPr preferRelativeResize="0"/>
          <p:nvPr/>
        </p:nvPicPr>
        <p:blipFill>
          <a:blip r:embed="rId5">
            <a:alphaModFix/>
          </a:blip>
          <a:stretch>
            <a:fillRect/>
          </a:stretch>
        </p:blipFill>
        <p:spPr>
          <a:xfrm>
            <a:off x="9342438" y="3954250"/>
            <a:ext cx="2316850" cy="2719775"/>
          </a:xfrm>
          <a:prstGeom prst="rect">
            <a:avLst/>
          </a:prstGeom>
          <a:noFill/>
          <a:ln>
            <a:noFill/>
          </a:ln>
        </p:spPr>
      </p:pic>
      <p:pic>
        <p:nvPicPr>
          <p:cNvPr id="307" name="Google Shape;307;p30">
            <a:hlinkClick r:id="rId6"/>
          </p:cNvPr>
          <p:cNvPicPr preferRelativeResize="0"/>
          <p:nvPr/>
        </p:nvPicPr>
        <p:blipFill>
          <a:blip r:embed="rId7">
            <a:alphaModFix/>
          </a:blip>
          <a:stretch>
            <a:fillRect/>
          </a:stretch>
        </p:blipFill>
        <p:spPr>
          <a:xfrm>
            <a:off x="262650" y="4415325"/>
            <a:ext cx="2316850" cy="2316850"/>
          </a:xfrm>
          <a:prstGeom prst="rect">
            <a:avLst/>
          </a:prstGeom>
          <a:noFill/>
          <a:ln>
            <a:noFill/>
          </a:ln>
        </p:spPr>
      </p:pic>
      <p:pic>
        <p:nvPicPr>
          <p:cNvPr descr="Fifty years ago, Kathrine Switzer became the first woman to officially run the Boston Marathon. Her bib number, 261, is now a source of inspiration for women around the world.&#10;&#10;✔ Subscribe to ESPN on YouTube: es.pn/SUBSCRIBEtoYOUTUBE&#10;✔ Watch ESPN on YouTube TV: es.pn/YouTubeTV&#10;&#10;Get more ESPN on YouTube:&#10;► First Take: es.pn/FirstTakeonYouTube&#10;► SC6 with Michael &amp; Jemele: es.pn/SC6onYouTube&#10;► SportsCenter with SVP: es/pn/SVPonYouTube&#10;&#10;ESPN on Social Media:&#10;► Follow on Twitter: http://www.twitter.com/espn&#10;► Like on Facebook: http://www.facebook.com/espn&#10;► Follow on Instagram: http://www.instagram.com/espn&#10;&#10;Visit ESPN on YouTube to get up-to-the-minute sports news coverage, scores, highlights and commentary for NFL, NHL, MLB, NBA, College Football, NCAA Basketball, soccer and more. &#10;&#10;More on ESPN.com: http://www.espn.com" id="308" name="Google Shape;308;p30" title="Legacy Of 261 &amp; Kathrine Switzer | SC Featured | ESPN Stories">
            <a:hlinkClick r:id="rId8"/>
          </p:cNvPr>
          <p:cNvPicPr preferRelativeResize="0"/>
          <p:nvPr/>
        </p:nvPicPr>
        <p:blipFill>
          <a:blip r:embed="rId9">
            <a:alphaModFix/>
          </a:blip>
          <a:stretch>
            <a:fillRect/>
          </a:stretch>
        </p:blipFill>
        <p:spPr>
          <a:xfrm>
            <a:off x="4311800" y="4242575"/>
            <a:ext cx="3319495" cy="2489600"/>
          </a:xfrm>
          <a:prstGeom prst="rect">
            <a:avLst/>
          </a:prstGeom>
          <a:noFill/>
          <a:ln>
            <a:noFill/>
          </a:ln>
        </p:spPr>
      </p:pic>
      <p:pic>
        <p:nvPicPr>
          <p:cNvPr id="309" name="Google Shape;309;p30">
            <a:hlinkClick r:id="rId10"/>
          </p:cNvPr>
          <p:cNvPicPr preferRelativeResize="0"/>
          <p:nvPr/>
        </p:nvPicPr>
        <p:blipFill>
          <a:blip r:embed="rId11">
            <a:alphaModFix/>
          </a:blip>
          <a:stretch>
            <a:fillRect/>
          </a:stretch>
        </p:blipFill>
        <p:spPr>
          <a:xfrm>
            <a:off x="9452027" y="1272925"/>
            <a:ext cx="1544573" cy="2316850"/>
          </a:xfrm>
          <a:prstGeom prst="rect">
            <a:avLst/>
          </a:prstGeom>
          <a:noFill/>
          <a:ln>
            <a:noFill/>
          </a:ln>
        </p:spPr>
      </p:pic>
      <p:sp>
        <p:nvSpPr>
          <p:cNvPr id="310" name="Google Shape;310;p30">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00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1"/>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Maggie Gee</a:t>
            </a:r>
            <a:endParaRPr sz="6400">
              <a:solidFill>
                <a:srgbClr val="F8CFD1"/>
              </a:solidFill>
            </a:endParaRPr>
          </a:p>
        </p:txBody>
      </p:sp>
      <p:sp>
        <p:nvSpPr>
          <p:cNvPr id="316" name="Google Shape;316;p31"/>
          <p:cNvSpPr txBox="1"/>
          <p:nvPr>
            <p:ph idx="1" type="body"/>
          </p:nvPr>
        </p:nvSpPr>
        <p:spPr>
          <a:xfrm>
            <a:off x="84150" y="1221900"/>
            <a:ext cx="116988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Margaret “Maggie” Gee, born in 1923, was an American aviator who served in the Women Airforce Service Pilots (WASP) in World War II. She was one of two Chinese-American women to serve in the organization, the other being Hazel Ying Lee. Gee co-piloted B-17 bombers through training missions to help bomber gunners perfect their skills for combat.</a:t>
            </a:r>
            <a:endParaRPr b="1" sz="3000">
              <a:solidFill>
                <a:srgbClr val="FFFFFF"/>
              </a:solidFill>
            </a:endParaRPr>
          </a:p>
        </p:txBody>
      </p:sp>
      <p:pic>
        <p:nvPicPr>
          <p:cNvPr id="317" name="Google Shape;317;p31">
            <a:hlinkClick r:id="rId4"/>
          </p:cNvPr>
          <p:cNvPicPr preferRelativeResize="0"/>
          <p:nvPr/>
        </p:nvPicPr>
        <p:blipFill>
          <a:blip r:embed="rId5">
            <a:alphaModFix/>
          </a:blip>
          <a:stretch>
            <a:fillRect/>
          </a:stretch>
        </p:blipFill>
        <p:spPr>
          <a:xfrm>
            <a:off x="398077" y="4201950"/>
            <a:ext cx="2814399" cy="2552050"/>
          </a:xfrm>
          <a:prstGeom prst="rect">
            <a:avLst/>
          </a:prstGeom>
          <a:noFill/>
          <a:ln>
            <a:noFill/>
          </a:ln>
        </p:spPr>
      </p:pic>
      <p:pic>
        <p:nvPicPr>
          <p:cNvPr id="318" name="Google Shape;318;p31">
            <a:hlinkClick r:id="rId6"/>
          </p:cNvPr>
          <p:cNvPicPr preferRelativeResize="0"/>
          <p:nvPr/>
        </p:nvPicPr>
        <p:blipFill>
          <a:blip r:embed="rId7">
            <a:alphaModFix/>
          </a:blip>
          <a:stretch>
            <a:fillRect/>
          </a:stretch>
        </p:blipFill>
        <p:spPr>
          <a:xfrm>
            <a:off x="4173899" y="3886230"/>
            <a:ext cx="2588275" cy="2867771"/>
          </a:xfrm>
          <a:prstGeom prst="rect">
            <a:avLst/>
          </a:prstGeom>
          <a:noFill/>
          <a:ln>
            <a:noFill/>
          </a:ln>
        </p:spPr>
      </p:pic>
      <p:pic>
        <p:nvPicPr>
          <p:cNvPr descr="Maggie Gee, 86, of Berkeley, Calif., talks about her experiences as a Women's Airforce Service Pilot in WWII. &#10;http://www.insidebayarea.com/search/ci_13318138" id="319" name="Google Shape;319;p31" title="WW II WASP Pilot Maggie Gee">
            <a:hlinkClick r:id="rId8"/>
          </p:cNvPr>
          <p:cNvPicPr preferRelativeResize="0"/>
          <p:nvPr/>
        </p:nvPicPr>
        <p:blipFill>
          <a:blip r:embed="rId9">
            <a:alphaModFix/>
          </a:blip>
          <a:stretch>
            <a:fillRect/>
          </a:stretch>
        </p:blipFill>
        <p:spPr>
          <a:xfrm>
            <a:off x="7999875" y="3886225"/>
            <a:ext cx="3695678" cy="2771750"/>
          </a:xfrm>
          <a:prstGeom prst="rect">
            <a:avLst/>
          </a:prstGeom>
          <a:noFill/>
          <a:ln>
            <a:noFill/>
          </a:ln>
        </p:spPr>
      </p:pic>
      <p:sp>
        <p:nvSpPr>
          <p:cNvPr id="320" name="Google Shape;320;p31">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2"/>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Eugenie Clark</a:t>
            </a:r>
            <a:endParaRPr sz="6400">
              <a:solidFill>
                <a:srgbClr val="F8CFD1"/>
              </a:solidFill>
            </a:endParaRPr>
          </a:p>
        </p:txBody>
      </p:sp>
      <p:sp>
        <p:nvSpPr>
          <p:cNvPr id="326" name="Google Shape;326;p32"/>
          <p:cNvSpPr txBox="1"/>
          <p:nvPr>
            <p:ph idx="1" type="body"/>
          </p:nvPr>
        </p:nvSpPr>
        <p:spPr>
          <a:xfrm>
            <a:off x="84150" y="1221900"/>
            <a:ext cx="114720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Eugenie Clark, born in 1922, was a scientific pioneer who greatly contributed to people's knowledge of sharks and other fish. Eugenie was commonly known as the Shark Lady. She who worked tirelessly to improve the sharks' reputation in the public eye. She also revolutionized the field of scuba diving as an investigative vehicle for research purposes.</a:t>
            </a:r>
            <a:endParaRPr b="1" sz="3000">
              <a:solidFill>
                <a:srgbClr val="FFFFFF"/>
              </a:solidFill>
            </a:endParaRPr>
          </a:p>
        </p:txBody>
      </p:sp>
      <p:pic>
        <p:nvPicPr>
          <p:cNvPr id="327" name="Google Shape;327;p32">
            <a:hlinkClick r:id="rId4"/>
          </p:cNvPr>
          <p:cNvPicPr preferRelativeResize="0"/>
          <p:nvPr/>
        </p:nvPicPr>
        <p:blipFill>
          <a:blip r:embed="rId5">
            <a:alphaModFix/>
          </a:blip>
          <a:stretch>
            <a:fillRect/>
          </a:stretch>
        </p:blipFill>
        <p:spPr>
          <a:xfrm>
            <a:off x="3339563" y="4214188"/>
            <a:ext cx="4196525" cy="2124825"/>
          </a:xfrm>
          <a:prstGeom prst="rect">
            <a:avLst/>
          </a:prstGeom>
          <a:noFill/>
          <a:ln>
            <a:noFill/>
          </a:ln>
        </p:spPr>
      </p:pic>
      <p:pic>
        <p:nvPicPr>
          <p:cNvPr id="328" name="Google Shape;328;p32">
            <a:hlinkClick r:id="rId6"/>
          </p:cNvPr>
          <p:cNvPicPr preferRelativeResize="0"/>
          <p:nvPr/>
        </p:nvPicPr>
        <p:blipFill>
          <a:blip r:embed="rId7">
            <a:alphaModFix/>
          </a:blip>
          <a:stretch>
            <a:fillRect/>
          </a:stretch>
        </p:blipFill>
        <p:spPr>
          <a:xfrm>
            <a:off x="189326" y="4224150"/>
            <a:ext cx="2355300" cy="2355300"/>
          </a:xfrm>
          <a:prstGeom prst="rect">
            <a:avLst/>
          </a:prstGeom>
          <a:noFill/>
          <a:ln>
            <a:noFill/>
          </a:ln>
        </p:spPr>
      </p:pic>
      <p:pic>
        <p:nvPicPr>
          <p:cNvPr descr="Eugenie Clark was inducted to the International Scuba Diving Hall of Fame in 2010.&#10;&#10;Dr. Eugenie Clark is a world-renowned ichthyologist and authority on sharks who is popularly known as the SHARK LADY. Born in New York City (1922), of Japanese descent, Eugenie was swimming before she was two and throughout her childhood her interest in sea creatures grew. By the 1940's she was well on her way to a groundbreaking career, despite the hostilities toward the Japanese and prevalent sexism during WWII. Among her many discoveries, Clark was the first person to develop a technique for making &quot;test-tube&quot; babies in female fish." id="329" name="Google Shape;329;p32" title="Dr. Eugenie Clark">
            <a:hlinkClick r:id="rId8"/>
          </p:cNvPr>
          <p:cNvPicPr preferRelativeResize="0"/>
          <p:nvPr/>
        </p:nvPicPr>
        <p:blipFill>
          <a:blip r:embed="rId9">
            <a:alphaModFix/>
          </a:blip>
          <a:stretch>
            <a:fillRect/>
          </a:stretch>
        </p:blipFill>
        <p:spPr>
          <a:xfrm>
            <a:off x="8331030" y="4214200"/>
            <a:ext cx="3225170" cy="2418900"/>
          </a:xfrm>
          <a:prstGeom prst="rect">
            <a:avLst/>
          </a:prstGeom>
          <a:noFill/>
          <a:ln>
            <a:noFill/>
          </a:ln>
        </p:spPr>
      </p:pic>
      <p:sp>
        <p:nvSpPr>
          <p:cNvPr id="330" name="Google Shape;330;p32">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3"/>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Grace Hopper</a:t>
            </a:r>
            <a:endParaRPr sz="6400">
              <a:solidFill>
                <a:srgbClr val="F8CFD1"/>
              </a:solidFill>
            </a:endParaRPr>
          </a:p>
        </p:txBody>
      </p:sp>
      <p:sp>
        <p:nvSpPr>
          <p:cNvPr id="336" name="Google Shape;336;p33"/>
          <p:cNvSpPr txBox="1"/>
          <p:nvPr>
            <p:ph idx="1" type="body"/>
          </p:nvPr>
        </p:nvSpPr>
        <p:spPr>
          <a:xfrm>
            <a:off x="84150" y="1221900"/>
            <a:ext cx="8979600" cy="241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Grace Brewster Murray Hopper, born in 1906, was an American computer scientist and United States Navy rear admiral. One of the first programmers of the Harvard Mark I computer, she was a pioneer of computer programming who invented COBOL one of the first high level programming languages.</a:t>
            </a:r>
            <a:endParaRPr b="1" sz="3000">
              <a:solidFill>
                <a:srgbClr val="FFFFFF"/>
              </a:solidFill>
            </a:endParaRPr>
          </a:p>
        </p:txBody>
      </p:sp>
      <p:pic>
        <p:nvPicPr>
          <p:cNvPr id="337" name="Google Shape;337;p33">
            <a:hlinkClick r:id="rId4"/>
          </p:cNvPr>
          <p:cNvPicPr preferRelativeResize="0"/>
          <p:nvPr/>
        </p:nvPicPr>
        <p:blipFill>
          <a:blip r:embed="rId5">
            <a:alphaModFix/>
          </a:blip>
          <a:stretch>
            <a:fillRect/>
          </a:stretch>
        </p:blipFill>
        <p:spPr>
          <a:xfrm>
            <a:off x="4068758" y="3901150"/>
            <a:ext cx="2801192" cy="2864275"/>
          </a:xfrm>
          <a:prstGeom prst="rect">
            <a:avLst/>
          </a:prstGeom>
          <a:noFill/>
          <a:ln>
            <a:noFill/>
          </a:ln>
        </p:spPr>
      </p:pic>
      <p:pic>
        <p:nvPicPr>
          <p:cNvPr id="338" name="Google Shape;338;p33"/>
          <p:cNvPicPr preferRelativeResize="0"/>
          <p:nvPr/>
        </p:nvPicPr>
        <p:blipFill>
          <a:blip r:embed="rId6">
            <a:alphaModFix/>
          </a:blip>
          <a:stretch>
            <a:fillRect/>
          </a:stretch>
        </p:blipFill>
        <p:spPr>
          <a:xfrm>
            <a:off x="189324" y="3901149"/>
            <a:ext cx="2273266" cy="2864275"/>
          </a:xfrm>
          <a:prstGeom prst="rect">
            <a:avLst/>
          </a:prstGeom>
          <a:noFill/>
          <a:ln>
            <a:noFill/>
          </a:ln>
        </p:spPr>
      </p:pic>
      <p:pic>
        <p:nvPicPr>
          <p:cNvPr descr="Grace Hopper was an amazing mathematician that served in the Navy for 50 years.  An extraordinary person she created early computer codes and always strived to make coding easier, faster and better.  Thanks to her and people like her modern technology is accessible to almost everyone.&#10;&#10;As you listen to the book you will see some reading comprehension question overlays to help foster a conversation with your child.  I have attempted to write questions that will enable the reader to think of the text and how it applies to their own lives.  I hope you enjoy this biography.  &#10;&#10;Don't forget to Subscribe and Like!&#10;&#10;Category&#10;Education/STEM" id="339" name="Google Shape;339;p33" title="Read Aloud Grace Hopper Queen of Computer Code Written by Laurie Wallmark Illustrated by Katy Wu">
            <a:hlinkClick r:id="rId7"/>
          </p:cNvPr>
          <p:cNvPicPr preferRelativeResize="0"/>
          <p:nvPr/>
        </p:nvPicPr>
        <p:blipFill>
          <a:blip r:embed="rId8">
            <a:alphaModFix/>
          </a:blip>
          <a:stretch>
            <a:fillRect/>
          </a:stretch>
        </p:blipFill>
        <p:spPr>
          <a:xfrm>
            <a:off x="7708923" y="3901150"/>
            <a:ext cx="3819034" cy="2864275"/>
          </a:xfrm>
          <a:prstGeom prst="rect">
            <a:avLst/>
          </a:prstGeom>
          <a:noFill/>
          <a:ln>
            <a:noFill/>
          </a:ln>
        </p:spPr>
      </p:pic>
      <p:pic>
        <p:nvPicPr>
          <p:cNvPr id="340" name="Google Shape;340;p33">
            <a:hlinkClick r:id="rId9"/>
          </p:cNvPr>
          <p:cNvPicPr preferRelativeResize="0"/>
          <p:nvPr/>
        </p:nvPicPr>
        <p:blipFill rotWithShape="1">
          <a:blip r:embed="rId10">
            <a:alphaModFix/>
          </a:blip>
          <a:srcRect b="0" l="0" r="32926" t="0"/>
          <a:stretch/>
        </p:blipFill>
        <p:spPr>
          <a:xfrm>
            <a:off x="8929926" y="1490337"/>
            <a:ext cx="2598026" cy="2025188"/>
          </a:xfrm>
          <a:prstGeom prst="rect">
            <a:avLst/>
          </a:prstGeom>
          <a:noFill/>
          <a:ln>
            <a:noFill/>
          </a:ln>
        </p:spPr>
      </p:pic>
      <p:sp>
        <p:nvSpPr>
          <p:cNvPr id="341" name="Google Shape;341;p33">
            <a:hlinkClick action="ppaction://hlinksldjump" r:id="rId11"/>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4"/>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Frida Kahlo</a:t>
            </a:r>
            <a:endParaRPr sz="6400">
              <a:solidFill>
                <a:srgbClr val="F8CFD1"/>
              </a:solidFill>
            </a:endParaRPr>
          </a:p>
        </p:txBody>
      </p:sp>
      <p:sp>
        <p:nvSpPr>
          <p:cNvPr id="347" name="Google Shape;347;p34"/>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Magdalena Carmen Frida Kahlo y Calderón, born in 1907, was a Mexican painter known for her many </a:t>
            </a:r>
            <a:r>
              <a:rPr b="1" lang="en-US" sz="3000">
                <a:solidFill>
                  <a:srgbClr val="FFFFFF"/>
                </a:solidFill>
              </a:rPr>
              <a:t>brilliantly</a:t>
            </a:r>
            <a:r>
              <a:rPr b="1" lang="en-US" sz="3000">
                <a:solidFill>
                  <a:srgbClr val="FFFFFF"/>
                </a:solidFill>
              </a:rPr>
              <a:t> colored portraits, self-portraits, and works inspired by the nature and artifacts of Mexico. Frida contracted polio at age 6, survived a tragic bus accident, and had her leg partially </a:t>
            </a:r>
            <a:r>
              <a:rPr b="1" lang="en-US" sz="3000">
                <a:solidFill>
                  <a:srgbClr val="FFFFFF"/>
                </a:solidFill>
              </a:rPr>
              <a:t>amputated</a:t>
            </a:r>
            <a:r>
              <a:rPr b="1" lang="en-US" sz="3000">
                <a:solidFill>
                  <a:srgbClr val="FFFFFF"/>
                </a:solidFill>
              </a:rPr>
              <a:t> due to gangrene, and used painting to pass the time as she was confined to her bed to heal.</a:t>
            </a:r>
            <a:endParaRPr b="1" sz="3000">
              <a:solidFill>
                <a:srgbClr val="FFFFFF"/>
              </a:solidFill>
            </a:endParaRPr>
          </a:p>
        </p:txBody>
      </p:sp>
      <p:pic>
        <p:nvPicPr>
          <p:cNvPr id="348" name="Google Shape;348;p34">
            <a:hlinkClick r:id="rId4"/>
          </p:cNvPr>
          <p:cNvPicPr preferRelativeResize="0"/>
          <p:nvPr/>
        </p:nvPicPr>
        <p:blipFill>
          <a:blip r:embed="rId5">
            <a:alphaModFix/>
          </a:blip>
          <a:stretch>
            <a:fillRect/>
          </a:stretch>
        </p:blipFill>
        <p:spPr>
          <a:xfrm>
            <a:off x="4740879" y="4826575"/>
            <a:ext cx="3311545" cy="1655750"/>
          </a:xfrm>
          <a:prstGeom prst="rect">
            <a:avLst/>
          </a:prstGeom>
          <a:noFill/>
          <a:ln>
            <a:noFill/>
          </a:ln>
        </p:spPr>
      </p:pic>
      <p:pic>
        <p:nvPicPr>
          <p:cNvPr id="349" name="Google Shape;349;p34">
            <a:hlinkClick r:id="rId6"/>
          </p:cNvPr>
          <p:cNvPicPr preferRelativeResize="0"/>
          <p:nvPr/>
        </p:nvPicPr>
        <p:blipFill>
          <a:blip r:embed="rId7">
            <a:alphaModFix/>
          </a:blip>
          <a:stretch>
            <a:fillRect/>
          </a:stretch>
        </p:blipFill>
        <p:spPr>
          <a:xfrm>
            <a:off x="189325" y="4659063"/>
            <a:ext cx="2305050" cy="1990725"/>
          </a:xfrm>
          <a:prstGeom prst="rect">
            <a:avLst/>
          </a:prstGeom>
          <a:noFill/>
          <a:ln>
            <a:noFill/>
          </a:ln>
        </p:spPr>
      </p:pic>
      <p:pic>
        <p:nvPicPr>
          <p:cNvPr id="350" name="Google Shape;350;p34">
            <a:hlinkClick r:id="rId8"/>
          </p:cNvPr>
          <p:cNvPicPr preferRelativeResize="0"/>
          <p:nvPr/>
        </p:nvPicPr>
        <p:blipFill>
          <a:blip r:embed="rId9">
            <a:alphaModFix/>
          </a:blip>
          <a:stretch>
            <a:fillRect/>
          </a:stretch>
        </p:blipFill>
        <p:spPr>
          <a:xfrm>
            <a:off x="2793761" y="4665798"/>
            <a:ext cx="1647750" cy="1977300"/>
          </a:xfrm>
          <a:prstGeom prst="rect">
            <a:avLst/>
          </a:prstGeom>
          <a:noFill/>
          <a:ln>
            <a:noFill/>
          </a:ln>
        </p:spPr>
      </p:pic>
      <p:pic>
        <p:nvPicPr>
          <p:cNvPr descr="Frida Kahlo was a Mexican artist who became famous for her self portraits that were strongly influenced by Mexican culture.&#10;&#10;Did you enjoy this video? You can buy me a coffee here: ko-fi.com/justtavia&#10;Let me know what you'd like to see a video on next!&#10;&#10;Sources:&#10;Frida by Jonah Winter (buy: https://tinyurl.com/yb5dxmjt)&#10;https://kidworldcitizen.org/kids-learn-frida-kahlo-mexican-artist-extraordinaire/&#10;https://cdn.shopify.com/s/files/1/0591/9493/files/FRIDA_KAHLO_BIOGRAPHY_FOR_KIDS_dedaa7c1-34c2-484c-b6eb-76b55b5057aa.pdf?5477386359845211421&#10;https://matadornetwork.com/life/story-behind-10-frida-kahlo-paintings/&#10;https://www.frida-kahlo-foundation.org/biography.html&#10;http://www.fubiz.net/en/2016/02/27/rare-pictures-of-frida-kahlos-childhood-taken-by-her-father/&#10;https://en.wikipedia.org/wiki/Frida_Kahlo&#10;&#10;Backgrounds found on unsplash.com" id="351" name="Google Shape;351;p34" title="Frida Kahlo: A Brief History (School Friendly)">
            <a:hlinkClick r:id="rId10"/>
          </p:cNvPr>
          <p:cNvPicPr preferRelativeResize="0"/>
          <p:nvPr/>
        </p:nvPicPr>
        <p:blipFill>
          <a:blip r:embed="rId11">
            <a:alphaModFix/>
          </a:blip>
          <a:stretch>
            <a:fillRect/>
          </a:stretch>
        </p:blipFill>
        <p:spPr>
          <a:xfrm>
            <a:off x="9268900" y="1555000"/>
            <a:ext cx="2764124" cy="2073100"/>
          </a:xfrm>
          <a:prstGeom prst="rect">
            <a:avLst/>
          </a:prstGeom>
          <a:noFill/>
          <a:ln>
            <a:noFill/>
          </a:ln>
        </p:spPr>
      </p:pic>
      <p:pic>
        <p:nvPicPr>
          <p:cNvPr id="352" name="Google Shape;352;p34">
            <a:hlinkClick r:id="rId12"/>
          </p:cNvPr>
          <p:cNvPicPr preferRelativeResize="0"/>
          <p:nvPr/>
        </p:nvPicPr>
        <p:blipFill>
          <a:blip r:embed="rId13">
            <a:alphaModFix/>
          </a:blip>
          <a:stretch>
            <a:fillRect/>
          </a:stretch>
        </p:blipFill>
        <p:spPr>
          <a:xfrm>
            <a:off x="8469125" y="4552600"/>
            <a:ext cx="3311550" cy="2203686"/>
          </a:xfrm>
          <a:prstGeom prst="rect">
            <a:avLst/>
          </a:prstGeom>
          <a:noFill/>
          <a:ln>
            <a:noFill/>
          </a:ln>
        </p:spPr>
      </p:pic>
      <p:sp>
        <p:nvSpPr>
          <p:cNvPr id="353" name="Google Shape;353;p34">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b="1" lang="en-US" sz="6400" u="sng">
                <a:solidFill>
                  <a:schemeClr val="hlink"/>
                </a:solidFill>
                <a:hlinkClick r:id="rId3"/>
              </a:rPr>
              <a:t>Mae C. Jemison</a:t>
            </a:r>
            <a:endParaRPr sz="6400">
              <a:solidFill>
                <a:srgbClr val="F8CFD1"/>
              </a:solidFill>
            </a:endParaRPr>
          </a:p>
        </p:txBody>
      </p:sp>
      <p:sp>
        <p:nvSpPr>
          <p:cNvPr id="359" name="Google Shape;359;p35"/>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Mae Jamison is recognized as the first female African American in space. Mae flew with 6 other astronauts in 1992 on the space voyage Endeavor. Mae was in the Peace Corps as a medical officer spending time in Sierra Leone and Liberia doing medical research.</a:t>
            </a:r>
            <a:endParaRPr b="1" sz="3000">
              <a:solidFill>
                <a:srgbClr val="FFFFFF"/>
              </a:solidFill>
            </a:endParaRPr>
          </a:p>
        </p:txBody>
      </p:sp>
      <p:pic>
        <p:nvPicPr>
          <p:cNvPr id="360" name="Google Shape;360;p35">
            <a:hlinkClick r:id="rId4"/>
          </p:cNvPr>
          <p:cNvPicPr preferRelativeResize="0"/>
          <p:nvPr/>
        </p:nvPicPr>
        <p:blipFill>
          <a:blip r:embed="rId5">
            <a:alphaModFix/>
          </a:blip>
          <a:stretch>
            <a:fillRect/>
          </a:stretch>
        </p:blipFill>
        <p:spPr>
          <a:xfrm>
            <a:off x="152400" y="3651025"/>
            <a:ext cx="3225948" cy="3054573"/>
          </a:xfrm>
          <a:prstGeom prst="rect">
            <a:avLst/>
          </a:prstGeom>
          <a:noFill/>
          <a:ln>
            <a:noFill/>
          </a:ln>
        </p:spPr>
      </p:pic>
      <p:pic>
        <p:nvPicPr>
          <p:cNvPr id="361" name="Google Shape;361;p35">
            <a:hlinkClick r:id="rId6"/>
          </p:cNvPr>
          <p:cNvPicPr preferRelativeResize="0"/>
          <p:nvPr/>
        </p:nvPicPr>
        <p:blipFill>
          <a:blip r:embed="rId7">
            <a:alphaModFix/>
          </a:blip>
          <a:stretch>
            <a:fillRect/>
          </a:stretch>
        </p:blipFill>
        <p:spPr>
          <a:xfrm>
            <a:off x="4122600" y="3577843"/>
            <a:ext cx="2505075" cy="3200929"/>
          </a:xfrm>
          <a:prstGeom prst="rect">
            <a:avLst/>
          </a:prstGeom>
          <a:noFill/>
          <a:ln>
            <a:noFill/>
          </a:ln>
        </p:spPr>
      </p:pic>
      <p:pic>
        <p:nvPicPr>
          <p:cNvPr id="362" name="Google Shape;362;p35">
            <a:hlinkClick r:id="rId8"/>
          </p:cNvPr>
          <p:cNvPicPr preferRelativeResize="0"/>
          <p:nvPr/>
        </p:nvPicPr>
        <p:blipFill>
          <a:blip r:embed="rId9">
            <a:alphaModFix/>
          </a:blip>
          <a:stretch>
            <a:fillRect/>
          </a:stretch>
        </p:blipFill>
        <p:spPr>
          <a:xfrm>
            <a:off x="9035700" y="1687577"/>
            <a:ext cx="2848125" cy="1613600"/>
          </a:xfrm>
          <a:prstGeom prst="rect">
            <a:avLst/>
          </a:prstGeom>
          <a:noFill/>
          <a:ln>
            <a:noFill/>
          </a:ln>
        </p:spPr>
      </p:pic>
      <p:pic>
        <p:nvPicPr>
          <p:cNvPr id="363" name="Google Shape;363;p35">
            <a:hlinkClick r:id="rId10"/>
          </p:cNvPr>
          <p:cNvPicPr preferRelativeResize="0"/>
          <p:nvPr/>
        </p:nvPicPr>
        <p:blipFill>
          <a:blip r:embed="rId11">
            <a:alphaModFix/>
          </a:blip>
          <a:stretch>
            <a:fillRect/>
          </a:stretch>
        </p:blipFill>
        <p:spPr>
          <a:xfrm>
            <a:off x="7594100" y="3622524"/>
            <a:ext cx="3054574" cy="3054574"/>
          </a:xfrm>
          <a:prstGeom prst="rect">
            <a:avLst/>
          </a:prstGeom>
          <a:noFill/>
          <a:ln>
            <a:noFill/>
          </a:ln>
        </p:spPr>
      </p:pic>
      <p:sp>
        <p:nvSpPr>
          <p:cNvPr id="364" name="Google Shape;364;p35">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Marie Curie</a:t>
            </a:r>
            <a:endParaRPr sz="6400">
              <a:solidFill>
                <a:srgbClr val="F8CFD1"/>
              </a:solidFill>
            </a:endParaRPr>
          </a:p>
        </p:txBody>
      </p:sp>
      <p:sp>
        <p:nvSpPr>
          <p:cNvPr id="370" name="Google Shape;370;p36"/>
          <p:cNvSpPr txBox="1"/>
          <p:nvPr>
            <p:ph idx="1" type="body"/>
          </p:nvPr>
        </p:nvSpPr>
        <p:spPr>
          <a:xfrm>
            <a:off x="389400" y="120155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Marie Curie won the Nobel Prize in Physics in 1903 for discovering Radioactivity and she also won the Nobel Prize in Chemistry as she discovered the elements of polonium and radium.  She is credited for much research in cancer treatment and spoke 5 languages fluently. </a:t>
            </a:r>
            <a:endParaRPr b="1" sz="3000">
              <a:solidFill>
                <a:srgbClr val="FFFFFF"/>
              </a:solidFill>
            </a:endParaRPr>
          </a:p>
        </p:txBody>
      </p:sp>
      <p:pic>
        <p:nvPicPr>
          <p:cNvPr id="371" name="Google Shape;371;p36">
            <a:hlinkClick r:id="rId4"/>
          </p:cNvPr>
          <p:cNvPicPr preferRelativeResize="0"/>
          <p:nvPr/>
        </p:nvPicPr>
        <p:blipFill>
          <a:blip r:embed="rId5">
            <a:alphaModFix/>
          </a:blip>
          <a:stretch>
            <a:fillRect/>
          </a:stretch>
        </p:blipFill>
        <p:spPr>
          <a:xfrm>
            <a:off x="3969900" y="3921400"/>
            <a:ext cx="2133600" cy="2628900"/>
          </a:xfrm>
          <a:prstGeom prst="rect">
            <a:avLst/>
          </a:prstGeom>
          <a:noFill/>
          <a:ln>
            <a:noFill/>
          </a:ln>
        </p:spPr>
      </p:pic>
      <p:pic>
        <p:nvPicPr>
          <p:cNvPr id="372" name="Google Shape;372;p36">
            <a:hlinkClick r:id="rId6"/>
          </p:cNvPr>
          <p:cNvPicPr preferRelativeResize="0"/>
          <p:nvPr/>
        </p:nvPicPr>
        <p:blipFill>
          <a:blip r:embed="rId7">
            <a:alphaModFix/>
          </a:blip>
          <a:stretch>
            <a:fillRect/>
          </a:stretch>
        </p:blipFill>
        <p:spPr>
          <a:xfrm>
            <a:off x="6777825" y="3547500"/>
            <a:ext cx="3809324" cy="3174449"/>
          </a:xfrm>
          <a:prstGeom prst="rect">
            <a:avLst/>
          </a:prstGeom>
          <a:noFill/>
          <a:ln>
            <a:noFill/>
          </a:ln>
        </p:spPr>
      </p:pic>
      <p:pic>
        <p:nvPicPr>
          <p:cNvPr id="373" name="Google Shape;373;p36">
            <a:hlinkClick r:id="rId8"/>
          </p:cNvPr>
          <p:cNvPicPr preferRelativeResize="0"/>
          <p:nvPr/>
        </p:nvPicPr>
        <p:blipFill>
          <a:blip r:embed="rId9">
            <a:alphaModFix/>
          </a:blip>
          <a:stretch>
            <a:fillRect/>
          </a:stretch>
        </p:blipFill>
        <p:spPr>
          <a:xfrm>
            <a:off x="681500" y="3846854"/>
            <a:ext cx="2778000" cy="2778000"/>
          </a:xfrm>
          <a:prstGeom prst="rect">
            <a:avLst/>
          </a:prstGeom>
          <a:noFill/>
          <a:ln>
            <a:noFill/>
          </a:ln>
        </p:spPr>
      </p:pic>
      <p:pic>
        <p:nvPicPr>
          <p:cNvPr id="374" name="Google Shape;374;p36">
            <a:hlinkClick r:id="rId10"/>
          </p:cNvPr>
          <p:cNvPicPr preferRelativeResize="0"/>
          <p:nvPr/>
        </p:nvPicPr>
        <p:blipFill>
          <a:blip r:embed="rId11">
            <a:alphaModFix/>
          </a:blip>
          <a:stretch>
            <a:fillRect/>
          </a:stretch>
        </p:blipFill>
        <p:spPr>
          <a:xfrm>
            <a:off x="9684000" y="1659100"/>
            <a:ext cx="2203200" cy="1769904"/>
          </a:xfrm>
          <a:prstGeom prst="rect">
            <a:avLst/>
          </a:prstGeom>
          <a:noFill/>
          <a:ln>
            <a:noFill/>
          </a:ln>
        </p:spPr>
      </p:pic>
      <p:sp>
        <p:nvSpPr>
          <p:cNvPr id="375" name="Google Shape;375;p36">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Alice Ball</a:t>
            </a:r>
            <a:endParaRPr sz="6400">
              <a:solidFill>
                <a:srgbClr val="F8CFD1"/>
              </a:solidFill>
            </a:endParaRPr>
          </a:p>
        </p:txBody>
      </p:sp>
      <p:sp>
        <p:nvSpPr>
          <p:cNvPr id="381" name="Google Shape;381;p37"/>
          <p:cNvSpPr txBox="1"/>
          <p:nvPr>
            <p:ph idx="1" type="body"/>
          </p:nvPr>
        </p:nvSpPr>
        <p:spPr>
          <a:xfrm>
            <a:off x="84150" y="1221900"/>
            <a:ext cx="84021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The first person to development a successful treatment for the disease leprosy was African American chemist, Alice Ball. Tragically, Alice died very young, 24 years old, and was unable to see the full impact of her discovery. </a:t>
            </a:r>
            <a:endParaRPr b="1" sz="3000">
              <a:solidFill>
                <a:srgbClr val="FFFFFF"/>
              </a:solidFill>
            </a:endParaRPr>
          </a:p>
        </p:txBody>
      </p:sp>
      <p:pic>
        <p:nvPicPr>
          <p:cNvPr id="382" name="Google Shape;382;p37">
            <a:hlinkClick r:id="rId4"/>
          </p:cNvPr>
          <p:cNvPicPr preferRelativeResize="0"/>
          <p:nvPr/>
        </p:nvPicPr>
        <p:blipFill>
          <a:blip r:embed="rId5">
            <a:alphaModFix/>
          </a:blip>
          <a:stretch>
            <a:fillRect/>
          </a:stretch>
        </p:blipFill>
        <p:spPr>
          <a:xfrm>
            <a:off x="8486250" y="1852375"/>
            <a:ext cx="3354000" cy="3354000"/>
          </a:xfrm>
          <a:prstGeom prst="rect">
            <a:avLst/>
          </a:prstGeom>
          <a:noFill/>
          <a:ln>
            <a:noFill/>
          </a:ln>
        </p:spPr>
      </p:pic>
      <p:pic>
        <p:nvPicPr>
          <p:cNvPr descr="To celebrate our 120th anniversary, LSHTM has gained special permission to add the names of three women health innovators to the façade of our Grade II listed building. One of the women honoured is Alice Augusta Ball, a young chemist at the University of Hawaii who developed the most effective injectable treatment for leprosy in the early 20th century. She was the first female and African-American to receive a master’s degree there, and also the first female to teach chemistry. #LSHTM120 #WomeninSTEM" id="383" name="Google Shape;383;p37" title="Honouring Alice Augusta Ball at LSHTM">
            <a:hlinkClick r:id="rId6"/>
          </p:cNvPr>
          <p:cNvPicPr preferRelativeResize="0"/>
          <p:nvPr/>
        </p:nvPicPr>
        <p:blipFill>
          <a:blip r:embed="rId7">
            <a:alphaModFix/>
          </a:blip>
          <a:stretch>
            <a:fillRect/>
          </a:stretch>
        </p:blipFill>
        <p:spPr>
          <a:xfrm>
            <a:off x="416950" y="3884200"/>
            <a:ext cx="3653326" cy="2740000"/>
          </a:xfrm>
          <a:prstGeom prst="rect">
            <a:avLst/>
          </a:prstGeom>
          <a:noFill/>
          <a:ln>
            <a:noFill/>
          </a:ln>
        </p:spPr>
      </p:pic>
      <p:pic>
        <p:nvPicPr>
          <p:cNvPr id="384" name="Google Shape;384;p37">
            <a:hlinkClick r:id="rId8"/>
          </p:cNvPr>
          <p:cNvPicPr preferRelativeResize="0"/>
          <p:nvPr/>
        </p:nvPicPr>
        <p:blipFill>
          <a:blip r:embed="rId9">
            <a:alphaModFix/>
          </a:blip>
          <a:stretch>
            <a:fillRect/>
          </a:stretch>
        </p:blipFill>
        <p:spPr>
          <a:xfrm>
            <a:off x="5097725" y="3139675"/>
            <a:ext cx="2615225" cy="3718325"/>
          </a:xfrm>
          <a:prstGeom prst="rect">
            <a:avLst/>
          </a:prstGeom>
          <a:noFill/>
          <a:ln>
            <a:noFill/>
          </a:ln>
        </p:spPr>
      </p:pic>
      <p:sp>
        <p:nvSpPr>
          <p:cNvPr id="385" name="Google Shape;385;p37">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8"/>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Oprah Winfrey</a:t>
            </a:r>
            <a:endParaRPr sz="6400">
              <a:solidFill>
                <a:srgbClr val="F8CFD1"/>
              </a:solidFill>
            </a:endParaRPr>
          </a:p>
        </p:txBody>
      </p:sp>
      <p:sp>
        <p:nvSpPr>
          <p:cNvPr id="391" name="Google Shape;391;p38"/>
          <p:cNvSpPr txBox="1"/>
          <p:nvPr>
            <p:ph idx="1" type="body"/>
          </p:nvPr>
        </p:nvSpPr>
        <p:spPr>
          <a:xfrm>
            <a:off x="84150" y="1298100"/>
            <a:ext cx="119490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Best known in her role as the host of her international talk show, Oprah Winfrey also launched her own television network, OWN. Winfrey overcame an abusive and troubled childhood to break into radio and television during the 1970s when opportunities for African American women on television were almost non-existent. Winfrey is a philanthropist and gives generously to many causes including the girls’ school she established in Africa.</a:t>
            </a:r>
            <a:endParaRPr b="1" sz="3000">
              <a:solidFill>
                <a:srgbClr val="FFFFFF"/>
              </a:solidFill>
            </a:endParaRPr>
          </a:p>
        </p:txBody>
      </p:sp>
      <p:pic>
        <p:nvPicPr>
          <p:cNvPr id="392" name="Google Shape;392;p38">
            <a:hlinkClick r:id="rId4"/>
          </p:cNvPr>
          <p:cNvPicPr preferRelativeResize="0"/>
          <p:nvPr/>
        </p:nvPicPr>
        <p:blipFill>
          <a:blip r:embed="rId5">
            <a:alphaModFix/>
          </a:blip>
          <a:stretch>
            <a:fillRect/>
          </a:stretch>
        </p:blipFill>
        <p:spPr>
          <a:xfrm>
            <a:off x="8516325" y="4574225"/>
            <a:ext cx="3307351" cy="2070324"/>
          </a:xfrm>
          <a:prstGeom prst="rect">
            <a:avLst/>
          </a:prstGeom>
          <a:noFill/>
          <a:ln>
            <a:noFill/>
          </a:ln>
        </p:spPr>
      </p:pic>
      <p:pic>
        <p:nvPicPr>
          <p:cNvPr id="393" name="Google Shape;393;p38">
            <a:hlinkClick r:id="rId6"/>
          </p:cNvPr>
          <p:cNvPicPr preferRelativeResize="0"/>
          <p:nvPr/>
        </p:nvPicPr>
        <p:blipFill>
          <a:blip r:embed="rId7">
            <a:alphaModFix/>
          </a:blip>
          <a:stretch>
            <a:fillRect/>
          </a:stretch>
        </p:blipFill>
        <p:spPr>
          <a:xfrm>
            <a:off x="189325" y="4574225"/>
            <a:ext cx="3937428" cy="2070325"/>
          </a:xfrm>
          <a:prstGeom prst="rect">
            <a:avLst/>
          </a:prstGeom>
          <a:noFill/>
          <a:ln>
            <a:noFill/>
          </a:ln>
        </p:spPr>
      </p:pic>
      <p:pic>
        <p:nvPicPr>
          <p:cNvPr descr="The queen of daytime television, Winfrey overcame several seemingly crushing obstacles in order to become one of the most respected and wealthy women in the world.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Oprah Winfrey - Media Giant &amp; Philanthropist | Mini Bio | BIO&#10;https://www.youtube.com/user/BiographyChannel" id="394" name="Google Shape;394;p38" title="Oprah Winfrey - Media Giant &amp; Philanthropist | Mini Bio | BIO">
            <a:hlinkClick r:id="rId8"/>
          </p:cNvPr>
          <p:cNvPicPr preferRelativeResize="0"/>
          <p:nvPr/>
        </p:nvPicPr>
        <p:blipFill>
          <a:blip r:embed="rId9">
            <a:alphaModFix/>
          </a:blip>
          <a:stretch>
            <a:fillRect/>
          </a:stretch>
        </p:blipFill>
        <p:spPr>
          <a:xfrm>
            <a:off x="4579651" y="4280618"/>
            <a:ext cx="3307350" cy="2480507"/>
          </a:xfrm>
          <a:prstGeom prst="rect">
            <a:avLst/>
          </a:prstGeom>
          <a:noFill/>
          <a:ln>
            <a:noFill/>
          </a:ln>
        </p:spPr>
      </p:pic>
      <p:sp>
        <p:nvSpPr>
          <p:cNvPr id="395" name="Google Shape;395;p38">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9"/>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Amy Tan</a:t>
            </a:r>
            <a:endParaRPr sz="6400">
              <a:solidFill>
                <a:srgbClr val="F8CFD1"/>
              </a:solidFill>
            </a:endParaRPr>
          </a:p>
        </p:txBody>
      </p:sp>
      <p:sp>
        <p:nvSpPr>
          <p:cNvPr id="401" name="Google Shape;401;p39"/>
          <p:cNvSpPr txBox="1"/>
          <p:nvPr>
            <p:ph idx="1" type="body"/>
          </p:nvPr>
        </p:nvSpPr>
        <p:spPr>
          <a:xfrm>
            <a:off x="84150" y="1221900"/>
            <a:ext cx="88905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Amy tan is a well-known Chinese American writer whose works explore the cultural challenges of second generation immigrants.  Her book, ‘The Joy Luck Club’ is a New York Times best selling novel. </a:t>
            </a:r>
            <a:endParaRPr b="1" sz="3000">
              <a:solidFill>
                <a:srgbClr val="FFFFFF"/>
              </a:solidFill>
            </a:endParaRPr>
          </a:p>
        </p:txBody>
      </p:sp>
      <p:pic>
        <p:nvPicPr>
          <p:cNvPr id="402" name="Google Shape;402;p39">
            <a:hlinkClick r:id="rId4"/>
          </p:cNvPr>
          <p:cNvPicPr preferRelativeResize="0"/>
          <p:nvPr/>
        </p:nvPicPr>
        <p:blipFill>
          <a:blip r:embed="rId5">
            <a:alphaModFix/>
          </a:blip>
          <a:stretch>
            <a:fillRect/>
          </a:stretch>
        </p:blipFill>
        <p:spPr>
          <a:xfrm>
            <a:off x="152400" y="3351600"/>
            <a:ext cx="2211224" cy="3354000"/>
          </a:xfrm>
          <a:prstGeom prst="rect">
            <a:avLst/>
          </a:prstGeom>
          <a:noFill/>
          <a:ln>
            <a:noFill/>
          </a:ln>
        </p:spPr>
      </p:pic>
      <p:pic>
        <p:nvPicPr>
          <p:cNvPr id="403" name="Google Shape;403;p39">
            <a:hlinkClick r:id="rId6"/>
          </p:cNvPr>
          <p:cNvPicPr preferRelativeResize="0"/>
          <p:nvPr/>
        </p:nvPicPr>
        <p:blipFill>
          <a:blip r:embed="rId7">
            <a:alphaModFix/>
          </a:blip>
          <a:stretch>
            <a:fillRect/>
          </a:stretch>
        </p:blipFill>
        <p:spPr>
          <a:xfrm>
            <a:off x="9420425" y="1391863"/>
            <a:ext cx="2179948" cy="2665650"/>
          </a:xfrm>
          <a:prstGeom prst="rect">
            <a:avLst/>
          </a:prstGeom>
          <a:noFill/>
          <a:ln>
            <a:noFill/>
          </a:ln>
        </p:spPr>
      </p:pic>
      <p:pic>
        <p:nvPicPr>
          <p:cNvPr descr="Author Amy Tan’s memoir tells the stories of the women who inspired her fiction.  She spoke to Stephen Smith about her own experiences of sexual assault and racial abuse after the last presidential election.&#10;&#10;Newsnight is the BBC's flagship news and current affairs TV programme - with analysis, debate, exclusives, and robust interviews. &#10;&#10;Website: https://www.bbc.co.uk/newsnight&#10;Twitter: https://twitter.com/BBCNewsnight&#10;Facebook: https://www.facebook.com/bbcnewsnight" id="404" name="Google Shape;404;p39" title="Author Amy Tan speaks to Stephen Smith - BBC Newsnight">
            <a:hlinkClick r:id="rId8"/>
          </p:cNvPr>
          <p:cNvPicPr preferRelativeResize="0"/>
          <p:nvPr/>
        </p:nvPicPr>
        <p:blipFill>
          <a:blip r:embed="rId9">
            <a:alphaModFix/>
          </a:blip>
          <a:stretch>
            <a:fillRect/>
          </a:stretch>
        </p:blipFill>
        <p:spPr>
          <a:xfrm>
            <a:off x="3065475" y="3785800"/>
            <a:ext cx="3757400" cy="2818050"/>
          </a:xfrm>
          <a:prstGeom prst="rect">
            <a:avLst/>
          </a:prstGeom>
          <a:noFill/>
          <a:ln>
            <a:noFill/>
          </a:ln>
        </p:spPr>
      </p:pic>
      <p:pic>
        <p:nvPicPr>
          <p:cNvPr id="405" name="Google Shape;405;p39">
            <a:hlinkClick r:id="rId10"/>
          </p:cNvPr>
          <p:cNvPicPr preferRelativeResize="0"/>
          <p:nvPr/>
        </p:nvPicPr>
        <p:blipFill>
          <a:blip r:embed="rId11">
            <a:alphaModFix/>
          </a:blip>
          <a:stretch>
            <a:fillRect/>
          </a:stretch>
        </p:blipFill>
        <p:spPr>
          <a:xfrm>
            <a:off x="7795700" y="4351375"/>
            <a:ext cx="3138975" cy="2354226"/>
          </a:xfrm>
          <a:prstGeom prst="rect">
            <a:avLst/>
          </a:prstGeom>
          <a:noFill/>
          <a:ln>
            <a:noFill/>
          </a:ln>
        </p:spPr>
      </p:pic>
      <p:sp>
        <p:nvSpPr>
          <p:cNvPr id="406" name="Google Shape;406;p39">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a:solidFill>
                  <a:srgbClr val="F8CFD1"/>
                </a:solidFill>
              </a:rPr>
              <a:t>Wangari Maathai</a:t>
            </a:r>
            <a:endParaRPr sz="6400">
              <a:solidFill>
                <a:srgbClr val="F8CFD1"/>
              </a:solidFill>
            </a:endParaRPr>
          </a:p>
        </p:txBody>
      </p:sp>
      <p:sp>
        <p:nvSpPr>
          <p:cNvPr id="412" name="Google Shape;412;p40"/>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The first African to receive a Nobel Peace Prize, Wangari Maathai is a social, environmental, and political activist. As an advocate for real change in Africa, she presents legislation for green protection and keeping the Congo Basin forests protected.</a:t>
            </a:r>
            <a:endParaRPr b="1" sz="3000">
              <a:solidFill>
                <a:srgbClr val="FFFFFF"/>
              </a:solidFill>
            </a:endParaRPr>
          </a:p>
        </p:txBody>
      </p:sp>
      <p:pic>
        <p:nvPicPr>
          <p:cNvPr id="413" name="Google Shape;413;p40">
            <a:hlinkClick r:id="rId3"/>
          </p:cNvPr>
          <p:cNvPicPr preferRelativeResize="0"/>
          <p:nvPr/>
        </p:nvPicPr>
        <p:blipFill>
          <a:blip r:embed="rId4">
            <a:alphaModFix/>
          </a:blip>
          <a:stretch>
            <a:fillRect/>
          </a:stretch>
        </p:blipFill>
        <p:spPr>
          <a:xfrm>
            <a:off x="5302725" y="3323106"/>
            <a:ext cx="2508450" cy="1667069"/>
          </a:xfrm>
          <a:prstGeom prst="rect">
            <a:avLst/>
          </a:prstGeom>
          <a:noFill/>
          <a:ln>
            <a:noFill/>
          </a:ln>
        </p:spPr>
      </p:pic>
      <p:pic>
        <p:nvPicPr>
          <p:cNvPr id="414" name="Google Shape;414;p40">
            <a:hlinkClick r:id="rId5"/>
          </p:cNvPr>
          <p:cNvPicPr preferRelativeResize="0"/>
          <p:nvPr/>
        </p:nvPicPr>
        <p:blipFill>
          <a:blip r:embed="rId6">
            <a:alphaModFix/>
          </a:blip>
          <a:stretch>
            <a:fillRect/>
          </a:stretch>
        </p:blipFill>
        <p:spPr>
          <a:xfrm>
            <a:off x="9067375" y="2253425"/>
            <a:ext cx="2991600" cy="4497777"/>
          </a:xfrm>
          <a:prstGeom prst="rect">
            <a:avLst/>
          </a:prstGeom>
          <a:noFill/>
          <a:ln>
            <a:noFill/>
          </a:ln>
        </p:spPr>
      </p:pic>
      <p:pic>
        <p:nvPicPr>
          <p:cNvPr descr="The Nobel Peace Prize 2004 was awarded to Wangari Muta Maathai &quot;for her contribution to sustainable development, democracy and peace.&quot;" id="415" name="Google Shape;415;p40" title="Wangari Maathai - Defender of the Earth, fighter for democracy">
            <a:hlinkClick r:id="rId7"/>
          </p:cNvPr>
          <p:cNvPicPr preferRelativeResize="0"/>
          <p:nvPr/>
        </p:nvPicPr>
        <p:blipFill>
          <a:blip r:embed="rId8">
            <a:alphaModFix/>
          </a:blip>
          <a:stretch>
            <a:fillRect/>
          </a:stretch>
        </p:blipFill>
        <p:spPr>
          <a:xfrm>
            <a:off x="113113" y="3399300"/>
            <a:ext cx="4472000" cy="3354000"/>
          </a:xfrm>
          <a:prstGeom prst="rect">
            <a:avLst/>
          </a:prstGeom>
          <a:noFill/>
          <a:ln>
            <a:noFill/>
          </a:ln>
        </p:spPr>
      </p:pic>
      <p:pic>
        <p:nvPicPr>
          <p:cNvPr id="416" name="Google Shape;416;p40">
            <a:hlinkClick r:id="rId9"/>
          </p:cNvPr>
          <p:cNvPicPr preferRelativeResize="0"/>
          <p:nvPr/>
        </p:nvPicPr>
        <p:blipFill>
          <a:blip r:embed="rId10">
            <a:alphaModFix/>
          </a:blip>
          <a:stretch>
            <a:fillRect/>
          </a:stretch>
        </p:blipFill>
        <p:spPr>
          <a:xfrm>
            <a:off x="5454350" y="5114074"/>
            <a:ext cx="2228046" cy="1667075"/>
          </a:xfrm>
          <a:prstGeom prst="rect">
            <a:avLst/>
          </a:prstGeom>
          <a:noFill/>
          <a:ln>
            <a:noFill/>
          </a:ln>
        </p:spPr>
      </p:pic>
      <p:sp>
        <p:nvSpPr>
          <p:cNvPr id="417" name="Google Shape;417;p40">
            <a:hlinkClick action="ppaction://hlinksldjump" r:id="rId11"/>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1"/>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Nadia Murad</a:t>
            </a:r>
            <a:endParaRPr sz="6400">
              <a:solidFill>
                <a:srgbClr val="F8CFD1"/>
              </a:solidFill>
            </a:endParaRPr>
          </a:p>
        </p:txBody>
      </p:sp>
      <p:sp>
        <p:nvSpPr>
          <p:cNvPr id="423" name="Google Shape;423;p41"/>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An Iraqi human rights activist, Nadia Murad brought to light the brutal reality of sexual violence and trafficking. Nadia herself was held in captivity and subjected to repeated assault. Now working with women and children who are also victims of human trafficking, Nadia is a recipient of the Nobel Peace Prize.</a:t>
            </a:r>
            <a:endParaRPr b="1" sz="3000">
              <a:solidFill>
                <a:srgbClr val="FFFFFF"/>
              </a:solidFill>
            </a:endParaRPr>
          </a:p>
        </p:txBody>
      </p:sp>
      <p:pic>
        <p:nvPicPr>
          <p:cNvPr id="424" name="Google Shape;424;p41">
            <a:hlinkClick r:id="rId4"/>
          </p:cNvPr>
          <p:cNvPicPr preferRelativeResize="0"/>
          <p:nvPr/>
        </p:nvPicPr>
        <p:blipFill>
          <a:blip r:embed="rId5">
            <a:alphaModFix/>
          </a:blip>
          <a:stretch>
            <a:fillRect/>
          </a:stretch>
        </p:blipFill>
        <p:spPr>
          <a:xfrm>
            <a:off x="9378750" y="1463325"/>
            <a:ext cx="2619375" cy="1743075"/>
          </a:xfrm>
          <a:prstGeom prst="rect">
            <a:avLst/>
          </a:prstGeom>
          <a:noFill/>
          <a:ln>
            <a:noFill/>
          </a:ln>
        </p:spPr>
      </p:pic>
      <p:pic>
        <p:nvPicPr>
          <p:cNvPr id="425" name="Google Shape;425;p41">
            <a:hlinkClick r:id="rId6"/>
          </p:cNvPr>
          <p:cNvPicPr preferRelativeResize="0"/>
          <p:nvPr/>
        </p:nvPicPr>
        <p:blipFill rotWithShape="1">
          <a:blip r:embed="rId7">
            <a:alphaModFix/>
          </a:blip>
          <a:srcRect b="18666" l="0" r="0" t="0"/>
          <a:stretch/>
        </p:blipFill>
        <p:spPr>
          <a:xfrm>
            <a:off x="1332700" y="3982450"/>
            <a:ext cx="3042825" cy="2474825"/>
          </a:xfrm>
          <a:prstGeom prst="rect">
            <a:avLst/>
          </a:prstGeom>
          <a:noFill/>
          <a:ln>
            <a:noFill/>
          </a:ln>
        </p:spPr>
      </p:pic>
      <p:pic>
        <p:nvPicPr>
          <p:cNvPr descr="Nadia Murad has been jointly awarded the 2018 Nobel peace prize for her efforts to end the use of sexual violence as a weapon of war. Here, she recounts the harrowing experience of being abducted with other Yazidi women by Islamic State militants in northern Iraq in August 2014. The gynaecologist Denis Mukwege is the other winner of the prize, for his work helping the victims of sexual violence in the Democratic Republic of the Congo&#10;Subscribe to Guardian News on YouTube ► http://bit.ly/guardianwiressub&#10;&#10;Nobel peace prize 2018 won by Denis Mukwege and Nadia Murad – live updates ► https://www.theguardian.com/world/live/2018/oct/05/nobel-peace-prize-2018-live-updates&#10;&#10;Support the Guardian ► https://theguardian.com/supportus&#10;&#10;The Guardian ► https://www.theguardian.com&#10;&#10;The Guardian YouTube network:&#10;&#10;The Guardian ► www.youtube.com/theguardian&#10;Owen Jones talks ► http://bit.ly/subsowenjones&#10;Guardian Football ► http://is.gd/guardianfootball&#10;Guardian Sport ► http://bit.ly/GDNsport&#10;Guardian Culture ► http://is.gd/guardianculture&#10;Guardian Science and Tech ► http://is.gd/guardiantech" id="426" name="Google Shape;426;p41" title="Nobel peace prize joint winner Nadia Murad's powerful 2016 speech to the UN">
            <a:hlinkClick r:id="rId8"/>
          </p:cNvPr>
          <p:cNvPicPr preferRelativeResize="0"/>
          <p:nvPr/>
        </p:nvPicPr>
        <p:blipFill>
          <a:blip r:embed="rId9">
            <a:alphaModFix/>
          </a:blip>
          <a:stretch>
            <a:fillRect/>
          </a:stretch>
        </p:blipFill>
        <p:spPr>
          <a:xfrm>
            <a:off x="6057900" y="3703825"/>
            <a:ext cx="4042776" cy="3032075"/>
          </a:xfrm>
          <a:prstGeom prst="rect">
            <a:avLst/>
          </a:prstGeom>
          <a:noFill/>
          <a:ln>
            <a:noFill/>
          </a:ln>
        </p:spPr>
      </p:pic>
      <p:sp>
        <p:nvSpPr>
          <p:cNvPr id="427" name="Google Shape;427;p41">
            <a:hlinkClick action="ppaction://hlinksldjump" r:id="rId10"/>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2"/>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Kamala Harris</a:t>
            </a:r>
            <a:endParaRPr sz="6400">
              <a:solidFill>
                <a:srgbClr val="F8CFD1"/>
              </a:solidFill>
            </a:endParaRPr>
          </a:p>
        </p:txBody>
      </p:sp>
      <p:sp>
        <p:nvSpPr>
          <p:cNvPr id="433" name="Google Shape;433;p42"/>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Born to immigrant parents, Kamala Harris is the first female vice president of the United States.  She is the daughter of an Indian mother and Jamaican father. Raised in a diverse environment, Kamala became California’s Attorney General overseeing one of the country’s largest justice system.</a:t>
            </a:r>
            <a:endParaRPr b="1" sz="3000">
              <a:solidFill>
                <a:srgbClr val="FFFFFF"/>
              </a:solidFill>
            </a:endParaRPr>
          </a:p>
        </p:txBody>
      </p:sp>
      <p:pic>
        <p:nvPicPr>
          <p:cNvPr id="434" name="Google Shape;434;p42">
            <a:hlinkClick r:id="rId4"/>
          </p:cNvPr>
          <p:cNvPicPr preferRelativeResize="0"/>
          <p:nvPr/>
        </p:nvPicPr>
        <p:blipFill rotWithShape="1">
          <a:blip r:embed="rId5">
            <a:alphaModFix/>
          </a:blip>
          <a:srcRect b="5930" l="6517" r="6237" t="5282"/>
          <a:stretch/>
        </p:blipFill>
        <p:spPr>
          <a:xfrm>
            <a:off x="761150" y="4394989"/>
            <a:ext cx="1921061" cy="2301636"/>
          </a:xfrm>
          <a:prstGeom prst="rect">
            <a:avLst/>
          </a:prstGeom>
          <a:noFill/>
          <a:ln cap="flat" cmpd="sng" w="38100">
            <a:solidFill>
              <a:srgbClr val="E6B8AF"/>
            </a:solidFill>
            <a:prstDash val="solid"/>
            <a:round/>
            <a:headEnd len="sm" w="sm" type="none"/>
            <a:tailEnd len="sm" w="sm" type="none"/>
          </a:ln>
        </p:spPr>
      </p:pic>
      <p:pic>
        <p:nvPicPr>
          <p:cNvPr id="435" name="Google Shape;435;p42">
            <a:hlinkClick r:id="rId6"/>
          </p:cNvPr>
          <p:cNvPicPr preferRelativeResize="0"/>
          <p:nvPr/>
        </p:nvPicPr>
        <p:blipFill rotWithShape="1">
          <a:blip r:embed="rId7">
            <a:alphaModFix/>
          </a:blip>
          <a:srcRect b="9353" l="17229" r="16426" t="9027"/>
          <a:stretch/>
        </p:blipFill>
        <p:spPr>
          <a:xfrm>
            <a:off x="9378738" y="1531401"/>
            <a:ext cx="1878588" cy="2301636"/>
          </a:xfrm>
          <a:prstGeom prst="rect">
            <a:avLst/>
          </a:prstGeom>
          <a:noFill/>
          <a:ln cap="flat" cmpd="sng" w="38100">
            <a:solidFill>
              <a:srgbClr val="E6B8AF"/>
            </a:solidFill>
            <a:prstDash val="solid"/>
            <a:round/>
            <a:headEnd len="sm" w="sm" type="none"/>
            <a:tailEnd len="sm" w="sm" type="none"/>
          </a:ln>
        </p:spPr>
      </p:pic>
      <p:pic>
        <p:nvPicPr>
          <p:cNvPr id="436" name="Google Shape;436;p42">
            <a:hlinkClick r:id="rId8"/>
          </p:cNvPr>
          <p:cNvPicPr preferRelativeResize="0"/>
          <p:nvPr/>
        </p:nvPicPr>
        <p:blipFill>
          <a:blip r:embed="rId9">
            <a:alphaModFix/>
          </a:blip>
          <a:stretch>
            <a:fillRect/>
          </a:stretch>
        </p:blipFill>
        <p:spPr>
          <a:xfrm>
            <a:off x="3513673" y="4395000"/>
            <a:ext cx="1878563" cy="2301637"/>
          </a:xfrm>
          <a:prstGeom prst="rect">
            <a:avLst/>
          </a:prstGeom>
          <a:noFill/>
          <a:ln cap="flat" cmpd="sng" w="38100">
            <a:solidFill>
              <a:srgbClr val="E6B8AF"/>
            </a:solidFill>
            <a:prstDash val="solid"/>
            <a:round/>
            <a:headEnd len="sm" w="sm" type="none"/>
            <a:tailEnd len="sm" w="sm" type="none"/>
          </a:ln>
        </p:spPr>
      </p:pic>
      <p:pic>
        <p:nvPicPr>
          <p:cNvPr id="437" name="Google Shape;437;p42">
            <a:hlinkClick r:id="rId10"/>
          </p:cNvPr>
          <p:cNvPicPr preferRelativeResize="0"/>
          <p:nvPr/>
        </p:nvPicPr>
        <p:blipFill>
          <a:blip r:embed="rId11">
            <a:alphaModFix/>
          </a:blip>
          <a:stretch>
            <a:fillRect/>
          </a:stretch>
        </p:blipFill>
        <p:spPr>
          <a:xfrm>
            <a:off x="6223700" y="4395000"/>
            <a:ext cx="1878550" cy="2355300"/>
          </a:xfrm>
          <a:prstGeom prst="rect">
            <a:avLst/>
          </a:prstGeom>
          <a:noFill/>
          <a:ln cap="flat" cmpd="sng" w="38100">
            <a:solidFill>
              <a:srgbClr val="E6B8AF"/>
            </a:solidFill>
            <a:prstDash val="solid"/>
            <a:round/>
            <a:headEnd len="sm" w="sm" type="none"/>
            <a:tailEnd len="sm" w="sm" type="none"/>
          </a:ln>
        </p:spPr>
      </p:pic>
      <p:pic>
        <p:nvPicPr>
          <p:cNvPr id="438" name="Google Shape;438;p42">
            <a:hlinkClick r:id="rId12"/>
          </p:cNvPr>
          <p:cNvPicPr preferRelativeResize="0"/>
          <p:nvPr/>
        </p:nvPicPr>
        <p:blipFill>
          <a:blip r:embed="rId13">
            <a:alphaModFix/>
          </a:blip>
          <a:stretch>
            <a:fillRect/>
          </a:stretch>
        </p:blipFill>
        <p:spPr>
          <a:xfrm>
            <a:off x="9109350" y="4104375"/>
            <a:ext cx="2592250" cy="2592250"/>
          </a:xfrm>
          <a:prstGeom prst="rect">
            <a:avLst/>
          </a:prstGeom>
          <a:noFill/>
          <a:ln>
            <a:noFill/>
          </a:ln>
        </p:spPr>
      </p:pic>
      <p:sp>
        <p:nvSpPr>
          <p:cNvPr id="439" name="Google Shape;439;p42">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3"/>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Patsy Mink</a:t>
            </a:r>
            <a:endParaRPr sz="6400">
              <a:solidFill>
                <a:srgbClr val="F8CFD1"/>
              </a:solidFill>
            </a:endParaRPr>
          </a:p>
        </p:txBody>
      </p:sp>
      <p:sp>
        <p:nvSpPr>
          <p:cNvPr id="445" name="Google Shape;445;p43"/>
          <p:cNvSpPr txBox="1"/>
          <p:nvPr>
            <p:ph idx="1" type="body"/>
          </p:nvPr>
        </p:nvSpPr>
        <p:spPr>
          <a:xfrm>
            <a:off x="84150" y="1221900"/>
            <a:ext cx="8076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Patsy Mink was a politician and attorney from Hawaii.  She was elected as the first woman of color into the United States Congress. Patsy was a third generation Japanese American who was born and raised in Hawaii. Patsy Mink was a fierce advocate for equality in education.</a:t>
            </a:r>
            <a:endParaRPr b="1" sz="3000">
              <a:solidFill>
                <a:srgbClr val="FFFFFF"/>
              </a:solidFill>
            </a:endParaRPr>
          </a:p>
        </p:txBody>
      </p:sp>
      <p:pic>
        <p:nvPicPr>
          <p:cNvPr id="446" name="Google Shape;446;p43">
            <a:hlinkClick r:id="rId4"/>
          </p:cNvPr>
          <p:cNvPicPr preferRelativeResize="0"/>
          <p:nvPr/>
        </p:nvPicPr>
        <p:blipFill>
          <a:blip r:embed="rId5">
            <a:alphaModFix/>
          </a:blip>
          <a:stretch>
            <a:fillRect/>
          </a:stretch>
        </p:blipFill>
        <p:spPr>
          <a:xfrm>
            <a:off x="8347425" y="945950"/>
            <a:ext cx="2265651" cy="3020874"/>
          </a:xfrm>
          <a:prstGeom prst="rect">
            <a:avLst/>
          </a:prstGeom>
          <a:noFill/>
          <a:ln>
            <a:noFill/>
          </a:ln>
        </p:spPr>
      </p:pic>
      <p:pic>
        <p:nvPicPr>
          <p:cNvPr id="447" name="Google Shape;447;p43">
            <a:hlinkClick r:id="rId6"/>
          </p:cNvPr>
          <p:cNvPicPr preferRelativeResize="0"/>
          <p:nvPr/>
        </p:nvPicPr>
        <p:blipFill>
          <a:blip r:embed="rId7">
            <a:alphaModFix/>
          </a:blip>
          <a:stretch>
            <a:fillRect/>
          </a:stretch>
        </p:blipFill>
        <p:spPr>
          <a:xfrm>
            <a:off x="189325" y="4293000"/>
            <a:ext cx="3887050" cy="2186449"/>
          </a:xfrm>
          <a:prstGeom prst="rect">
            <a:avLst/>
          </a:prstGeom>
          <a:noFill/>
          <a:ln>
            <a:noFill/>
          </a:ln>
        </p:spPr>
      </p:pic>
      <p:pic>
        <p:nvPicPr>
          <p:cNvPr descr="Patsy Mink: Ahead of the Majority&#10;A film by Kimberlee Bassford&#10;&#10;US, 2008, 56 minutes, Color/BW, DVD &#10;&#10;See the film on Vimeo on Demand here:&#10;https://vimeo.com/ondemand/patsymink&#10;&#10;In 1965, Patsy Takemoto Mink became the first woman of color in the United States Congress. Seven years later, she ran for the US presidency and was the driving force behind Title IX, the landmark legislation that transformed women’s opportunities in higher education and athletics. &#10;&#10;For more information and to purchase the film visit: http://bit.ly/patsymink" id="448" name="Google Shape;448;p43" title="PATSY MINK: AHEAD OF THE MAJORITY | Women Make Movies | Trailer">
            <a:hlinkClick r:id="rId8"/>
          </p:cNvPr>
          <p:cNvPicPr preferRelativeResize="0"/>
          <p:nvPr/>
        </p:nvPicPr>
        <p:blipFill>
          <a:blip r:embed="rId9">
            <a:alphaModFix/>
          </a:blip>
          <a:stretch>
            <a:fillRect/>
          </a:stretch>
        </p:blipFill>
        <p:spPr>
          <a:xfrm>
            <a:off x="4538774" y="4070838"/>
            <a:ext cx="3507676" cy="2630757"/>
          </a:xfrm>
          <a:prstGeom prst="rect">
            <a:avLst/>
          </a:prstGeom>
          <a:noFill/>
          <a:ln>
            <a:noFill/>
          </a:ln>
        </p:spPr>
      </p:pic>
      <p:pic>
        <p:nvPicPr>
          <p:cNvPr descr="Patsy Mink forged her own path. When Patsy was born in Hawaii, she was admitted to law school as a Japanese American.  In 1964 she ran for Congress and became the first woman of color in the U.S. Congress. Her triumphs opened doors for so many Asian Americans. Tune in on May 11 &amp; 12 at 8/7c to watch #AsianAmPBS on @PBS. #APAHM" id="449" name="Google Shape;449;p43" title="Asian Americans | Patsy Mink: The First Woman of Color in the U.S. Congress">
            <a:hlinkClick r:id="rId10"/>
          </p:cNvPr>
          <p:cNvPicPr preferRelativeResize="0"/>
          <p:nvPr/>
        </p:nvPicPr>
        <p:blipFill>
          <a:blip r:embed="rId11">
            <a:alphaModFix/>
          </a:blip>
          <a:stretch>
            <a:fillRect/>
          </a:stretch>
        </p:blipFill>
        <p:spPr>
          <a:xfrm>
            <a:off x="8427450" y="4074851"/>
            <a:ext cx="3507676" cy="2630749"/>
          </a:xfrm>
          <a:prstGeom prst="rect">
            <a:avLst/>
          </a:prstGeom>
          <a:noFill/>
          <a:ln>
            <a:noFill/>
          </a:ln>
        </p:spPr>
      </p:pic>
      <p:sp>
        <p:nvSpPr>
          <p:cNvPr id="450" name="Google Shape;450;p43">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000"/>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4"/>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Eleanor Roosevelt</a:t>
            </a:r>
            <a:endParaRPr sz="6400">
              <a:solidFill>
                <a:srgbClr val="F8CFD1"/>
              </a:solidFill>
            </a:endParaRPr>
          </a:p>
        </p:txBody>
      </p:sp>
      <p:sp>
        <p:nvSpPr>
          <p:cNvPr id="456" name="Google Shape;456;p44"/>
          <p:cNvSpPr txBox="1"/>
          <p:nvPr>
            <p:ph idx="1" type="body"/>
          </p:nvPr>
        </p:nvSpPr>
        <p:spPr>
          <a:xfrm>
            <a:off x="84150" y="1221900"/>
            <a:ext cx="82800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First lady, Eleanor Roosevelt, was a diplomat and humanitarian. A child of an extremely wealthy family, but lost her parents before the age of 10.  Due to her husband’s polio diagnosis, Eleanor often sat in for her husband in meetings. She was an advocate for minimum wage, 40-hour work weeks, and the abolition of child labor.</a:t>
            </a:r>
            <a:endParaRPr b="1" sz="3000">
              <a:solidFill>
                <a:srgbClr val="FFFFFF"/>
              </a:solidFill>
            </a:endParaRPr>
          </a:p>
        </p:txBody>
      </p:sp>
      <p:pic>
        <p:nvPicPr>
          <p:cNvPr descr="This video gives a brief description of Eleanor Roosevelt's time as First Lady of the United States of America.  Teachers, check out our Great Depression resource manual here: http://amzn.to/2y3q1Yl&#10;&#10;Music provided by Derek &amp; Brandon Fiechter: https://www.youtube.com/watch?v=5IUS4xWr6ik&#10;&#10;***&#10;&#10;Like our Facebook page: https://www.facebook.com/ReadingThroughHistory/&#10;&#10;Follow us on Instagram: https://www.instagram.com/bigmarshdawg77/&#10;&#10;Follow us on Twitter: https://twitter.com/bigmarshdawg77&#10;&#10;Check out our TpT store: https://www.teacherspayteachers.com/Store/Reading-Through-History&#10;&#10;Check out our website: http://readingthroughhistory.com/&#10;&#10;Copyright Disclaimer Under Section 107 of the Copyright Act 1976, allowance is made for fair use for purposes such as criticism, comment, news reporting, teaching, scholarship, and research. Fair use is a use permitted by copyright statute that might otherwise be infringing. Non-profit, educational, or personal use tips the balance in favor of fair use." id="457" name="Google Shape;457;p44" title="History Brief: Eleanor Roosevelt">
            <a:hlinkClick r:id="rId4"/>
          </p:cNvPr>
          <p:cNvPicPr preferRelativeResize="0"/>
          <p:nvPr/>
        </p:nvPicPr>
        <p:blipFill>
          <a:blip r:embed="rId5">
            <a:alphaModFix/>
          </a:blip>
          <a:stretch>
            <a:fillRect/>
          </a:stretch>
        </p:blipFill>
        <p:spPr>
          <a:xfrm>
            <a:off x="8818350" y="1371113"/>
            <a:ext cx="2961400" cy="2221050"/>
          </a:xfrm>
          <a:prstGeom prst="rect">
            <a:avLst/>
          </a:prstGeom>
          <a:noFill/>
          <a:ln>
            <a:noFill/>
          </a:ln>
        </p:spPr>
      </p:pic>
      <p:pic>
        <p:nvPicPr>
          <p:cNvPr id="458" name="Google Shape;458;p44">
            <a:hlinkClick r:id="rId6"/>
          </p:cNvPr>
          <p:cNvPicPr preferRelativeResize="0"/>
          <p:nvPr/>
        </p:nvPicPr>
        <p:blipFill>
          <a:blip r:embed="rId7">
            <a:alphaModFix/>
          </a:blip>
          <a:stretch>
            <a:fillRect/>
          </a:stretch>
        </p:blipFill>
        <p:spPr>
          <a:xfrm>
            <a:off x="189325" y="4185725"/>
            <a:ext cx="2534050" cy="2534050"/>
          </a:xfrm>
          <a:prstGeom prst="rect">
            <a:avLst/>
          </a:prstGeom>
          <a:noFill/>
          <a:ln>
            <a:noFill/>
          </a:ln>
        </p:spPr>
      </p:pic>
      <p:pic>
        <p:nvPicPr>
          <p:cNvPr id="459" name="Google Shape;459;p44">
            <a:hlinkClick r:id="rId8"/>
          </p:cNvPr>
          <p:cNvPicPr preferRelativeResize="0"/>
          <p:nvPr/>
        </p:nvPicPr>
        <p:blipFill rotWithShape="1">
          <a:blip r:embed="rId9">
            <a:alphaModFix/>
          </a:blip>
          <a:srcRect b="13224" l="0" r="0" t="0"/>
          <a:stretch/>
        </p:blipFill>
        <p:spPr>
          <a:xfrm>
            <a:off x="3506625" y="4185725"/>
            <a:ext cx="2907308" cy="2534050"/>
          </a:xfrm>
          <a:prstGeom prst="rect">
            <a:avLst/>
          </a:prstGeom>
          <a:noFill/>
          <a:ln>
            <a:noFill/>
          </a:ln>
        </p:spPr>
      </p:pic>
      <p:pic>
        <p:nvPicPr>
          <p:cNvPr id="460" name="Google Shape;460;p44">
            <a:hlinkClick r:id="rId10"/>
          </p:cNvPr>
          <p:cNvPicPr preferRelativeResize="0"/>
          <p:nvPr/>
        </p:nvPicPr>
        <p:blipFill>
          <a:blip r:embed="rId11">
            <a:alphaModFix/>
          </a:blip>
          <a:stretch>
            <a:fillRect/>
          </a:stretch>
        </p:blipFill>
        <p:spPr>
          <a:xfrm>
            <a:off x="7054726" y="3865275"/>
            <a:ext cx="2184475" cy="2992725"/>
          </a:xfrm>
          <a:prstGeom prst="rect">
            <a:avLst/>
          </a:prstGeom>
          <a:noFill/>
          <a:ln>
            <a:noFill/>
          </a:ln>
        </p:spPr>
      </p:pic>
      <p:pic>
        <p:nvPicPr>
          <p:cNvPr id="461" name="Google Shape;461;p44">
            <a:hlinkClick r:id="rId12"/>
          </p:cNvPr>
          <p:cNvPicPr preferRelativeResize="0"/>
          <p:nvPr/>
        </p:nvPicPr>
        <p:blipFill>
          <a:blip r:embed="rId13">
            <a:alphaModFix/>
          </a:blip>
          <a:stretch>
            <a:fillRect/>
          </a:stretch>
        </p:blipFill>
        <p:spPr>
          <a:xfrm>
            <a:off x="9385025" y="4452025"/>
            <a:ext cx="2648000" cy="1819236"/>
          </a:xfrm>
          <a:prstGeom prst="rect">
            <a:avLst/>
          </a:prstGeom>
          <a:noFill/>
          <a:ln>
            <a:noFill/>
          </a:ln>
        </p:spPr>
      </p:pic>
      <p:sp>
        <p:nvSpPr>
          <p:cNvPr id="462" name="Google Shape;462;p44">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000"/>
                                        <p:tgtEl>
                                          <p:spTgt spid="4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45"/>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Jacinda Ardern</a:t>
            </a:r>
            <a:endParaRPr sz="6400">
              <a:solidFill>
                <a:srgbClr val="F8CFD1"/>
              </a:solidFill>
            </a:endParaRPr>
          </a:p>
        </p:txBody>
      </p:sp>
      <p:sp>
        <p:nvSpPr>
          <p:cNvPr id="468" name="Google Shape;468;p45"/>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Known for her ability to tackle a crisis and her exceptional leadership skills, Jacinda Ardern is the Prime Minister of New Zealand. Passionate about climate change and women’s rights, Ardern is the only leader to give birth during office in the last 30 years and is the world’s youngest female leader.  </a:t>
            </a:r>
            <a:endParaRPr b="1" sz="3000">
              <a:solidFill>
                <a:srgbClr val="FFFFFF"/>
              </a:solidFill>
            </a:endParaRPr>
          </a:p>
        </p:txBody>
      </p:sp>
      <p:pic>
        <p:nvPicPr>
          <p:cNvPr descr="New Zealand's new Prime Minister Jacinda Ardern talks to TIME about being a young leader, social media, and why politics can change the world&#10;Subscribe to TIME ►► http://po.st/SubscribeTIME&#10; &#10;Get closer to the world of entertainment and celebrity news as TIME gives you access and insight on the people who make what you watch, read and share.&#10;https://www.youtube.com/playlist?list=PL2EFFA5DB900C633F&#10; &#10;Money helps you learn how to spend and invest your money. Find advice and guidance you can count on from how to negotiate, how to save and everything in between.&#10;https://www.youtube.com/playlist?list=PLYOGLpQQfhNKdqS_Wccs94rMHiajrRr4W&#10; &#10;Find out more about the latest developments in science and technology as TIME’s access brings you to the ideas and people changing our world.&#10;https://www.youtube.com/playlist?list=PLYOGLpQQfhNIzsgcwqhT6ctKOfHfyuaL3&#10; &#10;Let TIME show you everything you need to know about drones, autonomous cars, smart devices and the latest inventions which are shaping industries and our way of living&#10;https://www.youtube.com/playlist?list=PL2862F811BE8F5623&#10; &#10;Stay up to date on breaking news from around the world through TIME’s trusted reporting, insight and access&#10;https://www.youtube.com/playlist?list=PLYOGLpQQfhNJeIsW3A2d5Bs22Wc3PHma6&#10;&#10;CONNECT WITH TIME&#10;Web: http://time.com/&#10;Twitter: https://twitter.com/TIME&#10;Facebook: https://www.facebook.com/time &#10;Google+: https://plus.google.com/+TIME/videos&#10;Instagram: https://www.instagram.com/time/?hl=en&#10;Magazine: http://time.com/magazine/&#10;Newsletter: time.com/newsletter&#10;&#10;ABOUT TIME&#10;TIME brings unparalleled insight, access and authority to the news. A 24/7 news publication with nearly a century of experience, TIME’s coverage shapes how we understand our world. Subscribe for daily news, interviews, science, technology, politics, health, entertainment, and business updates, as well as exclusive videos from TIME’s Person of the Year, TIME 100 and more created by TIME’s acclaimed writers, producers and editors.&#10; &#10;New Zealand's New Prime Minister Jacinda Ardern Is The World’s Youngest Female Leader | TIME&#10;https://www.youtube.com/user/TimeMagazine" id="469" name="Google Shape;469;p45" title="New Zealand's New Prime Minister Jacinda Ardern Is The World’s Youngest Female Leader | TIME">
            <a:hlinkClick r:id="rId4"/>
          </p:cNvPr>
          <p:cNvPicPr preferRelativeResize="0"/>
          <p:nvPr/>
        </p:nvPicPr>
        <p:blipFill>
          <a:blip r:embed="rId5">
            <a:alphaModFix/>
          </a:blip>
          <a:stretch>
            <a:fillRect/>
          </a:stretch>
        </p:blipFill>
        <p:spPr>
          <a:xfrm>
            <a:off x="152400" y="3965600"/>
            <a:ext cx="3653326" cy="2740000"/>
          </a:xfrm>
          <a:prstGeom prst="rect">
            <a:avLst/>
          </a:prstGeom>
          <a:noFill/>
          <a:ln>
            <a:noFill/>
          </a:ln>
        </p:spPr>
      </p:pic>
      <p:pic>
        <p:nvPicPr>
          <p:cNvPr descr="&quot;Kindness&quot; is how she describes her political style. She changed her country's gun laws 10 days after a white supremacist terror attack, and has been praised for her management of the coronavirus crisis.&#10;&#10;This is the story of New Zealand Prime Minister Jacinda Ardern." id="470" name="Google Shape;470;p45" title="The Story of Jacinda Ardern, PM of New Zealand">
            <a:hlinkClick r:id="rId6"/>
          </p:cNvPr>
          <p:cNvPicPr preferRelativeResize="0"/>
          <p:nvPr/>
        </p:nvPicPr>
        <p:blipFill>
          <a:blip r:embed="rId7">
            <a:alphaModFix/>
          </a:blip>
          <a:stretch>
            <a:fillRect/>
          </a:stretch>
        </p:blipFill>
        <p:spPr>
          <a:xfrm>
            <a:off x="3958125" y="3965606"/>
            <a:ext cx="3653326" cy="2739994"/>
          </a:xfrm>
          <a:prstGeom prst="rect">
            <a:avLst/>
          </a:prstGeom>
          <a:noFill/>
          <a:ln>
            <a:noFill/>
          </a:ln>
        </p:spPr>
      </p:pic>
      <p:pic>
        <p:nvPicPr>
          <p:cNvPr id="471" name="Google Shape;471;p45">
            <a:hlinkClick r:id="rId8"/>
          </p:cNvPr>
          <p:cNvPicPr preferRelativeResize="0"/>
          <p:nvPr/>
        </p:nvPicPr>
        <p:blipFill>
          <a:blip r:embed="rId9">
            <a:alphaModFix/>
          </a:blip>
          <a:stretch>
            <a:fillRect/>
          </a:stretch>
        </p:blipFill>
        <p:spPr>
          <a:xfrm>
            <a:off x="9378750" y="1364198"/>
            <a:ext cx="2108723" cy="2811052"/>
          </a:xfrm>
          <a:prstGeom prst="rect">
            <a:avLst/>
          </a:prstGeom>
          <a:noFill/>
          <a:ln>
            <a:noFill/>
          </a:ln>
        </p:spPr>
      </p:pic>
      <p:pic>
        <p:nvPicPr>
          <p:cNvPr id="472" name="Google Shape;472;p45">
            <a:hlinkClick r:id="rId10"/>
          </p:cNvPr>
          <p:cNvPicPr preferRelativeResize="0"/>
          <p:nvPr/>
        </p:nvPicPr>
        <p:blipFill>
          <a:blip r:embed="rId11">
            <a:alphaModFix/>
          </a:blip>
          <a:stretch>
            <a:fillRect/>
          </a:stretch>
        </p:blipFill>
        <p:spPr>
          <a:xfrm>
            <a:off x="8130151" y="4441440"/>
            <a:ext cx="3468211" cy="2264159"/>
          </a:xfrm>
          <a:prstGeom prst="rect">
            <a:avLst/>
          </a:prstGeom>
          <a:noFill/>
          <a:ln>
            <a:noFill/>
          </a:ln>
        </p:spPr>
      </p:pic>
      <p:sp>
        <p:nvSpPr>
          <p:cNvPr id="473" name="Google Shape;473;p45">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6"/>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Selena Quintanilla</a:t>
            </a:r>
            <a:endParaRPr sz="6400">
              <a:solidFill>
                <a:srgbClr val="F8CFD1"/>
              </a:solidFill>
            </a:endParaRPr>
          </a:p>
        </p:txBody>
      </p:sp>
      <p:sp>
        <p:nvSpPr>
          <p:cNvPr id="479" name="Google Shape;479;p46"/>
          <p:cNvSpPr txBox="1"/>
          <p:nvPr>
            <p:ph idx="1" type="body"/>
          </p:nvPr>
        </p:nvSpPr>
        <p:spPr>
          <a:xfrm>
            <a:off x="101300" y="1098000"/>
            <a:ext cx="93123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Mexican-American singer and songwriter who was tragically killed at the age of 24 by the president of her fan club.  Selena was well loved in the Latin music world, becoming the first female Tejano artist to win a Grammy for Best Mexican-American Album. Her album was the first predominantly Spanish-language album to top the Billboard charts. Jennifer Lopez played Selena in the Selena movie.</a:t>
            </a:r>
            <a:endParaRPr b="1" sz="3000">
              <a:solidFill>
                <a:srgbClr val="FFFFFF"/>
              </a:solidFill>
            </a:endParaRPr>
          </a:p>
        </p:txBody>
      </p:sp>
      <p:pic>
        <p:nvPicPr>
          <p:cNvPr id="480" name="Google Shape;480;p46">
            <a:hlinkClick r:id="rId4"/>
          </p:cNvPr>
          <p:cNvPicPr preferRelativeResize="0"/>
          <p:nvPr/>
        </p:nvPicPr>
        <p:blipFill>
          <a:blip r:embed="rId5">
            <a:alphaModFix/>
          </a:blip>
          <a:stretch>
            <a:fillRect/>
          </a:stretch>
        </p:blipFill>
        <p:spPr>
          <a:xfrm>
            <a:off x="9413650" y="1599363"/>
            <a:ext cx="2619375" cy="2182813"/>
          </a:xfrm>
          <a:prstGeom prst="rect">
            <a:avLst/>
          </a:prstGeom>
          <a:noFill/>
          <a:ln>
            <a:noFill/>
          </a:ln>
        </p:spPr>
      </p:pic>
      <p:pic>
        <p:nvPicPr>
          <p:cNvPr descr="Watch a short biography of Selena, the Tejano music singer who was killed by a member of her fan club in 1995.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Selena - Tejano Music Singer | Mini Bio | BIO https://www.youtube.com/user/BiographyChannel" id="481" name="Google Shape;481;p46" title="Selena - Tejano Music Singer | Mini Bio | BIO">
            <a:hlinkClick r:id="rId6"/>
          </p:cNvPr>
          <p:cNvPicPr preferRelativeResize="0"/>
          <p:nvPr/>
        </p:nvPicPr>
        <p:blipFill>
          <a:blip r:embed="rId7">
            <a:alphaModFix/>
          </a:blip>
          <a:stretch>
            <a:fillRect/>
          </a:stretch>
        </p:blipFill>
        <p:spPr>
          <a:xfrm>
            <a:off x="265525" y="4472075"/>
            <a:ext cx="3068550" cy="2301400"/>
          </a:xfrm>
          <a:prstGeom prst="rect">
            <a:avLst/>
          </a:prstGeom>
          <a:noFill/>
          <a:ln>
            <a:noFill/>
          </a:ln>
        </p:spPr>
      </p:pic>
      <p:pic>
        <p:nvPicPr>
          <p:cNvPr id="482" name="Google Shape;482;p46">
            <a:hlinkClick r:id="rId8"/>
          </p:cNvPr>
          <p:cNvPicPr preferRelativeResize="0"/>
          <p:nvPr/>
        </p:nvPicPr>
        <p:blipFill>
          <a:blip r:embed="rId9">
            <a:alphaModFix/>
          </a:blip>
          <a:stretch>
            <a:fillRect/>
          </a:stretch>
        </p:blipFill>
        <p:spPr>
          <a:xfrm>
            <a:off x="3814550" y="4444850"/>
            <a:ext cx="2095500" cy="2181225"/>
          </a:xfrm>
          <a:prstGeom prst="rect">
            <a:avLst/>
          </a:prstGeom>
          <a:noFill/>
          <a:ln>
            <a:noFill/>
          </a:ln>
        </p:spPr>
      </p:pic>
      <p:pic>
        <p:nvPicPr>
          <p:cNvPr descr="REMASTERED IN HD!&#10;Selena  “I Could Fall In Love” Official Music Video.&#10;You can find the music on the album 'Dreaming Of You'&#10;(P)C) 2010 Capitol Latin, LLC. All rights reserved. Unauthorized reproduction is a violation of applicable laws. Manufactured by Capitol Latin, LLC , 404 Washington Ave. #700 Miami Beach, FL 33139&#10;&#10;#Selena #ICouldFallInLove #Remastered" id="483" name="Google Shape;483;p46" title="Selena - I Could Fall In Love (Official Music Video)">
            <a:hlinkClick r:id="rId10"/>
          </p:cNvPr>
          <p:cNvPicPr preferRelativeResize="0"/>
          <p:nvPr/>
        </p:nvPicPr>
        <p:blipFill>
          <a:blip r:embed="rId11">
            <a:alphaModFix/>
          </a:blip>
          <a:stretch>
            <a:fillRect/>
          </a:stretch>
        </p:blipFill>
        <p:spPr>
          <a:xfrm>
            <a:off x="6336775" y="4444850"/>
            <a:ext cx="2908300" cy="2181225"/>
          </a:xfrm>
          <a:prstGeom prst="rect">
            <a:avLst/>
          </a:prstGeom>
          <a:noFill/>
          <a:ln>
            <a:noFill/>
          </a:ln>
        </p:spPr>
      </p:pic>
      <p:pic>
        <p:nvPicPr>
          <p:cNvPr id="484" name="Google Shape;484;p46">
            <a:hlinkClick r:id="rId12"/>
          </p:cNvPr>
          <p:cNvPicPr preferRelativeResize="0"/>
          <p:nvPr/>
        </p:nvPicPr>
        <p:blipFill>
          <a:blip r:embed="rId13">
            <a:alphaModFix/>
          </a:blip>
          <a:stretch>
            <a:fillRect/>
          </a:stretch>
        </p:blipFill>
        <p:spPr>
          <a:xfrm>
            <a:off x="9446987" y="4663925"/>
            <a:ext cx="2619375" cy="1743075"/>
          </a:xfrm>
          <a:prstGeom prst="rect">
            <a:avLst/>
          </a:prstGeom>
          <a:noFill/>
          <a:ln>
            <a:noFill/>
          </a:ln>
        </p:spPr>
      </p:pic>
      <p:sp>
        <p:nvSpPr>
          <p:cNvPr id="485" name="Google Shape;485;p46">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7"/>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Sarojini Naidu</a:t>
            </a:r>
            <a:endParaRPr sz="6400">
              <a:solidFill>
                <a:srgbClr val="F8CFD1"/>
              </a:solidFill>
            </a:endParaRPr>
          </a:p>
        </p:txBody>
      </p:sp>
      <p:sp>
        <p:nvSpPr>
          <p:cNvPr id="491" name="Google Shape;491;p47"/>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An Indian writer and political leader, Sarojini goes down in history as the first Indian woman to be presidents of India’s National Congress and the first to be appointed as state governor. She is still known as the ‘Nightingale of India’. She created quite a scandal when she married the love of her life, ignoring India’s strict caste system. She is credited with the Great Awakening of women in India.</a:t>
            </a:r>
            <a:endParaRPr b="1" sz="3000">
              <a:solidFill>
                <a:srgbClr val="FFFFFF"/>
              </a:solidFill>
            </a:endParaRPr>
          </a:p>
        </p:txBody>
      </p:sp>
      <p:pic>
        <p:nvPicPr>
          <p:cNvPr id="492" name="Google Shape;492;p47">
            <a:hlinkClick r:id="rId4"/>
          </p:cNvPr>
          <p:cNvPicPr preferRelativeResize="0"/>
          <p:nvPr/>
        </p:nvPicPr>
        <p:blipFill>
          <a:blip r:embed="rId5">
            <a:alphaModFix/>
          </a:blip>
          <a:stretch>
            <a:fillRect/>
          </a:stretch>
        </p:blipFill>
        <p:spPr>
          <a:xfrm>
            <a:off x="4116075" y="4586050"/>
            <a:ext cx="3238500" cy="2066925"/>
          </a:xfrm>
          <a:prstGeom prst="rect">
            <a:avLst/>
          </a:prstGeom>
          <a:noFill/>
          <a:ln>
            <a:noFill/>
          </a:ln>
        </p:spPr>
      </p:pic>
      <p:pic>
        <p:nvPicPr>
          <p:cNvPr descr="The Nightingale of India who fought for Indian independence and women's rights is the role model we all need." id="493" name="Google Shape;493;p47" title="Story of Sarojini Naidu | Metrosaga India">
            <a:hlinkClick r:id="rId6"/>
          </p:cNvPr>
          <p:cNvPicPr preferRelativeResize="0"/>
          <p:nvPr/>
        </p:nvPicPr>
        <p:blipFill>
          <a:blip r:embed="rId7">
            <a:alphaModFix/>
          </a:blip>
          <a:stretch>
            <a:fillRect/>
          </a:stretch>
        </p:blipFill>
        <p:spPr>
          <a:xfrm>
            <a:off x="8178475" y="4297900"/>
            <a:ext cx="3343300" cy="2507475"/>
          </a:xfrm>
          <a:prstGeom prst="rect">
            <a:avLst/>
          </a:prstGeom>
          <a:noFill/>
          <a:ln>
            <a:noFill/>
          </a:ln>
        </p:spPr>
      </p:pic>
      <p:pic>
        <p:nvPicPr>
          <p:cNvPr id="494" name="Google Shape;494;p47">
            <a:hlinkClick r:id="rId8"/>
          </p:cNvPr>
          <p:cNvPicPr preferRelativeResize="0"/>
          <p:nvPr/>
        </p:nvPicPr>
        <p:blipFill>
          <a:blip r:embed="rId9">
            <a:alphaModFix/>
          </a:blip>
          <a:stretch>
            <a:fillRect/>
          </a:stretch>
        </p:blipFill>
        <p:spPr>
          <a:xfrm>
            <a:off x="84150" y="4869325"/>
            <a:ext cx="3208025" cy="1783645"/>
          </a:xfrm>
          <a:prstGeom prst="rect">
            <a:avLst/>
          </a:prstGeom>
          <a:noFill/>
          <a:ln>
            <a:noFill/>
          </a:ln>
        </p:spPr>
      </p:pic>
      <p:pic>
        <p:nvPicPr>
          <p:cNvPr id="495" name="Google Shape;495;p47">
            <a:hlinkClick r:id="rId10"/>
          </p:cNvPr>
          <p:cNvPicPr preferRelativeResize="0"/>
          <p:nvPr/>
        </p:nvPicPr>
        <p:blipFill>
          <a:blip r:embed="rId11">
            <a:alphaModFix/>
          </a:blip>
          <a:stretch>
            <a:fillRect/>
          </a:stretch>
        </p:blipFill>
        <p:spPr>
          <a:xfrm>
            <a:off x="9378750" y="1402800"/>
            <a:ext cx="2383618" cy="2742700"/>
          </a:xfrm>
          <a:prstGeom prst="rect">
            <a:avLst/>
          </a:prstGeom>
          <a:noFill/>
          <a:ln>
            <a:noFill/>
          </a:ln>
        </p:spPr>
      </p:pic>
      <p:sp>
        <p:nvSpPr>
          <p:cNvPr id="496" name="Google Shape;496;p47">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8"/>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Corazon Aquino</a:t>
            </a:r>
            <a:endParaRPr sz="6400">
              <a:solidFill>
                <a:srgbClr val="F8CFD1"/>
              </a:solidFill>
            </a:endParaRPr>
          </a:p>
        </p:txBody>
      </p:sp>
      <p:sp>
        <p:nvSpPr>
          <p:cNvPr id="502" name="Google Shape;502;p48"/>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A Filipino politician, Corazon Aquino, is the first female president of the </a:t>
            </a:r>
            <a:r>
              <a:rPr b="1" lang="en-US" sz="3000">
                <a:solidFill>
                  <a:srgbClr val="FFFFFF"/>
                </a:solidFill>
              </a:rPr>
              <a:t>Philippines</a:t>
            </a:r>
            <a:r>
              <a:rPr b="1" lang="en-US" sz="3000">
                <a:solidFill>
                  <a:srgbClr val="FFFFFF"/>
                </a:solidFill>
              </a:rPr>
              <a:t>. She and her family were imprisoned when the, then current, president abolished the country’s constitution. The family was released on medical exile.  However, her husband, Benigno, a political leader himself, returned to the </a:t>
            </a:r>
            <a:r>
              <a:rPr b="1" lang="en-US" sz="3000">
                <a:solidFill>
                  <a:srgbClr val="FFFFFF"/>
                </a:solidFill>
              </a:rPr>
              <a:t>Philippines</a:t>
            </a:r>
            <a:r>
              <a:rPr b="1" lang="en-US" sz="3000">
                <a:solidFill>
                  <a:srgbClr val="FFFFFF"/>
                </a:solidFill>
              </a:rPr>
              <a:t> where he was assassinated. </a:t>
            </a:r>
            <a:endParaRPr b="1" sz="3000">
              <a:solidFill>
                <a:srgbClr val="FFFFFF"/>
              </a:solidFill>
            </a:endParaRPr>
          </a:p>
        </p:txBody>
      </p:sp>
      <p:pic>
        <p:nvPicPr>
          <p:cNvPr id="503" name="Google Shape;503;p48">
            <a:hlinkClick r:id="rId4"/>
          </p:cNvPr>
          <p:cNvPicPr preferRelativeResize="0"/>
          <p:nvPr/>
        </p:nvPicPr>
        <p:blipFill>
          <a:blip r:embed="rId5">
            <a:alphaModFix/>
          </a:blip>
          <a:stretch>
            <a:fillRect/>
          </a:stretch>
        </p:blipFill>
        <p:spPr>
          <a:xfrm>
            <a:off x="189325" y="4422050"/>
            <a:ext cx="3468891" cy="2217575"/>
          </a:xfrm>
          <a:prstGeom prst="rect">
            <a:avLst/>
          </a:prstGeom>
          <a:noFill/>
          <a:ln>
            <a:noFill/>
          </a:ln>
        </p:spPr>
      </p:pic>
      <p:pic>
        <p:nvPicPr>
          <p:cNvPr id="504" name="Google Shape;504;p48">
            <a:hlinkClick r:id="rId6"/>
          </p:cNvPr>
          <p:cNvPicPr preferRelativeResize="0"/>
          <p:nvPr/>
        </p:nvPicPr>
        <p:blipFill>
          <a:blip r:embed="rId7">
            <a:alphaModFix/>
          </a:blip>
          <a:stretch>
            <a:fillRect/>
          </a:stretch>
        </p:blipFill>
        <p:spPr>
          <a:xfrm>
            <a:off x="4656000" y="4292450"/>
            <a:ext cx="2019118" cy="2476775"/>
          </a:xfrm>
          <a:prstGeom prst="rect">
            <a:avLst/>
          </a:prstGeom>
          <a:noFill/>
          <a:ln>
            <a:noFill/>
          </a:ln>
        </p:spPr>
      </p:pic>
      <p:pic>
        <p:nvPicPr>
          <p:cNvPr id="505" name="Google Shape;505;p48" title="Corazon Aquino- From Housewife to President">
            <a:hlinkClick r:id="rId8"/>
          </p:cNvPr>
          <p:cNvPicPr preferRelativeResize="0"/>
          <p:nvPr/>
        </p:nvPicPr>
        <p:blipFill>
          <a:blip r:embed="rId9">
            <a:alphaModFix/>
          </a:blip>
          <a:stretch>
            <a:fillRect/>
          </a:stretch>
        </p:blipFill>
        <p:spPr>
          <a:xfrm>
            <a:off x="9366075" y="1755300"/>
            <a:ext cx="2510026" cy="1882525"/>
          </a:xfrm>
          <a:prstGeom prst="rect">
            <a:avLst/>
          </a:prstGeom>
          <a:noFill/>
          <a:ln>
            <a:noFill/>
          </a:ln>
        </p:spPr>
      </p:pic>
      <p:pic>
        <p:nvPicPr>
          <p:cNvPr id="506" name="Google Shape;506;p48">
            <a:hlinkClick r:id="rId10"/>
          </p:cNvPr>
          <p:cNvPicPr preferRelativeResize="0"/>
          <p:nvPr/>
        </p:nvPicPr>
        <p:blipFill>
          <a:blip r:embed="rId11">
            <a:alphaModFix/>
          </a:blip>
          <a:stretch>
            <a:fillRect/>
          </a:stretch>
        </p:blipFill>
        <p:spPr>
          <a:xfrm>
            <a:off x="7339950" y="4356300"/>
            <a:ext cx="4852051" cy="2283324"/>
          </a:xfrm>
          <a:prstGeom prst="rect">
            <a:avLst/>
          </a:prstGeom>
          <a:noFill/>
          <a:ln>
            <a:noFill/>
          </a:ln>
        </p:spPr>
      </p:pic>
      <p:sp>
        <p:nvSpPr>
          <p:cNvPr id="507" name="Google Shape;507;p48">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1000"/>
                                        <p:tgtEl>
                                          <p:spTgt spid="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49"/>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Charity Adams Earley</a:t>
            </a:r>
            <a:endParaRPr sz="6400">
              <a:solidFill>
                <a:srgbClr val="F8CFD1"/>
              </a:solidFill>
            </a:endParaRPr>
          </a:p>
        </p:txBody>
      </p:sp>
      <p:sp>
        <p:nvSpPr>
          <p:cNvPr id="513" name="Google Shape;513;p49"/>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Charity Adams was a pioneer in education, the military, and </a:t>
            </a:r>
            <a:r>
              <a:rPr b="1" lang="en-US" sz="3000">
                <a:solidFill>
                  <a:srgbClr val="FFFFFF"/>
                </a:solidFill>
              </a:rPr>
              <a:t>Psychology</a:t>
            </a:r>
            <a:r>
              <a:rPr b="1" lang="en-US" sz="3000">
                <a:solidFill>
                  <a:srgbClr val="FFFFFF"/>
                </a:solidFill>
              </a:rPr>
              <a:t>. She led the first overseas all female, all African American unit during WWII.  Charity had a talent for learning languages, was a gifted speaker, and doctor. She continued in support of the military and education for veterans.</a:t>
            </a:r>
            <a:endParaRPr b="1" sz="3000">
              <a:solidFill>
                <a:srgbClr val="FFFFFF"/>
              </a:solidFill>
            </a:endParaRPr>
          </a:p>
        </p:txBody>
      </p:sp>
      <p:pic>
        <p:nvPicPr>
          <p:cNvPr descr="The eight hundred WACs of the Army's Central Postal Directory Battalion, the 'Six Triple Eight,' were stationed overseas and in charge of redirecting all 'V-Mail' for Europe.  Major Charity Adams was the battalion's commanding officer." id="514" name="Google Shape;514;p49" title="World War II- Major Charity Adams- 6888 Postal Battalion">
            <a:hlinkClick r:id="rId4"/>
          </p:cNvPr>
          <p:cNvPicPr preferRelativeResize="0"/>
          <p:nvPr/>
        </p:nvPicPr>
        <p:blipFill>
          <a:blip r:embed="rId5">
            <a:alphaModFix/>
          </a:blip>
          <a:stretch>
            <a:fillRect/>
          </a:stretch>
        </p:blipFill>
        <p:spPr>
          <a:xfrm>
            <a:off x="152400" y="4170775"/>
            <a:ext cx="3379775" cy="2534825"/>
          </a:xfrm>
          <a:prstGeom prst="rect">
            <a:avLst/>
          </a:prstGeom>
          <a:noFill/>
          <a:ln>
            <a:noFill/>
          </a:ln>
        </p:spPr>
      </p:pic>
      <p:pic>
        <p:nvPicPr>
          <p:cNvPr descr="Charity Adams was one of the first African American WAC Officers, graduating from the First WAAC Officer Candidate School in 1942.  In 1945, she became commanding officer of the 6888th Central Postal Directory Battalion, which was the first and only black WAC unit to be stationed overseas during World War II.&#10;&#10;Help us caption &amp; translate this video!&#10;&#10;https://amara.org/v/eRKC/" id="515" name="Google Shape;515;p49" title="LTC Charity Adams, Oral History, 1990">
            <a:hlinkClick r:id="rId6"/>
          </p:cNvPr>
          <p:cNvPicPr preferRelativeResize="0"/>
          <p:nvPr/>
        </p:nvPicPr>
        <p:blipFill>
          <a:blip r:embed="rId7">
            <a:alphaModFix/>
          </a:blip>
          <a:stretch>
            <a:fillRect/>
          </a:stretch>
        </p:blipFill>
        <p:spPr>
          <a:xfrm>
            <a:off x="9236475" y="1619037"/>
            <a:ext cx="2796550" cy="2097425"/>
          </a:xfrm>
          <a:prstGeom prst="rect">
            <a:avLst/>
          </a:prstGeom>
          <a:noFill/>
          <a:ln>
            <a:noFill/>
          </a:ln>
        </p:spPr>
      </p:pic>
      <p:pic>
        <p:nvPicPr>
          <p:cNvPr id="516" name="Google Shape;516;p49">
            <a:hlinkClick r:id="rId8"/>
          </p:cNvPr>
          <p:cNvPicPr preferRelativeResize="0"/>
          <p:nvPr/>
        </p:nvPicPr>
        <p:blipFill>
          <a:blip r:embed="rId9">
            <a:alphaModFix/>
          </a:blip>
          <a:stretch>
            <a:fillRect/>
          </a:stretch>
        </p:blipFill>
        <p:spPr>
          <a:xfrm>
            <a:off x="9253522" y="4056959"/>
            <a:ext cx="2762450" cy="2762450"/>
          </a:xfrm>
          <a:prstGeom prst="rect">
            <a:avLst/>
          </a:prstGeom>
          <a:noFill/>
          <a:ln>
            <a:noFill/>
          </a:ln>
        </p:spPr>
      </p:pic>
      <p:pic>
        <p:nvPicPr>
          <p:cNvPr id="517" name="Google Shape;517;p49">
            <a:hlinkClick r:id="rId10"/>
          </p:cNvPr>
          <p:cNvPicPr preferRelativeResize="0"/>
          <p:nvPr/>
        </p:nvPicPr>
        <p:blipFill>
          <a:blip r:embed="rId11">
            <a:alphaModFix/>
          </a:blip>
          <a:stretch>
            <a:fillRect/>
          </a:stretch>
        </p:blipFill>
        <p:spPr>
          <a:xfrm>
            <a:off x="3954450" y="4000500"/>
            <a:ext cx="4876800" cy="2705100"/>
          </a:xfrm>
          <a:prstGeom prst="rect">
            <a:avLst/>
          </a:prstGeom>
          <a:noFill/>
          <a:ln>
            <a:noFill/>
          </a:ln>
        </p:spPr>
      </p:pic>
      <p:sp>
        <p:nvSpPr>
          <p:cNvPr id="518" name="Google Shape;518;p49">
            <a:hlinkClick action="ppaction://hlinksldjump" r:id="rId12"/>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0"/>
          <p:cNvSpPr txBox="1"/>
          <p:nvPr>
            <p:ph type="title"/>
          </p:nvPr>
        </p:nvSpPr>
        <p:spPr>
          <a:xfrm>
            <a:off x="189325" y="168300"/>
            <a:ext cx="11843700" cy="929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4400"/>
              <a:buFont typeface="Calibri"/>
              <a:buNone/>
            </a:pPr>
            <a:r>
              <a:rPr lang="en-US" sz="6400" u="sng">
                <a:solidFill>
                  <a:schemeClr val="hlink"/>
                </a:solidFill>
                <a:hlinkClick r:id="rId3"/>
              </a:rPr>
              <a:t>Amelia Earhart</a:t>
            </a:r>
            <a:endParaRPr sz="6400">
              <a:solidFill>
                <a:srgbClr val="F8CFD1"/>
              </a:solidFill>
            </a:endParaRPr>
          </a:p>
        </p:txBody>
      </p:sp>
      <p:sp>
        <p:nvSpPr>
          <p:cNvPr id="524" name="Google Shape;524;p50"/>
          <p:cNvSpPr txBox="1"/>
          <p:nvPr>
            <p:ph idx="1" type="body"/>
          </p:nvPr>
        </p:nvSpPr>
        <p:spPr>
          <a:xfrm>
            <a:off x="84150" y="1221900"/>
            <a:ext cx="9294600" cy="1977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2"/>
              </a:buClr>
              <a:buSzPts val="1400"/>
              <a:buNone/>
            </a:pPr>
            <a:r>
              <a:rPr b="1" lang="en-US" sz="3000">
                <a:solidFill>
                  <a:srgbClr val="FFFFFF"/>
                </a:solidFill>
              </a:rPr>
              <a:t>The first female pilot to ever fly solo across the Atlantic Ocean, Amelia was a pioneer in aviation. She was pivotal in the create of the ‘Ninety-Nines’ for female pilots and was a best-selling author. She disappeared in 1937 (aged 39) en route to Howland Island in the Pacific Ocean. Her death is at the center of many conspiracy theories today.</a:t>
            </a:r>
            <a:endParaRPr b="1" sz="3000">
              <a:solidFill>
                <a:srgbClr val="FFFFFF"/>
              </a:solidFill>
            </a:endParaRPr>
          </a:p>
        </p:txBody>
      </p:sp>
      <p:pic>
        <p:nvPicPr>
          <p:cNvPr id="525" name="Google Shape;525;p50">
            <a:hlinkClick r:id="rId4"/>
          </p:cNvPr>
          <p:cNvPicPr preferRelativeResize="0"/>
          <p:nvPr/>
        </p:nvPicPr>
        <p:blipFill>
          <a:blip r:embed="rId5">
            <a:alphaModFix/>
          </a:blip>
          <a:stretch>
            <a:fillRect/>
          </a:stretch>
        </p:blipFill>
        <p:spPr>
          <a:xfrm>
            <a:off x="189325" y="4144675"/>
            <a:ext cx="3411450" cy="2270175"/>
          </a:xfrm>
          <a:prstGeom prst="rect">
            <a:avLst/>
          </a:prstGeom>
          <a:noFill/>
          <a:ln>
            <a:noFill/>
          </a:ln>
        </p:spPr>
      </p:pic>
      <p:pic>
        <p:nvPicPr>
          <p:cNvPr id="526" name="Google Shape;526;p50">
            <a:hlinkClick r:id="rId6"/>
          </p:cNvPr>
          <p:cNvPicPr preferRelativeResize="0"/>
          <p:nvPr/>
        </p:nvPicPr>
        <p:blipFill>
          <a:blip r:embed="rId7">
            <a:alphaModFix/>
          </a:blip>
          <a:stretch>
            <a:fillRect/>
          </a:stretch>
        </p:blipFill>
        <p:spPr>
          <a:xfrm>
            <a:off x="4130375" y="4193913"/>
            <a:ext cx="2171700" cy="2171700"/>
          </a:xfrm>
          <a:prstGeom prst="rect">
            <a:avLst/>
          </a:prstGeom>
          <a:noFill/>
          <a:ln>
            <a:noFill/>
          </a:ln>
        </p:spPr>
      </p:pic>
      <p:pic>
        <p:nvPicPr>
          <p:cNvPr descr="Amelia Earhart's adventures from childhood to her attempt to circumnavigate the globe. A trail blazer, record breaker and an icon of her time that pushed the boundaries of aviation and human endurance.&#10;&#10;All Yarn Hub videos feature original artwork and music. Please do let us know in the comments what you think of this video and what else you would like to see from us.  Thanks for all your support!" id="527" name="Google Shape;527;p50" title="The life and disappearance of Amelia Earhart">
            <a:hlinkClick r:id="rId8"/>
          </p:cNvPr>
          <p:cNvPicPr preferRelativeResize="0"/>
          <p:nvPr/>
        </p:nvPicPr>
        <p:blipFill>
          <a:blip r:embed="rId9">
            <a:alphaModFix/>
          </a:blip>
          <a:stretch>
            <a:fillRect/>
          </a:stretch>
        </p:blipFill>
        <p:spPr>
          <a:xfrm>
            <a:off x="9219775" y="1407162"/>
            <a:ext cx="2813250" cy="2109938"/>
          </a:xfrm>
          <a:prstGeom prst="rect">
            <a:avLst/>
          </a:prstGeom>
          <a:noFill/>
          <a:ln>
            <a:noFill/>
          </a:ln>
        </p:spPr>
      </p:pic>
      <p:pic>
        <p:nvPicPr>
          <p:cNvPr id="528" name="Google Shape;528;p50">
            <a:hlinkClick r:id="rId10"/>
          </p:cNvPr>
          <p:cNvPicPr preferRelativeResize="0"/>
          <p:nvPr/>
        </p:nvPicPr>
        <p:blipFill>
          <a:blip r:embed="rId11">
            <a:alphaModFix/>
          </a:blip>
          <a:stretch>
            <a:fillRect/>
          </a:stretch>
        </p:blipFill>
        <p:spPr>
          <a:xfrm>
            <a:off x="6921300" y="4063849"/>
            <a:ext cx="2457450" cy="2571750"/>
          </a:xfrm>
          <a:prstGeom prst="rect">
            <a:avLst/>
          </a:prstGeom>
          <a:noFill/>
          <a:ln>
            <a:noFill/>
          </a:ln>
        </p:spPr>
      </p:pic>
      <p:pic>
        <p:nvPicPr>
          <p:cNvPr id="529" name="Google Shape;529;p50">
            <a:hlinkClick r:id="rId12"/>
          </p:cNvPr>
          <p:cNvPicPr preferRelativeResize="0"/>
          <p:nvPr/>
        </p:nvPicPr>
        <p:blipFill>
          <a:blip r:embed="rId13">
            <a:alphaModFix/>
          </a:blip>
          <a:stretch>
            <a:fillRect/>
          </a:stretch>
        </p:blipFill>
        <p:spPr>
          <a:xfrm>
            <a:off x="9524575" y="4379787"/>
            <a:ext cx="2508450" cy="1939868"/>
          </a:xfrm>
          <a:prstGeom prst="rect">
            <a:avLst/>
          </a:prstGeom>
          <a:noFill/>
          <a:ln>
            <a:noFill/>
          </a:ln>
        </p:spPr>
      </p:pic>
      <p:sp>
        <p:nvSpPr>
          <p:cNvPr id="530" name="Google Shape;530;p50">
            <a:hlinkClick action="ppaction://hlinksldjump" r:id="rId14"/>
          </p:cNvPr>
          <p:cNvSpPr/>
          <p:nvPr/>
        </p:nvSpPr>
        <p:spPr>
          <a:xfrm>
            <a:off x="10664500" y="168300"/>
            <a:ext cx="1368600" cy="11874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latin typeface="Comic Sans MS"/>
                <a:ea typeface="Comic Sans MS"/>
                <a:cs typeface="Comic Sans MS"/>
                <a:sym typeface="Comic Sans MS"/>
              </a:rPr>
              <a:t>Return to Gallery</a:t>
            </a:r>
            <a:endParaRPr b="1" sz="1300">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Custom 7">
      <a:dk1>
        <a:srgbClr val="3A4B36"/>
      </a:dk1>
      <a:lt1>
        <a:srgbClr val="EFD0DB"/>
      </a:lt1>
      <a:dk2>
        <a:srgbClr val="3A3161"/>
      </a:dk2>
      <a:lt2>
        <a:srgbClr val="A9ABCC"/>
      </a:lt2>
      <a:accent1>
        <a:srgbClr val="6466A3"/>
      </a:accent1>
      <a:accent2>
        <a:srgbClr val="E79B51"/>
      </a:accent2>
      <a:accent3>
        <a:srgbClr val="8E94B5"/>
      </a:accent3>
      <a:accent4>
        <a:srgbClr val="EFD0DB"/>
      </a:accent4>
      <a:accent5>
        <a:srgbClr val="8E94B5"/>
      </a:accent5>
      <a:accent6>
        <a:srgbClr val="04A199"/>
      </a:accent6>
      <a:hlink>
        <a:srgbClr val="95B8B6"/>
      </a:hlink>
      <a:folHlink>
        <a:srgbClr val="8C81A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