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Architects Daughter"/>
      <p:regular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ArchitectsDaughter-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c7094de06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c7094de06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c7094de06f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c7094de06f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c7094de06f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c7094de06f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c7094de06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c7094de06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c7094de06f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c7094de06f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c7094de06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c7094de06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c7094de06f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c7094de06f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c7094de06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c7094de06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c7094de06f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c7094de06f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c7094de06f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c7094de06f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c7094de06f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c7094de06f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c7094de06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c7094de06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9.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image" Target="../media/image2.jpg"/><Relationship Id="rId5" Type="http://schemas.openxmlformats.org/officeDocument/2006/relationships/image" Target="../media/image21.jpg"/><Relationship Id="rId6" Type="http://schemas.openxmlformats.org/officeDocument/2006/relationships/image" Target="../media/image20.jpg"/><Relationship Id="rId7" Type="http://schemas.openxmlformats.org/officeDocument/2006/relationships/hyperlink" Target="http://www.youtube.com/watch?v=g0CYL9qdOvk" TargetMode="External"/><Relationship Id="rId8"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hyperlink" Target="http://www.youtube.com/watch?v=hQnTjWo21Ak" TargetMode="External"/><Relationship Id="rId5" Type="http://schemas.openxmlformats.org/officeDocument/2006/relationships/image" Target="../media/image6.jpg"/><Relationship Id="rId6"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1.png"/><Relationship Id="rId5"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hyperlink" Target="http://www.youtube.com/watch?v=aK2PVtgWLp8" TargetMode="External"/><Relationship Id="rId5" Type="http://schemas.openxmlformats.org/officeDocument/2006/relationships/image" Target="../media/image7.jpg"/><Relationship Id="rId6"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jp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17.jpg"/><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2.png"/><Relationship Id="rId5"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hyperlink" Target="http://www.youtube.com/watch?v=U-hTKWCX7hc" TargetMode="External"/><Relationship Id="rId5" Type="http://schemas.openxmlformats.org/officeDocument/2006/relationships/image" Target="../media/image15.jpg"/><Relationship Id="rId6" Type="http://schemas.openxmlformats.org/officeDocument/2006/relationships/hyperlink" Target="http://www.youtube.com/watch?v=Hq-URl9F17Y" TargetMode="External"/><Relationship Id="rId7"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p:nvPr/>
        </p:nvSpPr>
        <p:spPr>
          <a:xfrm>
            <a:off x="144775" y="114298"/>
            <a:ext cx="8916156" cy="2320272"/>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ph type="ctrTitle"/>
          </p:nvPr>
        </p:nvSpPr>
        <p:spPr>
          <a:xfrm>
            <a:off x="392425" y="335275"/>
            <a:ext cx="8592300" cy="1699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u="sng">
                <a:latin typeface="Architects Daughter"/>
                <a:ea typeface="Architects Daughter"/>
                <a:cs typeface="Architects Daughter"/>
                <a:sym typeface="Architects Daughter"/>
              </a:rPr>
              <a:t>Women’s History Month:</a:t>
            </a:r>
            <a:r>
              <a:rPr b="1" lang="en">
                <a:latin typeface="Architects Daughter"/>
                <a:ea typeface="Architects Daughter"/>
                <a:cs typeface="Architects Daughter"/>
                <a:sym typeface="Architects Daughter"/>
              </a:rPr>
              <a:t> Michelle Obama</a:t>
            </a:r>
            <a:endParaRPr b="1">
              <a:latin typeface="Architects Daughter"/>
              <a:ea typeface="Architects Daughter"/>
              <a:cs typeface="Architects Daughter"/>
              <a:sym typeface="Architects Daughter"/>
            </a:endParaRPr>
          </a:p>
        </p:txBody>
      </p:sp>
      <p:pic>
        <p:nvPicPr>
          <p:cNvPr id="56" name="Google Shape;56;p13"/>
          <p:cNvPicPr preferRelativeResize="0"/>
          <p:nvPr/>
        </p:nvPicPr>
        <p:blipFill>
          <a:blip r:embed="rId4">
            <a:alphaModFix/>
          </a:blip>
          <a:stretch>
            <a:fillRect/>
          </a:stretch>
        </p:blipFill>
        <p:spPr>
          <a:xfrm>
            <a:off x="2301250" y="2571745"/>
            <a:ext cx="1785077" cy="2404130"/>
          </a:xfrm>
          <a:prstGeom prst="rect">
            <a:avLst/>
          </a:prstGeom>
          <a:noFill/>
          <a:ln cap="flat" cmpd="sng" w="38100">
            <a:solidFill>
              <a:schemeClr val="dk2"/>
            </a:solidFill>
            <a:prstDash val="solid"/>
            <a:round/>
            <a:headEnd len="sm" w="sm" type="none"/>
            <a:tailEnd len="sm" w="sm" type="none"/>
          </a:ln>
        </p:spPr>
      </p:pic>
      <p:pic>
        <p:nvPicPr>
          <p:cNvPr id="57" name="Google Shape;57;p13"/>
          <p:cNvPicPr preferRelativeResize="0"/>
          <p:nvPr/>
        </p:nvPicPr>
        <p:blipFill>
          <a:blip r:embed="rId5">
            <a:alphaModFix/>
          </a:blip>
          <a:stretch>
            <a:fillRect/>
          </a:stretch>
        </p:blipFill>
        <p:spPr>
          <a:xfrm>
            <a:off x="5229327" y="2586970"/>
            <a:ext cx="2404130" cy="240413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 name="Shape 61"/>
        <p:cNvGrpSpPr/>
        <p:nvPr/>
      </p:nvGrpSpPr>
      <p:grpSpPr>
        <a:xfrm>
          <a:off x="0" y="0"/>
          <a:ext cx="0" cy="0"/>
          <a:chOff x="0" y="0"/>
          <a:chExt cx="0" cy="0"/>
        </a:xfrm>
      </p:grpSpPr>
      <p:sp>
        <p:nvSpPr>
          <p:cNvPr id="62" name="Google Shape;62;p14"/>
          <p:cNvSpPr/>
          <p:nvPr/>
        </p:nvSpPr>
        <p:spPr>
          <a:xfrm>
            <a:off x="171447" y="3543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p:nvPr/>
        </p:nvSpPr>
        <p:spPr>
          <a:xfrm>
            <a:off x="171447" y="19545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4"/>
          <p:cNvSpPr/>
          <p:nvPr/>
        </p:nvSpPr>
        <p:spPr>
          <a:xfrm>
            <a:off x="171447" y="35547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txBox="1"/>
          <p:nvPr/>
        </p:nvSpPr>
        <p:spPr>
          <a:xfrm>
            <a:off x="548650" y="575300"/>
            <a:ext cx="12003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latin typeface="Architects Daughter"/>
                <a:ea typeface="Architects Daughter"/>
                <a:cs typeface="Architects Daughter"/>
                <a:sym typeface="Architects Daughter"/>
              </a:rPr>
              <a:t>Full Name:</a:t>
            </a:r>
            <a:endParaRPr b="1" sz="2100">
              <a:latin typeface="Architects Daughter"/>
              <a:ea typeface="Architects Daughter"/>
              <a:cs typeface="Architects Daughter"/>
              <a:sym typeface="Architects Daughter"/>
            </a:endParaRPr>
          </a:p>
        </p:txBody>
      </p:sp>
      <p:sp>
        <p:nvSpPr>
          <p:cNvPr id="66" name="Google Shape;66;p14"/>
          <p:cNvSpPr txBox="1"/>
          <p:nvPr/>
        </p:nvSpPr>
        <p:spPr>
          <a:xfrm>
            <a:off x="472450" y="2175500"/>
            <a:ext cx="12003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Architects Daughter"/>
                <a:ea typeface="Architects Daughter"/>
                <a:cs typeface="Architects Daughter"/>
                <a:sym typeface="Architects Daughter"/>
              </a:rPr>
              <a:t>Birth Location:</a:t>
            </a:r>
            <a:endParaRPr b="1" sz="1900">
              <a:latin typeface="Architects Daughter"/>
              <a:ea typeface="Architects Daughter"/>
              <a:cs typeface="Architects Daughter"/>
              <a:sym typeface="Architects Daughter"/>
            </a:endParaRPr>
          </a:p>
        </p:txBody>
      </p:sp>
      <p:sp>
        <p:nvSpPr>
          <p:cNvPr id="67" name="Google Shape;67;p14"/>
          <p:cNvSpPr txBox="1"/>
          <p:nvPr/>
        </p:nvSpPr>
        <p:spPr>
          <a:xfrm>
            <a:off x="472450" y="3928100"/>
            <a:ext cx="1200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Architects Daughter"/>
                <a:ea typeface="Architects Daughter"/>
                <a:cs typeface="Architects Daughter"/>
                <a:sym typeface="Architects Daughter"/>
              </a:rPr>
              <a:t>Birthdate:</a:t>
            </a:r>
            <a:endParaRPr b="1" sz="1800">
              <a:latin typeface="Architects Daughter"/>
              <a:ea typeface="Architects Daughter"/>
              <a:cs typeface="Architects Daughter"/>
              <a:sym typeface="Architects Daughter"/>
            </a:endParaRPr>
          </a:p>
        </p:txBody>
      </p:sp>
      <p:sp>
        <p:nvSpPr>
          <p:cNvPr id="68" name="Google Shape;68;p14"/>
          <p:cNvSpPr txBox="1"/>
          <p:nvPr/>
        </p:nvSpPr>
        <p:spPr>
          <a:xfrm>
            <a:off x="2366000" y="392425"/>
            <a:ext cx="6458100" cy="11430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rchitects Daughter"/>
                <a:ea typeface="Architects Daughter"/>
                <a:cs typeface="Architects Daughter"/>
                <a:sym typeface="Architects Daughter"/>
              </a:rPr>
              <a:t>Michelle was born as Michelle Robinson. She changed her name to Michelle Obama when she got married. </a:t>
            </a:r>
            <a:endParaRPr b="1" sz="2000">
              <a:latin typeface="Architects Daughter"/>
              <a:ea typeface="Architects Daughter"/>
              <a:cs typeface="Architects Daughter"/>
              <a:sym typeface="Architects Daughter"/>
            </a:endParaRPr>
          </a:p>
        </p:txBody>
      </p:sp>
      <p:sp>
        <p:nvSpPr>
          <p:cNvPr id="69" name="Google Shape;69;p14"/>
          <p:cNvSpPr txBox="1"/>
          <p:nvPr/>
        </p:nvSpPr>
        <p:spPr>
          <a:xfrm>
            <a:off x="2442200" y="2068825"/>
            <a:ext cx="6458100" cy="11430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rchitects Daughter"/>
                <a:ea typeface="Architects Daughter"/>
                <a:cs typeface="Architects Daughter"/>
                <a:sym typeface="Architects Daughter"/>
              </a:rPr>
              <a:t>Michelle was born in Chicago, </a:t>
            </a:r>
            <a:r>
              <a:rPr b="1" lang="en" sz="2000">
                <a:latin typeface="Architects Daughter"/>
                <a:ea typeface="Architects Daughter"/>
                <a:cs typeface="Architects Daughter"/>
                <a:sym typeface="Architects Daughter"/>
              </a:rPr>
              <a:t>Illinois</a:t>
            </a:r>
            <a:r>
              <a:rPr b="1" lang="en" sz="2000">
                <a:latin typeface="Architects Daughter"/>
                <a:ea typeface="Architects Daughter"/>
                <a:cs typeface="Architects Daughter"/>
                <a:sym typeface="Architects Daughter"/>
              </a:rPr>
              <a:t>. </a:t>
            </a:r>
            <a:endParaRPr b="1" sz="2000">
              <a:latin typeface="Architects Daughter"/>
              <a:ea typeface="Architects Daughter"/>
              <a:cs typeface="Architects Daughter"/>
              <a:sym typeface="Architects Daughter"/>
            </a:endParaRPr>
          </a:p>
        </p:txBody>
      </p:sp>
      <p:sp>
        <p:nvSpPr>
          <p:cNvPr id="70" name="Google Shape;70;p14"/>
          <p:cNvSpPr txBox="1"/>
          <p:nvPr/>
        </p:nvSpPr>
        <p:spPr>
          <a:xfrm>
            <a:off x="2442200" y="3669025"/>
            <a:ext cx="6458100" cy="11430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rchitects Daughter"/>
                <a:ea typeface="Architects Daughter"/>
                <a:cs typeface="Architects Daughter"/>
                <a:sym typeface="Architects Daughter"/>
              </a:rPr>
              <a:t>Michelle was born on January 17th, 1964. </a:t>
            </a:r>
            <a:endParaRPr b="1" sz="2000">
              <a:latin typeface="Architects Daughter"/>
              <a:ea typeface="Architects Daughter"/>
              <a:cs typeface="Architects Daughter"/>
              <a:sym typeface="Architects Daugh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 name="Shape 74"/>
        <p:cNvGrpSpPr/>
        <p:nvPr/>
      </p:nvGrpSpPr>
      <p:grpSpPr>
        <a:xfrm>
          <a:off x="0" y="0"/>
          <a:ext cx="0" cy="0"/>
          <a:chOff x="0" y="0"/>
          <a:chExt cx="0" cy="0"/>
        </a:xfrm>
      </p:grpSpPr>
      <p:pic>
        <p:nvPicPr>
          <p:cNvPr id="75" name="Google Shape;75;p15"/>
          <p:cNvPicPr preferRelativeResize="0"/>
          <p:nvPr/>
        </p:nvPicPr>
        <p:blipFill>
          <a:blip r:embed="rId4">
            <a:alphaModFix/>
          </a:blip>
          <a:stretch>
            <a:fillRect/>
          </a:stretch>
        </p:blipFill>
        <p:spPr>
          <a:xfrm>
            <a:off x="152400" y="152400"/>
            <a:ext cx="3213703" cy="4838700"/>
          </a:xfrm>
          <a:prstGeom prst="rect">
            <a:avLst/>
          </a:prstGeom>
          <a:noFill/>
          <a:ln cap="flat" cmpd="sng" w="28575">
            <a:solidFill>
              <a:schemeClr val="dk2"/>
            </a:solidFill>
            <a:prstDash val="solid"/>
            <a:round/>
            <a:headEnd len="sm" w="sm" type="none"/>
            <a:tailEnd len="sm" w="sm" type="none"/>
          </a:ln>
        </p:spPr>
      </p:pic>
      <p:pic>
        <p:nvPicPr>
          <p:cNvPr id="76" name="Google Shape;76;p15"/>
          <p:cNvPicPr preferRelativeResize="0"/>
          <p:nvPr/>
        </p:nvPicPr>
        <p:blipFill>
          <a:blip r:embed="rId5">
            <a:alphaModFix/>
          </a:blip>
          <a:stretch>
            <a:fillRect/>
          </a:stretch>
        </p:blipFill>
        <p:spPr>
          <a:xfrm>
            <a:off x="7188499" y="152400"/>
            <a:ext cx="1803102" cy="2619744"/>
          </a:xfrm>
          <a:prstGeom prst="rect">
            <a:avLst/>
          </a:prstGeom>
          <a:noFill/>
          <a:ln cap="flat" cmpd="sng" w="28575">
            <a:solidFill>
              <a:schemeClr val="dk2"/>
            </a:solidFill>
            <a:prstDash val="solid"/>
            <a:round/>
            <a:headEnd len="sm" w="sm" type="none"/>
            <a:tailEnd len="sm" w="sm" type="none"/>
          </a:ln>
        </p:spPr>
      </p:pic>
      <p:pic>
        <p:nvPicPr>
          <p:cNvPr id="77" name="Google Shape;77;p15"/>
          <p:cNvPicPr preferRelativeResize="0"/>
          <p:nvPr/>
        </p:nvPicPr>
        <p:blipFill>
          <a:blip r:embed="rId6">
            <a:alphaModFix/>
          </a:blip>
          <a:stretch>
            <a:fillRect/>
          </a:stretch>
        </p:blipFill>
        <p:spPr>
          <a:xfrm>
            <a:off x="7280925" y="2977075"/>
            <a:ext cx="1493625" cy="1991100"/>
          </a:xfrm>
          <a:prstGeom prst="rect">
            <a:avLst/>
          </a:prstGeom>
          <a:noFill/>
          <a:ln cap="flat" cmpd="sng" w="28575">
            <a:solidFill>
              <a:schemeClr val="dk2"/>
            </a:solidFill>
            <a:prstDash val="solid"/>
            <a:round/>
            <a:headEnd len="sm" w="sm" type="none"/>
            <a:tailEnd len="sm" w="sm" type="none"/>
          </a:ln>
        </p:spPr>
      </p:pic>
      <p:pic>
        <p:nvPicPr>
          <p:cNvPr descr="Michelle Obama, who in 2009 became the United States' first African-American First Lady. Watch her mini biography in this video. #Biography Subscribe for more Biography: http://aetv.us/2AsWMPH  Delve deeper into Biography on our site: http://www.biography.com  Follow Biography for more surprising stories from fascinating lives: Facebook - https://www.facebook.com/Biography  Instagram - https://www.instagram.com/biography  Twitter - https://twitter.com/biography   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  Michelle Obama - First African American First Lady | Mini Bio| Biography https://www.youtube.com/user/BiographyChannel" id="78" name="Google Shape;78;p15" title="Michelle Obama - First African American First Lady | Mini Bio| Biography">
            <a:hlinkClick r:id="rId7"/>
          </p:cNvPr>
          <p:cNvPicPr preferRelativeResize="0"/>
          <p:nvPr/>
        </p:nvPicPr>
        <p:blipFill>
          <a:blip r:embed="rId8">
            <a:alphaModFix/>
          </a:blip>
          <a:stretch>
            <a:fillRect/>
          </a:stretch>
        </p:blipFill>
        <p:spPr>
          <a:xfrm>
            <a:off x="3518500" y="1219200"/>
            <a:ext cx="3497825" cy="2701625"/>
          </a:xfrm>
          <a:prstGeom prst="rect">
            <a:avLst/>
          </a:prstGeom>
          <a:noFill/>
          <a:ln cap="flat" cmpd="sng" w="28575">
            <a:solidFill>
              <a:srgbClr val="FFFF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2" name="Shape 82"/>
        <p:cNvGrpSpPr/>
        <p:nvPr/>
      </p:nvGrpSpPr>
      <p:grpSpPr>
        <a:xfrm>
          <a:off x="0" y="0"/>
          <a:ext cx="0" cy="0"/>
          <a:chOff x="0" y="0"/>
          <a:chExt cx="0" cy="0"/>
        </a:xfrm>
      </p:grpSpPr>
      <p:sp>
        <p:nvSpPr>
          <p:cNvPr id="83" name="Google Shape;83;p16"/>
          <p:cNvSpPr/>
          <p:nvPr/>
        </p:nvSpPr>
        <p:spPr>
          <a:xfrm>
            <a:off x="247650" y="173175"/>
            <a:ext cx="3167532" cy="265464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6"/>
          <p:cNvSpPr txBox="1"/>
          <p:nvPr/>
        </p:nvSpPr>
        <p:spPr>
          <a:xfrm>
            <a:off x="616525" y="782550"/>
            <a:ext cx="2327700" cy="16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latin typeface="Architects Daughter"/>
                <a:ea typeface="Architects Daughter"/>
                <a:cs typeface="Architects Daughter"/>
                <a:sym typeface="Architects Daughter"/>
              </a:rPr>
              <a:t>Michelle is from Illinois. Here is a video all about Illinois.</a:t>
            </a:r>
            <a:endParaRPr b="1" sz="2100">
              <a:latin typeface="Architects Daughter"/>
              <a:ea typeface="Architects Daughter"/>
              <a:cs typeface="Architects Daughter"/>
              <a:sym typeface="Architects Daughter"/>
            </a:endParaRPr>
          </a:p>
        </p:txBody>
      </p:sp>
      <p:pic>
        <p:nvPicPr>
          <p:cNvPr descr="Strap in for some FUN, kids! The State of Illinois is the subject of this learning video for kids of all ages. Learn some interesting facts about the &quot;Prairie State&quot;, the &quot;Land of Lincoln, the great State of Illinois!&#10;&#10;❤ Homeschool Pop? Join our team and get tattoos here: http://homeschoolpop.com&#10;&#10;☃ You are SO cool! Say hello below, we would love to hear from you!&#10;&#10;Thanks for watching this Homeschool Pop US States learning video on Illinois! &#10;&#10;&#10;Thanks again and we hope to see you on the next US States video!&#10;&#10;&#10;&#10;Illinois for Kids | US States Learning Video" id="85" name="Google Shape;85;p16" title="Illinois for Kids | US States Learning Video">
            <a:hlinkClick r:id="rId4"/>
          </p:cNvPr>
          <p:cNvPicPr preferRelativeResize="0"/>
          <p:nvPr/>
        </p:nvPicPr>
        <p:blipFill>
          <a:blip r:embed="rId5">
            <a:alphaModFix/>
          </a:blip>
          <a:stretch>
            <a:fillRect/>
          </a:stretch>
        </p:blipFill>
        <p:spPr>
          <a:xfrm>
            <a:off x="3749026" y="415625"/>
            <a:ext cx="5033825" cy="3775375"/>
          </a:xfrm>
          <a:prstGeom prst="rect">
            <a:avLst/>
          </a:prstGeom>
          <a:noFill/>
          <a:ln cap="flat" cmpd="sng" w="28575">
            <a:solidFill>
              <a:schemeClr val="dk2"/>
            </a:solidFill>
            <a:prstDash val="solid"/>
            <a:round/>
            <a:headEnd len="sm" w="sm" type="none"/>
            <a:tailEnd len="sm" w="sm" type="none"/>
          </a:ln>
        </p:spPr>
      </p:pic>
      <p:pic>
        <p:nvPicPr>
          <p:cNvPr id="86" name="Google Shape;86;p16"/>
          <p:cNvPicPr preferRelativeResize="0"/>
          <p:nvPr/>
        </p:nvPicPr>
        <p:blipFill>
          <a:blip r:embed="rId6">
            <a:alphaModFix/>
          </a:blip>
          <a:stretch>
            <a:fillRect/>
          </a:stretch>
        </p:blipFill>
        <p:spPr>
          <a:xfrm>
            <a:off x="247650" y="3070150"/>
            <a:ext cx="3375000" cy="1898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1000"/>
                                        <p:tgtEl>
                                          <p:spTgt spid="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0" name="Shape 90"/>
        <p:cNvGrpSpPr/>
        <p:nvPr/>
      </p:nvGrpSpPr>
      <p:grpSpPr>
        <a:xfrm>
          <a:off x="0" y="0"/>
          <a:ext cx="0" cy="0"/>
          <a:chOff x="0" y="0"/>
          <a:chExt cx="0" cy="0"/>
        </a:xfrm>
      </p:grpSpPr>
      <p:sp>
        <p:nvSpPr>
          <p:cNvPr id="91" name="Google Shape;91;p17"/>
          <p:cNvSpPr/>
          <p:nvPr/>
        </p:nvSpPr>
        <p:spPr>
          <a:xfrm>
            <a:off x="171447" y="3543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7"/>
          <p:cNvSpPr/>
          <p:nvPr/>
        </p:nvSpPr>
        <p:spPr>
          <a:xfrm>
            <a:off x="171447" y="19545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7"/>
          <p:cNvSpPr/>
          <p:nvPr/>
        </p:nvSpPr>
        <p:spPr>
          <a:xfrm>
            <a:off x="171447" y="35547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7"/>
          <p:cNvSpPr txBox="1"/>
          <p:nvPr/>
        </p:nvSpPr>
        <p:spPr>
          <a:xfrm>
            <a:off x="548650" y="499100"/>
            <a:ext cx="12003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latin typeface="Architects Daughter"/>
                <a:ea typeface="Architects Daughter"/>
                <a:cs typeface="Architects Daughter"/>
                <a:sym typeface="Architects Daughter"/>
              </a:rPr>
              <a:t>Where did she go to college?</a:t>
            </a:r>
            <a:endParaRPr b="1" sz="1700">
              <a:latin typeface="Architects Daughter"/>
              <a:ea typeface="Architects Daughter"/>
              <a:cs typeface="Architects Daughter"/>
              <a:sym typeface="Architects Daughter"/>
            </a:endParaRPr>
          </a:p>
        </p:txBody>
      </p:sp>
      <p:sp>
        <p:nvSpPr>
          <p:cNvPr id="95" name="Google Shape;95;p17"/>
          <p:cNvSpPr txBox="1"/>
          <p:nvPr/>
        </p:nvSpPr>
        <p:spPr>
          <a:xfrm>
            <a:off x="396250" y="2327900"/>
            <a:ext cx="14136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Architects Daughter"/>
                <a:ea typeface="Architects Daughter"/>
                <a:cs typeface="Architects Daughter"/>
                <a:sym typeface="Architects Daughter"/>
              </a:rPr>
              <a:t>Occupation(s):</a:t>
            </a:r>
            <a:endParaRPr b="1" sz="1500">
              <a:latin typeface="Architects Daughter"/>
              <a:ea typeface="Architects Daughter"/>
              <a:cs typeface="Architects Daughter"/>
              <a:sym typeface="Architects Daughter"/>
            </a:endParaRPr>
          </a:p>
        </p:txBody>
      </p:sp>
      <p:sp>
        <p:nvSpPr>
          <p:cNvPr id="96" name="Google Shape;96;p17"/>
          <p:cNvSpPr txBox="1"/>
          <p:nvPr/>
        </p:nvSpPr>
        <p:spPr>
          <a:xfrm>
            <a:off x="472450" y="3851900"/>
            <a:ext cx="1200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Architects Daughter"/>
                <a:ea typeface="Architects Daughter"/>
                <a:cs typeface="Architects Daughter"/>
                <a:sym typeface="Architects Daughter"/>
              </a:rPr>
              <a:t>Was she married?</a:t>
            </a:r>
            <a:endParaRPr b="1" sz="1800">
              <a:latin typeface="Architects Daughter"/>
              <a:ea typeface="Architects Daughter"/>
              <a:cs typeface="Architects Daughter"/>
              <a:sym typeface="Architects Daughter"/>
            </a:endParaRPr>
          </a:p>
        </p:txBody>
      </p:sp>
      <p:sp>
        <p:nvSpPr>
          <p:cNvPr id="97" name="Google Shape;97;p17"/>
          <p:cNvSpPr txBox="1"/>
          <p:nvPr/>
        </p:nvSpPr>
        <p:spPr>
          <a:xfrm>
            <a:off x="2366000" y="544825"/>
            <a:ext cx="6458100" cy="8877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rchitects Daughter"/>
                <a:ea typeface="Architects Daughter"/>
                <a:cs typeface="Architects Daughter"/>
                <a:sym typeface="Architects Daughter"/>
              </a:rPr>
              <a:t>Michelle went to Princeton and Harvard. Michelle studied law. </a:t>
            </a:r>
            <a:endParaRPr b="1" sz="2000">
              <a:latin typeface="Architects Daughter"/>
              <a:ea typeface="Architects Daughter"/>
              <a:cs typeface="Architects Daughter"/>
              <a:sym typeface="Architects Daughter"/>
            </a:endParaRPr>
          </a:p>
        </p:txBody>
      </p:sp>
      <p:sp>
        <p:nvSpPr>
          <p:cNvPr id="98" name="Google Shape;98;p17"/>
          <p:cNvSpPr txBox="1"/>
          <p:nvPr/>
        </p:nvSpPr>
        <p:spPr>
          <a:xfrm>
            <a:off x="2442200" y="2068825"/>
            <a:ext cx="5128500" cy="8877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rchitects Daughter"/>
                <a:ea typeface="Architects Daughter"/>
                <a:cs typeface="Architects Daughter"/>
                <a:sym typeface="Architects Daughter"/>
              </a:rPr>
              <a:t>After graduating from college Michelle went on to become an attorney. </a:t>
            </a:r>
            <a:endParaRPr b="1" sz="2000">
              <a:latin typeface="Architects Daughter"/>
              <a:ea typeface="Architects Daughter"/>
              <a:cs typeface="Architects Daughter"/>
              <a:sym typeface="Architects Daughter"/>
            </a:endParaRPr>
          </a:p>
        </p:txBody>
      </p:sp>
      <p:sp>
        <p:nvSpPr>
          <p:cNvPr id="99" name="Google Shape;99;p17"/>
          <p:cNvSpPr txBox="1"/>
          <p:nvPr/>
        </p:nvSpPr>
        <p:spPr>
          <a:xfrm>
            <a:off x="2442200" y="3669025"/>
            <a:ext cx="5180100" cy="11544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rchitects Daughter"/>
                <a:ea typeface="Architects Daughter"/>
                <a:cs typeface="Architects Daughter"/>
                <a:sym typeface="Architects Daughter"/>
              </a:rPr>
              <a:t>Michelle met a man named Barack Obama in 1989. They dated for three years and then got married. </a:t>
            </a:r>
            <a:endParaRPr b="1" sz="2000">
              <a:latin typeface="Architects Daughter"/>
              <a:ea typeface="Architects Daughter"/>
              <a:cs typeface="Architects Daughter"/>
              <a:sym typeface="Architects Daughter"/>
            </a:endParaRPr>
          </a:p>
        </p:txBody>
      </p:sp>
      <p:pic>
        <p:nvPicPr>
          <p:cNvPr id="100" name="Google Shape;100;p17"/>
          <p:cNvPicPr preferRelativeResize="0"/>
          <p:nvPr/>
        </p:nvPicPr>
        <p:blipFill>
          <a:blip r:embed="rId4">
            <a:alphaModFix/>
          </a:blip>
          <a:stretch>
            <a:fillRect/>
          </a:stretch>
        </p:blipFill>
        <p:spPr>
          <a:xfrm>
            <a:off x="7799300" y="1726223"/>
            <a:ext cx="1233600" cy="1423377"/>
          </a:xfrm>
          <a:prstGeom prst="rect">
            <a:avLst/>
          </a:prstGeom>
          <a:noFill/>
          <a:ln>
            <a:noFill/>
          </a:ln>
        </p:spPr>
      </p:pic>
      <p:pic>
        <p:nvPicPr>
          <p:cNvPr id="101" name="Google Shape;101;p17"/>
          <p:cNvPicPr preferRelativeResize="0"/>
          <p:nvPr/>
        </p:nvPicPr>
        <p:blipFill>
          <a:blip r:embed="rId5">
            <a:alphaModFix/>
          </a:blip>
          <a:stretch>
            <a:fillRect/>
          </a:stretch>
        </p:blipFill>
        <p:spPr>
          <a:xfrm>
            <a:off x="7803699" y="3616149"/>
            <a:ext cx="1200300" cy="1200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 name="Shape 105"/>
        <p:cNvGrpSpPr/>
        <p:nvPr/>
      </p:nvGrpSpPr>
      <p:grpSpPr>
        <a:xfrm>
          <a:off x="0" y="0"/>
          <a:ext cx="0" cy="0"/>
          <a:chOff x="0" y="0"/>
          <a:chExt cx="0" cy="0"/>
        </a:xfrm>
      </p:grpSpPr>
      <p:sp>
        <p:nvSpPr>
          <p:cNvPr id="106" name="Google Shape;106;p18"/>
          <p:cNvSpPr/>
          <p:nvPr/>
        </p:nvSpPr>
        <p:spPr>
          <a:xfrm>
            <a:off x="247650" y="173175"/>
            <a:ext cx="3167532" cy="265464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8"/>
          <p:cNvSpPr txBox="1"/>
          <p:nvPr/>
        </p:nvSpPr>
        <p:spPr>
          <a:xfrm>
            <a:off x="616525" y="630150"/>
            <a:ext cx="2327700" cy="16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latin typeface="Architects Daughter"/>
                <a:ea typeface="Architects Daughter"/>
                <a:cs typeface="Architects Daughter"/>
                <a:sym typeface="Architects Daughter"/>
              </a:rPr>
              <a:t>Michelle was an attorney. Here is a video about being an attorney.</a:t>
            </a:r>
            <a:endParaRPr b="1" sz="2100">
              <a:latin typeface="Architects Daughter"/>
              <a:ea typeface="Architects Daughter"/>
              <a:cs typeface="Architects Daughter"/>
              <a:sym typeface="Architects Daughter"/>
            </a:endParaRPr>
          </a:p>
        </p:txBody>
      </p:sp>
      <p:pic>
        <p:nvPicPr>
          <p:cNvPr descr="This career video provides day in the life information about the following jobs and occupations.&#10;&#10;JOB TITLE: Lawyers&#10;&#10;OCCUPATION DESCRIPTION: Represent clients in criminal and civil litigation and other legal proceedings, draw up legal documents, or manage or advise clients on legal transactions. May specialize in a single area or may practice broadly in many areas of law.&#10;&#10;RELATED JOB TITLES: Assistant Attorney General, Assistant Counsel, Associate Attorney, Attorney, Attorney at Law, City Attorney, Deputy Attorney General, General Counsel, Lawyer, Partner&#10;&#10;ONET: 23-1011.00&#10;&#10;Learn more about this and other occupations, jobs, and careers at:&#10;www.CareerOneStop.org&#10;&#10;&#10;Lawyers advise individuals, businesses, and government agencies on legal issues and disputes, and represent them in court and legal transactions.&#10;&#10;Also called attorneys, lawyers inform their clients about their legal rights and obligations, and help steer them through the complexities of the law. They also advocate for their clients in court by presenting evidence and making legal arguments.&#10;&#10;Lawyers conduct research and prepare documents, such as lawsuits, wills, and contracts. They also oversee the work of paralegals and legal secretaries.&#10;&#10;Lawyers work for law firms, governments, and corporations. In government, prosecutors are the attorneys who file charges against those accused of violating the law, while public defenders represent individuals who cannot afford to pay an attorney.&#10;&#10;Lawyers who work in law firms often start as associates, and may advance to partnership, or part owner, in their firm. Those who do not make partner after several years may be forced to leave, a practice known as “up or out.”&#10;&#10;Lawyers may specialize in a subject area, such as environmental law, tax, intellectual property, or family law.&#10;&#10;Most lawyers work in offices, and travel to visit clients or represent their clients in court. They generally keep full-time hours, and overtime is common. Attorneys may face heavy pressure at times—for example, during trials or when trying to meet deadlines.&#10;&#10;It usually takes three years of law school after college to become a lawyer. All states require lawyers to pass licensing tests called “bar exams” to practice law. Prior felony convictions may disqualify candidates from practicing law." id="108" name="Google Shape;108;p18" title="Lawyer Career Video">
            <a:hlinkClick r:id="rId4"/>
          </p:cNvPr>
          <p:cNvPicPr preferRelativeResize="0"/>
          <p:nvPr/>
        </p:nvPicPr>
        <p:blipFill>
          <a:blip r:embed="rId5">
            <a:alphaModFix/>
          </a:blip>
          <a:stretch>
            <a:fillRect/>
          </a:stretch>
        </p:blipFill>
        <p:spPr>
          <a:xfrm>
            <a:off x="3636824" y="604375"/>
            <a:ext cx="5188550" cy="3891425"/>
          </a:xfrm>
          <a:prstGeom prst="rect">
            <a:avLst/>
          </a:prstGeom>
          <a:noFill/>
          <a:ln cap="flat" cmpd="sng" w="28575">
            <a:solidFill>
              <a:schemeClr val="dk2"/>
            </a:solidFill>
            <a:prstDash val="solid"/>
            <a:round/>
            <a:headEnd len="sm" w="sm" type="none"/>
            <a:tailEnd len="sm" w="sm" type="none"/>
          </a:ln>
        </p:spPr>
      </p:pic>
      <p:pic>
        <p:nvPicPr>
          <p:cNvPr id="109" name="Google Shape;109;p18"/>
          <p:cNvPicPr preferRelativeResize="0"/>
          <p:nvPr/>
        </p:nvPicPr>
        <p:blipFill>
          <a:blip r:embed="rId6">
            <a:alphaModFix/>
          </a:blip>
          <a:stretch>
            <a:fillRect/>
          </a:stretch>
        </p:blipFill>
        <p:spPr>
          <a:xfrm>
            <a:off x="762000" y="2980215"/>
            <a:ext cx="2010885" cy="201088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sp>
        <p:nvSpPr>
          <p:cNvPr id="114" name="Google Shape;114;p19"/>
          <p:cNvSpPr/>
          <p:nvPr/>
        </p:nvSpPr>
        <p:spPr>
          <a:xfrm>
            <a:off x="171447" y="3543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9"/>
          <p:cNvSpPr/>
          <p:nvPr/>
        </p:nvSpPr>
        <p:spPr>
          <a:xfrm>
            <a:off x="171450" y="2335552"/>
            <a:ext cx="1977372" cy="1947456"/>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9"/>
          <p:cNvSpPr txBox="1"/>
          <p:nvPr/>
        </p:nvSpPr>
        <p:spPr>
          <a:xfrm>
            <a:off x="548650" y="499100"/>
            <a:ext cx="12003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latin typeface="Architects Daughter"/>
                <a:ea typeface="Architects Daughter"/>
                <a:cs typeface="Architects Daughter"/>
                <a:sym typeface="Architects Daughter"/>
              </a:rPr>
              <a:t>Did she has any children?</a:t>
            </a:r>
            <a:endParaRPr b="1" sz="1700">
              <a:latin typeface="Architects Daughter"/>
              <a:ea typeface="Architects Daughter"/>
              <a:cs typeface="Architects Daughter"/>
              <a:sym typeface="Architects Daughter"/>
            </a:endParaRPr>
          </a:p>
        </p:txBody>
      </p:sp>
      <p:sp>
        <p:nvSpPr>
          <p:cNvPr id="117" name="Google Shape;117;p19"/>
          <p:cNvSpPr txBox="1"/>
          <p:nvPr/>
        </p:nvSpPr>
        <p:spPr>
          <a:xfrm>
            <a:off x="396250" y="2632700"/>
            <a:ext cx="1413600" cy="120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Architects Daughter"/>
                <a:ea typeface="Architects Daughter"/>
                <a:cs typeface="Architects Daughter"/>
                <a:sym typeface="Architects Daughter"/>
              </a:rPr>
              <a:t>Who was Michelle’’s husband Barack?</a:t>
            </a:r>
            <a:endParaRPr b="1" sz="1700">
              <a:latin typeface="Architects Daughter"/>
              <a:ea typeface="Architects Daughter"/>
              <a:cs typeface="Architects Daughter"/>
              <a:sym typeface="Architects Daughter"/>
            </a:endParaRPr>
          </a:p>
        </p:txBody>
      </p:sp>
      <p:sp>
        <p:nvSpPr>
          <p:cNvPr id="118" name="Google Shape;118;p19"/>
          <p:cNvSpPr txBox="1"/>
          <p:nvPr/>
        </p:nvSpPr>
        <p:spPr>
          <a:xfrm>
            <a:off x="2366000" y="544825"/>
            <a:ext cx="6458100" cy="8877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rchitects Daughter"/>
                <a:ea typeface="Architects Daughter"/>
                <a:cs typeface="Architects Daughter"/>
                <a:sym typeface="Architects Daughter"/>
              </a:rPr>
              <a:t>Michelle and Barack Obama have two daughters. Their names are Sasha and Malia. </a:t>
            </a:r>
            <a:endParaRPr b="1" sz="2000">
              <a:latin typeface="Architects Daughter"/>
              <a:ea typeface="Architects Daughter"/>
              <a:cs typeface="Architects Daughter"/>
              <a:sym typeface="Architects Daughter"/>
            </a:endParaRPr>
          </a:p>
        </p:txBody>
      </p:sp>
      <p:sp>
        <p:nvSpPr>
          <p:cNvPr id="119" name="Google Shape;119;p19"/>
          <p:cNvSpPr txBox="1"/>
          <p:nvPr/>
        </p:nvSpPr>
        <p:spPr>
          <a:xfrm>
            <a:off x="2442200" y="2068825"/>
            <a:ext cx="5128500" cy="29604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rchitects Daughter"/>
                <a:ea typeface="Architects Daughter"/>
                <a:cs typeface="Architects Daughter"/>
                <a:sym typeface="Architects Daughter"/>
              </a:rPr>
              <a:t>Michelle’s husband Barack was an attorney and a law professor. He also served 3 terms in the </a:t>
            </a:r>
            <a:r>
              <a:rPr b="1" lang="en" sz="2000">
                <a:latin typeface="Architects Daughter"/>
                <a:ea typeface="Architects Daughter"/>
                <a:cs typeface="Architects Daughter"/>
                <a:sym typeface="Architects Daughter"/>
              </a:rPr>
              <a:t>Illinois</a:t>
            </a:r>
            <a:r>
              <a:rPr b="1" lang="en" sz="2000">
                <a:latin typeface="Architects Daughter"/>
                <a:ea typeface="Architects Daughter"/>
                <a:cs typeface="Architects Daughter"/>
                <a:sym typeface="Architects Daughter"/>
              </a:rPr>
              <a:t> Senate. In 2008, Barack become President of the United States of America. Michelle became the first lady of the Unites States. AS the 1st lady, she helped to start the Let’s Move! Program and MyPlate program.</a:t>
            </a:r>
            <a:endParaRPr b="1" sz="2000">
              <a:latin typeface="Architects Daughter"/>
              <a:ea typeface="Architects Daughter"/>
              <a:cs typeface="Architects Daughter"/>
              <a:sym typeface="Architects Daughter"/>
            </a:endParaRPr>
          </a:p>
        </p:txBody>
      </p:sp>
      <p:pic>
        <p:nvPicPr>
          <p:cNvPr id="120" name="Google Shape;120;p19"/>
          <p:cNvPicPr preferRelativeResize="0"/>
          <p:nvPr/>
        </p:nvPicPr>
        <p:blipFill>
          <a:blip r:embed="rId4">
            <a:alphaModFix/>
          </a:blip>
          <a:stretch>
            <a:fillRect/>
          </a:stretch>
        </p:blipFill>
        <p:spPr>
          <a:xfrm>
            <a:off x="7594375" y="2013075"/>
            <a:ext cx="1373850" cy="2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 name="Shape 124"/>
        <p:cNvGrpSpPr/>
        <p:nvPr/>
      </p:nvGrpSpPr>
      <p:grpSpPr>
        <a:xfrm>
          <a:off x="0" y="0"/>
          <a:ext cx="0" cy="0"/>
          <a:chOff x="0" y="0"/>
          <a:chExt cx="0" cy="0"/>
        </a:xfrm>
      </p:grpSpPr>
      <p:pic>
        <p:nvPicPr>
          <p:cNvPr id="125" name="Google Shape;125;p20"/>
          <p:cNvPicPr preferRelativeResize="0"/>
          <p:nvPr/>
        </p:nvPicPr>
        <p:blipFill>
          <a:blip r:embed="rId4">
            <a:alphaModFix/>
          </a:blip>
          <a:stretch>
            <a:fillRect/>
          </a:stretch>
        </p:blipFill>
        <p:spPr>
          <a:xfrm>
            <a:off x="2451701" y="491825"/>
            <a:ext cx="6174400" cy="4118275"/>
          </a:xfrm>
          <a:prstGeom prst="rect">
            <a:avLst/>
          </a:prstGeom>
          <a:noFill/>
          <a:ln cap="flat" cmpd="sng" w="28575">
            <a:solidFill>
              <a:schemeClr val="dk2"/>
            </a:solidFill>
            <a:prstDash val="solid"/>
            <a:round/>
            <a:headEnd len="sm" w="sm" type="none"/>
            <a:tailEnd len="sm" w="sm" type="none"/>
          </a:ln>
        </p:spPr>
      </p:pic>
      <p:pic>
        <p:nvPicPr>
          <p:cNvPr id="126" name="Google Shape;126;p20"/>
          <p:cNvPicPr preferRelativeResize="0"/>
          <p:nvPr/>
        </p:nvPicPr>
        <p:blipFill>
          <a:blip r:embed="rId5">
            <a:alphaModFix/>
          </a:blip>
          <a:stretch>
            <a:fillRect/>
          </a:stretch>
        </p:blipFill>
        <p:spPr>
          <a:xfrm>
            <a:off x="152400" y="1447800"/>
            <a:ext cx="2146902" cy="214690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21"/>
          <p:cNvSpPr/>
          <p:nvPr/>
        </p:nvSpPr>
        <p:spPr>
          <a:xfrm>
            <a:off x="1803700" y="152450"/>
            <a:ext cx="5536620" cy="1108296"/>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1"/>
          <p:cNvSpPr txBox="1"/>
          <p:nvPr/>
        </p:nvSpPr>
        <p:spPr>
          <a:xfrm>
            <a:off x="3449775" y="325925"/>
            <a:ext cx="23067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a:latin typeface="Architects Daughter"/>
                <a:ea typeface="Architects Daughter"/>
                <a:cs typeface="Architects Daughter"/>
                <a:sym typeface="Architects Daughter"/>
              </a:rPr>
              <a:t>Fun Facts</a:t>
            </a:r>
            <a:r>
              <a:rPr b="1" lang="en" sz="2700">
                <a:latin typeface="Architects Daughter"/>
                <a:ea typeface="Architects Daughter"/>
                <a:cs typeface="Architects Daughter"/>
                <a:sym typeface="Architects Daughter"/>
              </a:rPr>
              <a:t>:</a:t>
            </a:r>
            <a:endParaRPr b="1" sz="2700">
              <a:latin typeface="Architects Daughter"/>
              <a:ea typeface="Architects Daughter"/>
              <a:cs typeface="Architects Daughter"/>
              <a:sym typeface="Architects Daughter"/>
            </a:endParaRPr>
          </a:p>
        </p:txBody>
      </p:sp>
      <p:sp>
        <p:nvSpPr>
          <p:cNvPr id="133" name="Google Shape;133;p21"/>
          <p:cNvSpPr txBox="1"/>
          <p:nvPr/>
        </p:nvSpPr>
        <p:spPr>
          <a:xfrm>
            <a:off x="346375" y="1383025"/>
            <a:ext cx="8477700" cy="17865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Architects Daughter"/>
              <a:buChar char="●"/>
            </a:pPr>
            <a:r>
              <a:rPr b="1" lang="en" sz="2000">
                <a:latin typeface="Architects Daughter"/>
                <a:ea typeface="Architects Daughter"/>
                <a:cs typeface="Architects Daughter"/>
                <a:sym typeface="Architects Daughter"/>
              </a:rPr>
              <a:t>Michelle’s mother was a homemaker and her father worked at a water plant. </a:t>
            </a:r>
            <a:endParaRPr b="1" sz="2000">
              <a:latin typeface="Architects Daughter"/>
              <a:ea typeface="Architects Daughter"/>
              <a:cs typeface="Architects Daughter"/>
              <a:sym typeface="Architects Daughter"/>
            </a:endParaRPr>
          </a:p>
          <a:p>
            <a:pPr indent="-355600" lvl="0" marL="457200" rtl="0" algn="l">
              <a:spcBef>
                <a:spcPts val="0"/>
              </a:spcBef>
              <a:spcAft>
                <a:spcPts val="0"/>
              </a:spcAft>
              <a:buSzPts val="2000"/>
              <a:buFont typeface="Architects Daughter"/>
              <a:buChar char="●"/>
            </a:pPr>
            <a:r>
              <a:rPr b="1" lang="en" sz="2000">
                <a:latin typeface="Architects Daughter"/>
                <a:ea typeface="Architects Daughter"/>
                <a:cs typeface="Architects Daughter"/>
                <a:sym typeface="Architects Daughter"/>
              </a:rPr>
              <a:t>She planted a vegetable </a:t>
            </a:r>
            <a:r>
              <a:rPr b="1" lang="en" sz="2000">
                <a:latin typeface="Architects Daughter"/>
                <a:ea typeface="Architects Daughter"/>
                <a:cs typeface="Architects Daughter"/>
                <a:sym typeface="Architects Daughter"/>
              </a:rPr>
              <a:t>garden</a:t>
            </a:r>
            <a:r>
              <a:rPr b="1" lang="en" sz="2000">
                <a:latin typeface="Architects Daughter"/>
                <a:ea typeface="Architects Daughter"/>
                <a:cs typeface="Architects Daughter"/>
                <a:sym typeface="Architects Daughter"/>
              </a:rPr>
              <a:t> at the White House. </a:t>
            </a:r>
            <a:endParaRPr b="1" sz="2000">
              <a:latin typeface="Architects Daughter"/>
              <a:ea typeface="Architects Daughter"/>
              <a:cs typeface="Architects Daughter"/>
              <a:sym typeface="Architects Daughter"/>
            </a:endParaRPr>
          </a:p>
          <a:p>
            <a:pPr indent="-355600" lvl="0" marL="457200" rtl="0" algn="l">
              <a:spcBef>
                <a:spcPts val="0"/>
              </a:spcBef>
              <a:spcAft>
                <a:spcPts val="0"/>
              </a:spcAft>
              <a:buSzPts val="2000"/>
              <a:buFont typeface="Architects Daughter"/>
              <a:buChar char="●"/>
            </a:pPr>
            <a:r>
              <a:rPr b="1" lang="en" sz="2000">
                <a:latin typeface="Architects Daughter"/>
                <a:ea typeface="Architects Daughter"/>
                <a:cs typeface="Architects Daughter"/>
                <a:sym typeface="Architects Daughter"/>
              </a:rPr>
              <a:t>She has a podcast called </a:t>
            </a:r>
            <a:r>
              <a:rPr b="1" i="1" lang="en" sz="2000">
                <a:latin typeface="Architects Daughter"/>
                <a:ea typeface="Architects Daughter"/>
                <a:cs typeface="Architects Daughter"/>
                <a:sym typeface="Architects Daughter"/>
              </a:rPr>
              <a:t>The Michelle Obama Podcast. </a:t>
            </a:r>
            <a:endParaRPr b="1" i="1" sz="2000">
              <a:latin typeface="Architects Daughter"/>
              <a:ea typeface="Architects Daughter"/>
              <a:cs typeface="Architects Daughter"/>
              <a:sym typeface="Architects Daughter"/>
            </a:endParaRPr>
          </a:p>
          <a:p>
            <a:pPr indent="-355600" lvl="0" marL="457200" rtl="0" algn="l">
              <a:spcBef>
                <a:spcPts val="0"/>
              </a:spcBef>
              <a:spcAft>
                <a:spcPts val="0"/>
              </a:spcAft>
              <a:buSzPts val="2000"/>
              <a:buFont typeface="Architects Daughter"/>
              <a:buChar char="●"/>
            </a:pPr>
            <a:r>
              <a:rPr b="1" lang="en" sz="2000">
                <a:latin typeface="Architects Daughter"/>
                <a:ea typeface="Architects Daughter"/>
                <a:cs typeface="Architects Daughter"/>
                <a:sym typeface="Architects Daughter"/>
              </a:rPr>
              <a:t>She was the first African-American first lady of the U.S. </a:t>
            </a:r>
            <a:endParaRPr b="1" sz="2000">
              <a:latin typeface="Architects Daughter"/>
              <a:ea typeface="Architects Daughter"/>
              <a:cs typeface="Architects Daughter"/>
              <a:sym typeface="Architects Daughter"/>
            </a:endParaRPr>
          </a:p>
          <a:p>
            <a:pPr indent="0" lvl="0" marL="0" rtl="0" algn="l">
              <a:spcBef>
                <a:spcPts val="0"/>
              </a:spcBef>
              <a:spcAft>
                <a:spcPts val="0"/>
              </a:spcAft>
              <a:buNone/>
            </a:pPr>
            <a:r>
              <a:t/>
            </a:r>
            <a:endParaRPr b="1" sz="2000">
              <a:latin typeface="Architects Daughter"/>
              <a:ea typeface="Architects Daughter"/>
              <a:cs typeface="Architects Daughter"/>
              <a:sym typeface="Architects Daughter"/>
            </a:endParaRPr>
          </a:p>
        </p:txBody>
      </p:sp>
      <p:pic>
        <p:nvPicPr>
          <p:cNvPr id="134" name="Google Shape;134;p21"/>
          <p:cNvPicPr preferRelativeResize="0"/>
          <p:nvPr/>
        </p:nvPicPr>
        <p:blipFill>
          <a:blip r:embed="rId4">
            <a:alphaModFix/>
          </a:blip>
          <a:stretch>
            <a:fillRect/>
          </a:stretch>
        </p:blipFill>
        <p:spPr>
          <a:xfrm>
            <a:off x="3035613" y="3578000"/>
            <a:ext cx="5697286" cy="1108300"/>
          </a:xfrm>
          <a:prstGeom prst="rect">
            <a:avLst/>
          </a:prstGeom>
          <a:noFill/>
          <a:ln>
            <a:noFill/>
          </a:ln>
        </p:spPr>
      </p:pic>
      <p:pic>
        <p:nvPicPr>
          <p:cNvPr id="135" name="Google Shape;135;p21"/>
          <p:cNvPicPr preferRelativeResize="0"/>
          <p:nvPr/>
        </p:nvPicPr>
        <p:blipFill>
          <a:blip r:embed="rId5">
            <a:alphaModFix/>
          </a:blip>
          <a:stretch>
            <a:fillRect/>
          </a:stretch>
        </p:blipFill>
        <p:spPr>
          <a:xfrm>
            <a:off x="914400" y="3321925"/>
            <a:ext cx="1669175" cy="1669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p22"/>
          <p:cNvSpPr/>
          <p:nvPr/>
        </p:nvSpPr>
        <p:spPr>
          <a:xfrm>
            <a:off x="1803700" y="152450"/>
            <a:ext cx="5536620" cy="1108296"/>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2"/>
          <p:cNvSpPr txBox="1"/>
          <p:nvPr/>
        </p:nvSpPr>
        <p:spPr>
          <a:xfrm>
            <a:off x="3449775" y="325925"/>
            <a:ext cx="23067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a:latin typeface="Architects Daughter"/>
                <a:ea typeface="Architects Daughter"/>
                <a:cs typeface="Architects Daughter"/>
                <a:sym typeface="Architects Daughter"/>
              </a:rPr>
              <a:t>Other Videos</a:t>
            </a:r>
            <a:r>
              <a:rPr b="1" lang="en" sz="2700">
                <a:latin typeface="Architects Daughter"/>
                <a:ea typeface="Architects Daughter"/>
                <a:cs typeface="Architects Daughter"/>
                <a:sym typeface="Architects Daughter"/>
              </a:rPr>
              <a:t>:</a:t>
            </a:r>
            <a:endParaRPr b="1" sz="2700">
              <a:latin typeface="Architects Daughter"/>
              <a:ea typeface="Architects Daughter"/>
              <a:cs typeface="Architects Daughter"/>
              <a:sym typeface="Architects Daughter"/>
            </a:endParaRPr>
          </a:p>
        </p:txBody>
      </p:sp>
      <p:pic>
        <p:nvPicPr>
          <p:cNvPr descr="President and Mrs. Obama joined Chicago Public Library’s “Live from the Library” storytime sessions, to read “The Word Collector” by Peter Reynolds.&#10;&#10;Public libraries are essential institutions, which is why we are so excited that the 82nd branch of the Chicago Public Library system will be located at the Obama Presidential Center." id="142" name="Google Shape;142;p22" title="Storytime with President and Mrs. Obama">
            <a:hlinkClick r:id="rId4"/>
          </p:cNvPr>
          <p:cNvPicPr preferRelativeResize="0"/>
          <p:nvPr/>
        </p:nvPicPr>
        <p:blipFill>
          <a:blip r:embed="rId5">
            <a:alphaModFix/>
          </a:blip>
          <a:stretch>
            <a:fillRect/>
          </a:stretch>
        </p:blipFill>
        <p:spPr>
          <a:xfrm>
            <a:off x="152400" y="1697175"/>
            <a:ext cx="4091700" cy="3235050"/>
          </a:xfrm>
          <a:prstGeom prst="rect">
            <a:avLst/>
          </a:prstGeom>
          <a:noFill/>
          <a:ln>
            <a:noFill/>
          </a:ln>
        </p:spPr>
      </p:pic>
      <p:pic>
        <p:nvPicPr>
          <p:cNvPr descr="In honor of the First Lady's &quot;Let's Move&quot; campaign, and to encourage parents everywhere to get up and get moving with their kids, Jimmy Fallon and Michelle Obama present the &quot;Evolution of Mom Dancing.&quot;&#10;&#10;Subscribe NOW to The Tonight Show Starring Jimmy Fallon: http://bit.ly/1nwT1aN&#10;&#10;Watch The Tonight Show Starring Jimmy Fallon Weeknights 11:35/10:35c&#10;&#10;Get more Jimmy Fallon: &#10;Follow Jimmy: http://Twitter.com/JimmyFallon&#10;Like Jimmy: https://Facebook.com/JimmyFallon&#10;&#10;Get more The Tonight Show Starring Jimmy Fallon: &#10;Follow The Tonight Show: http://Twitter.com/FallonTonight&#10;Like The Tonight Show: https://Facebook.com/FallonTonight&#10;The Tonight Show Tumblr: http://fallontonight.tumblr.com/&#10;&#10;Get more NBC: &#10;NBC YouTube: http://bit.ly/1dM1qBH&#10;Like NBC: http://Facebook.com/NBC&#10;Follow NBC: http://Twitter.com/NBC&#10;NBC Tumblr: http://nbctv.tumblr.com/&#10;&#10;The Tonight Show Starring Jimmy Fallon features hilarious highlights from the show including: comedy sketches, music parodies, celebrity interviews, ridiculous games, and, of course, Jimmy's Thank You Notes and hashtags! You'll also find behind the scenes videos and other great web exclusives.&#10;&#10;Evolution Of Mom Dancing (w/ Jimmy Fallon &amp; Michelle Obama) (Late Night with Jimmy Fallon)&#10;http://www.youtube.com/fallontonight" id="143" name="Google Shape;143;p22" title="Evolution Of Mom Dancing (w/ Jimmy Fallon &amp; Michelle Obama) (Late Night with Jimmy Fallon)">
            <a:hlinkClick r:id="rId6"/>
          </p:cNvPr>
          <p:cNvPicPr preferRelativeResize="0"/>
          <p:nvPr/>
        </p:nvPicPr>
        <p:blipFill>
          <a:blip r:embed="rId7">
            <a:alphaModFix/>
          </a:blip>
          <a:stretch>
            <a:fillRect/>
          </a:stretch>
        </p:blipFill>
        <p:spPr>
          <a:xfrm>
            <a:off x="4495800" y="1697175"/>
            <a:ext cx="4396500" cy="3297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sp>
        <p:nvSpPr>
          <p:cNvPr id="148" name="Google Shape;148;p23"/>
          <p:cNvSpPr/>
          <p:nvPr/>
        </p:nvSpPr>
        <p:spPr>
          <a:xfrm>
            <a:off x="2207375" y="194450"/>
            <a:ext cx="4397760" cy="7695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3"/>
          <p:cNvSpPr/>
          <p:nvPr/>
        </p:nvSpPr>
        <p:spPr>
          <a:xfrm>
            <a:off x="171447" y="13449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3"/>
          <p:cNvSpPr/>
          <p:nvPr/>
        </p:nvSpPr>
        <p:spPr>
          <a:xfrm>
            <a:off x="171447" y="29451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3"/>
          <p:cNvSpPr txBox="1"/>
          <p:nvPr/>
        </p:nvSpPr>
        <p:spPr>
          <a:xfrm>
            <a:off x="2834650" y="270500"/>
            <a:ext cx="30705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a:latin typeface="Architects Daughter"/>
                <a:ea typeface="Architects Daughter"/>
                <a:cs typeface="Architects Daughter"/>
                <a:sym typeface="Architects Daughter"/>
              </a:rPr>
              <a:t>Review Time</a:t>
            </a:r>
            <a:endParaRPr b="1" sz="2700">
              <a:latin typeface="Architects Daughter"/>
              <a:ea typeface="Architects Daughter"/>
              <a:cs typeface="Architects Daughter"/>
              <a:sym typeface="Architects Daughter"/>
            </a:endParaRPr>
          </a:p>
        </p:txBody>
      </p:sp>
      <p:sp>
        <p:nvSpPr>
          <p:cNvPr id="152" name="Google Shape;152;p23"/>
          <p:cNvSpPr txBox="1"/>
          <p:nvPr/>
        </p:nvSpPr>
        <p:spPr>
          <a:xfrm>
            <a:off x="472450" y="1565900"/>
            <a:ext cx="12003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latin typeface="Architects Daughter"/>
                <a:ea typeface="Architects Daughter"/>
                <a:cs typeface="Architects Daughter"/>
                <a:sym typeface="Architects Daughter"/>
              </a:rPr>
              <a:t>Where was Michelle born?</a:t>
            </a:r>
            <a:r>
              <a:rPr b="1" lang="en" sz="1500">
                <a:latin typeface="Architects Daughter"/>
                <a:ea typeface="Architects Daughter"/>
                <a:cs typeface="Architects Daughter"/>
                <a:sym typeface="Architects Daughter"/>
              </a:rPr>
              <a:t>:</a:t>
            </a:r>
            <a:endParaRPr b="1" sz="1500">
              <a:latin typeface="Architects Daughter"/>
              <a:ea typeface="Architects Daughter"/>
              <a:cs typeface="Architects Daughter"/>
              <a:sym typeface="Architects Daughter"/>
            </a:endParaRPr>
          </a:p>
        </p:txBody>
      </p:sp>
      <p:sp>
        <p:nvSpPr>
          <p:cNvPr id="153" name="Google Shape;153;p23"/>
          <p:cNvSpPr txBox="1"/>
          <p:nvPr/>
        </p:nvSpPr>
        <p:spPr>
          <a:xfrm>
            <a:off x="472450" y="3166100"/>
            <a:ext cx="1200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Architects Daughter"/>
                <a:ea typeface="Architects Daughter"/>
                <a:cs typeface="Architects Daughter"/>
                <a:sym typeface="Architects Daughter"/>
              </a:rPr>
              <a:t>Where did Michelle go to school?</a:t>
            </a:r>
            <a:r>
              <a:rPr b="1" lang="en" sz="1600">
                <a:latin typeface="Architects Daughter"/>
                <a:ea typeface="Architects Daughter"/>
                <a:cs typeface="Architects Daughter"/>
                <a:sym typeface="Architects Daughter"/>
              </a:rPr>
              <a:t>:</a:t>
            </a:r>
            <a:endParaRPr b="1" sz="1600">
              <a:latin typeface="Architects Daughter"/>
              <a:ea typeface="Architects Daughter"/>
              <a:cs typeface="Architects Daughter"/>
              <a:sym typeface="Architects Daughter"/>
            </a:endParaRPr>
          </a:p>
        </p:txBody>
      </p:sp>
      <p:sp>
        <p:nvSpPr>
          <p:cNvPr id="154" name="Google Shape;154;p23"/>
          <p:cNvSpPr txBox="1"/>
          <p:nvPr/>
        </p:nvSpPr>
        <p:spPr>
          <a:xfrm>
            <a:off x="2442200" y="1459225"/>
            <a:ext cx="6458100" cy="11430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100">
                <a:solidFill>
                  <a:srgbClr val="FF0000"/>
                </a:solidFill>
                <a:latin typeface="Architects Daughter"/>
                <a:ea typeface="Architects Daughter"/>
                <a:cs typeface="Architects Daughter"/>
                <a:sym typeface="Architects Daughter"/>
              </a:rPr>
              <a:t>Type your answer here.</a:t>
            </a:r>
            <a:endParaRPr b="1" sz="3100">
              <a:solidFill>
                <a:srgbClr val="FF0000"/>
              </a:solidFill>
              <a:latin typeface="Architects Daughter"/>
              <a:ea typeface="Architects Daughter"/>
              <a:cs typeface="Architects Daughter"/>
              <a:sym typeface="Architects Daughter"/>
            </a:endParaRPr>
          </a:p>
        </p:txBody>
      </p:sp>
      <p:sp>
        <p:nvSpPr>
          <p:cNvPr id="155" name="Google Shape;155;p23"/>
          <p:cNvSpPr txBox="1"/>
          <p:nvPr/>
        </p:nvSpPr>
        <p:spPr>
          <a:xfrm>
            <a:off x="2442200" y="3059425"/>
            <a:ext cx="6458100" cy="11430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100">
                <a:solidFill>
                  <a:srgbClr val="FF0000"/>
                </a:solidFill>
                <a:latin typeface="Architects Daughter"/>
                <a:ea typeface="Architects Daughter"/>
                <a:cs typeface="Architects Daughter"/>
                <a:sym typeface="Architects Daughter"/>
              </a:rPr>
              <a:t>Type your answer here. </a:t>
            </a:r>
            <a:endParaRPr b="1" sz="3100">
              <a:solidFill>
                <a:srgbClr val="FF0000"/>
              </a:solidFill>
              <a:latin typeface="Architects Daughter"/>
              <a:ea typeface="Architects Daughter"/>
              <a:cs typeface="Architects Daughter"/>
              <a:sym typeface="Architects Daughter"/>
            </a:endParaRPr>
          </a:p>
        </p:txBody>
      </p:sp>
      <p:pic>
        <p:nvPicPr>
          <p:cNvPr id="156" name="Google Shape;156;p23"/>
          <p:cNvPicPr preferRelativeResize="0"/>
          <p:nvPr/>
        </p:nvPicPr>
        <p:blipFill>
          <a:blip r:embed="rId4">
            <a:alphaModFix/>
          </a:blip>
          <a:stretch>
            <a:fillRect/>
          </a:stretch>
        </p:blipFill>
        <p:spPr>
          <a:xfrm>
            <a:off x="348100" y="126425"/>
            <a:ext cx="1143000" cy="1143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0" name="Shape 160"/>
        <p:cNvGrpSpPr/>
        <p:nvPr/>
      </p:nvGrpSpPr>
      <p:grpSpPr>
        <a:xfrm>
          <a:off x="0" y="0"/>
          <a:ext cx="0" cy="0"/>
          <a:chOff x="0" y="0"/>
          <a:chExt cx="0" cy="0"/>
        </a:xfrm>
      </p:grpSpPr>
      <p:sp>
        <p:nvSpPr>
          <p:cNvPr id="161" name="Google Shape;161;p24"/>
          <p:cNvSpPr/>
          <p:nvPr/>
        </p:nvSpPr>
        <p:spPr>
          <a:xfrm>
            <a:off x="2207375" y="194450"/>
            <a:ext cx="4397760" cy="7695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4"/>
          <p:cNvSpPr/>
          <p:nvPr/>
        </p:nvSpPr>
        <p:spPr>
          <a:xfrm>
            <a:off x="171447" y="13449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4"/>
          <p:cNvSpPr/>
          <p:nvPr/>
        </p:nvSpPr>
        <p:spPr>
          <a:xfrm>
            <a:off x="171447" y="2945145"/>
            <a:ext cx="1977372" cy="1371600"/>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4"/>
          <p:cNvSpPr txBox="1"/>
          <p:nvPr/>
        </p:nvSpPr>
        <p:spPr>
          <a:xfrm>
            <a:off x="2834650" y="270500"/>
            <a:ext cx="30705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a:latin typeface="Architects Daughter"/>
                <a:ea typeface="Architects Daughter"/>
                <a:cs typeface="Architects Daughter"/>
                <a:sym typeface="Architects Daughter"/>
              </a:rPr>
              <a:t>Review Time</a:t>
            </a:r>
            <a:endParaRPr b="1" sz="2700">
              <a:latin typeface="Architects Daughter"/>
              <a:ea typeface="Architects Daughter"/>
              <a:cs typeface="Architects Daughter"/>
              <a:sym typeface="Architects Daughter"/>
            </a:endParaRPr>
          </a:p>
        </p:txBody>
      </p:sp>
      <p:sp>
        <p:nvSpPr>
          <p:cNvPr id="165" name="Google Shape;165;p24"/>
          <p:cNvSpPr txBox="1"/>
          <p:nvPr/>
        </p:nvSpPr>
        <p:spPr>
          <a:xfrm>
            <a:off x="472450" y="1565900"/>
            <a:ext cx="12003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latin typeface="Architects Daughter"/>
                <a:ea typeface="Architects Daughter"/>
                <a:cs typeface="Architects Daughter"/>
                <a:sym typeface="Architects Daughter"/>
              </a:rPr>
              <a:t>Who is Michelle’s husband?</a:t>
            </a:r>
            <a:endParaRPr b="1" sz="1500">
              <a:latin typeface="Architects Daughter"/>
              <a:ea typeface="Architects Daughter"/>
              <a:cs typeface="Architects Daughter"/>
              <a:sym typeface="Architects Daughter"/>
            </a:endParaRPr>
          </a:p>
        </p:txBody>
      </p:sp>
      <p:sp>
        <p:nvSpPr>
          <p:cNvPr id="166" name="Google Shape;166;p24"/>
          <p:cNvSpPr txBox="1"/>
          <p:nvPr/>
        </p:nvSpPr>
        <p:spPr>
          <a:xfrm>
            <a:off x="472450" y="3166100"/>
            <a:ext cx="13980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latin typeface="Architects Daughter"/>
                <a:ea typeface="Architects Daughter"/>
                <a:cs typeface="Architects Daughter"/>
                <a:sym typeface="Architects Daughter"/>
              </a:rPr>
              <a:t>What are the names of her daughters?</a:t>
            </a:r>
            <a:endParaRPr b="1" sz="1500">
              <a:latin typeface="Architects Daughter"/>
              <a:ea typeface="Architects Daughter"/>
              <a:cs typeface="Architects Daughter"/>
              <a:sym typeface="Architects Daughter"/>
            </a:endParaRPr>
          </a:p>
        </p:txBody>
      </p:sp>
      <p:sp>
        <p:nvSpPr>
          <p:cNvPr id="167" name="Google Shape;167;p24"/>
          <p:cNvSpPr txBox="1"/>
          <p:nvPr/>
        </p:nvSpPr>
        <p:spPr>
          <a:xfrm>
            <a:off x="2442200" y="1459225"/>
            <a:ext cx="6458100" cy="11430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100">
                <a:solidFill>
                  <a:srgbClr val="FF0000"/>
                </a:solidFill>
                <a:latin typeface="Architects Daughter"/>
                <a:ea typeface="Architects Daughter"/>
                <a:cs typeface="Architects Daughter"/>
                <a:sym typeface="Architects Daughter"/>
              </a:rPr>
              <a:t>Type your answer here.</a:t>
            </a:r>
            <a:endParaRPr b="1" sz="3100">
              <a:solidFill>
                <a:srgbClr val="FF0000"/>
              </a:solidFill>
              <a:latin typeface="Architects Daughter"/>
              <a:ea typeface="Architects Daughter"/>
              <a:cs typeface="Architects Daughter"/>
              <a:sym typeface="Architects Daughter"/>
            </a:endParaRPr>
          </a:p>
        </p:txBody>
      </p:sp>
      <p:sp>
        <p:nvSpPr>
          <p:cNvPr id="168" name="Google Shape;168;p24"/>
          <p:cNvSpPr txBox="1"/>
          <p:nvPr/>
        </p:nvSpPr>
        <p:spPr>
          <a:xfrm>
            <a:off x="2442200" y="3059425"/>
            <a:ext cx="6458100" cy="11430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100">
                <a:solidFill>
                  <a:srgbClr val="FF0000"/>
                </a:solidFill>
                <a:latin typeface="Architects Daughter"/>
                <a:ea typeface="Architects Daughter"/>
                <a:cs typeface="Architects Daughter"/>
                <a:sym typeface="Architects Daughter"/>
              </a:rPr>
              <a:t>Type your answer here. </a:t>
            </a:r>
            <a:endParaRPr b="1" sz="3100">
              <a:solidFill>
                <a:srgbClr val="FF0000"/>
              </a:solidFill>
              <a:latin typeface="Architects Daughter"/>
              <a:ea typeface="Architects Daughter"/>
              <a:cs typeface="Architects Daughter"/>
              <a:sym typeface="Architects Daughter"/>
            </a:endParaRPr>
          </a:p>
        </p:txBody>
      </p:sp>
      <p:pic>
        <p:nvPicPr>
          <p:cNvPr id="169" name="Google Shape;169;p24"/>
          <p:cNvPicPr preferRelativeResize="0"/>
          <p:nvPr/>
        </p:nvPicPr>
        <p:blipFill>
          <a:blip r:embed="rId4">
            <a:alphaModFix/>
          </a:blip>
          <a:stretch>
            <a:fillRect/>
          </a:stretch>
        </p:blipFill>
        <p:spPr>
          <a:xfrm>
            <a:off x="348100" y="126425"/>
            <a:ext cx="1143000" cy="1143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25"/>
          <p:cNvSpPr/>
          <p:nvPr/>
        </p:nvSpPr>
        <p:spPr>
          <a:xfrm>
            <a:off x="1803700" y="152450"/>
            <a:ext cx="5536620" cy="1108296"/>
          </a:xfrm>
          <a:prstGeom prst="cloud">
            <a:avLst/>
          </a:prstGeom>
          <a:solidFill>
            <a:srgbClr val="FF00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5"/>
          <p:cNvSpPr txBox="1"/>
          <p:nvPr/>
        </p:nvSpPr>
        <p:spPr>
          <a:xfrm>
            <a:off x="3449775" y="325925"/>
            <a:ext cx="23067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a:latin typeface="Architects Daughter"/>
                <a:ea typeface="Architects Daughter"/>
                <a:cs typeface="Architects Daughter"/>
                <a:sym typeface="Architects Daughter"/>
              </a:rPr>
              <a:t>References:</a:t>
            </a:r>
            <a:endParaRPr b="1" sz="2700">
              <a:latin typeface="Architects Daughter"/>
              <a:ea typeface="Architects Daughter"/>
              <a:cs typeface="Architects Daughter"/>
              <a:sym typeface="Architects Daughter"/>
            </a:endParaRPr>
          </a:p>
        </p:txBody>
      </p:sp>
      <p:sp>
        <p:nvSpPr>
          <p:cNvPr id="176" name="Google Shape;176;p25"/>
          <p:cNvSpPr txBox="1"/>
          <p:nvPr/>
        </p:nvSpPr>
        <p:spPr>
          <a:xfrm>
            <a:off x="346375" y="1383025"/>
            <a:ext cx="8477700" cy="3480000"/>
          </a:xfrm>
          <a:prstGeom prst="rect">
            <a:avLst/>
          </a:prstGeom>
          <a:solidFill>
            <a:srgbClr val="FFFF00"/>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rchitects Daughter"/>
                <a:ea typeface="Architects Daughter"/>
                <a:cs typeface="Architects Daughter"/>
                <a:sym typeface="Architects Daughter"/>
              </a:rPr>
              <a:t>Unique Learning System</a:t>
            </a:r>
            <a:endParaRPr b="1" sz="2000">
              <a:latin typeface="Architects Daughter"/>
              <a:ea typeface="Architects Daughter"/>
              <a:cs typeface="Architects Daughter"/>
              <a:sym typeface="Architects Daughter"/>
            </a:endParaRPr>
          </a:p>
          <a:p>
            <a:pPr indent="0" lvl="0" marL="0" rtl="0" algn="l">
              <a:spcBef>
                <a:spcPts val="0"/>
              </a:spcBef>
              <a:spcAft>
                <a:spcPts val="0"/>
              </a:spcAft>
              <a:buNone/>
            </a:pPr>
            <a:r>
              <a:rPr b="1" lang="en" sz="2000">
                <a:latin typeface="Architects Daughter"/>
                <a:ea typeface="Architects Daughter"/>
                <a:cs typeface="Architects Daughter"/>
                <a:sym typeface="Architects Daughter"/>
              </a:rPr>
              <a:t>https://www.britannica.com/biography/Michelle-Obama</a:t>
            </a:r>
            <a:endParaRPr b="1" sz="2000">
              <a:latin typeface="Architects Daughter"/>
              <a:ea typeface="Architects Daughter"/>
              <a:cs typeface="Architects Daughter"/>
              <a:sym typeface="Architects Daught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