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Permanent Marker"/>
      <p:regular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PermanentMarker-regular.fnt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bde69d7072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bde69d7072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bde69d7072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bde69d7072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bde69d7072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bde69d7072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bde69d7072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bde69d7072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bde69d7072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bde69d7072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bde69d7072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bde69d7072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bde69d7072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bde69d7072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bde69d7072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bde69d7072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bde69d7072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bde69d7072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bde69d7072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bde69d7072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bde69d7072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bde69d7072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bde69d707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bde69d707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bde69d7072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bde69d7072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bde69d7072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bde69d7072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bde69d7072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bde69d7072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6.png"/><Relationship Id="rId9" Type="http://schemas.openxmlformats.org/officeDocument/2006/relationships/image" Target="../media/image1.png"/><Relationship Id="rId5" Type="http://schemas.openxmlformats.org/officeDocument/2006/relationships/image" Target="../media/image13.png"/><Relationship Id="rId6" Type="http://schemas.openxmlformats.org/officeDocument/2006/relationships/image" Target="../media/image17.png"/><Relationship Id="rId7" Type="http://schemas.openxmlformats.org/officeDocument/2006/relationships/image" Target="../media/image26.pn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youtube.com/watch?v=r-WS_IOZkSo" TargetMode="External"/><Relationship Id="rId4" Type="http://schemas.openxmlformats.org/officeDocument/2006/relationships/image" Target="../media/image7.jpg"/><Relationship Id="rId5" Type="http://schemas.openxmlformats.org/officeDocument/2006/relationships/image" Target="../media/image11.png"/><Relationship Id="rId6"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1O7yLtEpPSs" TargetMode="External"/><Relationship Id="rId4" Type="http://schemas.openxmlformats.org/officeDocument/2006/relationships/image" Target="../media/image15.jpg"/><Relationship Id="rId5" Type="http://schemas.openxmlformats.org/officeDocument/2006/relationships/image" Target="../media/image12.png"/><Relationship Id="rId6"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q_E_rB01DUU" TargetMode="External"/><Relationship Id="rId4" Type="http://schemas.openxmlformats.org/officeDocument/2006/relationships/image" Target="../media/image2.jpg"/><Relationship Id="rId5"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e4UX942UOME" TargetMode="External"/><Relationship Id="rId4" Type="http://schemas.openxmlformats.org/officeDocument/2006/relationships/image" Target="../media/image21.jp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HDCpzwL94YA" TargetMode="External"/><Relationship Id="rId4" Type="http://schemas.openxmlformats.org/officeDocument/2006/relationships/image" Target="../media/image3.jpg"/><Relationship Id="rId5" Type="http://schemas.openxmlformats.org/officeDocument/2006/relationships/image" Target="../media/image8.png"/><Relationship Id="rId6" Type="http://schemas.openxmlformats.org/officeDocument/2006/relationships/image" Target="../media/image5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s5Ine0uo25A" TargetMode="External"/><Relationship Id="rId4" Type="http://schemas.openxmlformats.org/officeDocument/2006/relationships/image" Target="../media/image10.jpg"/><Relationship Id="rId5" Type="http://schemas.openxmlformats.org/officeDocument/2006/relationships/image" Target="../media/image23.png"/><Relationship Id="rId6" Type="http://schemas.openxmlformats.org/officeDocument/2006/relationships/image" Target="../media/image3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XNEz1DI7oQo" TargetMode="External"/><Relationship Id="rId4" Type="http://schemas.openxmlformats.org/officeDocument/2006/relationships/image" Target="../media/image25.jpg"/><Relationship Id="rId5" Type="http://schemas.openxmlformats.org/officeDocument/2006/relationships/image" Target="../media/image18.png"/><Relationship Id="rId6"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7mugNKlcano" TargetMode="External"/><Relationship Id="rId4" Type="http://schemas.openxmlformats.org/officeDocument/2006/relationships/image" Target="../media/image29.jpg"/><Relationship Id="rId5" Type="http://schemas.openxmlformats.org/officeDocument/2006/relationships/image" Target="../media/image27.png"/><Relationship Id="rId6" Type="http://schemas.openxmlformats.org/officeDocument/2006/relationships/image" Target="../media/image5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scqKVhLcWQc" TargetMode="External"/><Relationship Id="rId4" Type="http://schemas.openxmlformats.org/officeDocument/2006/relationships/image" Target="../media/image30.jpg"/><Relationship Id="rId5" Type="http://schemas.openxmlformats.org/officeDocument/2006/relationships/image" Target="../media/image33.png"/><Relationship Id="rId6"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Fg82iV-L8ZY" TargetMode="External"/><Relationship Id="rId4" Type="http://schemas.openxmlformats.org/officeDocument/2006/relationships/image" Target="../media/image35.jpg"/><Relationship Id="rId5" Type="http://schemas.openxmlformats.org/officeDocument/2006/relationships/image" Target="../media/image24.png"/><Relationship Id="rId6" Type="http://schemas.openxmlformats.org/officeDocument/2006/relationships/image" Target="../media/image3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youtube.com/watch?v=vjvJjYU7Lro" TargetMode="External"/><Relationship Id="rId4" Type="http://schemas.openxmlformats.org/officeDocument/2006/relationships/image" Target="../media/image45.jpg"/><Relationship Id="rId5" Type="http://schemas.openxmlformats.org/officeDocument/2006/relationships/image" Target="../media/image32.png"/><Relationship Id="rId6" Type="http://schemas.openxmlformats.org/officeDocument/2006/relationships/image" Target="../media/image3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youtube.com/watch?v=TWzFWmcvxmc" TargetMode="External"/><Relationship Id="rId4" Type="http://schemas.openxmlformats.org/officeDocument/2006/relationships/image" Target="../media/image47.jpg"/><Relationship Id="rId5" Type="http://schemas.openxmlformats.org/officeDocument/2006/relationships/image" Target="../media/image28.png"/><Relationship Id="rId6"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u4EiClPd2dw" TargetMode="External"/><Relationship Id="rId4" Type="http://schemas.openxmlformats.org/officeDocument/2006/relationships/image" Target="../media/image31.jpg"/><Relationship Id="rId5" Type="http://schemas.openxmlformats.org/officeDocument/2006/relationships/image" Target="../media/image38.png"/><Relationship Id="rId6" Type="http://schemas.openxmlformats.org/officeDocument/2006/relationships/image" Target="../media/image4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mrs6CL4ym4s" TargetMode="External"/><Relationship Id="rId4" Type="http://schemas.openxmlformats.org/officeDocument/2006/relationships/image" Target="../media/image40.jpg"/><Relationship Id="rId5" Type="http://schemas.openxmlformats.org/officeDocument/2006/relationships/image" Target="../media/image44.png"/><Relationship Id="rId6"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youtube.com/watch?v=LOj-L2Z-Nxk" TargetMode="External"/><Relationship Id="rId4" Type="http://schemas.openxmlformats.org/officeDocument/2006/relationships/image" Target="../media/image49.jpg"/><Relationship Id="rId5" Type="http://schemas.openxmlformats.org/officeDocument/2006/relationships/image" Target="../media/image42.png"/><Relationship Id="rId6"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3" name="Shape 53"/>
        <p:cNvGrpSpPr/>
        <p:nvPr/>
      </p:nvGrpSpPr>
      <p:grpSpPr>
        <a:xfrm>
          <a:off x="0" y="0"/>
          <a:ext cx="0" cy="0"/>
          <a:chOff x="0" y="0"/>
          <a:chExt cx="0" cy="0"/>
        </a:xfrm>
      </p:grpSpPr>
      <p:sp>
        <p:nvSpPr>
          <p:cNvPr id="54" name="Google Shape;54;p13"/>
          <p:cNvSpPr txBox="1"/>
          <p:nvPr/>
        </p:nvSpPr>
        <p:spPr>
          <a:xfrm>
            <a:off x="998725" y="289625"/>
            <a:ext cx="6791400" cy="350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rgbClr val="FFFFFF"/>
                </a:solidFill>
                <a:latin typeface="Permanent Marker"/>
                <a:ea typeface="Permanent Marker"/>
                <a:cs typeface="Permanent Marker"/>
                <a:sym typeface="Permanent Marker"/>
              </a:rPr>
              <a:t>Women  who  Changed  The  World</a:t>
            </a:r>
            <a:endParaRPr sz="7200">
              <a:solidFill>
                <a:srgbClr val="FFFFFF"/>
              </a:solidFill>
              <a:latin typeface="Permanent Marker"/>
              <a:ea typeface="Permanent Marker"/>
              <a:cs typeface="Permanent Marker"/>
              <a:sym typeface="Permanent Marker"/>
            </a:endParaRPr>
          </a:p>
        </p:txBody>
      </p:sp>
      <p:pic>
        <p:nvPicPr>
          <p:cNvPr id="55" name="Google Shape;55;p13"/>
          <p:cNvPicPr preferRelativeResize="0"/>
          <p:nvPr/>
        </p:nvPicPr>
        <p:blipFill>
          <a:blip r:embed="rId3">
            <a:alphaModFix/>
          </a:blip>
          <a:stretch>
            <a:fillRect/>
          </a:stretch>
        </p:blipFill>
        <p:spPr>
          <a:xfrm>
            <a:off x="0" y="-132150"/>
            <a:ext cx="1518400" cy="1518400"/>
          </a:xfrm>
          <a:prstGeom prst="rect">
            <a:avLst/>
          </a:prstGeom>
          <a:noFill/>
          <a:ln>
            <a:noFill/>
          </a:ln>
        </p:spPr>
      </p:pic>
      <p:pic>
        <p:nvPicPr>
          <p:cNvPr id="56" name="Google Shape;56;p13"/>
          <p:cNvPicPr preferRelativeResize="0"/>
          <p:nvPr/>
        </p:nvPicPr>
        <p:blipFill>
          <a:blip r:embed="rId4">
            <a:alphaModFix/>
          </a:blip>
          <a:stretch>
            <a:fillRect/>
          </a:stretch>
        </p:blipFill>
        <p:spPr>
          <a:xfrm>
            <a:off x="7749013" y="73200"/>
            <a:ext cx="1394975" cy="1394975"/>
          </a:xfrm>
          <a:prstGeom prst="rect">
            <a:avLst/>
          </a:prstGeom>
          <a:noFill/>
          <a:ln>
            <a:noFill/>
          </a:ln>
        </p:spPr>
      </p:pic>
      <p:pic>
        <p:nvPicPr>
          <p:cNvPr id="57" name="Google Shape;57;p13"/>
          <p:cNvPicPr preferRelativeResize="0"/>
          <p:nvPr/>
        </p:nvPicPr>
        <p:blipFill>
          <a:blip r:embed="rId5">
            <a:alphaModFix/>
          </a:blip>
          <a:stretch>
            <a:fillRect/>
          </a:stretch>
        </p:blipFill>
        <p:spPr>
          <a:xfrm>
            <a:off x="4738550" y="3632512"/>
            <a:ext cx="1605150" cy="1605150"/>
          </a:xfrm>
          <a:prstGeom prst="rect">
            <a:avLst/>
          </a:prstGeom>
          <a:noFill/>
          <a:ln>
            <a:noFill/>
          </a:ln>
        </p:spPr>
      </p:pic>
      <p:pic>
        <p:nvPicPr>
          <p:cNvPr id="58" name="Google Shape;58;p13"/>
          <p:cNvPicPr preferRelativeResize="0"/>
          <p:nvPr/>
        </p:nvPicPr>
        <p:blipFill>
          <a:blip r:embed="rId6">
            <a:alphaModFix/>
          </a:blip>
          <a:stretch>
            <a:fillRect/>
          </a:stretch>
        </p:blipFill>
        <p:spPr>
          <a:xfrm>
            <a:off x="84150" y="3474800"/>
            <a:ext cx="1958325" cy="1958325"/>
          </a:xfrm>
          <a:prstGeom prst="rect">
            <a:avLst/>
          </a:prstGeom>
          <a:noFill/>
          <a:ln>
            <a:noFill/>
          </a:ln>
        </p:spPr>
      </p:pic>
      <p:pic>
        <p:nvPicPr>
          <p:cNvPr id="59" name="Google Shape;59;p13"/>
          <p:cNvPicPr preferRelativeResize="0"/>
          <p:nvPr/>
        </p:nvPicPr>
        <p:blipFill>
          <a:blip r:embed="rId7">
            <a:alphaModFix/>
          </a:blip>
          <a:stretch>
            <a:fillRect/>
          </a:stretch>
        </p:blipFill>
        <p:spPr>
          <a:xfrm>
            <a:off x="7099800" y="2896375"/>
            <a:ext cx="2044200" cy="2044200"/>
          </a:xfrm>
          <a:prstGeom prst="rect">
            <a:avLst/>
          </a:prstGeom>
          <a:noFill/>
          <a:ln>
            <a:noFill/>
          </a:ln>
        </p:spPr>
      </p:pic>
      <p:pic>
        <p:nvPicPr>
          <p:cNvPr id="60" name="Google Shape;60;p13"/>
          <p:cNvPicPr preferRelativeResize="0"/>
          <p:nvPr/>
        </p:nvPicPr>
        <p:blipFill>
          <a:blip r:embed="rId8">
            <a:alphaModFix/>
          </a:blip>
          <a:stretch>
            <a:fillRect/>
          </a:stretch>
        </p:blipFill>
        <p:spPr>
          <a:xfrm>
            <a:off x="2436925" y="3632500"/>
            <a:ext cx="1457875" cy="1457875"/>
          </a:xfrm>
          <a:prstGeom prst="rect">
            <a:avLst/>
          </a:prstGeom>
          <a:noFill/>
          <a:ln>
            <a:noFill/>
          </a:ln>
        </p:spPr>
      </p:pic>
      <p:pic>
        <p:nvPicPr>
          <p:cNvPr id="61" name="Google Shape;61;p13"/>
          <p:cNvPicPr preferRelativeResize="0"/>
          <p:nvPr/>
        </p:nvPicPr>
        <p:blipFill>
          <a:blip r:embed="rId9">
            <a:alphaModFix/>
          </a:blip>
          <a:stretch>
            <a:fillRect/>
          </a:stretch>
        </p:blipFill>
        <p:spPr>
          <a:xfrm>
            <a:off x="-376575" y="1772900"/>
            <a:ext cx="2106025" cy="2106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5" name="Shape 65"/>
        <p:cNvGrpSpPr/>
        <p:nvPr/>
      </p:nvGrpSpPr>
      <p:grpSpPr>
        <a:xfrm>
          <a:off x="0" y="0"/>
          <a:ext cx="0" cy="0"/>
          <a:chOff x="0" y="0"/>
          <a:chExt cx="0" cy="0"/>
        </a:xfrm>
      </p:grpSpPr>
      <p:sp>
        <p:nvSpPr>
          <p:cNvPr id="66" name="Google Shape;66;p14"/>
          <p:cNvSpPr txBox="1"/>
          <p:nvPr>
            <p:ph type="title"/>
          </p:nvPr>
        </p:nvSpPr>
        <p:spPr>
          <a:xfrm>
            <a:off x="235500" y="52925"/>
            <a:ext cx="8113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Beulah  Henry</a:t>
            </a:r>
            <a:endParaRPr sz="6000">
              <a:solidFill>
                <a:srgbClr val="FFFFFF"/>
              </a:solidFill>
              <a:latin typeface="Impact"/>
              <a:ea typeface="Impact"/>
              <a:cs typeface="Impact"/>
              <a:sym typeface="Impact"/>
            </a:endParaRPr>
          </a:p>
        </p:txBody>
      </p:sp>
      <p:pic>
        <p:nvPicPr>
          <p:cNvPr descr="Today's episode of Overlooked History is about Beulah Henry and her many inventions." id="67" name="Google Shape;67;p14" title="Overlooked History:  Beulah Henry">
            <a:hlinkClick r:id="rId3"/>
          </p:cNvPr>
          <p:cNvPicPr preferRelativeResize="0"/>
          <p:nvPr/>
        </p:nvPicPr>
        <p:blipFill>
          <a:blip r:embed="rId4">
            <a:alphaModFix/>
          </a:blip>
          <a:stretch>
            <a:fillRect/>
          </a:stretch>
        </p:blipFill>
        <p:spPr>
          <a:xfrm>
            <a:off x="152400" y="1148525"/>
            <a:ext cx="5100275" cy="3825200"/>
          </a:xfrm>
          <a:prstGeom prst="rect">
            <a:avLst/>
          </a:prstGeom>
          <a:noFill/>
          <a:ln>
            <a:noFill/>
          </a:ln>
        </p:spPr>
      </p:pic>
      <p:pic>
        <p:nvPicPr>
          <p:cNvPr id="68" name="Google Shape;68;p14"/>
          <p:cNvPicPr preferRelativeResize="0"/>
          <p:nvPr/>
        </p:nvPicPr>
        <p:blipFill>
          <a:blip r:embed="rId5">
            <a:alphaModFix/>
          </a:blip>
          <a:stretch>
            <a:fillRect/>
          </a:stretch>
        </p:blipFill>
        <p:spPr>
          <a:xfrm>
            <a:off x="5375125" y="169775"/>
            <a:ext cx="3603525" cy="2834400"/>
          </a:xfrm>
          <a:prstGeom prst="rect">
            <a:avLst/>
          </a:prstGeom>
          <a:noFill/>
          <a:ln cap="flat" cmpd="sng" w="76200">
            <a:solidFill>
              <a:srgbClr val="434343"/>
            </a:solidFill>
            <a:prstDash val="solid"/>
            <a:round/>
            <a:headEnd len="sm" w="sm" type="none"/>
            <a:tailEnd len="sm" w="sm" type="none"/>
          </a:ln>
        </p:spPr>
      </p:pic>
      <p:pic>
        <p:nvPicPr>
          <p:cNvPr id="69" name="Google Shape;69;p14"/>
          <p:cNvPicPr preferRelativeResize="0"/>
          <p:nvPr/>
        </p:nvPicPr>
        <p:blipFill>
          <a:blip r:embed="rId6">
            <a:alphaModFix/>
          </a:blip>
          <a:stretch>
            <a:fillRect/>
          </a:stretch>
        </p:blipFill>
        <p:spPr>
          <a:xfrm>
            <a:off x="5719725" y="3189125"/>
            <a:ext cx="2674636" cy="1834526"/>
          </a:xfrm>
          <a:prstGeom prst="rect">
            <a:avLst/>
          </a:prstGeom>
          <a:noFill/>
          <a:ln cap="flat" cmpd="sng" w="76200">
            <a:solidFill>
              <a:srgbClr val="434343"/>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
                                        </p:tgtEl>
                                        <p:attrNameLst>
                                          <p:attrName>style.visibility</p:attrName>
                                        </p:attrNameLst>
                                      </p:cBhvr>
                                      <p:to>
                                        <p:strVal val="visible"/>
                                      </p:to>
                                    </p:set>
                                    <p:animEffect filter="fade" transition="in">
                                      <p:cBhvr>
                                        <p:cTn dur="1000"/>
                                        <p:tgtEl>
                                          <p:spTgt spid="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3" name="Shape 73"/>
        <p:cNvGrpSpPr/>
        <p:nvPr/>
      </p:nvGrpSpPr>
      <p:grpSpPr>
        <a:xfrm>
          <a:off x="0" y="0"/>
          <a:ext cx="0" cy="0"/>
          <a:chOff x="0" y="0"/>
          <a:chExt cx="0" cy="0"/>
        </a:xfrm>
      </p:grpSpPr>
      <p:sp>
        <p:nvSpPr>
          <p:cNvPr id="74" name="Google Shape;74;p15"/>
          <p:cNvSpPr txBox="1"/>
          <p:nvPr>
            <p:ph type="title"/>
          </p:nvPr>
        </p:nvSpPr>
        <p:spPr>
          <a:xfrm>
            <a:off x="235500" y="52925"/>
            <a:ext cx="8113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Melitta  Benz</a:t>
            </a:r>
            <a:endParaRPr sz="6000">
              <a:solidFill>
                <a:srgbClr val="FFFFFF"/>
              </a:solidFill>
              <a:latin typeface="Impact"/>
              <a:ea typeface="Impact"/>
              <a:cs typeface="Impact"/>
              <a:sym typeface="Impact"/>
            </a:endParaRPr>
          </a:p>
        </p:txBody>
      </p:sp>
      <p:pic>
        <p:nvPicPr>
          <p:cNvPr descr="The history of coffee, told by Melitta Bentz &#10; &#10;Melitta Bentz was the one who invented the&#10;pour-over coffee filter in 1908.&#10;Living in Germany as a housewife she found a new&#10;great way of coffee brewing. &#10;And it is still very popular even after more than 100 years since her first experiment.&#10; &#10;https://vimeo.com/239094878&#10;&#10;The Team: &#10;Client – Melitta, U.S.&#10;Idea – Kate Humbarger Burke &#10;Style and Arts – Saha Marchuk&#10;Animation Director – Timur Seif &#10;Animation – Aleksandr Pavluk &#10;Composing and Effects – Helen Galak  &#10;Sound Design – Pavel Drach&#10;Production Manager – Victoria Aleksandrova&#10;Format – Explainer Video&#10;Studio – Darvideo Animation Studio&#10;&#10;💡 Interested in a similar video for your business? &#10;Check our animated videos packages here ➡️ https://darvideo.tv/prices/&#10;&#10;🔔 Follow Us:&#10;&#10;🔸Facebook - https://www.facebook.com/DarvideoAnimationStudio&#10;🔹Twitter - https://twitter.com/darvideo&#10;🔸Instagram - https://www.instagram.com/darvideo.tv&#10;🔹Pinterest - https://www.pinterest.com/yurpol/darvideo-animation-studio&#10;🔸Dribble - https://dribbble.com/yurpol&#10;🔹Behance - https://www.behance.net/darvideo&#10;🔸Linkedin - https://www.linkedin.com/company/darvideo-production-studio&#10;🔹Vimeo - https://vimeo.com/darvideo&#10;🔸Clutch - https://clutch.co/profile/darvideo-animation-studio" id="75" name="Google Shape;75;p15" title="Melitta - The history of coffee - Storytelling Explainer">
            <a:hlinkClick r:id="rId3"/>
          </p:cNvPr>
          <p:cNvPicPr preferRelativeResize="0"/>
          <p:nvPr/>
        </p:nvPicPr>
        <p:blipFill>
          <a:blip r:embed="rId4">
            <a:alphaModFix/>
          </a:blip>
          <a:stretch>
            <a:fillRect/>
          </a:stretch>
        </p:blipFill>
        <p:spPr>
          <a:xfrm>
            <a:off x="152400" y="1148525"/>
            <a:ext cx="5113574" cy="3835175"/>
          </a:xfrm>
          <a:prstGeom prst="rect">
            <a:avLst/>
          </a:prstGeom>
          <a:noFill/>
          <a:ln>
            <a:noFill/>
          </a:ln>
        </p:spPr>
      </p:pic>
      <p:pic>
        <p:nvPicPr>
          <p:cNvPr id="76" name="Google Shape;76;p15"/>
          <p:cNvPicPr preferRelativeResize="0"/>
          <p:nvPr/>
        </p:nvPicPr>
        <p:blipFill>
          <a:blip r:embed="rId5">
            <a:alphaModFix/>
          </a:blip>
          <a:stretch>
            <a:fillRect/>
          </a:stretch>
        </p:blipFill>
        <p:spPr>
          <a:xfrm>
            <a:off x="5418375" y="2976225"/>
            <a:ext cx="3634500" cy="2087375"/>
          </a:xfrm>
          <a:prstGeom prst="rect">
            <a:avLst/>
          </a:prstGeom>
          <a:noFill/>
          <a:ln>
            <a:noFill/>
          </a:ln>
        </p:spPr>
      </p:pic>
      <p:pic>
        <p:nvPicPr>
          <p:cNvPr id="77" name="Google Shape;77;p15"/>
          <p:cNvPicPr preferRelativeResize="0"/>
          <p:nvPr/>
        </p:nvPicPr>
        <p:blipFill>
          <a:blip r:embed="rId6">
            <a:alphaModFix/>
          </a:blip>
          <a:stretch>
            <a:fillRect/>
          </a:stretch>
        </p:blipFill>
        <p:spPr>
          <a:xfrm>
            <a:off x="5674613" y="126850"/>
            <a:ext cx="3122025" cy="2180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1000"/>
                                        <p:tgtEl>
                                          <p:spTgt spid="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1" name="Shape 81"/>
        <p:cNvGrpSpPr/>
        <p:nvPr/>
      </p:nvGrpSpPr>
      <p:grpSpPr>
        <a:xfrm>
          <a:off x="0" y="0"/>
          <a:ext cx="0" cy="0"/>
          <a:chOff x="0" y="0"/>
          <a:chExt cx="0" cy="0"/>
        </a:xfrm>
      </p:grpSpPr>
      <p:sp>
        <p:nvSpPr>
          <p:cNvPr id="82" name="Google Shape;82;p16"/>
          <p:cNvSpPr txBox="1"/>
          <p:nvPr>
            <p:ph type="title"/>
          </p:nvPr>
        </p:nvSpPr>
        <p:spPr>
          <a:xfrm>
            <a:off x="235500" y="52925"/>
            <a:ext cx="8113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Marie  Van  Brittan  Brown</a:t>
            </a:r>
            <a:endParaRPr sz="6000">
              <a:solidFill>
                <a:srgbClr val="FFFFFF"/>
              </a:solidFill>
              <a:latin typeface="Impact"/>
              <a:ea typeface="Impact"/>
              <a:cs typeface="Impact"/>
              <a:sym typeface="Impact"/>
            </a:endParaRPr>
          </a:p>
        </p:txBody>
      </p:sp>
      <p:pic>
        <p:nvPicPr>
          <p:cNvPr descr="Spare a thought for the burglars of America - they’re going out of business! Since 1993, property crime in the US has fallen by 69%. Thanks to the pioneering work of one woman: Marie Van Brittan Brown - visionary inventor of the Home Security System.&#10;&#10;&#10;Untold is a free collection of short, compelling, history videos and animations designed to engage new audiences in a new conversation and shine a light on the stories that don’t always make it into the classroom and question what we think we know about those that do. Untold is here to fill in the gaps and bring new stories to life. Check out untoldhistory.org&#10;&#10;Follow Untold on &#10;Instagram: https://www.instagram.com/untoldedu/&#10;Facebook: https://www.facebook.com/UntoldEdu&#10;Twitter: https://twitter.com/UntoldEdu" id="83" name="Google Shape;83;p16" title="Marie van Brittan Brown - Creating CCTV in Queens">
            <a:hlinkClick r:id="rId3"/>
          </p:cNvPr>
          <p:cNvPicPr preferRelativeResize="0"/>
          <p:nvPr/>
        </p:nvPicPr>
        <p:blipFill>
          <a:blip r:embed="rId4">
            <a:alphaModFix/>
          </a:blip>
          <a:stretch>
            <a:fillRect/>
          </a:stretch>
        </p:blipFill>
        <p:spPr>
          <a:xfrm>
            <a:off x="152400" y="1148525"/>
            <a:ext cx="5110950" cy="3833225"/>
          </a:xfrm>
          <a:prstGeom prst="rect">
            <a:avLst/>
          </a:prstGeom>
          <a:noFill/>
          <a:ln>
            <a:noFill/>
          </a:ln>
        </p:spPr>
      </p:pic>
      <p:pic>
        <p:nvPicPr>
          <p:cNvPr id="84" name="Google Shape;84;p16"/>
          <p:cNvPicPr preferRelativeResize="0"/>
          <p:nvPr/>
        </p:nvPicPr>
        <p:blipFill>
          <a:blip r:embed="rId5">
            <a:alphaModFix/>
          </a:blip>
          <a:stretch>
            <a:fillRect/>
          </a:stretch>
        </p:blipFill>
        <p:spPr>
          <a:xfrm>
            <a:off x="5445725" y="2357000"/>
            <a:ext cx="3586775" cy="2686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gtEl>
                                        <p:attrNameLst>
                                          <p:attrName>style.visibility</p:attrName>
                                        </p:attrNameLst>
                                      </p:cBhvr>
                                      <p:to>
                                        <p:strVal val="visible"/>
                                      </p:to>
                                    </p:set>
                                    <p:animEffect filter="fade" transition="in">
                                      <p:cBhvr>
                                        <p:cTn dur="1000"/>
                                        <p:tgtEl>
                                          <p:spTgt spid="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8" name="Shape 88"/>
        <p:cNvGrpSpPr/>
        <p:nvPr/>
      </p:nvGrpSpPr>
      <p:grpSpPr>
        <a:xfrm>
          <a:off x="0" y="0"/>
          <a:ext cx="0" cy="0"/>
          <a:chOff x="0" y="0"/>
          <a:chExt cx="0" cy="0"/>
        </a:xfrm>
      </p:grpSpPr>
      <p:sp>
        <p:nvSpPr>
          <p:cNvPr id="89" name="Google Shape;89;p17"/>
          <p:cNvSpPr txBox="1"/>
          <p:nvPr>
            <p:ph type="title"/>
          </p:nvPr>
        </p:nvSpPr>
        <p:spPr>
          <a:xfrm>
            <a:off x="235500" y="52925"/>
            <a:ext cx="6775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Margaret  E.  Knight</a:t>
            </a:r>
            <a:endParaRPr sz="6000">
              <a:solidFill>
                <a:srgbClr val="FFFFFF"/>
              </a:solidFill>
              <a:latin typeface="Impact"/>
              <a:ea typeface="Impact"/>
              <a:cs typeface="Impact"/>
              <a:sym typeface="Impact"/>
            </a:endParaRPr>
          </a:p>
        </p:txBody>
      </p:sp>
      <p:pic>
        <p:nvPicPr>
          <p:cNvPr descr="Shown at the presentations of the introduction program 2017" id="90" name="Google Shape;90;p17" title="The paperbag of Margaret E. Knight">
            <a:hlinkClick r:id="rId3"/>
          </p:cNvPr>
          <p:cNvPicPr preferRelativeResize="0"/>
          <p:nvPr/>
        </p:nvPicPr>
        <p:blipFill>
          <a:blip r:embed="rId4">
            <a:alphaModFix/>
          </a:blip>
          <a:stretch>
            <a:fillRect/>
          </a:stretch>
        </p:blipFill>
        <p:spPr>
          <a:xfrm>
            <a:off x="152400" y="1148525"/>
            <a:ext cx="5180174" cy="3885125"/>
          </a:xfrm>
          <a:prstGeom prst="rect">
            <a:avLst/>
          </a:prstGeom>
          <a:noFill/>
          <a:ln>
            <a:noFill/>
          </a:ln>
        </p:spPr>
      </p:pic>
      <p:pic>
        <p:nvPicPr>
          <p:cNvPr id="91" name="Google Shape;91;p17"/>
          <p:cNvPicPr preferRelativeResize="0"/>
          <p:nvPr/>
        </p:nvPicPr>
        <p:blipFill>
          <a:blip r:embed="rId5">
            <a:alphaModFix/>
          </a:blip>
          <a:stretch>
            <a:fillRect/>
          </a:stretch>
        </p:blipFill>
        <p:spPr>
          <a:xfrm>
            <a:off x="5504949" y="3029875"/>
            <a:ext cx="3506626" cy="2003786"/>
          </a:xfrm>
          <a:prstGeom prst="rect">
            <a:avLst/>
          </a:prstGeom>
          <a:noFill/>
          <a:ln>
            <a:noFill/>
          </a:ln>
        </p:spPr>
      </p:pic>
      <p:pic>
        <p:nvPicPr>
          <p:cNvPr id="92" name="Google Shape;92;p17"/>
          <p:cNvPicPr preferRelativeResize="0"/>
          <p:nvPr/>
        </p:nvPicPr>
        <p:blipFill>
          <a:blip r:embed="rId6">
            <a:alphaModFix/>
          </a:blip>
          <a:stretch>
            <a:fillRect/>
          </a:stretch>
        </p:blipFill>
        <p:spPr>
          <a:xfrm>
            <a:off x="5484974" y="1148525"/>
            <a:ext cx="2238122" cy="1728949"/>
          </a:xfrm>
          <a:prstGeom prst="rect">
            <a:avLst/>
          </a:prstGeom>
          <a:noFill/>
          <a:ln>
            <a:noFill/>
          </a:ln>
        </p:spPr>
      </p:pic>
      <p:pic>
        <p:nvPicPr>
          <p:cNvPr id="93" name="Google Shape;93;p17"/>
          <p:cNvPicPr preferRelativeResize="0"/>
          <p:nvPr/>
        </p:nvPicPr>
        <p:blipFill>
          <a:blip r:embed="rId7">
            <a:alphaModFix/>
          </a:blip>
          <a:stretch>
            <a:fillRect/>
          </a:stretch>
        </p:blipFill>
        <p:spPr>
          <a:xfrm>
            <a:off x="7848100" y="226918"/>
            <a:ext cx="1163475" cy="14201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7" name="Shape 97"/>
        <p:cNvGrpSpPr/>
        <p:nvPr/>
      </p:nvGrpSpPr>
      <p:grpSpPr>
        <a:xfrm>
          <a:off x="0" y="0"/>
          <a:ext cx="0" cy="0"/>
          <a:chOff x="0" y="0"/>
          <a:chExt cx="0" cy="0"/>
        </a:xfrm>
      </p:grpSpPr>
      <p:sp>
        <p:nvSpPr>
          <p:cNvPr id="98" name="Google Shape;98;p18"/>
          <p:cNvSpPr txBox="1"/>
          <p:nvPr>
            <p:ph type="title"/>
          </p:nvPr>
        </p:nvSpPr>
        <p:spPr>
          <a:xfrm>
            <a:off x="235500" y="52925"/>
            <a:ext cx="8113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Sally  Ride</a:t>
            </a:r>
            <a:endParaRPr sz="6000">
              <a:solidFill>
                <a:srgbClr val="FFFFFF"/>
              </a:solidFill>
              <a:latin typeface="Impact"/>
              <a:ea typeface="Impact"/>
              <a:cs typeface="Impact"/>
              <a:sym typeface="Impact"/>
            </a:endParaRPr>
          </a:p>
        </p:txBody>
      </p:sp>
      <p:pic>
        <p:nvPicPr>
          <p:cNvPr descr="Sally Ride was not just an amazing astronaut, she was the first US woman to go into space. Find out why she is one of My Girl Heroes.&#10;&#10;I'm Guenevere and I want to introduce you to all the women in history and science who inspire me every day.&#10;&#10;Please like and subscribe to support my channel!&#10;&#10;Transcript available at http://www.mygirlheroes.com/sally-ride&#10;&#10;#HerVoiceIsMyVoice #sallyride #nasa #stem&#10;&#10;Rocket sound by Cydon used under the Creative Commons License https://www.freesound.org/people/cydon/sounds/126507&#10;&#10;Non-original images and video used under Creative Commons license or owned by NASA unless otherwise specified." id="99" name="Google Shape;99;p18" title="The First US Woman in Space - Sally Ride, My Girl Hero!">
            <a:hlinkClick r:id="rId3"/>
          </p:cNvPr>
          <p:cNvPicPr preferRelativeResize="0"/>
          <p:nvPr/>
        </p:nvPicPr>
        <p:blipFill>
          <a:blip r:embed="rId4">
            <a:alphaModFix/>
          </a:blip>
          <a:stretch>
            <a:fillRect/>
          </a:stretch>
        </p:blipFill>
        <p:spPr>
          <a:xfrm>
            <a:off x="152400" y="1148525"/>
            <a:ext cx="5140200" cy="3855150"/>
          </a:xfrm>
          <a:prstGeom prst="rect">
            <a:avLst/>
          </a:prstGeom>
          <a:noFill/>
          <a:ln>
            <a:noFill/>
          </a:ln>
        </p:spPr>
      </p:pic>
      <p:pic>
        <p:nvPicPr>
          <p:cNvPr id="100" name="Google Shape;100;p18"/>
          <p:cNvPicPr preferRelativeResize="0"/>
          <p:nvPr/>
        </p:nvPicPr>
        <p:blipFill>
          <a:blip r:embed="rId5">
            <a:alphaModFix/>
          </a:blip>
          <a:stretch>
            <a:fillRect/>
          </a:stretch>
        </p:blipFill>
        <p:spPr>
          <a:xfrm>
            <a:off x="5443125" y="99850"/>
            <a:ext cx="3588250" cy="1738400"/>
          </a:xfrm>
          <a:prstGeom prst="rect">
            <a:avLst/>
          </a:prstGeom>
          <a:noFill/>
          <a:ln>
            <a:noFill/>
          </a:ln>
        </p:spPr>
      </p:pic>
      <p:pic>
        <p:nvPicPr>
          <p:cNvPr id="101" name="Google Shape;101;p18"/>
          <p:cNvPicPr preferRelativeResize="0"/>
          <p:nvPr/>
        </p:nvPicPr>
        <p:blipFill>
          <a:blip r:embed="rId6">
            <a:alphaModFix/>
          </a:blip>
          <a:stretch>
            <a:fillRect/>
          </a:stretch>
        </p:blipFill>
        <p:spPr>
          <a:xfrm>
            <a:off x="6630675" y="2003225"/>
            <a:ext cx="2400704" cy="3000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1000"/>
                                        <p:tgtEl>
                                          <p:spTgt spid="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05" name="Shape 105"/>
        <p:cNvGrpSpPr/>
        <p:nvPr/>
      </p:nvGrpSpPr>
      <p:grpSpPr>
        <a:xfrm>
          <a:off x="0" y="0"/>
          <a:ext cx="0" cy="0"/>
          <a:chOff x="0" y="0"/>
          <a:chExt cx="0" cy="0"/>
        </a:xfrm>
      </p:grpSpPr>
      <p:sp>
        <p:nvSpPr>
          <p:cNvPr id="106" name="Google Shape;106;p19"/>
          <p:cNvSpPr txBox="1"/>
          <p:nvPr>
            <p:ph type="title"/>
          </p:nvPr>
        </p:nvSpPr>
        <p:spPr>
          <a:xfrm>
            <a:off x="235500" y="52925"/>
            <a:ext cx="8113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Ruth  Graves  Wakefield</a:t>
            </a:r>
            <a:endParaRPr sz="6000">
              <a:solidFill>
                <a:srgbClr val="FFFFFF"/>
              </a:solidFill>
              <a:latin typeface="Impact"/>
              <a:ea typeface="Impact"/>
              <a:cs typeface="Impact"/>
              <a:sym typeface="Impact"/>
            </a:endParaRPr>
          </a:p>
        </p:txBody>
      </p:sp>
      <p:pic>
        <p:nvPicPr>
          <p:cNvPr descr="75 years ago in the kitchen of a Whitman, Massachusetts restaurant the chocolate chip cookie was born.&#10; &#10;75 years ago in the kitchen of a Whitman, Massachusetts restaurant the chocolate chip cookie was born. &#10;&#10;Called the Toll House, the eatery was owned by Kenneth and Ruth Wakefield. The cookie's recipe showed up in the 1938 printing of their 'Tried and True' cookbook. &#10;&#10;It was an immediate hit and before long captured the attention Betty Crocker herself. &#10;&#10;Betty was so excited about the chocolaty, gooey treat she sang its praises on her radio program. &#10;&#10;Before long, Nestle, a Swiss food and beverage company, caught wind of the recipe and asked Mrs. Whitfield if they could use both her recipe and her restaurant's name. &#10;&#10;Her business acumen apparently didn't measure up to her baking skills, and she gave away the rights for a dollar. Facts surrounding the payment are cloudy and it's questioned if she even got it. &#10;&#10;There are also rumors that she was given a lifetime supply of chocolate chips. &#10;&#10;Also hazy are the specifics on how she came up with the cookie recipe. &#10;&#10;Some believe she ran out of preferred ingredients. Others say it was a miscalculation on how the chocolate would melt. &#10;&#10;Among the more plausible explanations is that Ruth Wakefield was just that innovative and talented." id="107" name="Google Shape;107;p19" title="The History of Chocolate Chip Cookie">
            <a:hlinkClick r:id="rId3"/>
          </p:cNvPr>
          <p:cNvPicPr preferRelativeResize="0"/>
          <p:nvPr/>
        </p:nvPicPr>
        <p:blipFill>
          <a:blip r:embed="rId4">
            <a:alphaModFix/>
          </a:blip>
          <a:stretch>
            <a:fillRect/>
          </a:stretch>
        </p:blipFill>
        <p:spPr>
          <a:xfrm>
            <a:off x="152400" y="1148525"/>
            <a:ext cx="5052467" cy="3789350"/>
          </a:xfrm>
          <a:prstGeom prst="rect">
            <a:avLst/>
          </a:prstGeom>
          <a:noFill/>
          <a:ln>
            <a:noFill/>
          </a:ln>
        </p:spPr>
      </p:pic>
      <p:pic>
        <p:nvPicPr>
          <p:cNvPr id="108" name="Google Shape;108;p19"/>
          <p:cNvPicPr preferRelativeResize="0"/>
          <p:nvPr/>
        </p:nvPicPr>
        <p:blipFill>
          <a:blip r:embed="rId5">
            <a:alphaModFix/>
          </a:blip>
          <a:stretch>
            <a:fillRect/>
          </a:stretch>
        </p:blipFill>
        <p:spPr>
          <a:xfrm>
            <a:off x="5321050" y="1078625"/>
            <a:ext cx="1596600" cy="1705187"/>
          </a:xfrm>
          <a:prstGeom prst="rect">
            <a:avLst/>
          </a:prstGeom>
          <a:noFill/>
          <a:ln>
            <a:noFill/>
          </a:ln>
        </p:spPr>
      </p:pic>
      <p:pic>
        <p:nvPicPr>
          <p:cNvPr id="109" name="Google Shape;109;p19"/>
          <p:cNvPicPr preferRelativeResize="0"/>
          <p:nvPr/>
        </p:nvPicPr>
        <p:blipFill>
          <a:blip r:embed="rId6">
            <a:alphaModFix/>
          </a:blip>
          <a:stretch>
            <a:fillRect/>
          </a:stretch>
        </p:blipFill>
        <p:spPr>
          <a:xfrm>
            <a:off x="7010247" y="2177225"/>
            <a:ext cx="2031278" cy="28923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3" name="Shape 113"/>
        <p:cNvGrpSpPr/>
        <p:nvPr/>
      </p:nvGrpSpPr>
      <p:grpSpPr>
        <a:xfrm>
          <a:off x="0" y="0"/>
          <a:ext cx="0" cy="0"/>
          <a:chOff x="0" y="0"/>
          <a:chExt cx="0" cy="0"/>
        </a:xfrm>
      </p:grpSpPr>
      <p:sp>
        <p:nvSpPr>
          <p:cNvPr id="114" name="Google Shape;114;p20"/>
          <p:cNvSpPr txBox="1"/>
          <p:nvPr>
            <p:ph type="title"/>
          </p:nvPr>
        </p:nvSpPr>
        <p:spPr>
          <a:xfrm>
            <a:off x="235500" y="52925"/>
            <a:ext cx="6775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Temple  Grandin</a:t>
            </a:r>
            <a:endParaRPr sz="6000">
              <a:solidFill>
                <a:srgbClr val="FFFFFF"/>
              </a:solidFill>
              <a:latin typeface="Impact"/>
              <a:ea typeface="Impact"/>
              <a:cs typeface="Impact"/>
              <a:sym typeface="Impact"/>
            </a:endParaRPr>
          </a:p>
        </p:txBody>
      </p:sp>
      <p:pic>
        <p:nvPicPr>
          <p:cNvPr descr="Temple Grandin didn't let autism stop her from doing amazing things for both people and animals. She's so great they even made a movie about her! Find out what makes her My Girl Hero!&#10;&#10;I'm Guenevere. My dad and I make videos of My Girl Heroes. Do you have a suggestion for my next hero? Leave a comment.&#10;&#10;This video was suggested by Inés at Draw Curiosity who does all kinds of cool science on her channel. It's my favorite! Thanks Inés!&#10;Check out her amazing channel: https://www.youtube.com/channel/UCOs_jEnQF2ePJzjJTgRtunA&#10;&#10;Transcript available at http://www.mygirlheroes.com/temple-grandin&#10;&#10;Like and subscribe to support this channel! &#10;&#10;Love space? Then Sally Ride is your My Girl Hero: https://www.youtube.com/watch?v=HDCpzwL94YA&#10;&#10;Love fossils? Then Mary Anning is your My Girl Hero: https://www.youtube.com/watch?v=u4EiClPd2dw&#10;&#10;#animalrights #autism #templegrandin #HerVoiceIsMyVoice&#10;&#10;&#10;Dr. Grandin's Website: http://www.templegrandin.com/&#10;How to build a Hug Machine (Squeeze Machine) http://www.grandin.com/inc/intro-squeeze.html&#10;Dr. Grandin on Ted: https://www.youtube.com/watch?v=fn_9f5x0f1Q&#10;Dr. Grandin: The Autistic Brain https://www.youtube.com/watch?v=MWePrOuSeSY&#10;&#10;Image and video attributions&#10;&#10;Temple Grandin in red shirt By Jonathunder - Own work, GFDL 1.2, https://commons.wikimedia.org/w/index.php?curid=13376589 | Temple Grandin at TED By Steve Jurvetson from Menlo Park, USA - Rain Man’s Rainbow, CC BY 2.0, https://commons.wikimedia.org/w/index.php?curid=9578213 | Temple Grandin at Peabody Awards By The Peabody Awards [CC BY 2.0 (http://creativecommons.org/licenses/by/2.0)], via Wikimedia Commons | Temple Grandin: &quot;The Autistic Brain&quot; by Chicago Humanities Festival used under Fair Use. Please watch this great video at https://www.youtube.com/watch?v=MWePrOuSeSY | Temple Grandin on Stage at TED used under Fair Use. Please watch this inspirational video at https://www.youtube.com/watch?v=fn_9f5x0f1Q | Richmond District Lunatic Asylum By FiachraByrne (Own work) [CC BY-SA 3.0 (http://creativecommons.org/licenses/by-sa/3.0) or GFDL (http://www.gnu.org/copyleft/fdl.html)], via Wikimedia Commons | Old photo effect of scared cartoon boy in Public Domain http://www.publicdomainpictures.net/view-image.php?image=202553&amp;picture=el-muchacho-asustado | Mother and baby used in Public Domain http://www.publicdomainpictures.net/view-image.php?image=1465 | A female being socially excluded and gossiped about by female peers by OluGW - Own work, CC BY-SA 4.0, https://commons.wikimedia.org/w/index.php?curid=48539620 | Cow in shute By Scott Bauer, USDA - This image was released by the Agricultural Research Service, the research agency of the United States Department of Agriculture, with the ID k5441-1, Public Domain, https://commons.wikimedia.org/w/index.php?curid=1876557" id="115" name="Google Shape;115;p20" title="How Temple Grandin keeps cows and people happy">
            <a:hlinkClick r:id="rId3"/>
          </p:cNvPr>
          <p:cNvPicPr preferRelativeResize="0"/>
          <p:nvPr/>
        </p:nvPicPr>
        <p:blipFill>
          <a:blip r:embed="rId4">
            <a:alphaModFix/>
          </a:blip>
          <a:stretch>
            <a:fillRect/>
          </a:stretch>
        </p:blipFill>
        <p:spPr>
          <a:xfrm>
            <a:off x="152400" y="1148525"/>
            <a:ext cx="5326633" cy="3994975"/>
          </a:xfrm>
          <a:prstGeom prst="rect">
            <a:avLst/>
          </a:prstGeom>
          <a:noFill/>
          <a:ln>
            <a:noFill/>
          </a:ln>
        </p:spPr>
      </p:pic>
      <p:pic>
        <p:nvPicPr>
          <p:cNvPr id="116" name="Google Shape;116;p20"/>
          <p:cNvPicPr preferRelativeResize="0"/>
          <p:nvPr/>
        </p:nvPicPr>
        <p:blipFill>
          <a:blip r:embed="rId5">
            <a:alphaModFix/>
          </a:blip>
          <a:stretch>
            <a:fillRect/>
          </a:stretch>
        </p:blipFill>
        <p:spPr>
          <a:xfrm>
            <a:off x="5561524" y="189725"/>
            <a:ext cx="3467075" cy="2798725"/>
          </a:xfrm>
          <a:prstGeom prst="rect">
            <a:avLst/>
          </a:prstGeom>
          <a:noFill/>
          <a:ln>
            <a:noFill/>
          </a:ln>
        </p:spPr>
      </p:pic>
      <p:pic>
        <p:nvPicPr>
          <p:cNvPr id="117" name="Google Shape;117;p20"/>
          <p:cNvPicPr preferRelativeResize="0"/>
          <p:nvPr/>
        </p:nvPicPr>
        <p:blipFill>
          <a:blip r:embed="rId6">
            <a:alphaModFix/>
          </a:blip>
          <a:stretch>
            <a:fillRect/>
          </a:stretch>
        </p:blipFill>
        <p:spPr>
          <a:xfrm>
            <a:off x="5631433" y="3140850"/>
            <a:ext cx="3360168" cy="17588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21" name="Shape 121"/>
        <p:cNvGrpSpPr/>
        <p:nvPr/>
      </p:nvGrpSpPr>
      <p:grpSpPr>
        <a:xfrm>
          <a:off x="0" y="0"/>
          <a:ext cx="0" cy="0"/>
          <a:chOff x="0" y="0"/>
          <a:chExt cx="0" cy="0"/>
        </a:xfrm>
      </p:grpSpPr>
      <p:sp>
        <p:nvSpPr>
          <p:cNvPr id="122" name="Google Shape;122;p21"/>
          <p:cNvSpPr txBox="1"/>
          <p:nvPr>
            <p:ph type="title"/>
          </p:nvPr>
        </p:nvSpPr>
        <p:spPr>
          <a:xfrm>
            <a:off x="235500" y="52925"/>
            <a:ext cx="6775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Mary  Anderson</a:t>
            </a:r>
            <a:endParaRPr sz="6000">
              <a:solidFill>
                <a:srgbClr val="FFFFFF"/>
              </a:solidFill>
              <a:latin typeface="Impact"/>
              <a:ea typeface="Impact"/>
              <a:cs typeface="Impact"/>
              <a:sym typeface="Impact"/>
            </a:endParaRPr>
          </a:p>
        </p:txBody>
      </p:sp>
      <p:pic>
        <p:nvPicPr>
          <p:cNvPr descr="See more: http://TheBlaze.com/TV.&#10;&#10;In 1903, Mary Anderson was taking a trip from Alabama to New York City. While her trolley was dealing with the bad weather, she came up with the idea for windshield wipers - and the invention changed automobiles forever. This is an &quot;illuminating moment in American history&quot; (as first seen on TheBlaze TV show &quot;Liberty Treehouse&quot;)." id="123" name="Google Shape;123;p21" title="History of Windshield Wipers | Illuminating Moments in American History">
            <a:hlinkClick r:id="rId3"/>
          </p:cNvPr>
          <p:cNvPicPr preferRelativeResize="0"/>
          <p:nvPr/>
        </p:nvPicPr>
        <p:blipFill>
          <a:blip r:embed="rId4">
            <a:alphaModFix/>
          </a:blip>
          <a:stretch>
            <a:fillRect/>
          </a:stretch>
        </p:blipFill>
        <p:spPr>
          <a:xfrm>
            <a:off x="152400" y="1148525"/>
            <a:ext cx="5020375" cy="3765275"/>
          </a:xfrm>
          <a:prstGeom prst="rect">
            <a:avLst/>
          </a:prstGeom>
          <a:noFill/>
          <a:ln>
            <a:noFill/>
          </a:ln>
        </p:spPr>
      </p:pic>
      <p:pic>
        <p:nvPicPr>
          <p:cNvPr id="124" name="Google Shape;124;p21"/>
          <p:cNvPicPr preferRelativeResize="0"/>
          <p:nvPr/>
        </p:nvPicPr>
        <p:blipFill>
          <a:blip r:embed="rId5">
            <a:alphaModFix/>
          </a:blip>
          <a:stretch>
            <a:fillRect/>
          </a:stretch>
        </p:blipFill>
        <p:spPr>
          <a:xfrm>
            <a:off x="5335175" y="2506825"/>
            <a:ext cx="2095500" cy="2562225"/>
          </a:xfrm>
          <a:prstGeom prst="rect">
            <a:avLst/>
          </a:prstGeom>
          <a:noFill/>
          <a:ln>
            <a:noFill/>
          </a:ln>
        </p:spPr>
      </p:pic>
      <p:pic>
        <p:nvPicPr>
          <p:cNvPr id="125" name="Google Shape;125;p21"/>
          <p:cNvPicPr preferRelativeResize="0"/>
          <p:nvPr/>
        </p:nvPicPr>
        <p:blipFill>
          <a:blip r:embed="rId6">
            <a:alphaModFix/>
          </a:blip>
          <a:stretch>
            <a:fillRect/>
          </a:stretch>
        </p:blipFill>
        <p:spPr>
          <a:xfrm>
            <a:off x="5822649" y="128700"/>
            <a:ext cx="3247877" cy="21601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29" name="Shape 129"/>
        <p:cNvGrpSpPr/>
        <p:nvPr/>
      </p:nvGrpSpPr>
      <p:grpSpPr>
        <a:xfrm>
          <a:off x="0" y="0"/>
          <a:ext cx="0" cy="0"/>
          <a:chOff x="0" y="0"/>
          <a:chExt cx="0" cy="0"/>
        </a:xfrm>
      </p:grpSpPr>
      <p:sp>
        <p:nvSpPr>
          <p:cNvPr id="130" name="Google Shape;130;p22"/>
          <p:cNvSpPr txBox="1"/>
          <p:nvPr>
            <p:ph type="title"/>
          </p:nvPr>
        </p:nvSpPr>
        <p:spPr>
          <a:xfrm>
            <a:off x="235500" y="52925"/>
            <a:ext cx="8113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Annie  Jump  Cannon</a:t>
            </a:r>
            <a:endParaRPr sz="6000">
              <a:solidFill>
                <a:srgbClr val="FFFFFF"/>
              </a:solidFill>
              <a:latin typeface="Impact"/>
              <a:ea typeface="Impact"/>
              <a:cs typeface="Impact"/>
              <a:sym typeface="Impact"/>
            </a:endParaRPr>
          </a:p>
        </p:txBody>
      </p:sp>
      <p:pic>
        <p:nvPicPr>
          <p:cNvPr descr="Annie Jump Cannon was a pioneering and record-setting astronomer at a time when women couldn't even vote. Find out what makes her My Girl Hero!&#10;&#10;I'm Guenevere and I tell my dad how to make videos of My Girl Heroes. Do you have a suggestion for my next hero? Leave a comment.&#10;&#10;Like and subscribe to support this channel! &#10;&#10;Transcript available at http://www.mygirlheroes.com/annie-jump-cannon&#10;&#10;Love space? Then Sally Ride is your My Girl Hero: https://www.youtube.com/watch?v=HDCpzwL94YA&#10;&#10;#HerVoiceIsMyVoice #astronomy #stem&#10;&#10;Annie Jump Cannon Image Credits&#10;&#10;Mrs. Annie Jump Cannon, head-and-shoulders portrait, left profile. Library of Congress by Library of Congress, Prints &amp; Photographs Division, NYWT&amp;S Collection, [reproduction number, e.g., LC-USZ62-111157]&#10;&#10;UCL telescope by O. Usher (UCL MAPS) University of London Observatory CC BY 2.0 https://www.flickr.com/photos/uclmaps/10344930324/&#10;&#10;Space images courtesy of NASA&#10;&#10;Sir Henry George Lyons and Lord Rayleigh with officers of the Royal Society by Wellcome Library, London used under Creative Commons Attribution only licence CC BY 4.0 http://creativecommons.org/licenses/by/4.0/ &#10;&#10;Cannon, Annie Jump. Spectra of bright southern stars photographed with the 13-inch Boyden telescope as a part of the Henry Draper Memorial. Cambridge [Mass.] : The Observatory, 1901. By Harvard University http://nrs.harvard.edu/urn-3:FHCL:1477339&#10;&#10;The Science Museum's Difference Engine No. 2 By User:geni - Photo by User:geni, GFDL, https://commons.wikimedia.org/w/index.php?curid=4807331&#10;&#10;Annie Jump Cannon Gravestone by Corey Marshall-Steele http://www.findagrave.com/cgi-bin/fg.cgi?page=pv&amp;GRid=6652470&amp;PIpi=105458885" id="131" name="Google Shape;131;p22" title="Annie Jump Cannon - Girl Hero of the Stars">
            <a:hlinkClick r:id="rId3"/>
          </p:cNvPr>
          <p:cNvPicPr preferRelativeResize="0"/>
          <p:nvPr/>
        </p:nvPicPr>
        <p:blipFill>
          <a:blip r:embed="rId4">
            <a:alphaModFix/>
          </a:blip>
          <a:stretch>
            <a:fillRect/>
          </a:stretch>
        </p:blipFill>
        <p:spPr>
          <a:xfrm>
            <a:off x="152400" y="1148525"/>
            <a:ext cx="5153525" cy="3865150"/>
          </a:xfrm>
          <a:prstGeom prst="rect">
            <a:avLst/>
          </a:prstGeom>
          <a:noFill/>
          <a:ln>
            <a:noFill/>
          </a:ln>
        </p:spPr>
      </p:pic>
      <p:pic>
        <p:nvPicPr>
          <p:cNvPr id="132" name="Google Shape;132;p22"/>
          <p:cNvPicPr preferRelativeResize="0"/>
          <p:nvPr/>
        </p:nvPicPr>
        <p:blipFill>
          <a:blip r:embed="rId5">
            <a:alphaModFix/>
          </a:blip>
          <a:stretch>
            <a:fillRect/>
          </a:stretch>
        </p:blipFill>
        <p:spPr>
          <a:xfrm>
            <a:off x="6846575" y="119825"/>
            <a:ext cx="2143125" cy="2143125"/>
          </a:xfrm>
          <a:prstGeom prst="rect">
            <a:avLst/>
          </a:prstGeom>
          <a:noFill/>
          <a:ln>
            <a:noFill/>
          </a:ln>
        </p:spPr>
      </p:pic>
      <p:pic>
        <p:nvPicPr>
          <p:cNvPr id="133" name="Google Shape;133;p22"/>
          <p:cNvPicPr preferRelativeResize="0"/>
          <p:nvPr/>
        </p:nvPicPr>
        <p:blipFill>
          <a:blip r:embed="rId6">
            <a:alphaModFix/>
          </a:blip>
          <a:stretch>
            <a:fillRect/>
          </a:stretch>
        </p:blipFill>
        <p:spPr>
          <a:xfrm>
            <a:off x="5456425" y="2964650"/>
            <a:ext cx="3533274" cy="19759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10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37" name="Shape 137"/>
        <p:cNvGrpSpPr/>
        <p:nvPr/>
      </p:nvGrpSpPr>
      <p:grpSpPr>
        <a:xfrm>
          <a:off x="0" y="0"/>
          <a:ext cx="0" cy="0"/>
          <a:chOff x="0" y="0"/>
          <a:chExt cx="0" cy="0"/>
        </a:xfrm>
      </p:grpSpPr>
      <p:sp>
        <p:nvSpPr>
          <p:cNvPr id="138" name="Google Shape;138;p23"/>
          <p:cNvSpPr txBox="1"/>
          <p:nvPr>
            <p:ph type="title"/>
          </p:nvPr>
        </p:nvSpPr>
        <p:spPr>
          <a:xfrm>
            <a:off x="235500" y="52925"/>
            <a:ext cx="48717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Grace Hopper</a:t>
            </a:r>
            <a:endParaRPr sz="6000">
              <a:solidFill>
                <a:srgbClr val="FFFFFF"/>
              </a:solidFill>
              <a:latin typeface="Impact"/>
              <a:ea typeface="Impact"/>
              <a:cs typeface="Impact"/>
              <a:sym typeface="Impact"/>
            </a:endParaRPr>
          </a:p>
        </p:txBody>
      </p:sp>
      <p:pic>
        <p:nvPicPr>
          <p:cNvPr descr="Published on March 1, 2014.&#10;&#10;Who is Grace Hopper? Grace Hopper was a computer scientist (when there were few) and an admiral in the U.S. Navy. The next Grace Hopper Celebration of Women in Computing Conference will be held in Phoenix, Arizona in October 2014.&#10;&#10;Women's Stories is on the web at: www.womens-stories.org&#10;Facebook:  https://www.facebook.com/pages/Womens-Stories/740149356017462&#10;&#10;Music: Fun Time by Owen Mulcahy&#10;&#10;Thanks to the Women's Stories Team! Women's Stories is a collaborative effort of women around the world. To find out more about Women's Stories and how to create more videos with us, visit WomensStories.org." id="139" name="Google Shape;139;p23" title="Who is Grace Hopper?">
            <a:hlinkClick r:id="rId3"/>
          </p:cNvPr>
          <p:cNvPicPr preferRelativeResize="0"/>
          <p:nvPr/>
        </p:nvPicPr>
        <p:blipFill>
          <a:blip r:embed="rId4">
            <a:alphaModFix/>
          </a:blip>
          <a:stretch>
            <a:fillRect/>
          </a:stretch>
        </p:blipFill>
        <p:spPr>
          <a:xfrm>
            <a:off x="142400" y="1217475"/>
            <a:ext cx="5094800" cy="3821100"/>
          </a:xfrm>
          <a:prstGeom prst="rect">
            <a:avLst/>
          </a:prstGeom>
          <a:noFill/>
          <a:ln>
            <a:noFill/>
          </a:ln>
        </p:spPr>
      </p:pic>
      <p:pic>
        <p:nvPicPr>
          <p:cNvPr id="140" name="Google Shape;140;p23"/>
          <p:cNvPicPr preferRelativeResize="0"/>
          <p:nvPr/>
        </p:nvPicPr>
        <p:blipFill>
          <a:blip r:embed="rId5">
            <a:alphaModFix/>
          </a:blip>
          <a:stretch>
            <a:fillRect/>
          </a:stretch>
        </p:blipFill>
        <p:spPr>
          <a:xfrm>
            <a:off x="5359650" y="205325"/>
            <a:ext cx="2609850" cy="1752600"/>
          </a:xfrm>
          <a:prstGeom prst="rect">
            <a:avLst/>
          </a:prstGeom>
          <a:noFill/>
          <a:ln>
            <a:noFill/>
          </a:ln>
        </p:spPr>
      </p:pic>
      <p:pic>
        <p:nvPicPr>
          <p:cNvPr id="141" name="Google Shape;141;p23"/>
          <p:cNvPicPr preferRelativeResize="0"/>
          <p:nvPr/>
        </p:nvPicPr>
        <p:blipFill>
          <a:blip r:embed="rId6">
            <a:alphaModFix/>
          </a:blip>
          <a:stretch>
            <a:fillRect/>
          </a:stretch>
        </p:blipFill>
        <p:spPr>
          <a:xfrm>
            <a:off x="6068775" y="2080375"/>
            <a:ext cx="2857500" cy="285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45" name="Shape 145"/>
        <p:cNvGrpSpPr/>
        <p:nvPr/>
      </p:nvGrpSpPr>
      <p:grpSpPr>
        <a:xfrm>
          <a:off x="0" y="0"/>
          <a:ext cx="0" cy="0"/>
          <a:chOff x="0" y="0"/>
          <a:chExt cx="0" cy="0"/>
        </a:xfrm>
      </p:grpSpPr>
      <p:sp>
        <p:nvSpPr>
          <p:cNvPr id="146" name="Google Shape;146;p24"/>
          <p:cNvSpPr txBox="1"/>
          <p:nvPr>
            <p:ph type="title"/>
          </p:nvPr>
        </p:nvSpPr>
        <p:spPr>
          <a:xfrm>
            <a:off x="235500" y="52925"/>
            <a:ext cx="8113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Maria   Beasley</a:t>
            </a:r>
            <a:endParaRPr sz="6000">
              <a:solidFill>
                <a:srgbClr val="FFFFFF"/>
              </a:solidFill>
              <a:latin typeface="Impact"/>
              <a:ea typeface="Impact"/>
              <a:cs typeface="Impact"/>
              <a:sym typeface="Impact"/>
            </a:endParaRPr>
          </a:p>
        </p:txBody>
      </p:sp>
      <p:pic>
        <p:nvPicPr>
          <p:cNvPr descr="A successful inventor, Maria E. Beasley. She actually could live well off with the money of her inventions. I wonder what her husband thought.&#10;There are no images of her that I could find. People put pictures, but it is always of other women inventors and I want to keep to the facts. :)&#10;&#10;Music:&#10;I'VE GOT RINGS ON MY FINGERS, Song by Ada Jones 1909&#10;&#10;Reference Material:&#10;&#10;https://losmundosdebrana.com/2018/12/11/maria-beasley-en-crecer-sonando-ciencia/&#10;https://www.cpaglobal.com/women-innovators/maria-beasley&#10;Stanley, Autumn (1995).Mothers and Daughters of Invention: Notes for a Revised History ofeTchnology. &#10;https://books.google.es/books?id=uRJt7QqA7GEC&amp;lpg=PP1&amp;pg=PP7&amp;redir_esc=y#v=onepage&amp;q=Maria%20Beasley&amp;f=false&#10;https://shells-tales-sails.blogspot.com/2015/04/l-is-for-life-raft-inventions-by-women-z.html" id="147" name="Google Shape;147;p24" title="Maria E. Beasley: A Woman To Remember">
            <a:hlinkClick r:id="rId3"/>
          </p:cNvPr>
          <p:cNvPicPr preferRelativeResize="0"/>
          <p:nvPr/>
        </p:nvPicPr>
        <p:blipFill>
          <a:blip r:embed="rId4">
            <a:alphaModFix/>
          </a:blip>
          <a:stretch>
            <a:fillRect/>
          </a:stretch>
        </p:blipFill>
        <p:spPr>
          <a:xfrm>
            <a:off x="152400" y="1148525"/>
            <a:ext cx="5126900" cy="3845175"/>
          </a:xfrm>
          <a:prstGeom prst="rect">
            <a:avLst/>
          </a:prstGeom>
          <a:noFill/>
          <a:ln>
            <a:noFill/>
          </a:ln>
        </p:spPr>
      </p:pic>
      <p:pic>
        <p:nvPicPr>
          <p:cNvPr id="148" name="Google Shape;148;p24"/>
          <p:cNvPicPr preferRelativeResize="0"/>
          <p:nvPr/>
        </p:nvPicPr>
        <p:blipFill>
          <a:blip r:embed="rId5">
            <a:alphaModFix/>
          </a:blip>
          <a:stretch>
            <a:fillRect/>
          </a:stretch>
        </p:blipFill>
        <p:spPr>
          <a:xfrm>
            <a:off x="5350400" y="2139200"/>
            <a:ext cx="2349825" cy="2953076"/>
          </a:xfrm>
          <a:prstGeom prst="rect">
            <a:avLst/>
          </a:prstGeom>
          <a:noFill/>
          <a:ln>
            <a:noFill/>
          </a:ln>
        </p:spPr>
      </p:pic>
      <p:pic>
        <p:nvPicPr>
          <p:cNvPr id="149" name="Google Shape;149;p24"/>
          <p:cNvPicPr preferRelativeResize="0"/>
          <p:nvPr/>
        </p:nvPicPr>
        <p:blipFill>
          <a:blip r:embed="rId6">
            <a:alphaModFix/>
          </a:blip>
          <a:stretch>
            <a:fillRect/>
          </a:stretch>
        </p:blipFill>
        <p:spPr>
          <a:xfrm>
            <a:off x="7700226" y="94875"/>
            <a:ext cx="1308450" cy="1982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000"/>
                                        <p:tgtEl>
                                          <p:spTgt spid="1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3" name="Shape 153"/>
        <p:cNvGrpSpPr/>
        <p:nvPr/>
      </p:nvGrpSpPr>
      <p:grpSpPr>
        <a:xfrm>
          <a:off x="0" y="0"/>
          <a:ext cx="0" cy="0"/>
          <a:chOff x="0" y="0"/>
          <a:chExt cx="0" cy="0"/>
        </a:xfrm>
      </p:grpSpPr>
      <p:sp>
        <p:nvSpPr>
          <p:cNvPr id="154" name="Google Shape;154;p25"/>
          <p:cNvSpPr txBox="1"/>
          <p:nvPr>
            <p:ph type="title"/>
          </p:nvPr>
        </p:nvSpPr>
        <p:spPr>
          <a:xfrm>
            <a:off x="235500" y="52925"/>
            <a:ext cx="6775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Josephine  Cochrane</a:t>
            </a:r>
            <a:endParaRPr sz="6000">
              <a:solidFill>
                <a:srgbClr val="FFFFFF"/>
              </a:solidFill>
              <a:latin typeface="Impact"/>
              <a:ea typeface="Impact"/>
              <a:cs typeface="Impact"/>
              <a:sym typeface="Impact"/>
            </a:endParaRPr>
          </a:p>
        </p:txBody>
      </p:sp>
      <p:pic>
        <p:nvPicPr>
          <p:cNvPr descr="*News in Science*&#10;&#10;JOSEPHINE COCHRANE has given a product to the World which reduced Human efforts, Time etc. Her Contribution in Science is Amazing as she invented the very first Dishwasher.&#10;&#10;For More Awesome Videos - &#10;&#10;Visit Our Website👉 http://www.newsinscience.com&#10;&#10;Like Our Facebook Page👉 https://www.facebook.com/indiasciencenews/&#10;&#10;-~-~~-~~~-~~-~-&#10;Please watch: &quot;Prof CNR Rao| Lecture on Story of Science| सीएनआर राव| News in Science| Asian Science Camp 2016&quot; &#10;https://www.youtube.com/watch?v=Ki0zAojYDD4&#10;-~-~~-~~~-~~-~-" id="155" name="Google Shape;155;p25" title="JOSEPHINE COCHRANE | SCIENCE | Invention of Dishwasher | News in Science | Women Scientist">
            <a:hlinkClick r:id="rId3"/>
          </p:cNvPr>
          <p:cNvPicPr preferRelativeResize="0"/>
          <p:nvPr/>
        </p:nvPicPr>
        <p:blipFill>
          <a:blip r:embed="rId4">
            <a:alphaModFix/>
          </a:blip>
          <a:stretch>
            <a:fillRect/>
          </a:stretch>
        </p:blipFill>
        <p:spPr>
          <a:xfrm>
            <a:off x="152400" y="1148525"/>
            <a:ext cx="5110950" cy="3833225"/>
          </a:xfrm>
          <a:prstGeom prst="rect">
            <a:avLst/>
          </a:prstGeom>
          <a:noFill/>
          <a:ln>
            <a:noFill/>
          </a:ln>
        </p:spPr>
      </p:pic>
      <p:pic>
        <p:nvPicPr>
          <p:cNvPr id="156" name="Google Shape;156;p25"/>
          <p:cNvPicPr preferRelativeResize="0"/>
          <p:nvPr/>
        </p:nvPicPr>
        <p:blipFill>
          <a:blip r:embed="rId5">
            <a:alphaModFix/>
          </a:blip>
          <a:stretch>
            <a:fillRect/>
          </a:stretch>
        </p:blipFill>
        <p:spPr>
          <a:xfrm>
            <a:off x="7507026" y="99875"/>
            <a:ext cx="1506200" cy="2144701"/>
          </a:xfrm>
          <a:prstGeom prst="rect">
            <a:avLst/>
          </a:prstGeom>
          <a:noFill/>
          <a:ln>
            <a:noFill/>
          </a:ln>
        </p:spPr>
      </p:pic>
      <p:pic>
        <p:nvPicPr>
          <p:cNvPr id="157" name="Google Shape;157;p25"/>
          <p:cNvPicPr preferRelativeResize="0"/>
          <p:nvPr/>
        </p:nvPicPr>
        <p:blipFill>
          <a:blip r:embed="rId6">
            <a:alphaModFix/>
          </a:blip>
          <a:stretch>
            <a:fillRect/>
          </a:stretch>
        </p:blipFill>
        <p:spPr>
          <a:xfrm>
            <a:off x="5404275" y="2317075"/>
            <a:ext cx="2562650" cy="2698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00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1" name="Shape 161"/>
        <p:cNvGrpSpPr/>
        <p:nvPr/>
      </p:nvGrpSpPr>
      <p:grpSpPr>
        <a:xfrm>
          <a:off x="0" y="0"/>
          <a:ext cx="0" cy="0"/>
          <a:chOff x="0" y="0"/>
          <a:chExt cx="0" cy="0"/>
        </a:xfrm>
      </p:grpSpPr>
      <p:sp>
        <p:nvSpPr>
          <p:cNvPr id="162" name="Google Shape;162;p26"/>
          <p:cNvSpPr txBox="1"/>
          <p:nvPr>
            <p:ph type="title"/>
          </p:nvPr>
        </p:nvSpPr>
        <p:spPr>
          <a:xfrm>
            <a:off x="235500" y="52925"/>
            <a:ext cx="8113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Mary  Anning</a:t>
            </a:r>
            <a:endParaRPr sz="6000">
              <a:solidFill>
                <a:srgbClr val="FFFFFF"/>
              </a:solidFill>
              <a:latin typeface="Impact"/>
              <a:ea typeface="Impact"/>
              <a:cs typeface="Impact"/>
              <a:sym typeface="Impact"/>
            </a:endParaRPr>
          </a:p>
        </p:txBody>
      </p:sp>
      <p:pic>
        <p:nvPicPr>
          <p:cNvPr descr="If you love fossils, you'll love the story of Mary Anning. Struck by lightning as a baby, nearly killed in a landslide, ignored by male scientists during her lifetime, Mary became a legend in the world of fossil hunting and paleontology.&#10; &#10;I'm Guenevere and Mary Anning is one of my girl heroes. I know you'll agree what an amazing woman Mary was after watching my video on this amazing female pioneer in paleontology.&#10;&#10;Please click the like button and support my channel by subscribing!&#10;&#10;#HerVoiceIsMyVoice #stem #womeninscience #pioneers&#10;&#10;Transcript available at http://www.mygirlheroes.com/mary-anning&#10;&#10;Image Attributions:&#10;Rocket sound by Cydon used under the Creative Commons License https://www.freesound.org/people/cydon/sounds/126507 | Storefront sketch By W. H. Prdeaux and Edward Liddon, Public Domain, https://commons.wikimedia.org/w/index.php?curid=15334581 | Blue Lias Cliffs By MichaelMaggs - Own work, CC BY-SA 2.5, https://commons.wikimedia.org/w/index.php?curid=1768682 | Jurassic Coast By Kevin Walsh, CC BY 2.0, https://www.flickr.com/photos/86624586@N00/10186815 | Plaque By Gaius Cornelius, Public Domain, https://commons.wikimedia.org/w/index.php?curid=1053837 | Cast of Plesiosaurus macrocephalus By FunkMonk - Own work, CC BY-SA 3.0, https://commons.wikimedia.org/w/index.php?curid=4609802 | The holotype specimen of Dimorphodon macronyx By The Biodiversity Heritage Library, CC BY 2.0, https://www.flickr.com/photos/biodivlibrary/6217533360/in/set-72157627831489726 | Belemnites in rock By Ryan Somma CC BY-SA 2.0 https://www.flickr.com/photos/ideonexus/2461875408 | Gravestone of Anning and her brother Joseph By Ballista at the English language Wikipedia, CC BY-SA 3.0, https://commons.wikimedia.org/w/index.php?curid=6558229 | Tardis By Edjoerv (Own work) [CC BY-SA 3.0 (http://creativecommons.org/licenses/by-sa/3.0)], via Wikimedia Commons | Some Fellows of the Royal Society: a key to the identities of the sitters. Wood engraving, 1885. By Wellcome Library, London and used under Creative Commons Attribution only licence CC BY 4.0 https://wellcomeimages.org/indexplus/image/V0006745.html | Hammer in thumbnail CC BY-SA 2.5, https://commons.wikimedia.org/w/index.php?curid=3923907" id="163" name="Google Shape;163;p26" title="Mary Anning, My Girl Hero Rocker!">
            <a:hlinkClick r:id="rId3"/>
          </p:cNvPr>
          <p:cNvPicPr preferRelativeResize="0"/>
          <p:nvPr/>
        </p:nvPicPr>
        <p:blipFill>
          <a:blip r:embed="rId4">
            <a:alphaModFix/>
          </a:blip>
          <a:stretch>
            <a:fillRect/>
          </a:stretch>
        </p:blipFill>
        <p:spPr>
          <a:xfrm>
            <a:off x="152400" y="1148525"/>
            <a:ext cx="5206800" cy="3905100"/>
          </a:xfrm>
          <a:prstGeom prst="rect">
            <a:avLst/>
          </a:prstGeom>
          <a:noFill/>
          <a:ln>
            <a:noFill/>
          </a:ln>
        </p:spPr>
      </p:pic>
      <p:pic>
        <p:nvPicPr>
          <p:cNvPr id="164" name="Google Shape;164;p26"/>
          <p:cNvPicPr preferRelativeResize="0"/>
          <p:nvPr/>
        </p:nvPicPr>
        <p:blipFill>
          <a:blip r:embed="rId5">
            <a:alphaModFix/>
          </a:blip>
          <a:stretch>
            <a:fillRect/>
          </a:stretch>
        </p:blipFill>
        <p:spPr>
          <a:xfrm>
            <a:off x="5531575" y="2656650"/>
            <a:ext cx="3504825" cy="2332300"/>
          </a:xfrm>
          <a:prstGeom prst="rect">
            <a:avLst/>
          </a:prstGeom>
          <a:noFill/>
          <a:ln>
            <a:noFill/>
          </a:ln>
        </p:spPr>
      </p:pic>
      <p:pic>
        <p:nvPicPr>
          <p:cNvPr id="165" name="Google Shape;165;p26"/>
          <p:cNvPicPr preferRelativeResize="0"/>
          <p:nvPr/>
        </p:nvPicPr>
        <p:blipFill>
          <a:blip r:embed="rId6">
            <a:alphaModFix/>
          </a:blip>
          <a:stretch>
            <a:fillRect/>
          </a:stretch>
        </p:blipFill>
        <p:spPr>
          <a:xfrm>
            <a:off x="6752700" y="109875"/>
            <a:ext cx="2283701" cy="24169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000"/>
                                        <p:tgtEl>
                                          <p:spTgt spid="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9" name="Shape 169"/>
        <p:cNvGrpSpPr/>
        <p:nvPr/>
      </p:nvGrpSpPr>
      <p:grpSpPr>
        <a:xfrm>
          <a:off x="0" y="0"/>
          <a:ext cx="0" cy="0"/>
          <a:chOff x="0" y="0"/>
          <a:chExt cx="0" cy="0"/>
        </a:xfrm>
      </p:grpSpPr>
      <p:sp>
        <p:nvSpPr>
          <p:cNvPr id="170" name="Google Shape;170;p27"/>
          <p:cNvSpPr txBox="1"/>
          <p:nvPr>
            <p:ph type="title"/>
          </p:nvPr>
        </p:nvSpPr>
        <p:spPr>
          <a:xfrm>
            <a:off x="235500" y="52925"/>
            <a:ext cx="8113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Annie  Easley</a:t>
            </a:r>
            <a:endParaRPr sz="6000">
              <a:solidFill>
                <a:srgbClr val="FFFFFF"/>
              </a:solidFill>
              <a:latin typeface="Impact"/>
              <a:ea typeface="Impact"/>
              <a:cs typeface="Impact"/>
              <a:sym typeface="Impact"/>
            </a:endParaRPr>
          </a:p>
        </p:txBody>
      </p:sp>
      <p:pic>
        <p:nvPicPr>
          <p:cNvPr descr="Annie Easley's work on NASA's Centaur rocket was so important that without her problem solving and intelligence, the Centaur rocket might never have left the ground. Find out how Annie overcame segregation laws meant to keep her down and became one of My Girl Heroes. If you liked the movie Hidden Figures, you'll love Annie's story.&#10;&#10;I'm Guenevere. My dad and I make videos of My Girl Heroes. Do you have a suggestion for my next hero? Leave a comment.&#10;&#10;Transcript available at http://www.mygirlheroes.com&#10;&#10;Don't miss Annie Jump Cannon https://www.youtube.com/watch?v=scqKVhLcWQc&#10;Speaking of NASA: https://www.youtube.com/watch?v=HDCpzwL94YA&#10;And if you love computers: https://www.youtube.com/watch?v=a2N8VawkYmM&#10;&#10;#HerVoiceIsMyVoice #STEM #blackhistory #NASA #hiddenfigures&#10;&#10;Image Attributions:&#10;Fernwood &quot;Colored&quot; School, circa 1946 by Mennonite Church USA Archives - Goshen. Goshen, Indiana public domain. https://flic.kr/p/oeCg7S&#10;Model Rocket JMS 0067Crop.jpg By Joe Schneid, Louisville, Kentucky (Own work) [GFDL (http://www.gnu.org/copyleft/fdl.html), CC-BY-SA-3.0 (http://creativecommons.org/licenses/by-sa/3.0/) or FAL], via Wikimedia Commons &#10;Rocket sound by Cydon used under the Creative Commons License https://www.freesound.org/people/cydon/sounds/126507  &#10;Tardis By Edjoerv (Own work) [CC BY-SA 3.0 (http://creativecommons.org/licenses/by-sa/3.0)], via Wikimedia Commons &#10;Dr. Who is on the BBC and all references are parody and fan-based enthusiasm. If you haven't watched Dr. Who, you should.&#10;All NASA images and video of rocketry is sourced directly from NASA and is in the public domain.&#10;All other images without specific attribution are in the public domain." id="171" name="Google Shape;171;p27" title="What launched Annie Easley?">
            <a:hlinkClick r:id="rId3"/>
          </p:cNvPr>
          <p:cNvPicPr preferRelativeResize="0"/>
          <p:nvPr/>
        </p:nvPicPr>
        <p:blipFill>
          <a:blip r:embed="rId4">
            <a:alphaModFix/>
          </a:blip>
          <a:stretch>
            <a:fillRect/>
          </a:stretch>
        </p:blipFill>
        <p:spPr>
          <a:xfrm>
            <a:off x="152400" y="1148525"/>
            <a:ext cx="5153525" cy="3865150"/>
          </a:xfrm>
          <a:prstGeom prst="rect">
            <a:avLst/>
          </a:prstGeom>
          <a:noFill/>
          <a:ln>
            <a:noFill/>
          </a:ln>
        </p:spPr>
      </p:pic>
      <p:pic>
        <p:nvPicPr>
          <p:cNvPr id="172" name="Google Shape;172;p27"/>
          <p:cNvPicPr preferRelativeResize="0"/>
          <p:nvPr/>
        </p:nvPicPr>
        <p:blipFill>
          <a:blip r:embed="rId5">
            <a:alphaModFix/>
          </a:blip>
          <a:stretch>
            <a:fillRect/>
          </a:stretch>
        </p:blipFill>
        <p:spPr>
          <a:xfrm>
            <a:off x="7126225" y="109850"/>
            <a:ext cx="1885950" cy="2419350"/>
          </a:xfrm>
          <a:prstGeom prst="rect">
            <a:avLst/>
          </a:prstGeom>
          <a:noFill/>
          <a:ln>
            <a:noFill/>
          </a:ln>
        </p:spPr>
      </p:pic>
      <p:pic>
        <p:nvPicPr>
          <p:cNvPr id="173" name="Google Shape;173;p27"/>
          <p:cNvPicPr preferRelativeResize="0"/>
          <p:nvPr/>
        </p:nvPicPr>
        <p:blipFill>
          <a:blip r:embed="rId6">
            <a:alphaModFix/>
          </a:blip>
          <a:stretch>
            <a:fillRect/>
          </a:stretch>
        </p:blipFill>
        <p:spPr>
          <a:xfrm>
            <a:off x="5458325" y="2681600"/>
            <a:ext cx="2991652" cy="2332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7" name="Shape 177"/>
        <p:cNvGrpSpPr/>
        <p:nvPr/>
      </p:nvGrpSpPr>
      <p:grpSpPr>
        <a:xfrm>
          <a:off x="0" y="0"/>
          <a:ext cx="0" cy="0"/>
          <a:chOff x="0" y="0"/>
          <a:chExt cx="0" cy="0"/>
        </a:xfrm>
      </p:grpSpPr>
      <p:sp>
        <p:nvSpPr>
          <p:cNvPr id="178" name="Google Shape;178;p28"/>
          <p:cNvSpPr txBox="1"/>
          <p:nvPr>
            <p:ph type="title"/>
          </p:nvPr>
        </p:nvSpPr>
        <p:spPr>
          <a:xfrm>
            <a:off x="235500" y="52925"/>
            <a:ext cx="8113800" cy="9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6000">
                <a:solidFill>
                  <a:srgbClr val="FFFFFF"/>
                </a:solidFill>
                <a:latin typeface="Impact"/>
                <a:ea typeface="Impact"/>
                <a:cs typeface="Impact"/>
                <a:sym typeface="Impact"/>
              </a:rPr>
              <a:t>Madam  C.J.  Walker</a:t>
            </a:r>
            <a:endParaRPr sz="6000">
              <a:solidFill>
                <a:srgbClr val="FFFFFF"/>
              </a:solidFill>
              <a:latin typeface="Impact"/>
              <a:ea typeface="Impact"/>
              <a:cs typeface="Impact"/>
              <a:sym typeface="Impact"/>
            </a:endParaRPr>
          </a:p>
        </p:txBody>
      </p:sp>
      <p:pic>
        <p:nvPicPr>
          <p:cNvPr descr="Madam C.J. Walker for Kids (Fun Facts) - Enjoy fun facts about a famous African American Entrepreneur named Madam C.J. Walker. With cartoons for kids we explore her life on our CN for schools, teachers, parents and students.&#10;&#10;-~-~~-~~~-~~-~-&#10;Please watch: &quot;U.S. Constitution for Kids (19th Amendment): 19th Amendment/Women's Suffrage Movement (Crash Course)&quot; &#10;https://www.youtube.com/watch?v=4zD4e1myEOU&#10;-~-~~-~~~-~~-~-" id="179" name="Google Shape;179;p28" title="Madam CJ Walker for Kids (Fun Facts) Cartoons for Kids (Educational Videos for Students)">
            <a:hlinkClick r:id="rId3"/>
          </p:cNvPr>
          <p:cNvPicPr preferRelativeResize="0"/>
          <p:nvPr/>
        </p:nvPicPr>
        <p:blipFill>
          <a:blip r:embed="rId4">
            <a:alphaModFix/>
          </a:blip>
          <a:stretch>
            <a:fillRect/>
          </a:stretch>
        </p:blipFill>
        <p:spPr>
          <a:xfrm>
            <a:off x="152400" y="1148525"/>
            <a:ext cx="5150900" cy="3863175"/>
          </a:xfrm>
          <a:prstGeom prst="rect">
            <a:avLst/>
          </a:prstGeom>
          <a:noFill/>
          <a:ln>
            <a:noFill/>
          </a:ln>
        </p:spPr>
      </p:pic>
      <p:pic>
        <p:nvPicPr>
          <p:cNvPr id="180" name="Google Shape;180;p28"/>
          <p:cNvPicPr preferRelativeResize="0"/>
          <p:nvPr/>
        </p:nvPicPr>
        <p:blipFill>
          <a:blip r:embed="rId5">
            <a:alphaModFix/>
          </a:blip>
          <a:stretch>
            <a:fillRect/>
          </a:stretch>
        </p:blipFill>
        <p:spPr>
          <a:xfrm>
            <a:off x="6564250" y="159775"/>
            <a:ext cx="2466975" cy="1847850"/>
          </a:xfrm>
          <a:prstGeom prst="rect">
            <a:avLst/>
          </a:prstGeom>
          <a:noFill/>
          <a:ln>
            <a:noFill/>
          </a:ln>
        </p:spPr>
      </p:pic>
      <p:pic>
        <p:nvPicPr>
          <p:cNvPr id="181" name="Google Shape;181;p28"/>
          <p:cNvPicPr preferRelativeResize="0"/>
          <p:nvPr/>
        </p:nvPicPr>
        <p:blipFill>
          <a:blip r:embed="rId6">
            <a:alphaModFix/>
          </a:blip>
          <a:stretch>
            <a:fillRect/>
          </a:stretch>
        </p:blipFill>
        <p:spPr>
          <a:xfrm>
            <a:off x="5685375" y="2130050"/>
            <a:ext cx="1935122" cy="2881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