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Coming Soon"/>
      <p:regular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ComingSoon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bd18ca47c4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bd18ca47c4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Introductory question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Short video of one-room schoolhouses.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bd18ca47c4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bd18ca47c4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Identify objects in the one room schoolhouse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bd18ca47c4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bd18ca47c4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Short video of man who remembers attending class in a one-room schoolhouse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bd18ca47c4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bd18ca47c4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Introductory slide to more one-room schoolhouse images (on following slides)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d18ca47c4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bd18ca47c4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 to prompt discussion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bd18ca47c4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bd18ca47c4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Questions to prompt discussion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bd18ca47c4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bd18ca47c4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Questions to prompt discussion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d18ca47c4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bd18ca47c4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Prompt to encourage discussion and comparison of one-room schoolhouses and learning environments today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bd18ca47c4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bd18ca47c4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Prompt to encourage discussion and comparison of one-room schoolhouses and learning environments today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bd18ca47c4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bd18ca47c4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Oil lamp, firewood, school bell, tablet and chalk, quill and ink, student desk, clock, lunch pail, book strap, globe, presidential portraits are all moveable and re-sizeable.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.png"/><Relationship Id="rId10" Type="http://schemas.openxmlformats.org/officeDocument/2006/relationships/image" Target="../media/image12.png"/><Relationship Id="rId13" Type="http://schemas.openxmlformats.org/officeDocument/2006/relationships/image" Target="../media/image13.png"/><Relationship Id="rId1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5" Type="http://schemas.openxmlformats.org/officeDocument/2006/relationships/image" Target="../media/image15.png"/><Relationship Id="rId14" Type="http://schemas.openxmlformats.org/officeDocument/2006/relationships/image" Target="../media/image16.png"/><Relationship Id="rId17" Type="http://schemas.openxmlformats.org/officeDocument/2006/relationships/image" Target="../media/image14.png"/><Relationship Id="rId16" Type="http://schemas.openxmlformats.org/officeDocument/2006/relationships/image" Target="../media/image24.png"/><Relationship Id="rId5" Type="http://schemas.openxmlformats.org/officeDocument/2006/relationships/image" Target="../media/image6.png"/><Relationship Id="rId6" Type="http://schemas.openxmlformats.org/officeDocument/2006/relationships/image" Target="../media/image7.jpg"/><Relationship Id="rId18" Type="http://schemas.openxmlformats.org/officeDocument/2006/relationships/image" Target="../media/image22.png"/><Relationship Id="rId7" Type="http://schemas.openxmlformats.org/officeDocument/2006/relationships/image" Target="../media/image9.png"/><Relationship Id="rId8" Type="http://schemas.openxmlformats.org/officeDocument/2006/relationships/image" Target="../media/image10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hyperlink" Target="https://www.youtube.com/embed/paBWi0UeNik" TargetMode="External"/><Relationship Id="rId4" Type="http://schemas.openxmlformats.org/officeDocument/2006/relationships/image" Target="../media/image19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" name="Google Shape;11;p2"/>
          <p:cNvSpPr txBox="1"/>
          <p:nvPr/>
        </p:nvSpPr>
        <p:spPr>
          <a:xfrm>
            <a:off x="1954200" y="3291750"/>
            <a:ext cx="5235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Who are the presidents on the wall?</a:t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Why are there oil lamps on the wall?</a:t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12" name="Google Shape;12;p2"/>
          <p:cNvSpPr txBox="1"/>
          <p:nvPr/>
        </p:nvSpPr>
        <p:spPr>
          <a:xfrm>
            <a:off x="8074725" y="4881900"/>
            <a:ext cx="1130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">
                <a:solidFill>
                  <a:srgbClr val="EFEFEF"/>
                </a:solidFill>
                <a:latin typeface="Coming Soon"/>
                <a:ea typeface="Coming Soon"/>
                <a:cs typeface="Coming Soon"/>
                <a:sym typeface="Coming Soon"/>
              </a:rPr>
              <a:t>Slides by M. Sommerville</a:t>
            </a:r>
            <a:endParaRPr b="1" sz="500">
              <a:solidFill>
                <a:srgbClr val="EFEFE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" name="Google Shape;15;p3"/>
          <p:cNvSpPr txBox="1"/>
          <p:nvPr/>
        </p:nvSpPr>
        <p:spPr>
          <a:xfrm>
            <a:off x="4572000" y="1537750"/>
            <a:ext cx="4606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Identify some </a:t>
            </a:r>
            <a:r>
              <a:rPr b="1" lang="en">
                <a:solidFill>
                  <a:srgbClr val="980000"/>
                </a:solidFill>
                <a:latin typeface="Coming Soon"/>
                <a:ea typeface="Coming Soon"/>
                <a:cs typeface="Coming Soon"/>
                <a:sym typeface="Coming Soon"/>
              </a:rPr>
              <a:t>similarities</a:t>
            </a: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 between these schools</a:t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and your school.</a:t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16" name="Google Shape;16;p3"/>
          <p:cNvSpPr txBox="1"/>
          <p:nvPr/>
        </p:nvSpPr>
        <p:spPr>
          <a:xfrm>
            <a:off x="8074725" y="4881900"/>
            <a:ext cx="1130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">
                <a:solidFill>
                  <a:srgbClr val="EFEFEF"/>
                </a:solidFill>
                <a:latin typeface="Coming Soon"/>
                <a:ea typeface="Coming Soon"/>
                <a:cs typeface="Coming Soon"/>
                <a:sym typeface="Coming Soon"/>
              </a:rPr>
              <a:t>Slides by M. Sommerville</a:t>
            </a:r>
            <a:endParaRPr b="1" sz="500">
              <a:solidFill>
                <a:srgbClr val="EFEFE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SECTION_HEADER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" name="Google Shape;19;p4"/>
          <p:cNvSpPr txBox="1"/>
          <p:nvPr/>
        </p:nvSpPr>
        <p:spPr>
          <a:xfrm>
            <a:off x="4767650" y="1537775"/>
            <a:ext cx="4253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Here are more pictures of one-room schoolhouses.</a:t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What objects do you recognize?</a:t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20" name="Google Shape;20;p4"/>
          <p:cNvSpPr txBox="1"/>
          <p:nvPr/>
        </p:nvSpPr>
        <p:spPr>
          <a:xfrm>
            <a:off x="8074725" y="4881900"/>
            <a:ext cx="1130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">
                <a:solidFill>
                  <a:srgbClr val="EFEFEF"/>
                </a:solidFill>
                <a:latin typeface="Coming Soon"/>
                <a:ea typeface="Coming Soon"/>
                <a:cs typeface="Coming Soon"/>
                <a:sym typeface="Coming Soon"/>
              </a:rPr>
              <a:t>Slides by M. Sommerville</a:t>
            </a:r>
            <a:endParaRPr b="1" sz="500">
              <a:solidFill>
                <a:srgbClr val="EFEFE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4">
  <p:cSld name="SECTION_HEADER_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" name="Google Shape;23;p5"/>
          <p:cNvSpPr txBox="1"/>
          <p:nvPr/>
        </p:nvSpPr>
        <p:spPr>
          <a:xfrm>
            <a:off x="4572000" y="1537750"/>
            <a:ext cx="4606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Identify some </a:t>
            </a:r>
            <a:r>
              <a:rPr b="1" lang="en">
                <a:solidFill>
                  <a:srgbClr val="980000"/>
                </a:solidFill>
                <a:latin typeface="Coming Soon"/>
                <a:ea typeface="Coming Soon"/>
                <a:cs typeface="Coming Soon"/>
                <a:sym typeface="Coming Soon"/>
              </a:rPr>
              <a:t>differences</a:t>
            </a: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 between these schools</a:t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and your school.</a:t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24" name="Google Shape;24;p5"/>
          <p:cNvSpPr txBox="1"/>
          <p:nvPr/>
        </p:nvSpPr>
        <p:spPr>
          <a:xfrm>
            <a:off x="8074725" y="4881900"/>
            <a:ext cx="1130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">
                <a:solidFill>
                  <a:srgbClr val="EFEFEF"/>
                </a:solidFill>
                <a:latin typeface="Coming Soon"/>
                <a:ea typeface="Coming Soon"/>
                <a:cs typeface="Coming Soon"/>
                <a:sym typeface="Coming Soon"/>
              </a:rPr>
              <a:t>Slides by M. Sommerville</a:t>
            </a:r>
            <a:endParaRPr b="1" sz="500">
              <a:solidFill>
                <a:srgbClr val="EFEFE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4 1">
  <p:cSld name="SECTION_HEADER_4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" name="Google Shape;27;p6"/>
          <p:cNvSpPr txBox="1"/>
          <p:nvPr/>
        </p:nvSpPr>
        <p:spPr>
          <a:xfrm>
            <a:off x="8074725" y="4881900"/>
            <a:ext cx="1130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">
                <a:solidFill>
                  <a:srgbClr val="EFEFEF"/>
                </a:solidFill>
                <a:latin typeface="Coming Soon"/>
                <a:ea typeface="Coming Soon"/>
                <a:cs typeface="Coming Soon"/>
                <a:sym typeface="Coming Soon"/>
              </a:rPr>
              <a:t>Slides by M. Sommerville</a:t>
            </a:r>
            <a:endParaRPr b="1" sz="500">
              <a:solidFill>
                <a:srgbClr val="EFEFE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28" name="Google Shape;28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23676">
            <a:off x="52825" y="1898825"/>
            <a:ext cx="1867950" cy="297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5150" y="3540650"/>
            <a:ext cx="1104041" cy="92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3850" y="0"/>
            <a:ext cx="499125" cy="2185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32488" y="329775"/>
            <a:ext cx="5679024" cy="226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96675" y="2405975"/>
            <a:ext cx="1889075" cy="2801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68675" y="1817225"/>
            <a:ext cx="927975" cy="62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249475" y="374950"/>
            <a:ext cx="1466250" cy="219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068675" y="850300"/>
            <a:ext cx="395425" cy="92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-1722975">
            <a:off x="2543350" y="900775"/>
            <a:ext cx="443426" cy="443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548825" y="591326"/>
            <a:ext cx="1225900" cy="1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454901" y="1774372"/>
            <a:ext cx="800586" cy="6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888416" y="1333050"/>
            <a:ext cx="515575" cy="68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774725" y="628025"/>
            <a:ext cx="1344149" cy="83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339400" y="1680474"/>
            <a:ext cx="1031176" cy="68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306401" y="1496700"/>
            <a:ext cx="756800" cy="1009075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6"/>
          <p:cNvSpPr txBox="1"/>
          <p:nvPr/>
        </p:nvSpPr>
        <p:spPr>
          <a:xfrm>
            <a:off x="1195150" y="27550"/>
            <a:ext cx="676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Drag, resize and position these objects to design your one room schoolhouse.</a:t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44" name="Google Shape;44;p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249713" y="611095"/>
            <a:ext cx="358275" cy="53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8">
  <p:cSld name="SECTION_HEADER_8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" name="Google Shape;47;p7"/>
          <p:cNvSpPr txBox="1"/>
          <p:nvPr/>
        </p:nvSpPr>
        <p:spPr>
          <a:xfrm>
            <a:off x="4784175" y="1416525"/>
            <a:ext cx="3996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What was school like </a:t>
            </a:r>
            <a:endParaRPr b="1" sz="20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100+ years ago?</a:t>
            </a:r>
            <a:endParaRPr b="1" sz="20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48" name="Google Shape;48;p7"/>
          <p:cNvSpPr txBox="1"/>
          <p:nvPr/>
        </p:nvSpPr>
        <p:spPr>
          <a:xfrm>
            <a:off x="8074725" y="4881900"/>
            <a:ext cx="1130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">
                <a:solidFill>
                  <a:srgbClr val="EFEFEF"/>
                </a:solidFill>
                <a:latin typeface="Coming Soon"/>
                <a:ea typeface="Coming Soon"/>
                <a:cs typeface="Coming Soon"/>
                <a:sym typeface="Coming Soon"/>
              </a:rPr>
              <a:t>Slides by M. Sommerville</a:t>
            </a:r>
            <a:endParaRPr b="1" sz="500">
              <a:solidFill>
                <a:srgbClr val="EFEFE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1" name="Google Shape;51;p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9125" y="2201775"/>
            <a:ext cx="3855999" cy="2748850"/>
          </a:xfrm>
          <a:prstGeom prst="rect">
            <a:avLst/>
          </a:prstGeom>
          <a:noFill/>
          <a:ln cap="flat" cmpd="sng" w="76200">
            <a:solidFill>
              <a:srgbClr val="FFF2CC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2" name="Google Shape;52;p8"/>
          <p:cNvSpPr txBox="1"/>
          <p:nvPr/>
        </p:nvSpPr>
        <p:spPr>
          <a:xfrm>
            <a:off x="4812100" y="1652150"/>
            <a:ext cx="4099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100 years ago, some students looked like this:</a:t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53" name="Google Shape;53;p8"/>
          <p:cNvSpPr txBox="1"/>
          <p:nvPr/>
        </p:nvSpPr>
        <p:spPr>
          <a:xfrm>
            <a:off x="8074725" y="4958100"/>
            <a:ext cx="1130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">
                <a:solidFill>
                  <a:srgbClr val="EFEFEF"/>
                </a:solidFill>
                <a:latin typeface="Coming Soon"/>
                <a:ea typeface="Coming Soon"/>
                <a:cs typeface="Coming Soon"/>
                <a:sym typeface="Coming Soon"/>
              </a:rPr>
              <a:t>Slides by M. Sommerville</a:t>
            </a:r>
            <a:endParaRPr b="1" sz="500">
              <a:solidFill>
                <a:srgbClr val="EFEFE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" name="Google Shape;56;p9"/>
          <p:cNvSpPr txBox="1"/>
          <p:nvPr/>
        </p:nvSpPr>
        <p:spPr>
          <a:xfrm>
            <a:off x="2080550" y="4226825"/>
            <a:ext cx="5235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Those aren’t digital devices on the desks. What are they?</a:t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Why are the letters and other writing all white?</a:t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57" name="Google Shape;57;p9"/>
          <p:cNvSpPr txBox="1"/>
          <p:nvPr/>
        </p:nvSpPr>
        <p:spPr>
          <a:xfrm>
            <a:off x="8074725" y="4958100"/>
            <a:ext cx="1130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">
                <a:solidFill>
                  <a:srgbClr val="EFEFEF"/>
                </a:solidFill>
                <a:latin typeface="Coming Soon"/>
                <a:ea typeface="Coming Soon"/>
                <a:cs typeface="Coming Soon"/>
                <a:sym typeface="Coming Soon"/>
              </a:rPr>
              <a:t>Slides by M. Sommerville</a:t>
            </a:r>
            <a:endParaRPr b="1" sz="500">
              <a:solidFill>
                <a:srgbClr val="EFEFE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" name="Google Shape;60;p10"/>
          <p:cNvSpPr txBox="1"/>
          <p:nvPr/>
        </p:nvSpPr>
        <p:spPr>
          <a:xfrm>
            <a:off x="1954200" y="3291750"/>
            <a:ext cx="5235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How many students could fit in this room?</a:t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Where are the chairs?</a:t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61" name="Google Shape;61;p10"/>
          <p:cNvSpPr txBox="1"/>
          <p:nvPr/>
        </p:nvSpPr>
        <p:spPr>
          <a:xfrm>
            <a:off x="8074725" y="4881900"/>
            <a:ext cx="1130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">
                <a:solidFill>
                  <a:srgbClr val="EFEFEF"/>
                </a:solidFill>
                <a:latin typeface="Coming Soon"/>
                <a:ea typeface="Coming Soon"/>
                <a:cs typeface="Coming Soon"/>
                <a:sym typeface="Coming Soon"/>
              </a:rPr>
              <a:t>Slides by M. Sommerville</a:t>
            </a:r>
            <a:endParaRPr b="1" sz="500">
              <a:solidFill>
                <a:srgbClr val="EFEFE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" name="Google Shape;64;p11"/>
          <p:cNvSpPr txBox="1"/>
          <p:nvPr/>
        </p:nvSpPr>
        <p:spPr>
          <a:xfrm>
            <a:off x="4767650" y="1537775"/>
            <a:ext cx="3996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100 years ago, </a:t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some schools looked like this:</a:t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65" name="Google Shape;65;p11"/>
          <p:cNvSpPr txBox="1"/>
          <p:nvPr/>
        </p:nvSpPr>
        <p:spPr>
          <a:xfrm>
            <a:off x="8074725" y="4881900"/>
            <a:ext cx="1130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">
                <a:solidFill>
                  <a:srgbClr val="EFEFEF"/>
                </a:solidFill>
                <a:latin typeface="Coming Soon"/>
                <a:ea typeface="Coming Soon"/>
                <a:cs typeface="Coming Soon"/>
                <a:sym typeface="Coming Soon"/>
              </a:rPr>
              <a:t>Slides by M. Sommerville</a:t>
            </a:r>
            <a:endParaRPr b="1" sz="500">
              <a:solidFill>
                <a:srgbClr val="EFEFE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1">
  <p:cSld name="ONE_COLUMN_TEXT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" name="Google Shape;68;p12"/>
          <p:cNvSpPr txBox="1"/>
          <p:nvPr/>
        </p:nvSpPr>
        <p:spPr>
          <a:xfrm>
            <a:off x="4767650" y="1537775"/>
            <a:ext cx="3996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Let’s identify what we see.</a:t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Move the labels when you find the:</a:t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69" name="Google Shape;69;p12"/>
          <p:cNvSpPr txBox="1"/>
          <p:nvPr/>
        </p:nvSpPr>
        <p:spPr>
          <a:xfrm>
            <a:off x="4872750" y="216600"/>
            <a:ext cx="1011000" cy="338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ming Soon"/>
                <a:ea typeface="Coming Soon"/>
                <a:cs typeface="Coming Soon"/>
                <a:sym typeface="Coming Soon"/>
              </a:rPr>
              <a:t>Teacher’s Desk</a:t>
            </a:r>
            <a:endParaRPr b="1" sz="1000"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70" name="Google Shape;70;p12"/>
          <p:cNvSpPr txBox="1"/>
          <p:nvPr/>
        </p:nvSpPr>
        <p:spPr>
          <a:xfrm>
            <a:off x="4872750" y="596475"/>
            <a:ext cx="1011000" cy="338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ming Soon"/>
                <a:ea typeface="Coming Soon"/>
                <a:cs typeface="Coming Soon"/>
                <a:sym typeface="Coming Soon"/>
              </a:rPr>
              <a:t>Wood Stove</a:t>
            </a:r>
            <a:endParaRPr b="1" sz="1000"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71" name="Google Shape;71;p12"/>
          <p:cNvSpPr txBox="1"/>
          <p:nvPr/>
        </p:nvSpPr>
        <p:spPr>
          <a:xfrm>
            <a:off x="4872750" y="976350"/>
            <a:ext cx="1182900" cy="338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ming Soon"/>
                <a:ea typeface="Coming Soon"/>
                <a:cs typeface="Coming Soon"/>
                <a:sym typeface="Coming Soon"/>
              </a:rPr>
              <a:t>Students’ Desks</a:t>
            </a:r>
            <a:endParaRPr b="1" sz="1000"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72" name="Google Shape;72;p12"/>
          <p:cNvSpPr txBox="1"/>
          <p:nvPr/>
        </p:nvSpPr>
        <p:spPr>
          <a:xfrm>
            <a:off x="6132900" y="216600"/>
            <a:ext cx="1011000" cy="338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ming Soon"/>
                <a:ea typeface="Coming Soon"/>
                <a:cs typeface="Coming Soon"/>
                <a:sym typeface="Coming Soon"/>
              </a:rPr>
              <a:t>Chalkboard</a:t>
            </a:r>
            <a:endParaRPr b="1" sz="1000"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73" name="Google Shape;73;p12"/>
          <p:cNvSpPr txBox="1"/>
          <p:nvPr/>
        </p:nvSpPr>
        <p:spPr>
          <a:xfrm>
            <a:off x="6163250" y="596475"/>
            <a:ext cx="1011000" cy="338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ming Soon"/>
                <a:ea typeface="Coming Soon"/>
                <a:cs typeface="Coming Soon"/>
                <a:sym typeface="Coming Soon"/>
              </a:rPr>
              <a:t>School Bell</a:t>
            </a:r>
            <a:endParaRPr b="1" sz="1000"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74" name="Google Shape;74;p12"/>
          <p:cNvSpPr txBox="1"/>
          <p:nvPr/>
        </p:nvSpPr>
        <p:spPr>
          <a:xfrm>
            <a:off x="6163250" y="976350"/>
            <a:ext cx="1011000" cy="338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ming Soon"/>
                <a:ea typeface="Coming Soon"/>
                <a:cs typeface="Coming Soon"/>
                <a:sym typeface="Coming Soon"/>
              </a:rPr>
              <a:t>Inkwells</a:t>
            </a:r>
            <a:endParaRPr b="1" sz="1000"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75" name="Google Shape;75;p12"/>
          <p:cNvSpPr txBox="1"/>
          <p:nvPr/>
        </p:nvSpPr>
        <p:spPr>
          <a:xfrm>
            <a:off x="7393050" y="216600"/>
            <a:ext cx="1011000" cy="338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ming Soon"/>
                <a:ea typeface="Coming Soon"/>
                <a:cs typeface="Coming Soon"/>
                <a:sym typeface="Coming Soon"/>
              </a:rPr>
              <a:t>Piano</a:t>
            </a:r>
            <a:endParaRPr b="1" sz="1000"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76" name="Google Shape;76;p12"/>
          <p:cNvSpPr txBox="1"/>
          <p:nvPr/>
        </p:nvSpPr>
        <p:spPr>
          <a:xfrm>
            <a:off x="7393050" y="596475"/>
            <a:ext cx="1011000" cy="338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ming Soon"/>
                <a:ea typeface="Coming Soon"/>
                <a:cs typeface="Coming Soon"/>
                <a:sym typeface="Coming Soon"/>
              </a:rPr>
              <a:t>American Flag</a:t>
            </a:r>
            <a:endParaRPr b="1" sz="1000"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77" name="Google Shape;77;p12"/>
          <p:cNvSpPr txBox="1"/>
          <p:nvPr/>
        </p:nvSpPr>
        <p:spPr>
          <a:xfrm>
            <a:off x="7393050" y="976350"/>
            <a:ext cx="1182900" cy="338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ming Soon"/>
                <a:ea typeface="Coming Soon"/>
                <a:cs typeface="Coming Soon"/>
                <a:sym typeface="Coming Soon"/>
              </a:rPr>
              <a:t>Kerosene Lamp</a:t>
            </a:r>
            <a:endParaRPr b="1" sz="1000"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78" name="Google Shape;78;p12"/>
          <p:cNvSpPr txBox="1"/>
          <p:nvPr/>
        </p:nvSpPr>
        <p:spPr>
          <a:xfrm>
            <a:off x="8074725" y="4881900"/>
            <a:ext cx="1130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">
                <a:solidFill>
                  <a:srgbClr val="EFEFEF"/>
                </a:solidFill>
                <a:latin typeface="Coming Soon"/>
                <a:ea typeface="Coming Soon"/>
                <a:cs typeface="Coming Soon"/>
                <a:sym typeface="Coming Soon"/>
              </a:rPr>
              <a:t>Slides by M. Sommerville</a:t>
            </a:r>
            <a:endParaRPr b="1" sz="500">
              <a:solidFill>
                <a:srgbClr val="EFEFE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1" name="Google Shape;81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5" name="Google Shape;85;p1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6" name="Google Shape;86;p1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7" name="Google Shape;8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0" name="Google Shape;9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3" name="Google Shape;93;p1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4" name="Google Shape;9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youtube.com/watch?v=ndomZ1GKuRo" TargetMode="External"/><Relationship Id="rId4" Type="http://schemas.openxmlformats.org/officeDocument/2006/relationships/image" Target="../media/image2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youtube.com/embed/paBWi0UeNik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24.png"/><Relationship Id="rId10" Type="http://schemas.openxmlformats.org/officeDocument/2006/relationships/image" Target="../media/image15.png"/><Relationship Id="rId13" Type="http://schemas.openxmlformats.org/officeDocument/2006/relationships/image" Target="../media/image22.png"/><Relationship Id="rId1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16.png"/><Relationship Id="rId5" Type="http://schemas.openxmlformats.org/officeDocument/2006/relationships/image" Target="../media/image12.png"/><Relationship Id="rId6" Type="http://schemas.openxmlformats.org/officeDocument/2006/relationships/image" Target="../media/image17.png"/><Relationship Id="rId7" Type="http://schemas.openxmlformats.org/officeDocument/2006/relationships/image" Target="../media/image11.png"/><Relationship Id="rId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ue Garwood, director of the Rice County Historical Society, gives a tour of the one-room schoolhouse on the Historical Society grounds. The school retains some of its original features, including the stove, kerosene lamp and blackboard. If you’re new, Subscribe! → https://youtube.com/user/KRFORadio&#10;&#10;Go here → http://krforadio.com&#10;Like us → https://facebook.com/krforadio&#10;Follow us → https://twitter.com/krfoam1390&#10;Get our newsletter → http://krforadio.com/registration&#10;&#10;For any licensing requests please contact faribault.youtube@townsquaremedia.com" id="105" name="Google Shape;105;p19" title="A Look Back: One-Room Schoolhouse, Rice County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3650" y="2178575"/>
            <a:ext cx="3683375" cy="2762525"/>
          </a:xfrm>
          <a:prstGeom prst="rect">
            <a:avLst/>
          </a:prstGeom>
          <a:noFill/>
          <a:ln cap="flat" cmpd="sng" w="76200">
            <a:solidFill>
              <a:srgbClr val="FFF2CC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/>
        </p:nvSpPr>
        <p:spPr>
          <a:xfrm>
            <a:off x="4872750" y="216600"/>
            <a:ext cx="1011000" cy="338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ming Soon"/>
                <a:ea typeface="Coming Soon"/>
                <a:cs typeface="Coming Soon"/>
                <a:sym typeface="Coming Soon"/>
              </a:rPr>
              <a:t>Teacher’s Desk</a:t>
            </a:r>
            <a:endParaRPr b="1" sz="1000"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111" name="Google Shape;111;p20"/>
          <p:cNvSpPr txBox="1"/>
          <p:nvPr/>
        </p:nvSpPr>
        <p:spPr>
          <a:xfrm>
            <a:off x="4872750" y="596475"/>
            <a:ext cx="1011000" cy="338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ming Soon"/>
                <a:ea typeface="Coming Soon"/>
                <a:cs typeface="Coming Soon"/>
                <a:sym typeface="Coming Soon"/>
              </a:rPr>
              <a:t>Wood Stove</a:t>
            </a:r>
            <a:endParaRPr b="1" sz="1000"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112" name="Google Shape;112;p20"/>
          <p:cNvSpPr txBox="1"/>
          <p:nvPr/>
        </p:nvSpPr>
        <p:spPr>
          <a:xfrm>
            <a:off x="4872750" y="976350"/>
            <a:ext cx="1182900" cy="338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ming Soon"/>
                <a:ea typeface="Coming Soon"/>
                <a:cs typeface="Coming Soon"/>
                <a:sym typeface="Coming Soon"/>
              </a:rPr>
              <a:t>Students’ Desks</a:t>
            </a:r>
            <a:endParaRPr b="1" sz="1000"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113" name="Google Shape;113;p20"/>
          <p:cNvSpPr txBox="1"/>
          <p:nvPr/>
        </p:nvSpPr>
        <p:spPr>
          <a:xfrm>
            <a:off x="6132900" y="216600"/>
            <a:ext cx="1011000" cy="338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ming Soon"/>
                <a:ea typeface="Coming Soon"/>
                <a:cs typeface="Coming Soon"/>
                <a:sym typeface="Coming Soon"/>
              </a:rPr>
              <a:t>Chalkboard</a:t>
            </a:r>
            <a:endParaRPr b="1" sz="1000"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114" name="Google Shape;114;p20"/>
          <p:cNvSpPr txBox="1"/>
          <p:nvPr/>
        </p:nvSpPr>
        <p:spPr>
          <a:xfrm>
            <a:off x="6163250" y="596475"/>
            <a:ext cx="1011000" cy="338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ming Soon"/>
                <a:ea typeface="Coming Soon"/>
                <a:cs typeface="Coming Soon"/>
                <a:sym typeface="Coming Soon"/>
              </a:rPr>
              <a:t>School Bell</a:t>
            </a:r>
            <a:endParaRPr b="1" sz="1000"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115" name="Google Shape;115;p20"/>
          <p:cNvSpPr txBox="1"/>
          <p:nvPr/>
        </p:nvSpPr>
        <p:spPr>
          <a:xfrm>
            <a:off x="6163250" y="976350"/>
            <a:ext cx="1011000" cy="338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ming Soon"/>
                <a:ea typeface="Coming Soon"/>
                <a:cs typeface="Coming Soon"/>
                <a:sym typeface="Coming Soon"/>
              </a:rPr>
              <a:t>Inkwells</a:t>
            </a:r>
            <a:endParaRPr b="1" sz="1000"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116" name="Google Shape;116;p20"/>
          <p:cNvSpPr txBox="1"/>
          <p:nvPr/>
        </p:nvSpPr>
        <p:spPr>
          <a:xfrm>
            <a:off x="7393050" y="216600"/>
            <a:ext cx="1011000" cy="338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ming Soon"/>
                <a:ea typeface="Coming Soon"/>
                <a:cs typeface="Coming Soon"/>
                <a:sym typeface="Coming Soon"/>
              </a:rPr>
              <a:t>Piano</a:t>
            </a:r>
            <a:endParaRPr b="1" sz="1000"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117" name="Google Shape;117;p20"/>
          <p:cNvSpPr txBox="1"/>
          <p:nvPr/>
        </p:nvSpPr>
        <p:spPr>
          <a:xfrm>
            <a:off x="7393050" y="596475"/>
            <a:ext cx="1011000" cy="338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ming Soon"/>
                <a:ea typeface="Coming Soon"/>
                <a:cs typeface="Coming Soon"/>
                <a:sym typeface="Coming Soon"/>
              </a:rPr>
              <a:t>American Flag</a:t>
            </a:r>
            <a:endParaRPr b="1" sz="1000"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118" name="Google Shape;118;p20"/>
          <p:cNvSpPr txBox="1"/>
          <p:nvPr/>
        </p:nvSpPr>
        <p:spPr>
          <a:xfrm>
            <a:off x="7393050" y="976350"/>
            <a:ext cx="1182900" cy="338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ming Soon"/>
                <a:ea typeface="Coming Soon"/>
                <a:cs typeface="Coming Soon"/>
                <a:sym typeface="Coming Soon"/>
              </a:rPr>
              <a:t>Kerosene Lamp</a:t>
            </a:r>
            <a:endParaRPr b="1" sz="1000"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>
            <a:hlinkClick r:id="rId3"/>
          </p:cNvPr>
          <p:cNvSpPr/>
          <p:nvPr/>
        </p:nvSpPr>
        <p:spPr>
          <a:xfrm>
            <a:off x="4978900" y="2193750"/>
            <a:ext cx="3821400" cy="276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8675" y="1817225"/>
            <a:ext cx="927975" cy="62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9475" y="374950"/>
            <a:ext cx="1466250" cy="219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68675" y="850300"/>
            <a:ext cx="395425" cy="92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722975">
            <a:off x="2543350" y="935875"/>
            <a:ext cx="443426" cy="443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48825" y="591326"/>
            <a:ext cx="1225900" cy="1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54901" y="1774372"/>
            <a:ext cx="800586" cy="6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888416" y="1318625"/>
            <a:ext cx="515575" cy="68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774725" y="628025"/>
            <a:ext cx="1344149" cy="83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365475" y="1688849"/>
            <a:ext cx="1031176" cy="68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306401" y="1496700"/>
            <a:ext cx="756800" cy="100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9475" y="374950"/>
            <a:ext cx="1466250" cy="219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9475" y="374950"/>
            <a:ext cx="1466250" cy="219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9475" y="374950"/>
            <a:ext cx="1466250" cy="219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9475" y="374950"/>
            <a:ext cx="1466250" cy="219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9475" y="374950"/>
            <a:ext cx="1466250" cy="219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9475" y="374950"/>
            <a:ext cx="1466250" cy="219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722975">
            <a:off x="2543350" y="935875"/>
            <a:ext cx="443426" cy="443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722975">
            <a:off x="2543350" y="935875"/>
            <a:ext cx="443426" cy="443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722975">
            <a:off x="2543350" y="929550"/>
            <a:ext cx="443426" cy="443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68675" y="850300"/>
            <a:ext cx="395425" cy="92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68675" y="850300"/>
            <a:ext cx="395425" cy="92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68675" y="850300"/>
            <a:ext cx="395425" cy="92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54901" y="1774372"/>
            <a:ext cx="800586" cy="6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54901" y="1774372"/>
            <a:ext cx="800586" cy="6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54901" y="1774372"/>
            <a:ext cx="800586" cy="6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365475" y="1688849"/>
            <a:ext cx="1031176" cy="68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365475" y="1688849"/>
            <a:ext cx="1031176" cy="68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249475" y="657298"/>
            <a:ext cx="314525" cy="47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249475" y="657298"/>
            <a:ext cx="314525" cy="47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