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Amatic SC"/>
      <p:regular r:id="rId17"/>
      <p:bold r:id="rId18"/>
    </p:embeddedFont>
    <p:embeddedFont>
      <p:font typeface="Source Code Pro"/>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bold.fntdata"/><Relationship Id="rId11" Type="http://schemas.openxmlformats.org/officeDocument/2006/relationships/slide" Target="slides/slide6.xml"/><Relationship Id="rId22" Type="http://schemas.openxmlformats.org/officeDocument/2006/relationships/font" Target="fonts/SourceCodePro-boldItalic.fntdata"/><Relationship Id="rId10" Type="http://schemas.openxmlformats.org/officeDocument/2006/relationships/slide" Target="slides/slide5.xml"/><Relationship Id="rId21" Type="http://schemas.openxmlformats.org/officeDocument/2006/relationships/font" Target="fonts/SourceCodePro-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AmaticSC-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SourceCodePro-regular.fntdata"/><Relationship Id="rId6" Type="http://schemas.openxmlformats.org/officeDocument/2006/relationships/slide" Target="slides/slide1.xml"/><Relationship Id="rId18" Type="http://schemas.openxmlformats.org/officeDocument/2006/relationships/font" Target="fonts/AmaticSC-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87f8963533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87f8963533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87f8963533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87f8963533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87f8963533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87f8963533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87f8963533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7f8963533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87f8963533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87f8963533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87f8963533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87f8963533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87f8963533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87f8963533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87f8963533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87f8963533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87f8963533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87f8963533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87f8963533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87f8963533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drive.google.com/open?id=1YoDiA_IdBVml8TMUnDI01VKNSWM8I1W5"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drive.google.com/open?id=1r66qnX0IcpwnjG93Tnl9L-abtG_nnysu"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drive.google.com/open?id=1RPmwCjlRlmdYwLjrpeKRF7Uc8biyjFpu"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drive.google.com/open?id=1s_V3yKG2vdJSv7jqRClV0Lf7-M99mff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drive.google.com/open?id=1ub8bF1x6PMahrI0cDJAg8cekiAQmEE67"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drive.google.com/open?id=1DG2ieM3tWxDEwtaTOE9z7nSflXrA8yio"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drive.google.com/open?id=1RFEVdO1fhMx-PLroIne3shNyerXN2-8p"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water and outdoor fun!</a:t>
            </a:r>
            <a:endParaRPr/>
          </a:p>
        </p:txBody>
      </p:sp>
      <p:sp>
        <p:nvSpPr>
          <p:cNvPr id="57" name="Google Shape;57;p13"/>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000">
                <a:latin typeface="Amatic SC"/>
                <a:ea typeface="Amatic SC"/>
                <a:cs typeface="Amatic SC"/>
                <a:sym typeface="Amatic SC"/>
              </a:rPr>
              <a:t>Adapted PE - Mrs. Hopson</a:t>
            </a:r>
            <a:endParaRPr sz="8000">
              <a:latin typeface="Amatic SC"/>
              <a:ea typeface="Amatic SC"/>
              <a:cs typeface="Amatic SC"/>
              <a:sym typeface="Amatic SC"/>
            </a:endParaRPr>
          </a:p>
        </p:txBody>
      </p:sp>
      <p:pic>
        <p:nvPicPr>
          <p:cNvPr id="58" name="Google Shape;58;p13"/>
          <p:cNvPicPr preferRelativeResize="0"/>
          <p:nvPr/>
        </p:nvPicPr>
        <p:blipFill>
          <a:blip r:embed="rId3">
            <a:alphaModFix amt="60000"/>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
                                        </p:tgtEl>
                                        <p:attrNameLst>
                                          <p:attrName>style.visibility</p:attrName>
                                        </p:attrNameLst>
                                      </p:cBhvr>
                                      <p:to>
                                        <p:strVal val="visible"/>
                                      </p:to>
                                    </p:set>
                                    <p:animEffect filter="fade" transition="in">
                                      <p:cBhvr>
                                        <p:cTn dur="1000"/>
                                        <p:tgtEl>
                                          <p:spTgt spid="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Water and outdoor fun	</a:t>
            </a:r>
            <a:endParaRPr/>
          </a:p>
        </p:txBody>
      </p:sp>
      <p:sp>
        <p:nvSpPr>
          <p:cNvPr id="64" name="Google Shape;64;p14"/>
          <p:cNvSpPr txBox="1"/>
          <p:nvPr>
            <p:ph idx="1" type="body"/>
          </p:nvPr>
        </p:nvSpPr>
        <p:spPr>
          <a:xfrm>
            <a:off x="311700" y="1093850"/>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Hello Adapted PE families!  Throughout these slides you will find a variety of water and non-water APE activities along with videos as demonstrations.  Feel free to modify any or all of the activities to fit the needs of your family and equipment you have.  If you need help modifying something - please reach out and let me know, I’m always happy to help :)</a:t>
            </a:r>
            <a:endParaRPr b="1">
              <a:solidFill>
                <a:schemeClr val="accent1"/>
              </a:solidFill>
            </a:endParaRPr>
          </a:p>
          <a:p>
            <a:pPr indent="0" lvl="0" marL="0" rtl="0" algn="l">
              <a:spcBef>
                <a:spcPts val="1600"/>
              </a:spcBef>
              <a:spcAft>
                <a:spcPts val="0"/>
              </a:spcAft>
              <a:buNone/>
            </a:pPr>
            <a:r>
              <a:rPr b="1" lang="en">
                <a:solidFill>
                  <a:schemeClr val="accent1"/>
                </a:solidFill>
              </a:rPr>
              <a:t>Please take pictures of your kids in action and send them to me - I love receiving photos of my kiddos :)</a:t>
            </a:r>
            <a:endParaRPr b="1">
              <a:solidFill>
                <a:schemeClr val="accent1"/>
              </a:solidFill>
            </a:endParaRPr>
          </a:p>
          <a:p>
            <a:pPr indent="0" lvl="0" marL="0" rtl="0" algn="ctr">
              <a:spcBef>
                <a:spcPts val="1600"/>
              </a:spcBef>
              <a:spcAft>
                <a:spcPts val="1600"/>
              </a:spcAft>
              <a:buNone/>
            </a:pPr>
            <a:r>
              <a:rPr b="1" lang="en">
                <a:solidFill>
                  <a:schemeClr val="accent1"/>
                </a:solidFill>
              </a:rPr>
              <a:t>HAVE a BLAST!!!</a:t>
            </a:r>
            <a:endParaRPr b="1">
              <a:solidFill>
                <a:schemeClr val="accent1"/>
              </a:solidFill>
            </a:endParaRPr>
          </a:p>
        </p:txBody>
      </p:sp>
      <p:pic>
        <p:nvPicPr>
          <p:cNvPr id="65" name="Google Shape;65;p14"/>
          <p:cNvPicPr preferRelativeResize="0"/>
          <p:nvPr/>
        </p:nvPicPr>
        <p:blipFill>
          <a:blip r:embed="rId3">
            <a:alphaModFix/>
          </a:blip>
          <a:stretch>
            <a:fillRect/>
          </a:stretch>
        </p:blipFill>
        <p:spPr>
          <a:xfrm>
            <a:off x="7317250" y="0"/>
            <a:ext cx="1209326" cy="12093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69" name="Shape 69"/>
        <p:cNvGrpSpPr/>
        <p:nvPr/>
      </p:nvGrpSpPr>
      <p:grpSpPr>
        <a:xfrm>
          <a:off x="0" y="0"/>
          <a:ext cx="0" cy="0"/>
          <a:chOff x="0" y="0"/>
          <a:chExt cx="0" cy="0"/>
        </a:xfrm>
      </p:grpSpPr>
      <p:sp>
        <p:nvSpPr>
          <p:cNvPr id="70" name="Google Shape;70;p15"/>
          <p:cNvSpPr txBox="1"/>
          <p:nvPr>
            <p:ph type="title"/>
          </p:nvPr>
        </p:nvSpPr>
        <p:spPr>
          <a:xfrm>
            <a:off x="311700" y="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Sponge relay</a:t>
            </a:r>
            <a:r>
              <a:rPr lang="en"/>
              <a:t>  (water)	</a:t>
            </a:r>
            <a:endParaRPr/>
          </a:p>
        </p:txBody>
      </p:sp>
      <p:sp>
        <p:nvSpPr>
          <p:cNvPr id="71" name="Google Shape;71;p15"/>
          <p:cNvSpPr txBox="1"/>
          <p:nvPr>
            <p:ph idx="1" type="body"/>
          </p:nvPr>
        </p:nvSpPr>
        <p:spPr>
          <a:xfrm>
            <a:off x="219825" y="64142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Instructions to play:</a:t>
            </a:r>
            <a:r>
              <a:rPr lang="en">
                <a:solidFill>
                  <a:schemeClr val="accent1"/>
                </a:solidFill>
              </a:rPr>
              <a:t>  </a:t>
            </a:r>
            <a:endParaRPr>
              <a:solidFill>
                <a:schemeClr val="accent1"/>
              </a:solidFill>
            </a:endParaRPr>
          </a:p>
          <a:p>
            <a:pPr indent="-342900" lvl="0" marL="457200" rtl="0" algn="l">
              <a:spcBef>
                <a:spcPts val="1600"/>
              </a:spcBef>
              <a:spcAft>
                <a:spcPts val="0"/>
              </a:spcAft>
              <a:buClr>
                <a:schemeClr val="accent1"/>
              </a:buClr>
              <a:buSzPts val="1800"/>
              <a:buChar char="★"/>
            </a:pPr>
            <a:r>
              <a:rPr lang="en">
                <a:solidFill>
                  <a:schemeClr val="accent1"/>
                </a:solidFill>
              </a:rPr>
              <a:t>Fill 1 bucket/bowl with water and place in open space</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Place 1 empty bucket/bowl about 10 feet away from water bucket (put a fill line on the empty bucket with tape)</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Person going first fills a sponge with water in the water bucket and run/walk/roll to the empty bucket and squeeze the water out of the sponge</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Keep going until the empty bucket is full of water up to the “fill line”</a:t>
            </a:r>
            <a:endParaRPr>
              <a:solidFill>
                <a:schemeClr val="accent1"/>
              </a:solidFill>
            </a:endParaRPr>
          </a:p>
          <a:p>
            <a:pPr indent="0" lvl="0" marL="0" rtl="0" algn="l">
              <a:spcBef>
                <a:spcPts val="1600"/>
              </a:spcBef>
              <a:spcAft>
                <a:spcPts val="0"/>
              </a:spcAft>
              <a:buNone/>
            </a:pPr>
            <a:r>
              <a:rPr b="1" lang="en">
                <a:solidFill>
                  <a:schemeClr val="accent1"/>
                </a:solidFill>
              </a:rPr>
              <a:t>Equipment:</a:t>
            </a:r>
            <a:r>
              <a:rPr lang="en">
                <a:solidFill>
                  <a:schemeClr val="accent1"/>
                </a:solidFill>
              </a:rPr>
              <a:t> 2 buckets or bowls, 1 sponge</a:t>
            </a:r>
            <a:endParaRPr>
              <a:solidFill>
                <a:schemeClr val="accent1"/>
              </a:solidFill>
            </a:endParaRPr>
          </a:p>
          <a:p>
            <a:pPr indent="0" lvl="0" marL="0" rtl="0" algn="l">
              <a:spcBef>
                <a:spcPts val="1600"/>
              </a:spcBef>
              <a:spcAft>
                <a:spcPts val="0"/>
              </a:spcAft>
              <a:buNone/>
            </a:pPr>
            <a:r>
              <a:rPr b="1" lang="en">
                <a:solidFill>
                  <a:schemeClr val="accent1"/>
                </a:solidFill>
              </a:rPr>
              <a:t>Modifications:</a:t>
            </a:r>
            <a:r>
              <a:rPr lang="en">
                <a:solidFill>
                  <a:schemeClr val="accent1"/>
                </a:solidFill>
              </a:rPr>
              <a:t>  Make the distance longer or shorter, hand over hand assistance</a:t>
            </a:r>
            <a:endParaRPr>
              <a:solidFill>
                <a:schemeClr val="accent1"/>
              </a:solidFill>
            </a:endParaRPr>
          </a:p>
          <a:p>
            <a:pPr indent="0" lvl="0" marL="0" rtl="0" algn="l">
              <a:spcBef>
                <a:spcPts val="160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75" name="Shape 75"/>
        <p:cNvGrpSpPr/>
        <p:nvPr/>
      </p:nvGrpSpPr>
      <p:grpSpPr>
        <a:xfrm>
          <a:off x="0" y="0"/>
          <a:ext cx="0" cy="0"/>
          <a:chOff x="0" y="0"/>
          <a:chExt cx="0" cy="0"/>
        </a:xfrm>
      </p:grpSpPr>
      <p:sp>
        <p:nvSpPr>
          <p:cNvPr id="76" name="Google Shape;76;p16"/>
          <p:cNvSpPr txBox="1"/>
          <p:nvPr>
            <p:ph type="title"/>
          </p:nvPr>
        </p:nvSpPr>
        <p:spPr>
          <a:xfrm>
            <a:off x="311700" y="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Cup relay</a:t>
            </a:r>
            <a:r>
              <a:rPr lang="en"/>
              <a:t>  (Water)</a:t>
            </a:r>
            <a:endParaRPr/>
          </a:p>
        </p:txBody>
      </p:sp>
      <p:sp>
        <p:nvSpPr>
          <p:cNvPr id="77" name="Google Shape;77;p16"/>
          <p:cNvSpPr txBox="1"/>
          <p:nvPr>
            <p:ph idx="1" type="body"/>
          </p:nvPr>
        </p:nvSpPr>
        <p:spPr>
          <a:xfrm>
            <a:off x="311700" y="617300"/>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Instructions to play:</a:t>
            </a:r>
            <a:endParaRPr b="1">
              <a:solidFill>
                <a:schemeClr val="accent1"/>
              </a:solidFill>
            </a:endParaRPr>
          </a:p>
          <a:p>
            <a:pPr indent="-342900" lvl="0" marL="457200" rtl="0" algn="l">
              <a:spcBef>
                <a:spcPts val="1600"/>
              </a:spcBef>
              <a:spcAft>
                <a:spcPts val="0"/>
              </a:spcAft>
              <a:buClr>
                <a:schemeClr val="accent1"/>
              </a:buClr>
              <a:buSzPts val="1800"/>
              <a:buChar char="★"/>
            </a:pPr>
            <a:r>
              <a:rPr lang="en">
                <a:solidFill>
                  <a:schemeClr val="accent1"/>
                </a:solidFill>
              </a:rPr>
              <a:t>Fill 1 bucket/bowl with water and place in an open space</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Place 1 empty bucket/bowl about 10 feet away from water bucket (put a fill line on the empty bucket with tape)</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Person going first fills a plastic cup with water and run/walk/roll to the empty bucket and pour the cup of water out</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Keep going until the empty bucket is full of water up to the “fill line”</a:t>
            </a:r>
            <a:endParaRPr>
              <a:solidFill>
                <a:schemeClr val="accent1"/>
              </a:solidFill>
            </a:endParaRPr>
          </a:p>
          <a:p>
            <a:pPr indent="0" lvl="0" marL="0" rtl="0" algn="l">
              <a:spcBef>
                <a:spcPts val="1600"/>
              </a:spcBef>
              <a:spcAft>
                <a:spcPts val="0"/>
              </a:spcAft>
              <a:buNone/>
            </a:pPr>
            <a:r>
              <a:rPr b="1" lang="en">
                <a:solidFill>
                  <a:schemeClr val="accent1"/>
                </a:solidFill>
              </a:rPr>
              <a:t>Equipment:</a:t>
            </a:r>
            <a:r>
              <a:rPr lang="en">
                <a:solidFill>
                  <a:schemeClr val="accent1"/>
                </a:solidFill>
              </a:rPr>
              <a:t>  2 buckets or bowls, 1 plastic cup (holes or no holes)</a:t>
            </a:r>
            <a:endParaRPr>
              <a:solidFill>
                <a:schemeClr val="accent1"/>
              </a:solidFill>
            </a:endParaRPr>
          </a:p>
          <a:p>
            <a:pPr indent="0" lvl="0" marL="0" rtl="0" algn="l">
              <a:spcBef>
                <a:spcPts val="1600"/>
              </a:spcBef>
              <a:spcAft>
                <a:spcPts val="0"/>
              </a:spcAft>
              <a:buNone/>
            </a:pPr>
            <a:r>
              <a:rPr b="1" lang="en">
                <a:solidFill>
                  <a:schemeClr val="accent1"/>
                </a:solidFill>
              </a:rPr>
              <a:t>Modifications:</a:t>
            </a:r>
            <a:r>
              <a:rPr lang="en">
                <a:solidFill>
                  <a:schemeClr val="accent1"/>
                </a:solidFill>
              </a:rPr>
              <a:t>  Make the distance longer or shorter</a:t>
            </a:r>
            <a:endParaRPr>
              <a:solidFill>
                <a:schemeClr val="accent1"/>
              </a:solidFill>
            </a:endParaRPr>
          </a:p>
          <a:p>
            <a:pPr indent="0" lvl="0" marL="0" rtl="0" algn="l">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81" name="Shape 81"/>
        <p:cNvGrpSpPr/>
        <p:nvPr/>
      </p:nvGrpSpPr>
      <p:grpSpPr>
        <a:xfrm>
          <a:off x="0" y="0"/>
          <a:ext cx="0" cy="0"/>
          <a:chOff x="0" y="0"/>
          <a:chExt cx="0" cy="0"/>
        </a:xfrm>
      </p:grpSpPr>
      <p:sp>
        <p:nvSpPr>
          <p:cNvPr id="82" name="Google Shape;82;p1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Ready, set, aim</a:t>
            </a:r>
            <a:r>
              <a:rPr lang="en"/>
              <a:t>	(water)</a:t>
            </a:r>
            <a:endParaRPr/>
          </a:p>
        </p:txBody>
      </p:sp>
      <p:sp>
        <p:nvSpPr>
          <p:cNvPr id="83" name="Google Shape;83;p17"/>
          <p:cNvSpPr txBox="1"/>
          <p:nvPr>
            <p:ph idx="1" type="body"/>
          </p:nvPr>
        </p:nvSpPr>
        <p:spPr>
          <a:xfrm>
            <a:off x="311700" y="1228675"/>
            <a:ext cx="8520600" cy="376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Instructions to play:</a:t>
            </a:r>
            <a:endParaRPr b="1">
              <a:solidFill>
                <a:schemeClr val="accent1"/>
              </a:solidFill>
            </a:endParaRPr>
          </a:p>
          <a:p>
            <a:pPr indent="-342900" lvl="0" marL="457200" rtl="0" algn="l">
              <a:spcBef>
                <a:spcPts val="1600"/>
              </a:spcBef>
              <a:spcAft>
                <a:spcPts val="0"/>
              </a:spcAft>
              <a:buClr>
                <a:schemeClr val="accent1"/>
              </a:buClr>
              <a:buSzPts val="1800"/>
              <a:buChar char="★"/>
            </a:pPr>
            <a:r>
              <a:rPr lang="en">
                <a:solidFill>
                  <a:schemeClr val="accent1"/>
                </a:solidFill>
              </a:rPr>
              <a:t>Place objects </a:t>
            </a:r>
            <a:r>
              <a:rPr lang="en">
                <a:solidFill>
                  <a:schemeClr val="accent1"/>
                </a:solidFill>
              </a:rPr>
              <a:t>(empty water bottles, plastic cups, etc.)</a:t>
            </a:r>
            <a:r>
              <a:rPr lang="en">
                <a:solidFill>
                  <a:schemeClr val="accent1"/>
                </a:solidFill>
              </a:rPr>
              <a:t>as targets in a line on the ground or on a table</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Fill 1 bucket or bowl with water</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Using a water soaker or hose aim for the targets and knock them down</a:t>
            </a:r>
            <a:endParaRPr>
              <a:solidFill>
                <a:schemeClr val="accent1"/>
              </a:solidFill>
            </a:endParaRPr>
          </a:p>
          <a:p>
            <a:pPr indent="0" lvl="0" marL="0" rtl="0" algn="l">
              <a:spcBef>
                <a:spcPts val="1600"/>
              </a:spcBef>
              <a:spcAft>
                <a:spcPts val="0"/>
              </a:spcAft>
              <a:buNone/>
            </a:pPr>
            <a:r>
              <a:rPr b="1" lang="en">
                <a:solidFill>
                  <a:schemeClr val="accent1"/>
                </a:solidFill>
              </a:rPr>
              <a:t>Equipment:</a:t>
            </a:r>
            <a:r>
              <a:rPr lang="en">
                <a:solidFill>
                  <a:schemeClr val="accent1"/>
                </a:solidFill>
              </a:rPr>
              <a:t>  Objects as targets(empty water bottles, plastic cups, plastic toy figures, etc.), 1 bucket or hose</a:t>
            </a:r>
            <a:endParaRPr>
              <a:solidFill>
                <a:schemeClr val="accent1"/>
              </a:solidFill>
            </a:endParaRPr>
          </a:p>
          <a:p>
            <a:pPr indent="0" lvl="0" marL="0" rtl="0" algn="l">
              <a:spcBef>
                <a:spcPts val="1600"/>
              </a:spcBef>
              <a:spcAft>
                <a:spcPts val="1600"/>
              </a:spcAft>
              <a:buNone/>
            </a:pPr>
            <a:r>
              <a:rPr b="1" lang="en">
                <a:solidFill>
                  <a:schemeClr val="accent1"/>
                </a:solidFill>
              </a:rPr>
              <a:t>Modifications:  </a:t>
            </a:r>
            <a:r>
              <a:rPr lang="en">
                <a:solidFill>
                  <a:schemeClr val="accent1"/>
                </a:solidFill>
              </a:rPr>
              <a:t>You can use a ball to roll or throw instead of water.  </a:t>
            </a:r>
            <a:endParaRPr>
              <a:solidFill>
                <a:schemeClr val="accen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A7D6"/>
        </a:solidFill>
      </p:bgPr>
    </p:bg>
    <p:spTree>
      <p:nvGrpSpPr>
        <p:cNvPr id="87" name="Shape 87"/>
        <p:cNvGrpSpPr/>
        <p:nvPr/>
      </p:nvGrpSpPr>
      <p:grpSpPr>
        <a:xfrm>
          <a:off x="0" y="0"/>
          <a:ext cx="0" cy="0"/>
          <a:chOff x="0" y="0"/>
          <a:chExt cx="0" cy="0"/>
        </a:xfrm>
      </p:grpSpPr>
      <p:sp>
        <p:nvSpPr>
          <p:cNvPr id="88" name="Google Shape;88;p18"/>
          <p:cNvSpPr txBox="1"/>
          <p:nvPr>
            <p:ph type="title"/>
          </p:nvPr>
        </p:nvSpPr>
        <p:spPr>
          <a:xfrm>
            <a:off x="311700" y="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Egg spoon relay</a:t>
            </a:r>
            <a:endParaRPr/>
          </a:p>
        </p:txBody>
      </p:sp>
      <p:sp>
        <p:nvSpPr>
          <p:cNvPr id="89" name="Google Shape;89;p18"/>
          <p:cNvSpPr txBox="1"/>
          <p:nvPr>
            <p:ph idx="1" type="body"/>
          </p:nvPr>
        </p:nvSpPr>
        <p:spPr>
          <a:xfrm>
            <a:off x="204550" y="646975"/>
            <a:ext cx="8520600" cy="431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I</a:t>
            </a:r>
            <a:r>
              <a:rPr b="1" lang="en">
                <a:solidFill>
                  <a:schemeClr val="accent1"/>
                </a:solidFill>
              </a:rPr>
              <a:t>nstructions to play:</a:t>
            </a:r>
            <a:endParaRPr b="1">
              <a:solidFill>
                <a:schemeClr val="accent1"/>
              </a:solidFill>
            </a:endParaRPr>
          </a:p>
          <a:p>
            <a:pPr indent="-342900" lvl="0" marL="457200" rtl="0" algn="l">
              <a:spcBef>
                <a:spcPts val="1600"/>
              </a:spcBef>
              <a:spcAft>
                <a:spcPts val="0"/>
              </a:spcAft>
              <a:buClr>
                <a:schemeClr val="accent1"/>
              </a:buClr>
              <a:buSzPts val="1800"/>
              <a:buChar char="★"/>
            </a:pPr>
            <a:r>
              <a:rPr lang="en">
                <a:solidFill>
                  <a:schemeClr val="accent1"/>
                </a:solidFill>
              </a:rPr>
              <a:t>Place an egg on a spoon at a starting line</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Place an object about 10 feet away to travel around </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Object of the relay is to balance the egg on the spoon while traveling around a cone and hand it off to a partner who will repeat the task.</a:t>
            </a:r>
            <a:endParaRPr>
              <a:solidFill>
                <a:schemeClr val="accent1"/>
              </a:solidFill>
            </a:endParaRPr>
          </a:p>
          <a:p>
            <a:pPr indent="0" lvl="0" marL="0" rtl="0" algn="l">
              <a:spcBef>
                <a:spcPts val="1600"/>
              </a:spcBef>
              <a:spcAft>
                <a:spcPts val="0"/>
              </a:spcAft>
              <a:buNone/>
            </a:pPr>
            <a:r>
              <a:rPr b="1" lang="en">
                <a:solidFill>
                  <a:schemeClr val="accent1"/>
                </a:solidFill>
              </a:rPr>
              <a:t>Equipment:</a:t>
            </a:r>
            <a:r>
              <a:rPr lang="en">
                <a:solidFill>
                  <a:schemeClr val="accent1"/>
                </a:solidFill>
              </a:rPr>
              <a:t>  1 egg (or golf ball, plastic egg, water balloon, puff ball, etc.) 1 spoon (or measuring cup, sand shovel, hand, etc.), 1 object to travel around (cone, can, rock, shoe, etc.)</a:t>
            </a:r>
            <a:endParaRPr>
              <a:solidFill>
                <a:schemeClr val="accent1"/>
              </a:solidFill>
            </a:endParaRPr>
          </a:p>
          <a:p>
            <a:pPr indent="0" lvl="0" marL="0" rtl="0" algn="l">
              <a:spcBef>
                <a:spcPts val="1600"/>
              </a:spcBef>
              <a:spcAft>
                <a:spcPts val="1600"/>
              </a:spcAft>
              <a:buNone/>
            </a:pPr>
            <a:r>
              <a:rPr b="1" lang="en">
                <a:solidFill>
                  <a:schemeClr val="accent1"/>
                </a:solidFill>
              </a:rPr>
              <a:t>Modifications:</a:t>
            </a:r>
            <a:r>
              <a:rPr lang="en">
                <a:solidFill>
                  <a:schemeClr val="accent1"/>
                </a:solidFill>
              </a:rPr>
              <a:t>  You can balance an object (scarf, wash cloth) on your head, hand, etc.</a:t>
            </a:r>
            <a:endParaRPr>
              <a:solidFill>
                <a:schemeClr val="accen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A6BD"/>
        </a:solidFill>
      </p:bgPr>
    </p:bg>
    <p:spTree>
      <p:nvGrpSpPr>
        <p:cNvPr id="93" name="Shape 93"/>
        <p:cNvGrpSpPr/>
        <p:nvPr/>
      </p:nvGrpSpPr>
      <p:grpSpPr>
        <a:xfrm>
          <a:off x="0" y="0"/>
          <a:ext cx="0" cy="0"/>
          <a:chOff x="0" y="0"/>
          <a:chExt cx="0" cy="0"/>
        </a:xfrm>
      </p:grpSpPr>
      <p:sp>
        <p:nvSpPr>
          <p:cNvPr id="94" name="Google Shape;94;p19"/>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Marble pick up</a:t>
            </a:r>
            <a:r>
              <a:rPr lang="en"/>
              <a:t> (water)</a:t>
            </a:r>
            <a:endParaRPr/>
          </a:p>
        </p:txBody>
      </p:sp>
      <p:sp>
        <p:nvSpPr>
          <p:cNvPr id="95" name="Google Shape;95;p19"/>
          <p:cNvSpPr txBox="1"/>
          <p:nvPr>
            <p:ph idx="1" type="body"/>
          </p:nvPr>
        </p:nvSpPr>
        <p:spPr>
          <a:xfrm>
            <a:off x="311700" y="968450"/>
            <a:ext cx="8520600" cy="406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Instructions to play:</a:t>
            </a:r>
            <a:endParaRPr b="1">
              <a:solidFill>
                <a:schemeClr val="accent1"/>
              </a:solidFill>
            </a:endParaRPr>
          </a:p>
          <a:p>
            <a:pPr indent="-342900" lvl="0" marL="457200" rtl="0" algn="l">
              <a:spcBef>
                <a:spcPts val="1600"/>
              </a:spcBef>
              <a:spcAft>
                <a:spcPts val="0"/>
              </a:spcAft>
              <a:buClr>
                <a:schemeClr val="accent1"/>
              </a:buClr>
              <a:buSzPts val="1800"/>
              <a:buChar char="★"/>
            </a:pPr>
            <a:r>
              <a:rPr lang="en">
                <a:solidFill>
                  <a:schemeClr val="accent1"/>
                </a:solidFill>
              </a:rPr>
              <a:t>Fill large bucket/bowl or baby pool with water</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Place objects that sink in the bottom of the pool</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Using your toes (or fingers) pick up the objects and place them on a plate/frisbee placed outside of the pool</a:t>
            </a:r>
            <a:endParaRPr>
              <a:solidFill>
                <a:schemeClr val="accent1"/>
              </a:solidFill>
            </a:endParaRPr>
          </a:p>
          <a:p>
            <a:pPr indent="-342900" lvl="0" marL="457200" rtl="0" algn="l">
              <a:spcBef>
                <a:spcPts val="0"/>
              </a:spcBef>
              <a:spcAft>
                <a:spcPts val="0"/>
              </a:spcAft>
              <a:buClr>
                <a:schemeClr val="accent1"/>
              </a:buClr>
              <a:buSzPts val="1800"/>
              <a:buChar char="★"/>
            </a:pPr>
            <a:r>
              <a:rPr lang="en">
                <a:solidFill>
                  <a:schemeClr val="accent1"/>
                </a:solidFill>
              </a:rPr>
              <a:t>Try to pick up as many objects as you can</a:t>
            </a:r>
            <a:endParaRPr>
              <a:solidFill>
                <a:schemeClr val="accent1"/>
              </a:solidFill>
            </a:endParaRPr>
          </a:p>
          <a:p>
            <a:pPr indent="0" lvl="0" marL="0" rtl="0" algn="l">
              <a:spcBef>
                <a:spcPts val="1600"/>
              </a:spcBef>
              <a:spcAft>
                <a:spcPts val="0"/>
              </a:spcAft>
              <a:buNone/>
            </a:pPr>
            <a:r>
              <a:rPr b="1" lang="en">
                <a:solidFill>
                  <a:schemeClr val="accent1"/>
                </a:solidFill>
              </a:rPr>
              <a:t>Equipment:</a:t>
            </a:r>
            <a:r>
              <a:rPr lang="en">
                <a:solidFill>
                  <a:schemeClr val="accent1"/>
                </a:solidFill>
              </a:rPr>
              <a:t>  baby pool (large bucket, bowl or pot), marbles (rocks, toy figures, etc. - objects that are safe for your child)</a:t>
            </a:r>
            <a:endParaRPr>
              <a:solidFill>
                <a:schemeClr val="accent1"/>
              </a:solidFill>
            </a:endParaRPr>
          </a:p>
          <a:p>
            <a:pPr indent="0" lvl="0" marL="0" rtl="0" algn="l">
              <a:spcBef>
                <a:spcPts val="1600"/>
              </a:spcBef>
              <a:spcAft>
                <a:spcPts val="1600"/>
              </a:spcAft>
              <a:buNone/>
            </a:pPr>
            <a:r>
              <a:rPr b="1" lang="en">
                <a:solidFill>
                  <a:schemeClr val="accent1"/>
                </a:solidFill>
              </a:rPr>
              <a:t>Modifications</a:t>
            </a:r>
            <a:r>
              <a:rPr lang="en">
                <a:solidFill>
                  <a:schemeClr val="accent1"/>
                </a:solidFill>
              </a:rPr>
              <a:t>:  You may use your hands to pick up objects, sort objects</a:t>
            </a:r>
            <a:endParaRPr>
              <a:solidFill>
                <a:schemeClr val="accen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99" name="Shape 99"/>
        <p:cNvGrpSpPr/>
        <p:nvPr/>
      </p:nvGrpSpPr>
      <p:grpSpPr>
        <a:xfrm>
          <a:off x="0" y="0"/>
          <a:ext cx="0" cy="0"/>
          <a:chOff x="0" y="0"/>
          <a:chExt cx="0" cy="0"/>
        </a:xfrm>
      </p:grpSpPr>
      <p:sp>
        <p:nvSpPr>
          <p:cNvPr id="100" name="Google Shape;100;p20"/>
          <p:cNvSpPr txBox="1"/>
          <p:nvPr>
            <p:ph type="title"/>
          </p:nvPr>
        </p:nvSpPr>
        <p:spPr>
          <a:xfrm>
            <a:off x="311700" y="124475"/>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Parachute</a:t>
            </a:r>
            <a:endParaRPr/>
          </a:p>
        </p:txBody>
      </p:sp>
      <p:sp>
        <p:nvSpPr>
          <p:cNvPr id="101" name="Google Shape;101;p20"/>
          <p:cNvSpPr txBox="1"/>
          <p:nvPr>
            <p:ph idx="1" type="body"/>
          </p:nvPr>
        </p:nvSpPr>
        <p:spPr>
          <a:xfrm>
            <a:off x="311700" y="901650"/>
            <a:ext cx="8520600" cy="405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Instructions to play:</a:t>
            </a:r>
            <a:endParaRPr b="1">
              <a:solidFill>
                <a:schemeClr val="accent1"/>
              </a:solidFill>
            </a:endParaRPr>
          </a:p>
          <a:p>
            <a:pPr indent="-342900" lvl="0" marL="457200" rtl="0" algn="l">
              <a:spcBef>
                <a:spcPts val="1600"/>
              </a:spcBef>
              <a:spcAft>
                <a:spcPts val="0"/>
              </a:spcAft>
              <a:buClr>
                <a:schemeClr val="accent1"/>
              </a:buClr>
              <a:buSzPts val="1800"/>
              <a:buChar char="★"/>
            </a:pPr>
            <a:r>
              <a:rPr lang="en">
                <a:solidFill>
                  <a:schemeClr val="accent1"/>
                </a:solidFill>
              </a:rPr>
              <a:t>Participants will hold on to the edge of a bed sheet at waist level (need at least 3 or more people)</a:t>
            </a:r>
            <a:endParaRPr>
              <a:solidFill>
                <a:schemeClr val="accent1"/>
              </a:solidFill>
            </a:endParaRPr>
          </a:p>
          <a:p>
            <a:pPr indent="-317500" lvl="1" marL="914400" rtl="0" algn="l">
              <a:spcBef>
                <a:spcPts val="0"/>
              </a:spcBef>
              <a:spcAft>
                <a:spcPts val="0"/>
              </a:spcAft>
              <a:buClr>
                <a:schemeClr val="accent1"/>
              </a:buClr>
              <a:buSzPts val="1400"/>
              <a:buChar char="○"/>
            </a:pPr>
            <a:r>
              <a:rPr lang="en">
                <a:solidFill>
                  <a:schemeClr val="accent1"/>
                </a:solidFill>
              </a:rPr>
              <a:t>Little waves - shake fast and small</a:t>
            </a:r>
            <a:endParaRPr>
              <a:solidFill>
                <a:schemeClr val="accent1"/>
              </a:solidFill>
            </a:endParaRPr>
          </a:p>
          <a:p>
            <a:pPr indent="-317500" lvl="1" marL="914400" rtl="0" algn="l">
              <a:spcBef>
                <a:spcPts val="0"/>
              </a:spcBef>
              <a:spcAft>
                <a:spcPts val="0"/>
              </a:spcAft>
              <a:buClr>
                <a:schemeClr val="accent1"/>
              </a:buClr>
              <a:buSzPts val="1400"/>
              <a:buChar char="○"/>
            </a:pPr>
            <a:r>
              <a:rPr lang="en">
                <a:solidFill>
                  <a:schemeClr val="accent1"/>
                </a:solidFill>
              </a:rPr>
              <a:t>Big slow waves - shake above your head and slowly</a:t>
            </a:r>
            <a:endParaRPr>
              <a:solidFill>
                <a:schemeClr val="accent1"/>
              </a:solidFill>
            </a:endParaRPr>
          </a:p>
          <a:p>
            <a:pPr indent="-317500" lvl="1" marL="914400" rtl="0" algn="l">
              <a:spcBef>
                <a:spcPts val="0"/>
              </a:spcBef>
              <a:spcAft>
                <a:spcPts val="0"/>
              </a:spcAft>
              <a:buClr>
                <a:schemeClr val="accent1"/>
              </a:buClr>
              <a:buSzPts val="1400"/>
              <a:buChar char="○"/>
            </a:pPr>
            <a:r>
              <a:rPr lang="en">
                <a:solidFill>
                  <a:schemeClr val="accent1"/>
                </a:solidFill>
              </a:rPr>
              <a:t>Parachute up - bring parachute up above your head</a:t>
            </a:r>
            <a:endParaRPr>
              <a:solidFill>
                <a:schemeClr val="accent1"/>
              </a:solidFill>
            </a:endParaRPr>
          </a:p>
          <a:p>
            <a:pPr indent="-317500" lvl="1" marL="914400" rtl="0" algn="l">
              <a:spcBef>
                <a:spcPts val="0"/>
              </a:spcBef>
              <a:spcAft>
                <a:spcPts val="0"/>
              </a:spcAft>
              <a:buClr>
                <a:schemeClr val="accent1"/>
              </a:buClr>
              <a:buSzPts val="1400"/>
              <a:buChar char="○"/>
            </a:pPr>
            <a:r>
              <a:rPr lang="en">
                <a:solidFill>
                  <a:schemeClr val="accent1"/>
                </a:solidFill>
              </a:rPr>
              <a:t>Parachute down - bring parachute down to the ground</a:t>
            </a:r>
            <a:endParaRPr>
              <a:solidFill>
                <a:schemeClr val="accent1"/>
              </a:solidFill>
            </a:endParaRPr>
          </a:p>
          <a:p>
            <a:pPr indent="-317500" lvl="1" marL="914400" rtl="0" algn="l">
              <a:spcBef>
                <a:spcPts val="0"/>
              </a:spcBef>
              <a:spcAft>
                <a:spcPts val="0"/>
              </a:spcAft>
              <a:buClr>
                <a:schemeClr val="accent1"/>
              </a:buClr>
              <a:buSzPts val="1400"/>
              <a:buChar char="○"/>
            </a:pPr>
            <a:r>
              <a:rPr lang="en">
                <a:solidFill>
                  <a:schemeClr val="accent1"/>
                </a:solidFill>
              </a:rPr>
              <a:t>Parachute clockwise - everyone walks clockwise with the parachute</a:t>
            </a:r>
            <a:endParaRPr>
              <a:solidFill>
                <a:schemeClr val="accent1"/>
              </a:solidFill>
            </a:endParaRPr>
          </a:p>
          <a:p>
            <a:pPr indent="-317500" lvl="1" marL="914400" rtl="0" algn="l">
              <a:spcBef>
                <a:spcPts val="0"/>
              </a:spcBef>
              <a:spcAft>
                <a:spcPts val="0"/>
              </a:spcAft>
              <a:buClr>
                <a:schemeClr val="accent1"/>
              </a:buClr>
              <a:buSzPts val="1400"/>
              <a:buChar char="○"/>
            </a:pPr>
            <a:r>
              <a:rPr lang="en">
                <a:solidFill>
                  <a:schemeClr val="accent1"/>
                </a:solidFill>
              </a:rPr>
              <a:t>Parachute counter-clockwise - everyone walks </a:t>
            </a:r>
            <a:r>
              <a:rPr lang="en">
                <a:solidFill>
                  <a:schemeClr val="accent1"/>
                </a:solidFill>
              </a:rPr>
              <a:t>counterclockwise</a:t>
            </a:r>
            <a:r>
              <a:rPr lang="en">
                <a:solidFill>
                  <a:schemeClr val="accent1"/>
                </a:solidFill>
              </a:rPr>
              <a:t> with the parachute</a:t>
            </a:r>
            <a:endParaRPr>
              <a:solidFill>
                <a:schemeClr val="accent1"/>
              </a:solidFill>
            </a:endParaRPr>
          </a:p>
          <a:p>
            <a:pPr indent="-317500" lvl="1" marL="914400" rtl="0" algn="l">
              <a:spcBef>
                <a:spcPts val="0"/>
              </a:spcBef>
              <a:spcAft>
                <a:spcPts val="0"/>
              </a:spcAft>
              <a:buClr>
                <a:schemeClr val="accent1"/>
              </a:buClr>
              <a:buSzPts val="1400"/>
              <a:buChar char="○"/>
            </a:pPr>
            <a:r>
              <a:rPr lang="en">
                <a:solidFill>
                  <a:schemeClr val="accent1"/>
                </a:solidFill>
              </a:rPr>
              <a:t>Popcorn - place stuffed animals on top of the parachute and shake as fast as you can to knock off the animals</a:t>
            </a:r>
            <a:endParaRPr>
              <a:solidFill>
                <a:schemeClr val="accent1"/>
              </a:solidFill>
            </a:endParaRPr>
          </a:p>
          <a:p>
            <a:pPr indent="-317500" lvl="1" marL="914400" rtl="0" algn="l">
              <a:spcBef>
                <a:spcPts val="0"/>
              </a:spcBef>
              <a:spcAft>
                <a:spcPts val="0"/>
              </a:spcAft>
              <a:buClr>
                <a:schemeClr val="accent1"/>
              </a:buClr>
              <a:buSzPts val="1400"/>
              <a:buChar char="○"/>
            </a:pPr>
            <a:r>
              <a:rPr lang="en">
                <a:solidFill>
                  <a:schemeClr val="accent1"/>
                </a:solidFill>
              </a:rPr>
              <a:t>Under parachute - participants may lay or sit under the parachute and other participants will shake the parachute over them</a:t>
            </a:r>
            <a:endParaRPr>
              <a:solidFill>
                <a:schemeClr val="accen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599"/>
        </a:solidFill>
      </p:bgPr>
    </p:bg>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124475"/>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Parachute cont.</a:t>
            </a:r>
            <a:endParaRPr/>
          </a:p>
        </p:txBody>
      </p:sp>
      <p:sp>
        <p:nvSpPr>
          <p:cNvPr id="107" name="Google Shape;107;p21"/>
          <p:cNvSpPr txBox="1"/>
          <p:nvPr>
            <p:ph idx="1" type="body"/>
          </p:nvPr>
        </p:nvSpPr>
        <p:spPr>
          <a:xfrm>
            <a:off x="311700" y="800050"/>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Instructions to play cont.</a:t>
            </a:r>
            <a:endParaRPr b="1">
              <a:solidFill>
                <a:schemeClr val="accent1"/>
              </a:solidFill>
            </a:endParaRPr>
          </a:p>
          <a:p>
            <a:pPr indent="-342900" lvl="0" marL="457200" rtl="0" algn="l">
              <a:spcBef>
                <a:spcPts val="1600"/>
              </a:spcBef>
              <a:spcAft>
                <a:spcPts val="0"/>
              </a:spcAft>
              <a:buClr>
                <a:schemeClr val="accent1"/>
              </a:buClr>
              <a:buSzPts val="1800"/>
              <a:buChar char="★"/>
            </a:pPr>
            <a:r>
              <a:rPr lang="en">
                <a:solidFill>
                  <a:schemeClr val="accent1"/>
                </a:solidFill>
              </a:rPr>
              <a:t>Activities cont.</a:t>
            </a:r>
            <a:endParaRPr>
              <a:solidFill>
                <a:schemeClr val="accent1"/>
              </a:solidFill>
            </a:endParaRPr>
          </a:p>
          <a:p>
            <a:pPr indent="-317500" lvl="1" marL="914400" rtl="0" algn="l">
              <a:spcBef>
                <a:spcPts val="0"/>
              </a:spcBef>
              <a:spcAft>
                <a:spcPts val="0"/>
              </a:spcAft>
              <a:buClr>
                <a:schemeClr val="accent1"/>
              </a:buClr>
              <a:buSzPts val="1400"/>
              <a:buChar char="○"/>
            </a:pPr>
            <a:r>
              <a:rPr lang="en">
                <a:solidFill>
                  <a:schemeClr val="accent1"/>
                </a:solidFill>
              </a:rPr>
              <a:t>Tent - bring the parachute up above your head and then at the same time everyone jumps inside the parachute while holding and sitting on the edge of the parachute</a:t>
            </a:r>
            <a:endParaRPr>
              <a:solidFill>
                <a:schemeClr val="accent1"/>
              </a:solidFill>
            </a:endParaRPr>
          </a:p>
          <a:p>
            <a:pPr indent="-317500" lvl="1" marL="914400" rtl="0" algn="l">
              <a:spcBef>
                <a:spcPts val="0"/>
              </a:spcBef>
              <a:spcAft>
                <a:spcPts val="0"/>
              </a:spcAft>
              <a:buClr>
                <a:schemeClr val="accent1"/>
              </a:buClr>
              <a:buSzPts val="1400"/>
              <a:buChar char="○"/>
            </a:pPr>
            <a:r>
              <a:rPr lang="en">
                <a:solidFill>
                  <a:schemeClr val="accent1"/>
                </a:solidFill>
              </a:rPr>
              <a:t>Hokey pokey - everyone holds on to the parachute and play the song “Hokey pokey”.  When the body parts are called you place that body part towards the center of the parachute.  When you hear shake it all about, you may shake the parachute.  Move in a circle clockwise or counter-clockwise when you hear “turn yourself around”</a:t>
            </a:r>
            <a:endParaRPr>
              <a:solidFill>
                <a:schemeClr val="accent1"/>
              </a:solidFill>
            </a:endParaRPr>
          </a:p>
          <a:p>
            <a:pPr indent="0" lvl="0" marL="0" rtl="0" algn="l">
              <a:spcBef>
                <a:spcPts val="1600"/>
              </a:spcBef>
              <a:spcAft>
                <a:spcPts val="0"/>
              </a:spcAft>
              <a:buNone/>
            </a:pPr>
            <a:r>
              <a:rPr b="1" lang="en">
                <a:solidFill>
                  <a:schemeClr val="accent1"/>
                </a:solidFill>
              </a:rPr>
              <a:t>Equipment:</a:t>
            </a:r>
            <a:r>
              <a:rPr lang="en">
                <a:solidFill>
                  <a:schemeClr val="accent1"/>
                </a:solidFill>
              </a:rPr>
              <a:t>  Flat bed sheet, light blanket</a:t>
            </a:r>
            <a:endParaRPr>
              <a:solidFill>
                <a:schemeClr val="accent1"/>
              </a:solidFill>
            </a:endParaRPr>
          </a:p>
          <a:p>
            <a:pPr indent="0" lvl="0" marL="0" rtl="0" algn="l">
              <a:spcBef>
                <a:spcPts val="1600"/>
              </a:spcBef>
              <a:spcAft>
                <a:spcPts val="1600"/>
              </a:spcAft>
              <a:buNone/>
            </a:pPr>
            <a:r>
              <a:rPr b="1" lang="en">
                <a:solidFill>
                  <a:schemeClr val="accent1"/>
                </a:solidFill>
              </a:rPr>
              <a:t>Modifications:</a:t>
            </a:r>
            <a:r>
              <a:rPr lang="en">
                <a:solidFill>
                  <a:schemeClr val="accent1"/>
                </a:solidFill>
              </a:rPr>
              <a:t>  May be done sitting or standing</a:t>
            </a:r>
            <a:endParaRPr>
              <a:solidFill>
                <a:schemeClr val="accen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Seated Bowling</a:t>
            </a:r>
            <a:endParaRPr/>
          </a:p>
        </p:txBody>
      </p:sp>
      <p:sp>
        <p:nvSpPr>
          <p:cNvPr id="113" name="Google Shape;113;p22"/>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Instructions to play:</a:t>
            </a:r>
            <a:endParaRPr b="1">
              <a:solidFill>
                <a:schemeClr val="accent1"/>
              </a:solidFill>
            </a:endParaRPr>
          </a:p>
          <a:p>
            <a:pPr indent="-342900" lvl="0" marL="457200" rtl="0" algn="l">
              <a:spcBef>
                <a:spcPts val="1600"/>
              </a:spcBef>
              <a:spcAft>
                <a:spcPts val="0"/>
              </a:spcAft>
              <a:buClr>
                <a:schemeClr val="accent1"/>
              </a:buClr>
              <a:buSzPts val="1800"/>
              <a:buChar char="★"/>
            </a:pPr>
            <a:r>
              <a:rPr lang="en">
                <a:solidFill>
                  <a:schemeClr val="accent1"/>
                </a:solidFill>
              </a:rPr>
              <a:t>Set up targets (6 or 10) in a triangle formation.  Using a ball, roll it down a ramp to knock down targets.</a:t>
            </a:r>
            <a:endParaRPr>
              <a:solidFill>
                <a:schemeClr val="accent1"/>
              </a:solidFill>
            </a:endParaRPr>
          </a:p>
          <a:p>
            <a:pPr indent="0" lvl="0" marL="0" rtl="0" algn="l">
              <a:spcBef>
                <a:spcPts val="1600"/>
              </a:spcBef>
              <a:spcAft>
                <a:spcPts val="0"/>
              </a:spcAft>
              <a:buNone/>
            </a:pPr>
            <a:r>
              <a:rPr b="1" lang="en">
                <a:solidFill>
                  <a:schemeClr val="accent1"/>
                </a:solidFill>
              </a:rPr>
              <a:t>Equipment: </a:t>
            </a:r>
            <a:r>
              <a:rPr lang="en">
                <a:solidFill>
                  <a:schemeClr val="accent1"/>
                </a:solidFill>
              </a:rPr>
              <a:t> Lid to storage container (box, anything large and flat), ball, targets (water bottles, plastic cups, etc.)</a:t>
            </a:r>
            <a:endParaRPr>
              <a:solidFill>
                <a:schemeClr val="accent1"/>
              </a:solidFill>
            </a:endParaRPr>
          </a:p>
          <a:p>
            <a:pPr indent="0" lvl="0" marL="0" rtl="0" algn="l">
              <a:spcBef>
                <a:spcPts val="1600"/>
              </a:spcBef>
              <a:spcAft>
                <a:spcPts val="1600"/>
              </a:spcAft>
              <a:buNone/>
            </a:pPr>
            <a:r>
              <a:rPr b="1" lang="en">
                <a:solidFill>
                  <a:schemeClr val="accent1"/>
                </a:solidFill>
              </a:rPr>
              <a:t>Modifications:</a:t>
            </a:r>
            <a:r>
              <a:rPr lang="en">
                <a:solidFill>
                  <a:schemeClr val="accent1"/>
                </a:solidFill>
              </a:rPr>
              <a:t>  Push ball across a table</a:t>
            </a:r>
            <a:endParaRPr>
              <a:solidFill>
                <a:schemeClr val="accen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A7D6"/>
        </a:solidFill>
      </p:bgPr>
    </p:bg>
    <p:spTree>
      <p:nvGrpSpPr>
        <p:cNvPr id="117" name="Shape 117"/>
        <p:cNvGrpSpPr/>
        <p:nvPr/>
      </p:nvGrpSpPr>
      <p:grpSpPr>
        <a:xfrm>
          <a:off x="0" y="0"/>
          <a:ext cx="0" cy="0"/>
          <a:chOff x="0" y="0"/>
          <a:chExt cx="0" cy="0"/>
        </a:xfrm>
      </p:grpSpPr>
      <p:sp>
        <p:nvSpPr>
          <p:cNvPr id="118" name="Google Shape;118;p23"/>
          <p:cNvSpPr txBox="1"/>
          <p:nvPr>
            <p:ph type="title"/>
          </p:nvPr>
        </p:nvSpPr>
        <p:spPr>
          <a:xfrm>
            <a:off x="311700" y="167425"/>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Knock it off</a:t>
            </a:r>
            <a:endParaRPr/>
          </a:p>
        </p:txBody>
      </p:sp>
      <p:sp>
        <p:nvSpPr>
          <p:cNvPr id="119" name="Google Shape;119;p23"/>
          <p:cNvSpPr txBox="1"/>
          <p:nvPr>
            <p:ph idx="1" type="body"/>
          </p:nvPr>
        </p:nvSpPr>
        <p:spPr>
          <a:xfrm>
            <a:off x="311700" y="861275"/>
            <a:ext cx="8520600" cy="417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accent1"/>
                </a:solidFill>
              </a:rPr>
              <a:t>Instructions to play:</a:t>
            </a:r>
            <a:endParaRPr b="1">
              <a:solidFill>
                <a:schemeClr val="accent1"/>
              </a:solidFill>
            </a:endParaRPr>
          </a:p>
          <a:p>
            <a:pPr indent="-342900" lvl="0" marL="457200" rtl="0" algn="l">
              <a:spcBef>
                <a:spcPts val="1600"/>
              </a:spcBef>
              <a:spcAft>
                <a:spcPts val="0"/>
              </a:spcAft>
              <a:buClr>
                <a:schemeClr val="accent1"/>
              </a:buClr>
              <a:buSzPts val="1800"/>
              <a:buChar char="★"/>
            </a:pPr>
            <a:r>
              <a:rPr lang="en">
                <a:solidFill>
                  <a:schemeClr val="accent1"/>
                </a:solidFill>
              </a:rPr>
              <a:t>Place objects on top of a slightly elevated surface and using the right hand knock objects off the surface and into a basket or cookie sheet.  Do the same thing with the left hand.</a:t>
            </a:r>
            <a:endParaRPr>
              <a:solidFill>
                <a:schemeClr val="accent1"/>
              </a:solidFill>
            </a:endParaRPr>
          </a:p>
          <a:p>
            <a:pPr indent="0" lvl="0" marL="0" rtl="0" algn="l">
              <a:spcBef>
                <a:spcPts val="1600"/>
              </a:spcBef>
              <a:spcAft>
                <a:spcPts val="0"/>
              </a:spcAft>
              <a:buNone/>
            </a:pPr>
            <a:r>
              <a:rPr b="1" lang="en">
                <a:solidFill>
                  <a:schemeClr val="accent1"/>
                </a:solidFill>
              </a:rPr>
              <a:t>Equipment:</a:t>
            </a:r>
            <a:r>
              <a:rPr lang="en">
                <a:solidFill>
                  <a:schemeClr val="accent1"/>
                </a:solidFill>
              </a:rPr>
              <a:t>  objects (plastic egg, toy, ball, etc.) elevated surface (measuring cups, tupperware container upside-down, etc.) and basket or cookie sheet</a:t>
            </a:r>
            <a:endParaRPr>
              <a:solidFill>
                <a:schemeClr val="accent1"/>
              </a:solidFill>
            </a:endParaRPr>
          </a:p>
          <a:p>
            <a:pPr indent="0" lvl="0" marL="0" rtl="0" algn="l">
              <a:spcBef>
                <a:spcPts val="1600"/>
              </a:spcBef>
              <a:spcAft>
                <a:spcPts val="1600"/>
              </a:spcAft>
              <a:buNone/>
            </a:pPr>
            <a:r>
              <a:rPr b="1" lang="en">
                <a:solidFill>
                  <a:schemeClr val="accent1"/>
                </a:solidFill>
              </a:rPr>
              <a:t>Modifications</a:t>
            </a:r>
            <a:r>
              <a:rPr lang="en">
                <a:solidFill>
                  <a:schemeClr val="accent1"/>
                </a:solidFill>
              </a:rPr>
              <a:t>:  Move objects away from body for participant to reach.  Pick up objects and drop them onto the tray.  Throw objects toward a target or basket.</a:t>
            </a:r>
            <a:endParaRPr>
              <a:solidFill>
                <a:schemeClr val="accen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