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7"/>
  </p:notesMasterIdLst>
  <p:sldIdLst>
    <p:sldId id="272" r:id="rId2"/>
    <p:sldId id="274" r:id="rId3"/>
    <p:sldId id="275" r:id="rId4"/>
    <p:sldId id="279" r:id="rId5"/>
    <p:sldId id="278" r:id="rId6"/>
    <p:sldId id="276" r:id="rId7"/>
    <p:sldId id="277" r:id="rId8"/>
    <p:sldId id="256" r:id="rId9"/>
    <p:sldId id="280" r:id="rId10"/>
    <p:sldId id="259" r:id="rId11"/>
    <p:sldId id="260" r:id="rId12"/>
    <p:sldId id="261" r:id="rId13"/>
    <p:sldId id="262" r:id="rId14"/>
    <p:sldId id="258" r:id="rId15"/>
    <p:sldId id="257" r:id="rId16"/>
    <p:sldId id="263" r:id="rId17"/>
    <p:sldId id="264" r:id="rId18"/>
    <p:sldId id="265" r:id="rId19"/>
    <p:sldId id="266" r:id="rId20"/>
    <p:sldId id="267" r:id="rId21"/>
    <p:sldId id="268" r:id="rId22"/>
    <p:sldId id="269" r:id="rId23"/>
    <p:sldId id="270" r:id="rId24"/>
    <p:sldId id="271" r:id="rId25"/>
    <p:sldId id="273" r:id="rId26"/>
  </p:sldIdLst>
  <p:sldSz cx="7315200" cy="9601200"/>
  <p:notesSz cx="7315200" cy="96012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BACDC"/>
    <a:srgbClr val="E1E9F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0" d="100"/>
          <a:sy n="60" d="100"/>
        </p:scale>
        <p:origin x="2400" y="4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4143587" y="0"/>
            <a:ext cx="3169920" cy="481727"/>
          </a:xfrm>
          <a:prstGeom prst="rect">
            <a:avLst/>
          </a:prstGeom>
        </p:spPr>
        <p:txBody>
          <a:bodyPr vert="horz" lIns="96661" tIns="48331" rIns="96661" bIns="48331" rtlCol="0"/>
          <a:lstStyle>
            <a:lvl1pPr algn="r">
              <a:defRPr sz="1300"/>
            </a:lvl1pPr>
          </a:lstStyle>
          <a:p>
            <a:fld id="{420A5FA1-4A51-48B0-9134-72E26FA5F078}" type="datetimeFigureOut">
              <a:rPr lang="en-US" smtClean="0"/>
              <a:t>2/5/2020</a:t>
            </a:fld>
            <a:endParaRPr lang="en-US"/>
          </a:p>
        </p:txBody>
      </p:sp>
      <p:sp>
        <p:nvSpPr>
          <p:cNvPr id="4" name="Slide Image Placeholder 3"/>
          <p:cNvSpPr>
            <a:spLocks noGrp="1" noRot="1" noChangeAspect="1"/>
          </p:cNvSpPr>
          <p:nvPr>
            <p:ph type="sldImg" idx="2"/>
          </p:nvPr>
        </p:nvSpPr>
        <p:spPr>
          <a:xfrm>
            <a:off x="2422525" y="1200150"/>
            <a:ext cx="2470150" cy="3240088"/>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61" tIns="48331" rIns="96661" bIns="4833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1726"/>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1726"/>
          </a:xfrm>
          <a:prstGeom prst="rect">
            <a:avLst/>
          </a:prstGeom>
        </p:spPr>
        <p:txBody>
          <a:bodyPr vert="horz" lIns="96661" tIns="48331" rIns="96661" bIns="48331" rtlCol="0" anchor="b"/>
          <a:lstStyle>
            <a:lvl1pPr algn="r">
              <a:defRPr sz="1300"/>
            </a:lvl1pPr>
          </a:lstStyle>
          <a:p>
            <a:fld id="{49B65203-C4E9-46BC-BDBC-BBA4B55E61F5}" type="slidenum">
              <a:rPr lang="en-US" smtClean="0"/>
              <a:t>‹#›</a:t>
            </a:fld>
            <a:endParaRPr lang="en-US"/>
          </a:p>
        </p:txBody>
      </p:sp>
    </p:spTree>
    <p:extLst>
      <p:ext uri="{BB962C8B-B14F-4D97-AF65-F5344CB8AC3E}">
        <p14:creationId xmlns:p14="http://schemas.microsoft.com/office/powerpoint/2010/main" val="33950376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48640" y="1571308"/>
            <a:ext cx="6217920" cy="3342640"/>
          </a:xfrm>
        </p:spPr>
        <p:txBody>
          <a:bodyPr anchor="b"/>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914400" y="5042853"/>
            <a:ext cx="5486400" cy="2318067"/>
          </a:xfrm>
        </p:spPr>
        <p:txBody>
          <a:bodyPr/>
          <a:lstStyle>
            <a:lvl1pPr marL="0" indent="0" algn="ctr">
              <a:buNone/>
              <a:defRPr sz="1920"/>
            </a:lvl1pPr>
            <a:lvl2pPr marL="365758" indent="0" algn="ctr">
              <a:buNone/>
              <a:defRPr sz="1600"/>
            </a:lvl2pPr>
            <a:lvl3pPr marL="731515" indent="0" algn="ctr">
              <a:buNone/>
              <a:defRPr sz="1440"/>
            </a:lvl3pPr>
            <a:lvl4pPr marL="1097273" indent="0" algn="ctr">
              <a:buNone/>
              <a:defRPr sz="1280"/>
            </a:lvl4pPr>
            <a:lvl5pPr marL="1463031" indent="0" algn="ctr">
              <a:buNone/>
              <a:defRPr sz="1280"/>
            </a:lvl5pPr>
            <a:lvl6pPr marL="1828789" indent="0" algn="ctr">
              <a:buNone/>
              <a:defRPr sz="1280"/>
            </a:lvl6pPr>
            <a:lvl7pPr marL="2194546" indent="0" algn="ctr">
              <a:buNone/>
              <a:defRPr sz="1280"/>
            </a:lvl7pPr>
            <a:lvl8pPr marL="2560304" indent="0" algn="ctr">
              <a:buNone/>
              <a:defRPr sz="1280"/>
            </a:lvl8pPr>
            <a:lvl9pPr marL="2926062" indent="0" algn="ctr">
              <a:buNone/>
              <a:defRPr sz="128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2C284D8-A90B-4365-A776-97F5510FE77C}" type="datetime1">
              <a:rPr lang="en-US" smtClean="0"/>
              <a:t>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0FFC13-3A2A-4149-B98F-0B9AB25B5B24}" type="slidenum">
              <a:rPr lang="en-US" smtClean="0"/>
              <a:t>‹#›</a:t>
            </a:fld>
            <a:endParaRPr lang="en-US"/>
          </a:p>
        </p:txBody>
      </p:sp>
    </p:spTree>
    <p:extLst>
      <p:ext uri="{BB962C8B-B14F-4D97-AF65-F5344CB8AC3E}">
        <p14:creationId xmlns:p14="http://schemas.microsoft.com/office/powerpoint/2010/main" val="32075052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0C9816D-D668-45D6-B593-D017E5729058}" type="datetime1">
              <a:rPr lang="en-US" smtClean="0"/>
              <a:t>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0FFC13-3A2A-4149-B98F-0B9AB25B5B24}" type="slidenum">
              <a:rPr lang="en-US" smtClean="0"/>
              <a:t>‹#›</a:t>
            </a:fld>
            <a:endParaRPr lang="en-US"/>
          </a:p>
        </p:txBody>
      </p:sp>
    </p:spTree>
    <p:extLst>
      <p:ext uri="{BB962C8B-B14F-4D97-AF65-F5344CB8AC3E}">
        <p14:creationId xmlns:p14="http://schemas.microsoft.com/office/powerpoint/2010/main" val="28040623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99110" y="2393636"/>
            <a:ext cx="6309360" cy="3993831"/>
          </a:xfrm>
        </p:spPr>
        <p:txBody>
          <a:bodyPr anchor="b"/>
          <a:lstStyle>
            <a:lvl1pPr>
              <a:defRPr sz="4800"/>
            </a:lvl1pPr>
          </a:lstStyle>
          <a:p>
            <a:r>
              <a:rPr lang="en-US"/>
              <a:t>Click to edit Master title style</a:t>
            </a:r>
            <a:endParaRPr lang="en-US" dirty="0"/>
          </a:p>
        </p:txBody>
      </p:sp>
      <p:sp>
        <p:nvSpPr>
          <p:cNvPr id="3" name="Text Placeholder 2"/>
          <p:cNvSpPr>
            <a:spLocks noGrp="1"/>
          </p:cNvSpPr>
          <p:nvPr>
            <p:ph type="body" idx="1"/>
          </p:nvPr>
        </p:nvSpPr>
        <p:spPr>
          <a:xfrm>
            <a:off x="499110" y="6425251"/>
            <a:ext cx="6309360" cy="2100261"/>
          </a:xfrm>
        </p:spPr>
        <p:txBody>
          <a:bodyPr/>
          <a:lstStyle>
            <a:lvl1pPr marL="0" indent="0">
              <a:buNone/>
              <a:defRPr sz="1920">
                <a:solidFill>
                  <a:schemeClr val="tx1"/>
                </a:solidFill>
              </a:defRPr>
            </a:lvl1pPr>
            <a:lvl2pPr marL="365758" indent="0">
              <a:buNone/>
              <a:defRPr sz="1600">
                <a:solidFill>
                  <a:schemeClr val="tx1">
                    <a:tint val="75000"/>
                  </a:schemeClr>
                </a:solidFill>
              </a:defRPr>
            </a:lvl2pPr>
            <a:lvl3pPr marL="731515" indent="0">
              <a:buNone/>
              <a:defRPr sz="1440">
                <a:solidFill>
                  <a:schemeClr val="tx1">
                    <a:tint val="75000"/>
                  </a:schemeClr>
                </a:solidFill>
              </a:defRPr>
            </a:lvl3pPr>
            <a:lvl4pPr marL="1097273" indent="0">
              <a:buNone/>
              <a:defRPr sz="1280">
                <a:solidFill>
                  <a:schemeClr val="tx1">
                    <a:tint val="75000"/>
                  </a:schemeClr>
                </a:solidFill>
              </a:defRPr>
            </a:lvl4pPr>
            <a:lvl5pPr marL="1463031" indent="0">
              <a:buNone/>
              <a:defRPr sz="1280">
                <a:solidFill>
                  <a:schemeClr val="tx1">
                    <a:tint val="75000"/>
                  </a:schemeClr>
                </a:solidFill>
              </a:defRPr>
            </a:lvl5pPr>
            <a:lvl6pPr marL="1828789" indent="0">
              <a:buNone/>
              <a:defRPr sz="1280">
                <a:solidFill>
                  <a:schemeClr val="tx1">
                    <a:tint val="75000"/>
                  </a:schemeClr>
                </a:solidFill>
              </a:defRPr>
            </a:lvl6pPr>
            <a:lvl7pPr marL="2194546" indent="0">
              <a:buNone/>
              <a:defRPr sz="1280">
                <a:solidFill>
                  <a:schemeClr val="tx1">
                    <a:tint val="75000"/>
                  </a:schemeClr>
                </a:solidFill>
              </a:defRPr>
            </a:lvl7pPr>
            <a:lvl8pPr marL="2560304" indent="0">
              <a:buNone/>
              <a:defRPr sz="1280">
                <a:solidFill>
                  <a:schemeClr val="tx1">
                    <a:tint val="75000"/>
                  </a:schemeClr>
                </a:solidFill>
              </a:defRPr>
            </a:lvl8pPr>
            <a:lvl9pPr marL="2926062" indent="0">
              <a:buNone/>
              <a:defRPr sz="128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6532E5C-9A02-445D-BF59-DCFF0610A815}" type="datetime1">
              <a:rPr lang="en-US" smtClean="0"/>
              <a:t>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0FFC13-3A2A-4149-B98F-0B9AB25B5B24}" type="slidenum">
              <a:rPr lang="en-US" smtClean="0"/>
              <a:t>‹#›</a:t>
            </a:fld>
            <a:endParaRPr lang="en-US"/>
          </a:p>
        </p:txBody>
      </p:sp>
    </p:spTree>
    <p:extLst>
      <p:ext uri="{BB962C8B-B14F-4D97-AF65-F5344CB8AC3E}">
        <p14:creationId xmlns:p14="http://schemas.microsoft.com/office/powerpoint/2010/main" val="558833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502920" y="2555875"/>
            <a:ext cx="3108960" cy="60918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703320" y="2555875"/>
            <a:ext cx="3108960" cy="60918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4142B78-8DA3-44AB-8245-C94BE58D2F9E}" type="datetime1">
              <a:rPr lang="en-US" smtClean="0"/>
              <a:t>2/5/2020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0FFC13-3A2A-4149-B98F-0B9AB25B5B24}" type="slidenum">
              <a:rPr lang="en-US" smtClean="0"/>
              <a:t>‹#›</a:t>
            </a:fld>
            <a:endParaRPr lang="en-US"/>
          </a:p>
        </p:txBody>
      </p:sp>
    </p:spTree>
    <p:extLst>
      <p:ext uri="{BB962C8B-B14F-4D97-AF65-F5344CB8AC3E}">
        <p14:creationId xmlns:p14="http://schemas.microsoft.com/office/powerpoint/2010/main" val="39027450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3873" y="511177"/>
            <a:ext cx="6309360" cy="1855788"/>
          </a:xfrm>
        </p:spPr>
        <p:txBody>
          <a:bodyPr/>
          <a:lstStyle/>
          <a:p>
            <a:r>
              <a:rPr lang="en-US"/>
              <a:t>Click to edit Master title style</a:t>
            </a:r>
            <a:endParaRPr lang="en-US" dirty="0"/>
          </a:p>
        </p:txBody>
      </p:sp>
      <p:sp>
        <p:nvSpPr>
          <p:cNvPr id="3" name="Text Placeholder 2"/>
          <p:cNvSpPr>
            <a:spLocks noGrp="1"/>
          </p:cNvSpPr>
          <p:nvPr>
            <p:ph type="body" idx="1"/>
          </p:nvPr>
        </p:nvSpPr>
        <p:spPr>
          <a:xfrm>
            <a:off x="503874" y="2353630"/>
            <a:ext cx="3094672" cy="1153476"/>
          </a:xfrm>
        </p:spPr>
        <p:txBody>
          <a:bodyPr anchor="b"/>
          <a:lstStyle>
            <a:lvl1pPr marL="0" indent="0">
              <a:buNone/>
              <a:defRPr sz="1920" b="1"/>
            </a:lvl1pPr>
            <a:lvl2pPr marL="365758" indent="0">
              <a:buNone/>
              <a:defRPr sz="1600" b="1"/>
            </a:lvl2pPr>
            <a:lvl3pPr marL="731515" indent="0">
              <a:buNone/>
              <a:defRPr sz="1440" b="1"/>
            </a:lvl3pPr>
            <a:lvl4pPr marL="1097273" indent="0">
              <a:buNone/>
              <a:defRPr sz="1280" b="1"/>
            </a:lvl4pPr>
            <a:lvl5pPr marL="1463031" indent="0">
              <a:buNone/>
              <a:defRPr sz="1280" b="1"/>
            </a:lvl5pPr>
            <a:lvl6pPr marL="1828789" indent="0">
              <a:buNone/>
              <a:defRPr sz="1280" b="1"/>
            </a:lvl6pPr>
            <a:lvl7pPr marL="2194546" indent="0">
              <a:buNone/>
              <a:defRPr sz="1280" b="1"/>
            </a:lvl7pPr>
            <a:lvl8pPr marL="2560304" indent="0">
              <a:buNone/>
              <a:defRPr sz="1280" b="1"/>
            </a:lvl8pPr>
            <a:lvl9pPr marL="2926062" indent="0">
              <a:buNone/>
              <a:defRPr sz="1280" b="1"/>
            </a:lvl9pPr>
          </a:lstStyle>
          <a:p>
            <a:pPr lvl="0"/>
            <a:r>
              <a:rPr lang="en-US"/>
              <a:t>Click to edit Master text styles</a:t>
            </a:r>
          </a:p>
        </p:txBody>
      </p:sp>
      <p:sp>
        <p:nvSpPr>
          <p:cNvPr id="4" name="Content Placeholder 3"/>
          <p:cNvSpPr>
            <a:spLocks noGrp="1"/>
          </p:cNvSpPr>
          <p:nvPr>
            <p:ph sz="half" idx="2"/>
          </p:nvPr>
        </p:nvSpPr>
        <p:spPr>
          <a:xfrm>
            <a:off x="503874" y="3507106"/>
            <a:ext cx="3094672" cy="51584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703321" y="2353630"/>
            <a:ext cx="3109913" cy="1153476"/>
          </a:xfrm>
        </p:spPr>
        <p:txBody>
          <a:bodyPr anchor="b"/>
          <a:lstStyle>
            <a:lvl1pPr marL="0" indent="0">
              <a:buNone/>
              <a:defRPr sz="1920" b="1"/>
            </a:lvl1pPr>
            <a:lvl2pPr marL="365758" indent="0">
              <a:buNone/>
              <a:defRPr sz="1600" b="1"/>
            </a:lvl2pPr>
            <a:lvl3pPr marL="731515" indent="0">
              <a:buNone/>
              <a:defRPr sz="1440" b="1"/>
            </a:lvl3pPr>
            <a:lvl4pPr marL="1097273" indent="0">
              <a:buNone/>
              <a:defRPr sz="1280" b="1"/>
            </a:lvl4pPr>
            <a:lvl5pPr marL="1463031" indent="0">
              <a:buNone/>
              <a:defRPr sz="1280" b="1"/>
            </a:lvl5pPr>
            <a:lvl6pPr marL="1828789" indent="0">
              <a:buNone/>
              <a:defRPr sz="1280" b="1"/>
            </a:lvl6pPr>
            <a:lvl7pPr marL="2194546" indent="0">
              <a:buNone/>
              <a:defRPr sz="1280" b="1"/>
            </a:lvl7pPr>
            <a:lvl8pPr marL="2560304" indent="0">
              <a:buNone/>
              <a:defRPr sz="1280" b="1"/>
            </a:lvl8pPr>
            <a:lvl9pPr marL="2926062" indent="0">
              <a:buNone/>
              <a:defRPr sz="1280" b="1"/>
            </a:lvl9pPr>
          </a:lstStyle>
          <a:p>
            <a:pPr lvl="0"/>
            <a:r>
              <a:rPr lang="en-US"/>
              <a:t>Click to edit Master text styles</a:t>
            </a:r>
          </a:p>
        </p:txBody>
      </p:sp>
      <p:sp>
        <p:nvSpPr>
          <p:cNvPr id="6" name="Content Placeholder 5"/>
          <p:cNvSpPr>
            <a:spLocks noGrp="1"/>
          </p:cNvSpPr>
          <p:nvPr>
            <p:ph sz="quarter" idx="4"/>
          </p:nvPr>
        </p:nvSpPr>
        <p:spPr>
          <a:xfrm>
            <a:off x="3703321" y="3507106"/>
            <a:ext cx="3109913" cy="51584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3E39C92-036F-4ACA-93A6-4875BD8149F1}" type="datetime1">
              <a:rPr lang="en-US" smtClean="0"/>
              <a:t>2/5/2020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10FFC13-3A2A-4149-B98F-0B9AB25B5B24}" type="slidenum">
              <a:rPr lang="en-US" smtClean="0"/>
              <a:t>‹#›</a:t>
            </a:fld>
            <a:endParaRPr lang="en-US"/>
          </a:p>
        </p:txBody>
      </p:sp>
    </p:spTree>
    <p:extLst>
      <p:ext uri="{BB962C8B-B14F-4D97-AF65-F5344CB8AC3E}">
        <p14:creationId xmlns:p14="http://schemas.microsoft.com/office/powerpoint/2010/main" val="17836873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E0F8482-FDFF-4157-A47E-56A6734271E7}" type="datetime1">
              <a:rPr lang="en-US" smtClean="0"/>
              <a:t>2/5/2020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10FFC13-3A2A-4149-B98F-0B9AB25B5B24}" type="slidenum">
              <a:rPr lang="en-US" smtClean="0"/>
              <a:t>‹#›</a:t>
            </a:fld>
            <a:endParaRPr lang="en-US"/>
          </a:p>
        </p:txBody>
      </p:sp>
    </p:spTree>
    <p:extLst>
      <p:ext uri="{BB962C8B-B14F-4D97-AF65-F5344CB8AC3E}">
        <p14:creationId xmlns:p14="http://schemas.microsoft.com/office/powerpoint/2010/main" val="40610228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A6BF664-C9C2-4BE7-8144-A16022BFF0CB}" type="datetime1">
              <a:rPr lang="en-US" smtClean="0"/>
              <a:t>2/5/2020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10FFC13-3A2A-4149-B98F-0B9AB25B5B24}" type="slidenum">
              <a:rPr lang="en-US" smtClean="0"/>
              <a:t>‹#›</a:t>
            </a:fld>
            <a:endParaRPr lang="en-US"/>
          </a:p>
        </p:txBody>
      </p:sp>
    </p:spTree>
    <p:extLst>
      <p:ext uri="{BB962C8B-B14F-4D97-AF65-F5344CB8AC3E}">
        <p14:creationId xmlns:p14="http://schemas.microsoft.com/office/powerpoint/2010/main" val="40969085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3873" y="640080"/>
            <a:ext cx="2359342" cy="2240280"/>
          </a:xfrm>
        </p:spPr>
        <p:txBody>
          <a:bodyPr anchor="b"/>
          <a:lstStyle>
            <a:lvl1pPr>
              <a:defRPr sz="2560"/>
            </a:lvl1pPr>
          </a:lstStyle>
          <a:p>
            <a:r>
              <a:rPr lang="en-US"/>
              <a:t>Click to edit Master title style</a:t>
            </a:r>
            <a:endParaRPr lang="en-US" dirty="0"/>
          </a:p>
        </p:txBody>
      </p:sp>
      <p:sp>
        <p:nvSpPr>
          <p:cNvPr id="3" name="Content Placeholder 2"/>
          <p:cNvSpPr>
            <a:spLocks noGrp="1"/>
          </p:cNvSpPr>
          <p:nvPr>
            <p:ph idx="1"/>
          </p:nvPr>
        </p:nvSpPr>
        <p:spPr>
          <a:xfrm>
            <a:off x="3109913" y="1382398"/>
            <a:ext cx="3703320" cy="6823075"/>
          </a:xfrm>
        </p:spPr>
        <p:txBody>
          <a:bodyPr/>
          <a:lstStyle>
            <a:lvl1pPr>
              <a:defRPr sz="2560"/>
            </a:lvl1pPr>
            <a:lvl2pPr>
              <a:defRPr sz="2240"/>
            </a:lvl2pPr>
            <a:lvl3pPr>
              <a:defRPr sz="192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03873" y="2880360"/>
            <a:ext cx="2359342" cy="5336223"/>
          </a:xfrm>
        </p:spPr>
        <p:txBody>
          <a:bodyPr/>
          <a:lstStyle>
            <a:lvl1pPr marL="0" indent="0">
              <a:buNone/>
              <a:defRPr sz="1280"/>
            </a:lvl1pPr>
            <a:lvl2pPr marL="365758" indent="0">
              <a:buNone/>
              <a:defRPr sz="1120"/>
            </a:lvl2pPr>
            <a:lvl3pPr marL="731515" indent="0">
              <a:buNone/>
              <a:defRPr sz="960"/>
            </a:lvl3pPr>
            <a:lvl4pPr marL="1097273" indent="0">
              <a:buNone/>
              <a:defRPr sz="800"/>
            </a:lvl4pPr>
            <a:lvl5pPr marL="1463031" indent="0">
              <a:buNone/>
              <a:defRPr sz="800"/>
            </a:lvl5pPr>
            <a:lvl6pPr marL="1828789" indent="0">
              <a:buNone/>
              <a:defRPr sz="800"/>
            </a:lvl6pPr>
            <a:lvl7pPr marL="2194546" indent="0">
              <a:buNone/>
              <a:defRPr sz="800"/>
            </a:lvl7pPr>
            <a:lvl8pPr marL="2560304" indent="0">
              <a:buNone/>
              <a:defRPr sz="800"/>
            </a:lvl8pPr>
            <a:lvl9pPr marL="2926062" indent="0">
              <a:buNone/>
              <a:defRPr sz="800"/>
            </a:lvl9pPr>
          </a:lstStyle>
          <a:p>
            <a:pPr lvl="0"/>
            <a:r>
              <a:rPr lang="en-US"/>
              <a:t>Click to edit Master text styles</a:t>
            </a:r>
          </a:p>
        </p:txBody>
      </p:sp>
      <p:sp>
        <p:nvSpPr>
          <p:cNvPr id="5" name="Date Placeholder 4"/>
          <p:cNvSpPr>
            <a:spLocks noGrp="1"/>
          </p:cNvSpPr>
          <p:nvPr>
            <p:ph type="dt" sz="half" idx="10"/>
          </p:nvPr>
        </p:nvSpPr>
        <p:spPr/>
        <p:txBody>
          <a:bodyPr/>
          <a:lstStyle/>
          <a:p>
            <a:fld id="{DC09F7B2-F5FA-42CB-AAD5-8A9F288B9D64}" type="datetime1">
              <a:rPr lang="en-US" smtClean="0"/>
              <a:t>2/5/2020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0FFC13-3A2A-4149-B98F-0B9AB25B5B24}" type="slidenum">
              <a:rPr lang="en-US" smtClean="0"/>
              <a:t>‹#›</a:t>
            </a:fld>
            <a:endParaRPr lang="en-US"/>
          </a:p>
        </p:txBody>
      </p:sp>
    </p:spTree>
    <p:extLst>
      <p:ext uri="{BB962C8B-B14F-4D97-AF65-F5344CB8AC3E}">
        <p14:creationId xmlns:p14="http://schemas.microsoft.com/office/powerpoint/2010/main" val="33948153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3873" y="640080"/>
            <a:ext cx="2359342" cy="2240280"/>
          </a:xfrm>
        </p:spPr>
        <p:txBody>
          <a:bodyPr anchor="b"/>
          <a:lstStyle>
            <a:lvl1pPr>
              <a:defRPr sz="2560"/>
            </a:lvl1pPr>
          </a:lstStyle>
          <a:p>
            <a:r>
              <a:rPr lang="en-US"/>
              <a:t>Click to edit Master title style</a:t>
            </a:r>
            <a:endParaRPr lang="en-US" dirty="0"/>
          </a:p>
        </p:txBody>
      </p:sp>
      <p:sp>
        <p:nvSpPr>
          <p:cNvPr id="3" name="Picture Placeholder 2"/>
          <p:cNvSpPr>
            <a:spLocks noGrp="1" noChangeAspect="1"/>
          </p:cNvSpPr>
          <p:nvPr>
            <p:ph type="pic" idx="1"/>
          </p:nvPr>
        </p:nvSpPr>
        <p:spPr>
          <a:xfrm>
            <a:off x="3109913" y="1382398"/>
            <a:ext cx="3703320" cy="6823075"/>
          </a:xfrm>
        </p:spPr>
        <p:txBody>
          <a:bodyPr anchor="t"/>
          <a:lstStyle>
            <a:lvl1pPr marL="0" indent="0">
              <a:buNone/>
              <a:defRPr sz="2560"/>
            </a:lvl1pPr>
            <a:lvl2pPr marL="365758" indent="0">
              <a:buNone/>
              <a:defRPr sz="2240"/>
            </a:lvl2pPr>
            <a:lvl3pPr marL="731515" indent="0">
              <a:buNone/>
              <a:defRPr sz="1920"/>
            </a:lvl3pPr>
            <a:lvl4pPr marL="1097273" indent="0">
              <a:buNone/>
              <a:defRPr sz="1600"/>
            </a:lvl4pPr>
            <a:lvl5pPr marL="1463031" indent="0">
              <a:buNone/>
              <a:defRPr sz="1600"/>
            </a:lvl5pPr>
            <a:lvl6pPr marL="1828789" indent="0">
              <a:buNone/>
              <a:defRPr sz="1600"/>
            </a:lvl6pPr>
            <a:lvl7pPr marL="2194546" indent="0">
              <a:buNone/>
              <a:defRPr sz="1600"/>
            </a:lvl7pPr>
            <a:lvl8pPr marL="2560304" indent="0">
              <a:buNone/>
              <a:defRPr sz="1600"/>
            </a:lvl8pPr>
            <a:lvl9pPr marL="2926062"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03873" y="2880360"/>
            <a:ext cx="2359342" cy="5336223"/>
          </a:xfrm>
        </p:spPr>
        <p:txBody>
          <a:bodyPr/>
          <a:lstStyle>
            <a:lvl1pPr marL="0" indent="0">
              <a:buNone/>
              <a:defRPr sz="1280"/>
            </a:lvl1pPr>
            <a:lvl2pPr marL="365758" indent="0">
              <a:buNone/>
              <a:defRPr sz="1120"/>
            </a:lvl2pPr>
            <a:lvl3pPr marL="731515" indent="0">
              <a:buNone/>
              <a:defRPr sz="960"/>
            </a:lvl3pPr>
            <a:lvl4pPr marL="1097273" indent="0">
              <a:buNone/>
              <a:defRPr sz="800"/>
            </a:lvl4pPr>
            <a:lvl5pPr marL="1463031" indent="0">
              <a:buNone/>
              <a:defRPr sz="800"/>
            </a:lvl5pPr>
            <a:lvl6pPr marL="1828789" indent="0">
              <a:buNone/>
              <a:defRPr sz="800"/>
            </a:lvl6pPr>
            <a:lvl7pPr marL="2194546" indent="0">
              <a:buNone/>
              <a:defRPr sz="800"/>
            </a:lvl7pPr>
            <a:lvl8pPr marL="2560304" indent="0">
              <a:buNone/>
              <a:defRPr sz="800"/>
            </a:lvl8pPr>
            <a:lvl9pPr marL="2926062" indent="0">
              <a:buNone/>
              <a:defRPr sz="800"/>
            </a:lvl9pPr>
          </a:lstStyle>
          <a:p>
            <a:pPr lvl="0"/>
            <a:r>
              <a:rPr lang="en-US"/>
              <a:t>Click to edit Master text styles</a:t>
            </a:r>
          </a:p>
        </p:txBody>
      </p:sp>
      <p:sp>
        <p:nvSpPr>
          <p:cNvPr id="5" name="Date Placeholder 4"/>
          <p:cNvSpPr>
            <a:spLocks noGrp="1"/>
          </p:cNvSpPr>
          <p:nvPr>
            <p:ph type="dt" sz="half" idx="10"/>
          </p:nvPr>
        </p:nvSpPr>
        <p:spPr/>
        <p:txBody>
          <a:bodyPr/>
          <a:lstStyle/>
          <a:p>
            <a:fld id="{986CB456-F5DE-4D10-86D7-20ADD3A50665}" type="datetime1">
              <a:rPr lang="en-US" smtClean="0"/>
              <a:t>2/5/2020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0FFC13-3A2A-4149-B98F-0B9AB25B5B24}" type="slidenum">
              <a:rPr lang="en-US" smtClean="0"/>
              <a:t>‹#›</a:t>
            </a:fld>
            <a:endParaRPr lang="en-US"/>
          </a:p>
        </p:txBody>
      </p:sp>
    </p:spTree>
    <p:extLst>
      <p:ext uri="{BB962C8B-B14F-4D97-AF65-F5344CB8AC3E}">
        <p14:creationId xmlns:p14="http://schemas.microsoft.com/office/powerpoint/2010/main" val="25825716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ACD45B7-C50B-4CE9-812D-F00C12A1DE08}" type="datetime1">
              <a:rPr lang="en-US" smtClean="0"/>
              <a:t>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0FFC13-3A2A-4149-B98F-0B9AB25B5B24}" type="slidenum">
              <a:rPr lang="en-US" smtClean="0"/>
              <a:t>‹#›</a:t>
            </a:fld>
            <a:endParaRPr lang="en-US"/>
          </a:p>
        </p:txBody>
      </p:sp>
    </p:spTree>
    <p:extLst>
      <p:ext uri="{BB962C8B-B14F-4D97-AF65-F5344CB8AC3E}">
        <p14:creationId xmlns:p14="http://schemas.microsoft.com/office/powerpoint/2010/main" val="23902887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234941" y="511176"/>
            <a:ext cx="1577340" cy="813657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02921" y="511176"/>
            <a:ext cx="4640580" cy="813657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8BAB820-4CD5-4D04-A555-64925CF6E764}" type="datetime1">
              <a:rPr lang="en-US" smtClean="0"/>
              <a:t>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0FFC13-3A2A-4149-B98F-0B9AB25B5B24}" type="slidenum">
              <a:rPr lang="en-US" smtClean="0"/>
              <a:t>‹#›</a:t>
            </a:fld>
            <a:endParaRPr lang="en-US"/>
          </a:p>
        </p:txBody>
      </p:sp>
    </p:spTree>
    <p:extLst>
      <p:ext uri="{BB962C8B-B14F-4D97-AF65-F5344CB8AC3E}">
        <p14:creationId xmlns:p14="http://schemas.microsoft.com/office/powerpoint/2010/main" val="31649980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02921" y="511177"/>
            <a:ext cx="6309360" cy="185578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02921" y="2555875"/>
            <a:ext cx="6309360" cy="60918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02920" y="8898893"/>
            <a:ext cx="1645920" cy="511175"/>
          </a:xfrm>
          <a:prstGeom prst="rect">
            <a:avLst/>
          </a:prstGeom>
        </p:spPr>
        <p:txBody>
          <a:bodyPr vert="horz" lIns="91440" tIns="45720" rIns="91440" bIns="45720" rtlCol="0" anchor="ctr"/>
          <a:lstStyle>
            <a:lvl1pPr algn="l">
              <a:defRPr sz="960">
                <a:solidFill>
                  <a:schemeClr val="tx1">
                    <a:tint val="75000"/>
                  </a:schemeClr>
                </a:solidFill>
              </a:defRPr>
            </a:lvl1pPr>
          </a:lstStyle>
          <a:p>
            <a:fld id="{C8D044A1-33F2-453D-A792-61613F94EC5E}" type="datetime1">
              <a:rPr lang="en-US" smtClean="0"/>
              <a:t>2/5/2020</a:t>
            </a:fld>
            <a:endParaRPr lang="en-US"/>
          </a:p>
        </p:txBody>
      </p:sp>
      <p:sp>
        <p:nvSpPr>
          <p:cNvPr id="5" name="Footer Placeholder 4"/>
          <p:cNvSpPr>
            <a:spLocks noGrp="1"/>
          </p:cNvSpPr>
          <p:nvPr>
            <p:ph type="ftr" sz="quarter" idx="3"/>
          </p:nvPr>
        </p:nvSpPr>
        <p:spPr>
          <a:xfrm>
            <a:off x="2423161" y="8898893"/>
            <a:ext cx="2468880" cy="511175"/>
          </a:xfrm>
          <a:prstGeom prst="rect">
            <a:avLst/>
          </a:prstGeom>
        </p:spPr>
        <p:txBody>
          <a:bodyPr vert="horz" lIns="91440" tIns="45720" rIns="91440" bIns="45720" rtlCol="0" anchor="ctr"/>
          <a:lstStyle>
            <a:lvl1pPr algn="ctr">
              <a:defRPr sz="96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5166360" y="8898893"/>
            <a:ext cx="1645920" cy="511175"/>
          </a:xfrm>
          <a:prstGeom prst="rect">
            <a:avLst/>
          </a:prstGeom>
        </p:spPr>
        <p:txBody>
          <a:bodyPr vert="horz" lIns="91440" tIns="45720" rIns="91440" bIns="45720" rtlCol="0" anchor="ctr"/>
          <a:lstStyle>
            <a:lvl1pPr algn="r">
              <a:defRPr sz="1050" i="0">
                <a:solidFill>
                  <a:schemeClr val="tx1">
                    <a:tint val="75000"/>
                  </a:schemeClr>
                </a:solidFill>
                <a:latin typeface="+mj-lt"/>
              </a:defRPr>
            </a:lvl1pPr>
          </a:lstStyle>
          <a:p>
            <a:fld id="{B10FFC13-3A2A-4149-B98F-0B9AB25B5B24}" type="slidenum">
              <a:rPr lang="en-US" smtClean="0"/>
              <a:pPr/>
              <a:t>‹#›</a:t>
            </a:fld>
            <a:endParaRPr lang="en-US"/>
          </a:p>
        </p:txBody>
      </p:sp>
    </p:spTree>
    <p:extLst>
      <p:ext uri="{BB962C8B-B14F-4D97-AF65-F5344CB8AC3E}">
        <p14:creationId xmlns:p14="http://schemas.microsoft.com/office/powerpoint/2010/main" val="27585398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731515" rtl="0" eaLnBrk="1" latinLnBrk="0" hangingPunct="1">
        <a:lnSpc>
          <a:spcPct val="90000"/>
        </a:lnSpc>
        <a:spcBef>
          <a:spcPct val="0"/>
        </a:spcBef>
        <a:buNone/>
        <a:defRPr sz="3520" kern="1200">
          <a:solidFill>
            <a:schemeClr val="tx1"/>
          </a:solidFill>
          <a:latin typeface="+mj-lt"/>
          <a:ea typeface="+mj-ea"/>
          <a:cs typeface="+mj-cs"/>
        </a:defRPr>
      </a:lvl1pPr>
    </p:titleStyle>
    <p:bodyStyle>
      <a:lvl1pPr marL="182879" indent="-182879" algn="l" defTabSz="731515" rtl="0" eaLnBrk="1" latinLnBrk="0" hangingPunct="1">
        <a:lnSpc>
          <a:spcPct val="90000"/>
        </a:lnSpc>
        <a:spcBef>
          <a:spcPts val="800"/>
        </a:spcBef>
        <a:buFont typeface="Arial" panose="020B0604020202020204" pitchFamily="34" charset="0"/>
        <a:buChar char="•"/>
        <a:defRPr sz="2240" kern="1200">
          <a:solidFill>
            <a:schemeClr val="tx1"/>
          </a:solidFill>
          <a:latin typeface="+mn-lt"/>
          <a:ea typeface="+mn-ea"/>
          <a:cs typeface="+mn-cs"/>
        </a:defRPr>
      </a:lvl1pPr>
      <a:lvl2pPr marL="548637" indent="-182879" algn="l" defTabSz="731515" rtl="0" eaLnBrk="1" latinLnBrk="0" hangingPunct="1">
        <a:lnSpc>
          <a:spcPct val="90000"/>
        </a:lnSpc>
        <a:spcBef>
          <a:spcPts val="400"/>
        </a:spcBef>
        <a:buFont typeface="Arial" panose="020B0604020202020204" pitchFamily="34" charset="0"/>
        <a:buChar char="•"/>
        <a:defRPr sz="1920" kern="1200">
          <a:solidFill>
            <a:schemeClr val="tx1"/>
          </a:solidFill>
          <a:latin typeface="+mn-lt"/>
          <a:ea typeface="+mn-ea"/>
          <a:cs typeface="+mn-cs"/>
        </a:defRPr>
      </a:lvl2pPr>
      <a:lvl3pPr marL="914394" indent="-182879" algn="l" defTabSz="731515"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3pPr>
      <a:lvl4pPr marL="1280152" indent="-182879" algn="l" defTabSz="731515"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4pPr>
      <a:lvl5pPr marL="1645910" indent="-182879" algn="l" defTabSz="731515"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5pPr>
      <a:lvl6pPr marL="2011667" indent="-182879" algn="l" defTabSz="731515"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6pPr>
      <a:lvl7pPr marL="2377425" indent="-182879" algn="l" defTabSz="731515"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7pPr>
      <a:lvl8pPr marL="2743183" indent="-182879" algn="l" defTabSz="731515"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8pPr>
      <a:lvl9pPr marL="3108941" indent="-182879" algn="l" defTabSz="731515"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9pPr>
    </p:bodyStyle>
    <p:otherStyle>
      <a:defPPr>
        <a:defRPr lang="en-US"/>
      </a:defPPr>
      <a:lvl1pPr marL="0" algn="l" defTabSz="731515" rtl="0" eaLnBrk="1" latinLnBrk="0" hangingPunct="1">
        <a:defRPr sz="1440" kern="1200">
          <a:solidFill>
            <a:schemeClr val="tx1"/>
          </a:solidFill>
          <a:latin typeface="+mn-lt"/>
          <a:ea typeface="+mn-ea"/>
          <a:cs typeface="+mn-cs"/>
        </a:defRPr>
      </a:lvl1pPr>
      <a:lvl2pPr marL="365758" algn="l" defTabSz="731515" rtl="0" eaLnBrk="1" latinLnBrk="0" hangingPunct="1">
        <a:defRPr sz="1440" kern="1200">
          <a:solidFill>
            <a:schemeClr val="tx1"/>
          </a:solidFill>
          <a:latin typeface="+mn-lt"/>
          <a:ea typeface="+mn-ea"/>
          <a:cs typeface="+mn-cs"/>
        </a:defRPr>
      </a:lvl2pPr>
      <a:lvl3pPr marL="731515" algn="l" defTabSz="731515" rtl="0" eaLnBrk="1" latinLnBrk="0" hangingPunct="1">
        <a:defRPr sz="1440" kern="1200">
          <a:solidFill>
            <a:schemeClr val="tx1"/>
          </a:solidFill>
          <a:latin typeface="+mn-lt"/>
          <a:ea typeface="+mn-ea"/>
          <a:cs typeface="+mn-cs"/>
        </a:defRPr>
      </a:lvl3pPr>
      <a:lvl4pPr marL="1097273" algn="l" defTabSz="731515" rtl="0" eaLnBrk="1" latinLnBrk="0" hangingPunct="1">
        <a:defRPr sz="1440" kern="1200">
          <a:solidFill>
            <a:schemeClr val="tx1"/>
          </a:solidFill>
          <a:latin typeface="+mn-lt"/>
          <a:ea typeface="+mn-ea"/>
          <a:cs typeface="+mn-cs"/>
        </a:defRPr>
      </a:lvl4pPr>
      <a:lvl5pPr marL="1463031" algn="l" defTabSz="731515" rtl="0" eaLnBrk="1" latinLnBrk="0" hangingPunct="1">
        <a:defRPr sz="1440" kern="1200">
          <a:solidFill>
            <a:schemeClr val="tx1"/>
          </a:solidFill>
          <a:latin typeface="+mn-lt"/>
          <a:ea typeface="+mn-ea"/>
          <a:cs typeface="+mn-cs"/>
        </a:defRPr>
      </a:lvl5pPr>
      <a:lvl6pPr marL="1828789" algn="l" defTabSz="731515" rtl="0" eaLnBrk="1" latinLnBrk="0" hangingPunct="1">
        <a:defRPr sz="1440" kern="1200">
          <a:solidFill>
            <a:schemeClr val="tx1"/>
          </a:solidFill>
          <a:latin typeface="+mn-lt"/>
          <a:ea typeface="+mn-ea"/>
          <a:cs typeface="+mn-cs"/>
        </a:defRPr>
      </a:lvl6pPr>
      <a:lvl7pPr marL="2194546" algn="l" defTabSz="731515" rtl="0" eaLnBrk="1" latinLnBrk="0" hangingPunct="1">
        <a:defRPr sz="1440" kern="1200">
          <a:solidFill>
            <a:schemeClr val="tx1"/>
          </a:solidFill>
          <a:latin typeface="+mn-lt"/>
          <a:ea typeface="+mn-ea"/>
          <a:cs typeface="+mn-cs"/>
        </a:defRPr>
      </a:lvl7pPr>
      <a:lvl8pPr marL="2560304" algn="l" defTabSz="731515" rtl="0" eaLnBrk="1" latinLnBrk="0" hangingPunct="1">
        <a:defRPr sz="1440" kern="1200">
          <a:solidFill>
            <a:schemeClr val="tx1"/>
          </a:solidFill>
          <a:latin typeface="+mn-lt"/>
          <a:ea typeface="+mn-ea"/>
          <a:cs typeface="+mn-cs"/>
        </a:defRPr>
      </a:lvl8pPr>
      <a:lvl9pPr marL="2926062" algn="l" defTabSz="731515" rtl="0" eaLnBrk="1" latinLnBrk="0" hangingPunct="1">
        <a:defRPr sz="144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hyperlink" Target="https://pangrampangram.com/products/neue-montreal?variant=8853413593130" TargetMode="External"/><Relationship Id="rId2" Type="http://schemas.openxmlformats.org/officeDocument/2006/relationships/hyperlink" Target="http://fontsgeek.com/fonts/Report-Regular"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pepnonprofit.org/flash-fluency.html"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www.weareteachers.com/what-is-fluency/" TargetMode="Externa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45DDCF-DF93-4433-8D99-585FD31C947E}"/>
              </a:ext>
            </a:extLst>
          </p:cNvPr>
          <p:cNvSpPr>
            <a:spLocks noGrp="1"/>
          </p:cNvSpPr>
          <p:nvPr>
            <p:ph type="ctrTitle"/>
          </p:nvPr>
        </p:nvSpPr>
        <p:spPr>
          <a:xfrm>
            <a:off x="548640" y="1571308"/>
            <a:ext cx="6217920" cy="1657667"/>
          </a:xfrm>
        </p:spPr>
        <p:txBody>
          <a:bodyPr/>
          <a:lstStyle/>
          <a:p>
            <a:endParaRPr lang="en-US" dirty="0"/>
          </a:p>
        </p:txBody>
      </p:sp>
      <p:sp>
        <p:nvSpPr>
          <p:cNvPr id="3" name="Subtitle 2">
            <a:extLst>
              <a:ext uri="{FF2B5EF4-FFF2-40B4-BE49-F238E27FC236}">
                <a16:creationId xmlns:a16="http://schemas.microsoft.com/office/drawing/2014/main" id="{B5EC6403-54EF-4ED2-954B-3930270A8C70}"/>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1130A31B-B7F5-4F96-8569-DE4893A92C22}"/>
              </a:ext>
            </a:extLst>
          </p:cNvPr>
          <p:cNvSpPr>
            <a:spLocks noGrp="1"/>
          </p:cNvSpPr>
          <p:nvPr>
            <p:ph type="sldNum" sz="quarter" idx="12"/>
          </p:nvPr>
        </p:nvSpPr>
        <p:spPr/>
        <p:txBody>
          <a:bodyPr/>
          <a:lstStyle/>
          <a:p>
            <a:fld id="{B10FFC13-3A2A-4149-B98F-0B9AB25B5B24}" type="slidenum">
              <a:rPr lang="en-US" smtClean="0"/>
              <a:t>1</a:t>
            </a:fld>
            <a:endParaRPr lang="en-US"/>
          </a:p>
        </p:txBody>
      </p:sp>
    </p:spTree>
    <p:extLst>
      <p:ext uri="{BB962C8B-B14F-4D97-AF65-F5344CB8AC3E}">
        <p14:creationId xmlns:p14="http://schemas.microsoft.com/office/powerpoint/2010/main" val="5749788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130A31B-B7F5-4F96-8569-DE4893A92C22}"/>
              </a:ext>
            </a:extLst>
          </p:cNvPr>
          <p:cNvSpPr>
            <a:spLocks noGrp="1"/>
          </p:cNvSpPr>
          <p:nvPr>
            <p:ph type="sldNum" sz="quarter" idx="12"/>
          </p:nvPr>
        </p:nvSpPr>
        <p:spPr/>
        <p:txBody>
          <a:bodyPr/>
          <a:lstStyle/>
          <a:p>
            <a:fld id="{B10FFC13-3A2A-4149-B98F-0B9AB25B5B24}" type="slidenum">
              <a:rPr lang="en-US" smtClean="0"/>
              <a:t>2</a:t>
            </a:fld>
            <a:endParaRPr lang="en-US"/>
          </a:p>
        </p:txBody>
      </p:sp>
      <p:sp>
        <p:nvSpPr>
          <p:cNvPr id="5" name="Rectangle 4"/>
          <p:cNvSpPr/>
          <p:nvPr/>
        </p:nvSpPr>
        <p:spPr>
          <a:xfrm>
            <a:off x="505968" y="603992"/>
            <a:ext cx="5913120" cy="5909310"/>
          </a:xfrm>
          <a:prstGeom prst="rect">
            <a:avLst/>
          </a:prstGeom>
        </p:spPr>
        <p:txBody>
          <a:bodyPr wrap="square">
            <a:spAutoFit/>
          </a:bodyPr>
          <a:lstStyle/>
          <a:p>
            <a:r>
              <a:rPr lang="en-US" dirty="0"/>
              <a:t>The Job Hunt</a:t>
            </a:r>
          </a:p>
          <a:p>
            <a:r>
              <a:rPr lang="en-US" dirty="0"/>
              <a:t>Unit 4 Reader</a:t>
            </a:r>
          </a:p>
          <a:p>
            <a:r>
              <a:rPr lang="en-US" b="1" dirty="0"/>
              <a:t>Morning</a:t>
            </a:r>
          </a:p>
          <a:p>
            <a:r>
              <a:rPr lang="en-US" b="1" dirty="0"/>
              <a:t>Brooklyn</a:t>
            </a:r>
          </a:p>
          <a:p>
            <a:r>
              <a:rPr lang="en-US" dirty="0"/>
              <a:t>Drummer’s Grove</a:t>
            </a:r>
          </a:p>
          <a:p>
            <a:r>
              <a:rPr lang="en-US" b="1" dirty="0"/>
              <a:t>Dwight’s Lights </a:t>
            </a:r>
          </a:p>
          <a:p>
            <a:r>
              <a:rPr lang="en-US" b="1" dirty="0"/>
              <a:t>The Gym</a:t>
            </a:r>
          </a:p>
          <a:p>
            <a:r>
              <a:rPr lang="en-US" b="1" dirty="0"/>
              <a:t>The Corner Market</a:t>
            </a:r>
          </a:p>
          <a:p>
            <a:r>
              <a:rPr lang="en-US" b="1" dirty="0"/>
              <a:t>The Diner</a:t>
            </a:r>
          </a:p>
          <a:p>
            <a:r>
              <a:rPr lang="en-US" dirty="0"/>
              <a:t>The Subway</a:t>
            </a:r>
          </a:p>
          <a:p>
            <a:r>
              <a:rPr lang="en-US" dirty="0"/>
              <a:t>Wall Street </a:t>
            </a:r>
          </a:p>
          <a:p>
            <a:r>
              <a:rPr lang="en-US" dirty="0"/>
              <a:t>The Daydream</a:t>
            </a:r>
          </a:p>
          <a:p>
            <a:r>
              <a:rPr lang="en-US" dirty="0"/>
              <a:t>The Florist</a:t>
            </a:r>
          </a:p>
          <a:p>
            <a:r>
              <a:rPr lang="en-US" dirty="0"/>
              <a:t>The Bakery</a:t>
            </a:r>
          </a:p>
          <a:p>
            <a:r>
              <a:rPr lang="en-US" dirty="0"/>
              <a:t>Keeping It Up</a:t>
            </a:r>
          </a:p>
          <a:p>
            <a:r>
              <a:rPr lang="en-US" dirty="0"/>
              <a:t>The Grocery</a:t>
            </a:r>
          </a:p>
          <a:p>
            <a:r>
              <a:rPr lang="en-US" dirty="0"/>
              <a:t>Inventory</a:t>
            </a:r>
          </a:p>
          <a:p>
            <a:r>
              <a:rPr lang="en-US" dirty="0"/>
              <a:t>The Tally</a:t>
            </a:r>
          </a:p>
          <a:p>
            <a:r>
              <a:rPr lang="en-US" dirty="0"/>
              <a:t>Pausing Point (Stories for Assessment and Extra Practice)</a:t>
            </a:r>
          </a:p>
          <a:p>
            <a:r>
              <a:rPr lang="en-US" dirty="0"/>
              <a:t>The Visit</a:t>
            </a:r>
          </a:p>
          <a:p>
            <a:r>
              <a:rPr lang="en-US" dirty="0"/>
              <a:t>Battery Park</a:t>
            </a:r>
          </a:p>
        </p:txBody>
      </p:sp>
    </p:spTree>
    <p:extLst>
      <p:ext uri="{BB962C8B-B14F-4D97-AF65-F5344CB8AC3E}">
        <p14:creationId xmlns:p14="http://schemas.microsoft.com/office/powerpoint/2010/main" val="35762495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F31495-1EFF-497E-B6BD-7787460ADE0A}"/>
              </a:ext>
            </a:extLst>
          </p:cNvPr>
          <p:cNvSpPr>
            <a:spLocks noGrp="1"/>
          </p:cNvSpPr>
          <p:nvPr>
            <p:ph type="title"/>
          </p:nvPr>
        </p:nvSpPr>
        <p:spPr>
          <a:xfrm>
            <a:off x="502921" y="511177"/>
            <a:ext cx="6309360" cy="555623"/>
          </a:xfrm>
        </p:spPr>
        <p:txBody>
          <a:bodyPr>
            <a:normAutofit/>
          </a:bodyPr>
          <a:lstStyle/>
          <a:p>
            <a:r>
              <a:rPr lang="en-US" sz="2800" b="1" dirty="0">
                <a:solidFill>
                  <a:srgbClr val="7BACDC"/>
                </a:solidFill>
                <a:effectLst>
                  <a:outerShdw blurRad="38100" dist="38100" dir="2700000" algn="tl">
                    <a:srgbClr val="000000">
                      <a:alpha val="43137"/>
                    </a:srgbClr>
                  </a:outerShdw>
                </a:effectLst>
                <a:latin typeface="Report" panose="02000506020000020003" pitchFamily="2" charset="0"/>
              </a:rPr>
              <a:t>About these Texts</a:t>
            </a:r>
          </a:p>
        </p:txBody>
      </p:sp>
      <p:sp>
        <p:nvSpPr>
          <p:cNvPr id="3" name="Content Placeholder 2">
            <a:extLst>
              <a:ext uri="{FF2B5EF4-FFF2-40B4-BE49-F238E27FC236}">
                <a16:creationId xmlns:a16="http://schemas.microsoft.com/office/drawing/2014/main" id="{C8A69A0D-B246-4087-A914-C9CC9FF8D75D}"/>
              </a:ext>
            </a:extLst>
          </p:cNvPr>
          <p:cNvSpPr>
            <a:spLocks noGrp="1"/>
          </p:cNvSpPr>
          <p:nvPr>
            <p:ph idx="1"/>
          </p:nvPr>
        </p:nvSpPr>
        <p:spPr>
          <a:xfrm>
            <a:off x="502920" y="4330986"/>
            <a:ext cx="6309360" cy="4985371"/>
          </a:xfrm>
        </p:spPr>
        <p:txBody>
          <a:bodyPr>
            <a:normAutofit/>
          </a:bodyPr>
          <a:lstStyle/>
          <a:p>
            <a:pPr marL="0" indent="0" algn="just">
              <a:lnSpc>
                <a:spcPct val="114000"/>
              </a:lnSpc>
              <a:spcBef>
                <a:spcPts val="0"/>
              </a:spcBef>
              <a:spcAft>
                <a:spcPts val="300"/>
              </a:spcAft>
              <a:buNone/>
            </a:pPr>
            <a:r>
              <a:rPr lang="en-US" sz="1600" b="1" dirty="0">
                <a:solidFill>
                  <a:srgbClr val="7BACDC"/>
                </a:solidFill>
                <a:effectLst>
                  <a:outerShdw blurRad="38100" dist="38100" dir="2700000" algn="tl">
                    <a:srgbClr val="000000">
                      <a:alpha val="43137"/>
                    </a:srgbClr>
                  </a:outerShdw>
                </a:effectLst>
                <a:latin typeface="Report" panose="02000506020000020003" pitchFamily="2" charset="0"/>
              </a:rPr>
              <a:t>Printing</a:t>
            </a:r>
            <a:endParaRPr lang="en-US" sz="1600" b="1" dirty="0">
              <a:latin typeface="Neuemontreal-light" panose="00000400000000000000" pitchFamily="50" charset="0"/>
            </a:endParaRPr>
          </a:p>
          <a:p>
            <a:pPr marL="0" indent="0" algn="just">
              <a:lnSpc>
                <a:spcPct val="114000"/>
              </a:lnSpc>
              <a:spcBef>
                <a:spcPts val="0"/>
              </a:spcBef>
              <a:spcAft>
                <a:spcPts val="300"/>
              </a:spcAft>
              <a:buNone/>
            </a:pPr>
            <a:r>
              <a:rPr lang="en-US" sz="1200" b="1" dirty="0">
                <a:latin typeface="Neuemontreal-light" panose="00000400000000000000" pitchFamily="50" charset="0"/>
              </a:rPr>
              <a:t>I’ve added a blank page after any one-page texts so that you can print all of them double-sided and have each one be one sheet each. </a:t>
            </a:r>
          </a:p>
          <a:p>
            <a:pPr marL="0" indent="0" algn="just">
              <a:lnSpc>
                <a:spcPct val="114000"/>
              </a:lnSpc>
              <a:spcBef>
                <a:spcPts val="0"/>
              </a:spcBef>
              <a:spcAft>
                <a:spcPts val="300"/>
              </a:spcAft>
              <a:buNone/>
            </a:pPr>
            <a:endParaRPr lang="en-US" sz="1200" b="1" dirty="0">
              <a:latin typeface="Neuemontreal-light" panose="00000400000000000000" pitchFamily="50" charset="0"/>
            </a:endParaRPr>
          </a:p>
          <a:p>
            <a:pPr marL="0" indent="0" algn="just">
              <a:lnSpc>
                <a:spcPct val="114000"/>
              </a:lnSpc>
              <a:spcBef>
                <a:spcPts val="0"/>
              </a:spcBef>
              <a:spcAft>
                <a:spcPts val="300"/>
              </a:spcAft>
              <a:buNone/>
            </a:pPr>
            <a:endParaRPr lang="en-US" sz="700" b="1" dirty="0">
              <a:latin typeface="Neuemontreal-light" panose="00000400000000000000" pitchFamily="50" charset="0"/>
            </a:endParaRPr>
          </a:p>
          <a:p>
            <a:pPr marL="0" indent="0" algn="just">
              <a:lnSpc>
                <a:spcPct val="114000"/>
              </a:lnSpc>
              <a:spcBef>
                <a:spcPts val="0"/>
              </a:spcBef>
              <a:spcAft>
                <a:spcPts val="300"/>
              </a:spcAft>
              <a:buNone/>
            </a:pPr>
            <a:r>
              <a:rPr lang="en-US" sz="1600" b="1" dirty="0">
                <a:solidFill>
                  <a:srgbClr val="7BACDC"/>
                </a:solidFill>
                <a:effectLst>
                  <a:outerShdw blurRad="38100" dist="38100" dir="2700000" algn="tl">
                    <a:srgbClr val="000000">
                      <a:alpha val="43137"/>
                    </a:srgbClr>
                  </a:outerShdw>
                </a:effectLst>
                <a:latin typeface="Report" panose="02000506020000020003" pitchFamily="2" charset="0"/>
              </a:rPr>
              <a:t>Fonts</a:t>
            </a:r>
          </a:p>
          <a:p>
            <a:pPr marL="0" indent="0" algn="ctr">
              <a:lnSpc>
                <a:spcPct val="114000"/>
              </a:lnSpc>
              <a:spcBef>
                <a:spcPts val="0"/>
              </a:spcBef>
              <a:buNone/>
            </a:pPr>
            <a:r>
              <a:rPr lang="en-US" sz="1400" dirty="0">
                <a:latin typeface="Report" panose="02000506020000020003" pitchFamily="2" charset="0"/>
              </a:rPr>
              <a:t>Font for student texts:</a:t>
            </a:r>
          </a:p>
          <a:p>
            <a:pPr marL="0" indent="0" algn="ctr">
              <a:lnSpc>
                <a:spcPct val="114000"/>
              </a:lnSpc>
              <a:spcBef>
                <a:spcPts val="0"/>
              </a:spcBef>
              <a:spcAft>
                <a:spcPts val="600"/>
              </a:spcAft>
              <a:buNone/>
            </a:pPr>
            <a:r>
              <a:rPr lang="en-US" sz="1400" b="1" dirty="0">
                <a:solidFill>
                  <a:schemeClr val="accent4">
                    <a:lumMod val="50000"/>
                  </a:schemeClr>
                </a:solidFill>
                <a:latin typeface="Report" panose="02000506020000020003" pitchFamily="2" charset="0"/>
                <a:hlinkClick r:id="rId2">
                  <a:extLst>
                    <a:ext uri="{A12FA001-AC4F-418D-AE19-62706E023703}">
                      <ahyp:hlinkClr xmlns:ahyp="http://schemas.microsoft.com/office/drawing/2018/hyperlinkcolor" val="tx"/>
                    </a:ext>
                  </a:extLst>
                </a:hlinkClick>
              </a:rPr>
              <a:t>Report Regular</a:t>
            </a:r>
            <a:endParaRPr lang="en-US" sz="1400" b="1" dirty="0">
              <a:solidFill>
                <a:schemeClr val="accent4">
                  <a:lumMod val="50000"/>
                </a:schemeClr>
              </a:solidFill>
              <a:latin typeface="Report" panose="02000506020000020003" pitchFamily="2" charset="0"/>
            </a:endParaRPr>
          </a:p>
          <a:p>
            <a:pPr marL="0" indent="0" algn="ctr">
              <a:lnSpc>
                <a:spcPct val="114000"/>
              </a:lnSpc>
              <a:spcBef>
                <a:spcPts val="0"/>
              </a:spcBef>
              <a:buNone/>
            </a:pPr>
            <a:r>
              <a:rPr lang="en-US" sz="1200" b="1" dirty="0">
                <a:latin typeface="Neuemontreal-light" panose="00000400000000000000" pitchFamily="50" charset="0"/>
              </a:rPr>
              <a:t>Font for headings and lesson plans: </a:t>
            </a:r>
          </a:p>
          <a:p>
            <a:pPr marL="0" indent="0" algn="ctr">
              <a:lnSpc>
                <a:spcPct val="114000"/>
              </a:lnSpc>
              <a:spcBef>
                <a:spcPts val="0"/>
              </a:spcBef>
              <a:spcAft>
                <a:spcPts val="600"/>
              </a:spcAft>
              <a:buNone/>
            </a:pPr>
            <a:r>
              <a:rPr lang="en-US" sz="1200" dirty="0">
                <a:solidFill>
                  <a:schemeClr val="accent4">
                    <a:lumMod val="50000"/>
                  </a:schemeClr>
                </a:solidFill>
                <a:latin typeface="Neuemontreal-bold" panose="00000800000000000000" pitchFamily="50" charset="0"/>
                <a:hlinkClick r:id="rId3">
                  <a:extLst>
                    <a:ext uri="{A12FA001-AC4F-418D-AE19-62706E023703}">
                      <ahyp:hlinkClr xmlns:ahyp="http://schemas.microsoft.com/office/drawing/2018/hyperlinkcolor" val="tx"/>
                    </a:ext>
                  </a:extLst>
                </a:hlinkClick>
              </a:rPr>
              <a:t>Neue Montreal</a:t>
            </a:r>
            <a:endParaRPr lang="en-US" sz="1200" dirty="0">
              <a:solidFill>
                <a:schemeClr val="accent4">
                  <a:lumMod val="50000"/>
                </a:schemeClr>
              </a:solidFill>
              <a:latin typeface="Neuemontreal-bold" panose="00000800000000000000" pitchFamily="50" charset="0"/>
            </a:endParaRPr>
          </a:p>
          <a:p>
            <a:pPr marL="0" indent="0" algn="just">
              <a:lnSpc>
                <a:spcPct val="114000"/>
              </a:lnSpc>
              <a:spcBef>
                <a:spcPts val="0"/>
              </a:spcBef>
              <a:spcAft>
                <a:spcPts val="300"/>
              </a:spcAft>
              <a:buNone/>
            </a:pPr>
            <a:endParaRPr lang="en-US" sz="700" b="1" dirty="0">
              <a:latin typeface="Neuemontreal-light" panose="00000400000000000000" pitchFamily="50" charset="0"/>
            </a:endParaRPr>
          </a:p>
        </p:txBody>
      </p:sp>
      <p:sp>
        <p:nvSpPr>
          <p:cNvPr id="4" name="Slide Number Placeholder 3">
            <a:extLst>
              <a:ext uri="{FF2B5EF4-FFF2-40B4-BE49-F238E27FC236}">
                <a16:creationId xmlns:a16="http://schemas.microsoft.com/office/drawing/2014/main" id="{34AE09D5-13BF-4888-A994-6C19E9E31969}"/>
              </a:ext>
            </a:extLst>
          </p:cNvPr>
          <p:cNvSpPr>
            <a:spLocks noGrp="1"/>
          </p:cNvSpPr>
          <p:nvPr>
            <p:ph type="sldNum" sz="quarter" idx="12"/>
          </p:nvPr>
        </p:nvSpPr>
        <p:spPr/>
        <p:txBody>
          <a:bodyPr/>
          <a:lstStyle/>
          <a:p>
            <a:fld id="{B10FFC13-3A2A-4149-B98F-0B9AB25B5B24}" type="slidenum">
              <a:rPr lang="en-US" smtClean="0"/>
              <a:t>3</a:t>
            </a:fld>
            <a:endParaRPr lang="en-US"/>
          </a:p>
        </p:txBody>
      </p:sp>
      <p:cxnSp>
        <p:nvCxnSpPr>
          <p:cNvPr id="12" name="Straight Connector 11">
            <a:extLst>
              <a:ext uri="{FF2B5EF4-FFF2-40B4-BE49-F238E27FC236}">
                <a16:creationId xmlns:a16="http://schemas.microsoft.com/office/drawing/2014/main" id="{B42C900D-1BA3-49BC-B090-EEB7073166F0}"/>
              </a:ext>
            </a:extLst>
          </p:cNvPr>
          <p:cNvCxnSpPr/>
          <p:nvPr/>
        </p:nvCxnSpPr>
        <p:spPr>
          <a:xfrm>
            <a:off x="600075" y="1066800"/>
            <a:ext cx="6180272" cy="0"/>
          </a:xfrm>
          <a:prstGeom prst="line">
            <a:avLst/>
          </a:prstGeom>
          <a:ln w="60325" cmpd="thinThick">
            <a:solidFill>
              <a:srgbClr val="7BACDC"/>
            </a:solidFill>
          </a:ln>
        </p:spPr>
        <p:style>
          <a:lnRef idx="1">
            <a:schemeClr val="accent1"/>
          </a:lnRef>
          <a:fillRef idx="0">
            <a:schemeClr val="accent1"/>
          </a:fillRef>
          <a:effectRef idx="0">
            <a:schemeClr val="accent1"/>
          </a:effectRef>
          <a:fontRef idx="minor">
            <a:schemeClr val="tx1"/>
          </a:fontRef>
        </p:style>
      </p:cxnSp>
      <p:sp>
        <p:nvSpPr>
          <p:cNvPr id="14" name="Content Placeholder 2">
            <a:extLst>
              <a:ext uri="{FF2B5EF4-FFF2-40B4-BE49-F238E27FC236}">
                <a16:creationId xmlns:a16="http://schemas.microsoft.com/office/drawing/2014/main" id="{0A138E69-61B0-4A14-8253-AC1F96B38D24}"/>
              </a:ext>
            </a:extLst>
          </p:cNvPr>
          <p:cNvSpPr txBox="1">
            <a:spLocks/>
          </p:cNvSpPr>
          <p:nvPr/>
        </p:nvSpPr>
        <p:spPr>
          <a:xfrm>
            <a:off x="535531" y="1168687"/>
            <a:ext cx="6309360" cy="3162298"/>
          </a:xfrm>
          <a:prstGeom prst="rect">
            <a:avLst/>
          </a:prstGeom>
        </p:spPr>
        <p:txBody>
          <a:bodyPr vert="horz" lIns="91440" tIns="45720" rIns="91440" bIns="45720" rtlCol="0">
            <a:normAutofit/>
          </a:bodyPr>
          <a:lstStyle>
            <a:lvl1pPr marL="182879" indent="-182879" algn="l" defTabSz="731515" rtl="0" eaLnBrk="1" latinLnBrk="0" hangingPunct="1">
              <a:lnSpc>
                <a:spcPct val="90000"/>
              </a:lnSpc>
              <a:spcBef>
                <a:spcPts val="800"/>
              </a:spcBef>
              <a:buFont typeface="Arial" panose="020B0604020202020204" pitchFamily="34" charset="0"/>
              <a:buChar char="•"/>
              <a:defRPr sz="2240" kern="1200">
                <a:solidFill>
                  <a:schemeClr val="tx1"/>
                </a:solidFill>
                <a:latin typeface="+mn-lt"/>
                <a:ea typeface="+mn-ea"/>
                <a:cs typeface="+mn-cs"/>
              </a:defRPr>
            </a:lvl1pPr>
            <a:lvl2pPr marL="548637" indent="-182879" algn="l" defTabSz="731515" rtl="0" eaLnBrk="1" latinLnBrk="0" hangingPunct="1">
              <a:lnSpc>
                <a:spcPct val="90000"/>
              </a:lnSpc>
              <a:spcBef>
                <a:spcPts val="400"/>
              </a:spcBef>
              <a:buFont typeface="Arial" panose="020B0604020202020204" pitchFamily="34" charset="0"/>
              <a:buChar char="•"/>
              <a:defRPr sz="1920" kern="1200">
                <a:solidFill>
                  <a:schemeClr val="tx1"/>
                </a:solidFill>
                <a:latin typeface="+mn-lt"/>
                <a:ea typeface="+mn-ea"/>
                <a:cs typeface="+mn-cs"/>
              </a:defRPr>
            </a:lvl2pPr>
            <a:lvl3pPr marL="914394" indent="-182879" algn="l" defTabSz="731515"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3pPr>
            <a:lvl4pPr marL="1280152" indent="-182879" algn="l" defTabSz="731515"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4pPr>
            <a:lvl5pPr marL="1645910" indent="-182879" algn="l" defTabSz="731515"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5pPr>
            <a:lvl6pPr marL="2011667" indent="-182879" algn="l" defTabSz="731515"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6pPr>
            <a:lvl7pPr marL="2377425" indent="-182879" algn="l" defTabSz="731515"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7pPr>
            <a:lvl8pPr marL="2743183" indent="-182879" algn="l" defTabSz="731515"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8pPr>
            <a:lvl9pPr marL="3108941" indent="-182879" algn="l" defTabSz="731515"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9pPr>
          </a:lstStyle>
          <a:p>
            <a:pPr marL="0" indent="0" algn="just">
              <a:lnSpc>
                <a:spcPct val="114000"/>
              </a:lnSpc>
              <a:spcBef>
                <a:spcPts val="0"/>
              </a:spcBef>
              <a:spcAft>
                <a:spcPts val="300"/>
              </a:spcAft>
              <a:buFont typeface="Arial" panose="020B0604020202020204" pitchFamily="34" charset="0"/>
              <a:buNone/>
            </a:pPr>
            <a:r>
              <a:rPr lang="en-US" sz="1600" b="1" dirty="0">
                <a:solidFill>
                  <a:srgbClr val="7BACDC"/>
                </a:solidFill>
                <a:effectLst>
                  <a:outerShdw blurRad="38100" dist="38100" dir="2700000" algn="tl">
                    <a:srgbClr val="000000">
                      <a:alpha val="43137"/>
                    </a:srgbClr>
                  </a:outerShdw>
                </a:effectLst>
                <a:latin typeface="Report" panose="02000506020000020003" pitchFamily="2" charset="0"/>
              </a:rPr>
              <a:t>Printing</a:t>
            </a:r>
            <a:endParaRPr lang="en-US" sz="1600" b="1" dirty="0">
              <a:latin typeface="Neuemontreal-light" panose="00000400000000000000" pitchFamily="50" charset="0"/>
            </a:endParaRPr>
          </a:p>
          <a:p>
            <a:pPr marL="0" indent="0" algn="just">
              <a:lnSpc>
                <a:spcPct val="114000"/>
              </a:lnSpc>
              <a:spcBef>
                <a:spcPts val="0"/>
              </a:spcBef>
              <a:spcAft>
                <a:spcPts val="300"/>
              </a:spcAft>
              <a:buFont typeface="Arial" panose="020B0604020202020204" pitchFamily="34" charset="0"/>
              <a:buNone/>
            </a:pPr>
            <a:r>
              <a:rPr lang="en-US" sz="1200" b="1" dirty="0">
                <a:latin typeface="Neuemontreal-light" panose="00000400000000000000" pitchFamily="50" charset="0"/>
              </a:rPr>
              <a:t>I’ve added a blank page after any one-page texts so that you can print all of them double-sided and have each one be one sheet each. </a:t>
            </a:r>
          </a:p>
          <a:p>
            <a:pPr marL="0" indent="0" algn="just">
              <a:lnSpc>
                <a:spcPct val="114000"/>
              </a:lnSpc>
              <a:spcBef>
                <a:spcPts val="0"/>
              </a:spcBef>
              <a:spcAft>
                <a:spcPts val="300"/>
              </a:spcAft>
              <a:buFont typeface="Arial" panose="020B0604020202020204" pitchFamily="34" charset="0"/>
              <a:buNone/>
            </a:pPr>
            <a:endParaRPr lang="en-US" sz="1200" b="1" dirty="0">
              <a:latin typeface="Neuemontreal-light" panose="00000400000000000000" pitchFamily="50" charset="0"/>
            </a:endParaRPr>
          </a:p>
        </p:txBody>
      </p:sp>
    </p:spTree>
    <p:extLst>
      <p:ext uri="{BB962C8B-B14F-4D97-AF65-F5344CB8AC3E}">
        <p14:creationId xmlns:p14="http://schemas.microsoft.com/office/powerpoint/2010/main" val="34763496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F31495-1EFF-497E-B6BD-7787460ADE0A}"/>
              </a:ext>
            </a:extLst>
          </p:cNvPr>
          <p:cNvSpPr>
            <a:spLocks noGrp="1"/>
          </p:cNvSpPr>
          <p:nvPr>
            <p:ph type="title"/>
          </p:nvPr>
        </p:nvSpPr>
        <p:spPr>
          <a:xfrm>
            <a:off x="502921" y="511177"/>
            <a:ext cx="6309360" cy="555623"/>
          </a:xfrm>
        </p:spPr>
        <p:txBody>
          <a:bodyPr>
            <a:normAutofit/>
          </a:bodyPr>
          <a:lstStyle/>
          <a:p>
            <a:r>
              <a:rPr lang="en-US" sz="2800" b="1" dirty="0">
                <a:solidFill>
                  <a:srgbClr val="7BACDC"/>
                </a:solidFill>
                <a:effectLst>
                  <a:outerShdw blurRad="38100" dist="38100" dir="2700000" algn="tl">
                    <a:srgbClr val="000000">
                      <a:alpha val="43137"/>
                    </a:srgbClr>
                  </a:outerShdw>
                </a:effectLst>
                <a:latin typeface="Report" panose="02000506020000020003" pitchFamily="2" charset="0"/>
              </a:rPr>
              <a:t>Why Fluency</a:t>
            </a:r>
          </a:p>
        </p:txBody>
      </p:sp>
      <p:sp>
        <p:nvSpPr>
          <p:cNvPr id="3" name="Content Placeholder 2">
            <a:extLst>
              <a:ext uri="{FF2B5EF4-FFF2-40B4-BE49-F238E27FC236}">
                <a16:creationId xmlns:a16="http://schemas.microsoft.com/office/drawing/2014/main" id="{C8A69A0D-B246-4087-A914-C9CC9FF8D75D}"/>
              </a:ext>
            </a:extLst>
          </p:cNvPr>
          <p:cNvSpPr>
            <a:spLocks noGrp="1"/>
          </p:cNvSpPr>
          <p:nvPr>
            <p:ph idx="1"/>
          </p:nvPr>
        </p:nvSpPr>
        <p:spPr>
          <a:xfrm>
            <a:off x="929640" y="1219487"/>
            <a:ext cx="5303520" cy="4053554"/>
          </a:xfrm>
        </p:spPr>
        <p:txBody>
          <a:bodyPr>
            <a:normAutofit/>
          </a:bodyPr>
          <a:lstStyle/>
          <a:p>
            <a:pPr marL="0" indent="0" algn="just">
              <a:lnSpc>
                <a:spcPct val="124000"/>
              </a:lnSpc>
              <a:spcBef>
                <a:spcPts val="0"/>
              </a:spcBef>
              <a:buNone/>
            </a:pPr>
            <a:r>
              <a:rPr lang="en-US" sz="1400" i="1" dirty="0">
                <a:effectLst>
                  <a:outerShdw blurRad="38100" dist="38100" dir="2700000" algn="tl">
                    <a:srgbClr val="000000">
                      <a:alpha val="43137"/>
                    </a:srgbClr>
                  </a:outerShdw>
                </a:effectLst>
                <a:latin typeface="Bodoni MT" panose="02070603080606020203" pitchFamily="18" charset="0"/>
              </a:rPr>
              <a:t>“Though fluency does not guarantee comprehension, lack of fluency guarantees students will not be able to comprehend text.” </a:t>
            </a:r>
          </a:p>
          <a:p>
            <a:pPr marL="0" indent="0" algn="r">
              <a:lnSpc>
                <a:spcPct val="124000"/>
              </a:lnSpc>
              <a:spcBef>
                <a:spcPts val="0"/>
              </a:spcBef>
              <a:spcAft>
                <a:spcPts val="600"/>
              </a:spcAft>
              <a:buNone/>
            </a:pPr>
            <a:r>
              <a:rPr lang="en-US" sz="1100" i="1" dirty="0">
                <a:latin typeface="Bodoni MT" panose="02070603080606020203" pitchFamily="18" charset="0"/>
              </a:rPr>
              <a:t>Student Achievement Partners</a:t>
            </a:r>
          </a:p>
          <a:p>
            <a:pPr marL="0" indent="0">
              <a:lnSpc>
                <a:spcPct val="124000"/>
              </a:lnSpc>
              <a:spcBef>
                <a:spcPts val="0"/>
              </a:spcBef>
              <a:buNone/>
            </a:pPr>
            <a:r>
              <a:rPr lang="en-US" sz="600" i="1" dirty="0">
                <a:effectLst>
                  <a:outerShdw blurRad="38100" dist="38100" dir="2700000" algn="tl">
                    <a:srgbClr val="000000">
                      <a:alpha val="43137"/>
                    </a:srgbClr>
                  </a:outerShdw>
                </a:effectLst>
                <a:latin typeface="Bodoni MT" panose="02070603080606020203" pitchFamily="18" charset="0"/>
              </a:rPr>
              <a:t> </a:t>
            </a:r>
          </a:p>
          <a:p>
            <a:pPr marL="0" indent="0" algn="just">
              <a:lnSpc>
                <a:spcPct val="124000"/>
              </a:lnSpc>
              <a:spcBef>
                <a:spcPts val="0"/>
              </a:spcBef>
              <a:buNone/>
            </a:pPr>
            <a:r>
              <a:rPr lang="en-US" sz="1400" i="1" dirty="0">
                <a:effectLst>
                  <a:outerShdw blurRad="38100" dist="38100" dir="2700000" algn="tl">
                    <a:srgbClr val="000000">
                      <a:alpha val="43137"/>
                    </a:srgbClr>
                  </a:outerShdw>
                </a:effectLst>
                <a:latin typeface="Bodoni MT" panose="02070603080606020203" pitchFamily="18" charset="0"/>
              </a:rPr>
              <a:t>“It may be helpful to think of reading fluency as a ‘bridge’ between the two major components of reading – word decoding and comprehension. At one end of this bridge, fluency connects to accuracy and automaticity in decoding. At the other end, fluency connects to comprehension though prosody, or expressive interpretation.”</a:t>
            </a:r>
          </a:p>
          <a:p>
            <a:pPr marL="0" indent="0" algn="r" fontAlgn="base">
              <a:lnSpc>
                <a:spcPct val="124000"/>
              </a:lnSpc>
              <a:spcBef>
                <a:spcPts val="0"/>
              </a:spcBef>
              <a:buNone/>
            </a:pPr>
            <a:r>
              <a:rPr lang="en-US" sz="1100" i="1" dirty="0">
                <a:latin typeface="Bodoni MT" panose="02070603080606020203" pitchFamily="18" charset="0"/>
              </a:rPr>
              <a:t>Flash Fluency by The Positive Engagement Project</a:t>
            </a:r>
          </a:p>
          <a:p>
            <a:pPr marL="0" indent="0" algn="r">
              <a:lnSpc>
                <a:spcPct val="124000"/>
              </a:lnSpc>
              <a:spcBef>
                <a:spcPts val="0"/>
              </a:spcBef>
              <a:buNone/>
            </a:pPr>
            <a:r>
              <a:rPr lang="en-US" sz="1100" i="1" u="sng" dirty="0">
                <a:latin typeface="Bodoni MT" panose="02070603080606020203" pitchFamily="18" charset="0"/>
                <a:hlinkClick r:id="rId2">
                  <a:extLst>
                    <a:ext uri="{A12FA001-AC4F-418D-AE19-62706E023703}">
                      <ahyp:hlinkClr xmlns:ahyp="http://schemas.microsoft.com/office/drawing/2018/hyperlinkcolor" val="tx"/>
                    </a:ext>
                  </a:extLst>
                </a:hlinkClick>
              </a:rPr>
              <a:t>http://pepnonprofit.org/flash-fluency.html</a:t>
            </a:r>
            <a:endParaRPr lang="en-US" sz="400" b="1" i="1" dirty="0">
              <a:latin typeface="Bodoni MT" panose="02070603080606020203" pitchFamily="18" charset="0"/>
            </a:endParaRPr>
          </a:p>
        </p:txBody>
      </p:sp>
      <p:sp>
        <p:nvSpPr>
          <p:cNvPr id="4" name="Slide Number Placeholder 3">
            <a:extLst>
              <a:ext uri="{FF2B5EF4-FFF2-40B4-BE49-F238E27FC236}">
                <a16:creationId xmlns:a16="http://schemas.microsoft.com/office/drawing/2014/main" id="{34AE09D5-13BF-4888-A994-6C19E9E31969}"/>
              </a:ext>
            </a:extLst>
          </p:cNvPr>
          <p:cNvSpPr>
            <a:spLocks noGrp="1"/>
          </p:cNvSpPr>
          <p:nvPr>
            <p:ph type="sldNum" sz="quarter" idx="12"/>
          </p:nvPr>
        </p:nvSpPr>
        <p:spPr/>
        <p:txBody>
          <a:bodyPr/>
          <a:lstStyle/>
          <a:p>
            <a:fld id="{B10FFC13-3A2A-4149-B98F-0B9AB25B5B24}" type="slidenum">
              <a:rPr lang="en-US" smtClean="0"/>
              <a:t>4</a:t>
            </a:fld>
            <a:endParaRPr lang="en-US"/>
          </a:p>
        </p:txBody>
      </p:sp>
      <p:cxnSp>
        <p:nvCxnSpPr>
          <p:cNvPr id="12" name="Straight Connector 11">
            <a:extLst>
              <a:ext uri="{FF2B5EF4-FFF2-40B4-BE49-F238E27FC236}">
                <a16:creationId xmlns:a16="http://schemas.microsoft.com/office/drawing/2014/main" id="{B42C900D-1BA3-49BC-B090-EEB7073166F0}"/>
              </a:ext>
            </a:extLst>
          </p:cNvPr>
          <p:cNvCxnSpPr/>
          <p:nvPr/>
        </p:nvCxnSpPr>
        <p:spPr>
          <a:xfrm>
            <a:off x="600075" y="1066800"/>
            <a:ext cx="6180272" cy="0"/>
          </a:xfrm>
          <a:prstGeom prst="line">
            <a:avLst/>
          </a:prstGeom>
          <a:ln w="60325" cmpd="thinThick">
            <a:solidFill>
              <a:srgbClr val="7BACDC"/>
            </a:solidFill>
          </a:ln>
        </p:spPr>
        <p:style>
          <a:lnRef idx="1">
            <a:schemeClr val="accent1"/>
          </a:lnRef>
          <a:fillRef idx="0">
            <a:schemeClr val="accent1"/>
          </a:fillRef>
          <a:effectRef idx="0">
            <a:schemeClr val="accent1"/>
          </a:effectRef>
          <a:fontRef idx="minor">
            <a:schemeClr val="tx1"/>
          </a:fontRef>
        </p:style>
      </p:cxnSp>
      <p:graphicFrame>
        <p:nvGraphicFramePr>
          <p:cNvPr id="5" name="Table 4">
            <a:extLst>
              <a:ext uri="{FF2B5EF4-FFF2-40B4-BE49-F238E27FC236}">
                <a16:creationId xmlns:a16="http://schemas.microsoft.com/office/drawing/2014/main" id="{FF137239-51BE-468A-84E1-8AA1196189CE}"/>
              </a:ext>
            </a:extLst>
          </p:cNvPr>
          <p:cNvGraphicFramePr>
            <a:graphicFrameLocks noGrp="1"/>
          </p:cNvGraphicFramePr>
          <p:nvPr>
            <p:extLst>
              <p:ext uri="{D42A27DB-BD31-4B8C-83A1-F6EECF244321}">
                <p14:modId xmlns:p14="http://schemas.microsoft.com/office/powerpoint/2010/main" val="2938108895"/>
              </p:ext>
            </p:extLst>
          </p:nvPr>
        </p:nvGraphicFramePr>
        <p:xfrm>
          <a:off x="3222414" y="6273176"/>
          <a:ext cx="3589866" cy="2754122"/>
        </p:xfrm>
        <a:graphic>
          <a:graphicData uri="http://schemas.openxmlformats.org/drawingml/2006/table">
            <a:tbl>
              <a:tblPr firstRow="1" firstCol="1" bandRow="1">
                <a:effectLst>
                  <a:outerShdw blurRad="50800" dist="38100" dir="2700000" algn="tl" rotWithShape="0">
                    <a:prstClr val="black">
                      <a:alpha val="40000"/>
                    </a:prstClr>
                  </a:outerShdw>
                </a:effectLst>
                <a:tableStyleId>{5940675A-B579-460E-94D1-54222C63F5DA}</a:tableStyleId>
              </a:tblPr>
              <a:tblGrid>
                <a:gridCol w="3589866">
                  <a:extLst>
                    <a:ext uri="{9D8B030D-6E8A-4147-A177-3AD203B41FA5}">
                      <a16:colId xmlns:a16="http://schemas.microsoft.com/office/drawing/2014/main" val="140871751"/>
                    </a:ext>
                  </a:extLst>
                </a:gridCol>
              </a:tblGrid>
              <a:tr h="1578544">
                <a:tc>
                  <a:txBody>
                    <a:bodyPr/>
                    <a:lstStyle/>
                    <a:p>
                      <a:pPr marL="0" marR="0" algn="l" defTabSz="731515" rtl="0" eaLnBrk="1" latinLnBrk="0" hangingPunct="1">
                        <a:lnSpc>
                          <a:spcPct val="114000"/>
                        </a:lnSpc>
                        <a:spcBef>
                          <a:spcPts val="0"/>
                        </a:spcBef>
                        <a:spcAft>
                          <a:spcPts val="600"/>
                        </a:spcAft>
                      </a:pPr>
                      <a:r>
                        <a:rPr lang="en-US" sz="1800" kern="1200" dirty="0">
                          <a:solidFill>
                            <a:schemeClr val="tx1"/>
                          </a:solidFill>
                          <a:effectLst/>
                          <a:latin typeface="Linotte SemBold" pitchFamily="50" charset="0"/>
                          <a:ea typeface="+mn-ea"/>
                          <a:cs typeface="+mn-cs"/>
                        </a:rPr>
                        <a:t>RF.2.4</a:t>
                      </a:r>
                    </a:p>
                    <a:p>
                      <a:pPr marL="0" marR="0" algn="l">
                        <a:lnSpc>
                          <a:spcPct val="114000"/>
                        </a:lnSpc>
                        <a:spcBef>
                          <a:spcPts val="0"/>
                        </a:spcBef>
                        <a:spcAft>
                          <a:spcPts val="600"/>
                        </a:spcAft>
                      </a:pPr>
                      <a:r>
                        <a:rPr lang="en-US" sz="1200" b="1" dirty="0">
                          <a:effectLst/>
                          <a:latin typeface="Linotte SemBold" pitchFamily="50" charset="0"/>
                        </a:rPr>
                        <a:t>Read with sufficient accuracy and fluency to support comprehension.</a:t>
                      </a:r>
                    </a:p>
                    <a:p>
                      <a:pPr marL="228600" marR="0" indent="-228600" algn="l">
                        <a:lnSpc>
                          <a:spcPct val="114000"/>
                        </a:lnSpc>
                        <a:spcBef>
                          <a:spcPts val="0"/>
                        </a:spcBef>
                        <a:spcAft>
                          <a:spcPts val="600"/>
                        </a:spcAft>
                        <a:buFont typeface="+mj-lt"/>
                        <a:buAutoNum type="alphaLcPeriod"/>
                      </a:pPr>
                      <a:r>
                        <a:rPr lang="en-US" sz="1200" b="1" dirty="0">
                          <a:effectLst/>
                          <a:latin typeface="Linotte SemBold" pitchFamily="50" charset="0"/>
                        </a:rPr>
                        <a:t>Read grade-level text with purpose and understanding.</a:t>
                      </a:r>
                    </a:p>
                    <a:p>
                      <a:pPr marL="228600" marR="0" indent="-228600" algn="l">
                        <a:lnSpc>
                          <a:spcPct val="114000"/>
                        </a:lnSpc>
                        <a:spcBef>
                          <a:spcPts val="0"/>
                        </a:spcBef>
                        <a:spcAft>
                          <a:spcPts val="600"/>
                        </a:spcAft>
                        <a:buFont typeface="+mj-lt"/>
                        <a:buAutoNum type="alphaLcPeriod"/>
                      </a:pPr>
                      <a:r>
                        <a:rPr lang="en-US" sz="1200" b="1" dirty="0">
                          <a:effectLst/>
                          <a:latin typeface="Linotte SemBold" pitchFamily="50" charset="0"/>
                        </a:rPr>
                        <a:t>Read grade-level text orally with accuracy, appropriate rate, and expression.</a:t>
                      </a:r>
                    </a:p>
                    <a:p>
                      <a:pPr marL="228600" marR="0" indent="-228600" algn="l">
                        <a:lnSpc>
                          <a:spcPct val="114000"/>
                        </a:lnSpc>
                        <a:spcBef>
                          <a:spcPts val="0"/>
                        </a:spcBef>
                        <a:spcAft>
                          <a:spcPts val="600"/>
                        </a:spcAft>
                        <a:buFont typeface="+mj-lt"/>
                        <a:buAutoNum type="alphaLcPeriod"/>
                      </a:pPr>
                      <a:r>
                        <a:rPr lang="en-US" sz="1200" b="1" dirty="0">
                          <a:effectLst/>
                          <a:latin typeface="Linotte SemBold" pitchFamily="50" charset="0"/>
                        </a:rPr>
                        <a:t>Use context to confirm or self-correct word recognition and understanding, rereading as necessary.</a:t>
                      </a:r>
                    </a:p>
                  </a:txBody>
                  <a:tcPr marL="137160" marR="137160" marT="137160" marB="137160">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48726334"/>
                  </a:ext>
                </a:extLst>
              </a:tr>
            </a:tbl>
          </a:graphicData>
        </a:graphic>
      </p:graphicFrame>
      <p:sp>
        <p:nvSpPr>
          <p:cNvPr id="7" name="Content Placeholder 2">
            <a:extLst>
              <a:ext uri="{FF2B5EF4-FFF2-40B4-BE49-F238E27FC236}">
                <a16:creationId xmlns:a16="http://schemas.microsoft.com/office/drawing/2014/main" id="{376F641B-D1DF-4969-9D20-BAE5DE55C213}"/>
              </a:ext>
            </a:extLst>
          </p:cNvPr>
          <p:cNvSpPr txBox="1">
            <a:spLocks/>
          </p:cNvSpPr>
          <p:nvPr/>
        </p:nvSpPr>
        <p:spPr>
          <a:xfrm>
            <a:off x="600075" y="3864254"/>
            <a:ext cx="6180272" cy="1825974"/>
          </a:xfrm>
          <a:prstGeom prst="rect">
            <a:avLst/>
          </a:prstGeom>
        </p:spPr>
        <p:txBody>
          <a:bodyPr vert="horz" lIns="91440" tIns="45720" rIns="91440" bIns="45720" rtlCol="0">
            <a:normAutofit lnSpcReduction="10000"/>
          </a:bodyPr>
          <a:lstStyle>
            <a:lvl1pPr marL="182879" indent="-182879" algn="l" defTabSz="731515" rtl="0" eaLnBrk="1" latinLnBrk="0" hangingPunct="1">
              <a:lnSpc>
                <a:spcPct val="90000"/>
              </a:lnSpc>
              <a:spcBef>
                <a:spcPts val="800"/>
              </a:spcBef>
              <a:buFont typeface="Arial" panose="020B0604020202020204" pitchFamily="34" charset="0"/>
              <a:buChar char="•"/>
              <a:defRPr sz="2240" kern="1200">
                <a:solidFill>
                  <a:schemeClr val="tx1"/>
                </a:solidFill>
                <a:latin typeface="+mn-lt"/>
                <a:ea typeface="+mn-ea"/>
                <a:cs typeface="+mn-cs"/>
              </a:defRPr>
            </a:lvl1pPr>
            <a:lvl2pPr marL="548637" indent="-182879" algn="l" defTabSz="731515" rtl="0" eaLnBrk="1" latinLnBrk="0" hangingPunct="1">
              <a:lnSpc>
                <a:spcPct val="90000"/>
              </a:lnSpc>
              <a:spcBef>
                <a:spcPts val="400"/>
              </a:spcBef>
              <a:buFont typeface="Arial" panose="020B0604020202020204" pitchFamily="34" charset="0"/>
              <a:buChar char="•"/>
              <a:defRPr sz="1920" kern="1200">
                <a:solidFill>
                  <a:schemeClr val="tx1"/>
                </a:solidFill>
                <a:latin typeface="+mn-lt"/>
                <a:ea typeface="+mn-ea"/>
                <a:cs typeface="+mn-cs"/>
              </a:defRPr>
            </a:lvl2pPr>
            <a:lvl3pPr marL="914394" indent="-182879" algn="l" defTabSz="731515"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3pPr>
            <a:lvl4pPr marL="1280152" indent="-182879" algn="l" defTabSz="731515"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4pPr>
            <a:lvl5pPr marL="1645910" indent="-182879" algn="l" defTabSz="731515"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5pPr>
            <a:lvl6pPr marL="2011667" indent="-182879" algn="l" defTabSz="731515"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6pPr>
            <a:lvl7pPr marL="2377425" indent="-182879" algn="l" defTabSz="731515"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7pPr>
            <a:lvl8pPr marL="2743183" indent="-182879" algn="l" defTabSz="731515"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8pPr>
            <a:lvl9pPr marL="3108941" indent="-182879" algn="l" defTabSz="731515"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9pPr>
          </a:lstStyle>
          <a:p>
            <a:pPr marL="0" indent="0" algn="just">
              <a:lnSpc>
                <a:spcPct val="114000"/>
              </a:lnSpc>
              <a:spcBef>
                <a:spcPts val="0"/>
              </a:spcBef>
              <a:spcAft>
                <a:spcPts val="300"/>
              </a:spcAft>
              <a:buFont typeface="Arial" panose="020B0604020202020204" pitchFamily="34" charset="0"/>
              <a:buNone/>
            </a:pPr>
            <a:r>
              <a:rPr lang="en-US" sz="1800" b="1" dirty="0">
                <a:solidFill>
                  <a:srgbClr val="7BACDC"/>
                </a:solidFill>
                <a:effectLst>
                  <a:outerShdw blurRad="38100" dist="38100" dir="2700000" algn="tl">
                    <a:srgbClr val="000000">
                      <a:alpha val="43137"/>
                    </a:srgbClr>
                  </a:outerShdw>
                </a:effectLst>
                <a:latin typeface="Linotte SemBold" pitchFamily="50" charset="0"/>
              </a:rPr>
              <a:t>About Fluency</a:t>
            </a:r>
            <a:endParaRPr lang="en-US" sz="1800" b="1" dirty="0">
              <a:latin typeface="Linotte SemBold" pitchFamily="50" charset="0"/>
            </a:endParaRPr>
          </a:p>
          <a:p>
            <a:pPr marL="0" indent="0" algn="just">
              <a:lnSpc>
                <a:spcPct val="114000"/>
              </a:lnSpc>
              <a:spcBef>
                <a:spcPts val="0"/>
              </a:spcBef>
              <a:spcAft>
                <a:spcPts val="300"/>
              </a:spcAft>
              <a:buFont typeface="Arial" panose="020B0604020202020204" pitchFamily="34" charset="0"/>
              <a:buNone/>
            </a:pPr>
            <a:r>
              <a:rPr lang="en-US" sz="1200" b="1" dirty="0">
                <a:latin typeface="Linotte SemBold" pitchFamily="50" charset="0"/>
              </a:rPr>
              <a:t>At this stage, attention to fluency is not on reading rate; rather it is on building a bank of words recognized automatically and developing the ability to read with expression. Beginning readers may continue to demonstrate some word-by-word reading as phrasal reading develops. As automaticity with word recognition increases, cognitive resources needed for decoding are freed up for comprehension, allowing for fluid and expressive oral reading.</a:t>
            </a:r>
            <a:endParaRPr lang="en-US" sz="700" b="1" dirty="0">
              <a:latin typeface="Linotte SemBold" pitchFamily="50" charset="0"/>
            </a:endParaRPr>
          </a:p>
          <a:p>
            <a:pPr marL="0" indent="0" algn="r">
              <a:lnSpc>
                <a:spcPct val="114000"/>
              </a:lnSpc>
              <a:spcBef>
                <a:spcPts val="0"/>
              </a:spcBef>
              <a:spcAft>
                <a:spcPts val="300"/>
              </a:spcAft>
              <a:buFont typeface="Arial" panose="020B0604020202020204" pitchFamily="34" charset="0"/>
              <a:buNone/>
            </a:pPr>
            <a:r>
              <a:rPr lang="en-US" sz="1100" b="1" dirty="0">
                <a:latin typeface="Linotte SemBold" pitchFamily="50" charset="0"/>
              </a:rPr>
              <a:t>Quoted from Grade 1 Unit 2 Assessment and Remediation Guide, p. 102</a:t>
            </a:r>
          </a:p>
        </p:txBody>
      </p:sp>
      <p:sp>
        <p:nvSpPr>
          <p:cNvPr id="8" name="Content Placeholder 2">
            <a:extLst>
              <a:ext uri="{FF2B5EF4-FFF2-40B4-BE49-F238E27FC236}">
                <a16:creationId xmlns:a16="http://schemas.microsoft.com/office/drawing/2014/main" id="{9A6CE50A-F2FF-48D4-B64F-D3DD873961D1}"/>
              </a:ext>
            </a:extLst>
          </p:cNvPr>
          <p:cNvSpPr txBox="1">
            <a:spLocks/>
          </p:cNvSpPr>
          <p:nvPr/>
        </p:nvSpPr>
        <p:spPr>
          <a:xfrm>
            <a:off x="436890" y="6229811"/>
            <a:ext cx="2637579" cy="2896867"/>
          </a:xfrm>
          <a:prstGeom prst="rect">
            <a:avLst/>
          </a:prstGeom>
        </p:spPr>
        <p:txBody>
          <a:bodyPr vert="horz" lIns="91440" tIns="45720" rIns="91440" bIns="45720" rtlCol="0">
            <a:normAutofit/>
          </a:bodyPr>
          <a:lstStyle>
            <a:lvl1pPr marL="182879" indent="-182879" algn="l" defTabSz="731515" rtl="0" eaLnBrk="1" latinLnBrk="0" hangingPunct="1">
              <a:lnSpc>
                <a:spcPct val="90000"/>
              </a:lnSpc>
              <a:spcBef>
                <a:spcPts val="800"/>
              </a:spcBef>
              <a:buFont typeface="Arial" panose="020B0604020202020204" pitchFamily="34" charset="0"/>
              <a:buChar char="•"/>
              <a:defRPr sz="2240" kern="1200">
                <a:solidFill>
                  <a:schemeClr val="tx1"/>
                </a:solidFill>
                <a:latin typeface="+mn-lt"/>
                <a:ea typeface="+mn-ea"/>
                <a:cs typeface="+mn-cs"/>
              </a:defRPr>
            </a:lvl1pPr>
            <a:lvl2pPr marL="548637" indent="-182879" algn="l" defTabSz="731515" rtl="0" eaLnBrk="1" latinLnBrk="0" hangingPunct="1">
              <a:lnSpc>
                <a:spcPct val="90000"/>
              </a:lnSpc>
              <a:spcBef>
                <a:spcPts val="400"/>
              </a:spcBef>
              <a:buFont typeface="Arial" panose="020B0604020202020204" pitchFamily="34" charset="0"/>
              <a:buChar char="•"/>
              <a:defRPr sz="1920" kern="1200">
                <a:solidFill>
                  <a:schemeClr val="tx1"/>
                </a:solidFill>
                <a:latin typeface="+mn-lt"/>
                <a:ea typeface="+mn-ea"/>
                <a:cs typeface="+mn-cs"/>
              </a:defRPr>
            </a:lvl2pPr>
            <a:lvl3pPr marL="914394" indent="-182879" algn="l" defTabSz="731515"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3pPr>
            <a:lvl4pPr marL="1280152" indent="-182879" algn="l" defTabSz="731515"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4pPr>
            <a:lvl5pPr marL="1645910" indent="-182879" algn="l" defTabSz="731515"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5pPr>
            <a:lvl6pPr marL="2011667" indent="-182879" algn="l" defTabSz="731515"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6pPr>
            <a:lvl7pPr marL="2377425" indent="-182879" algn="l" defTabSz="731515"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7pPr>
            <a:lvl8pPr marL="2743183" indent="-182879" algn="l" defTabSz="731515"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8pPr>
            <a:lvl9pPr marL="3108941" indent="-182879" algn="l" defTabSz="731515"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9pPr>
          </a:lstStyle>
          <a:p>
            <a:pPr marL="0" indent="0" algn="just">
              <a:lnSpc>
                <a:spcPct val="114000"/>
              </a:lnSpc>
              <a:spcBef>
                <a:spcPts val="0"/>
              </a:spcBef>
              <a:spcAft>
                <a:spcPts val="300"/>
              </a:spcAft>
              <a:buFont typeface="Arial" panose="020B0604020202020204" pitchFamily="34" charset="0"/>
              <a:buNone/>
            </a:pPr>
            <a:r>
              <a:rPr lang="en-US" sz="1200" b="1" dirty="0">
                <a:latin typeface="Linotte SemBold" pitchFamily="50" charset="0"/>
              </a:rPr>
              <a:t>This is fluency practice’s great benefit to struggling readers – the more they read and reread, the more quickly they can correctly identify words. As second graders progress through the year, you can help them develop their ability to </a:t>
            </a:r>
            <a:r>
              <a:rPr lang="en-US" sz="1200" b="1" dirty="0">
                <a:effectLst>
                  <a:outerShdw blurRad="38100" dist="38100" dir="2700000" algn="tl">
                    <a:srgbClr val="000000">
                      <a:alpha val="43137"/>
                    </a:srgbClr>
                  </a:outerShdw>
                </a:effectLst>
                <a:latin typeface="Linotte SemBold" pitchFamily="50" charset="0"/>
              </a:rPr>
              <a:t>phrase</a:t>
            </a:r>
            <a:r>
              <a:rPr lang="en-US" sz="1200" b="1" dirty="0">
                <a:latin typeface="Linotte SemBold" pitchFamily="50" charset="0"/>
              </a:rPr>
              <a:t> (group words into chunks) and add </a:t>
            </a:r>
            <a:r>
              <a:rPr lang="en-US" sz="1200" b="1" dirty="0">
                <a:effectLst>
                  <a:outerShdw blurRad="38100" dist="38100" dir="2700000" algn="tl">
                    <a:srgbClr val="000000">
                      <a:alpha val="43137"/>
                    </a:srgbClr>
                  </a:outerShdw>
                </a:effectLst>
                <a:latin typeface="Linotte SemBold" pitchFamily="50" charset="0"/>
              </a:rPr>
              <a:t>expression</a:t>
            </a:r>
            <a:r>
              <a:rPr lang="en-US" sz="1200" b="1" dirty="0">
                <a:latin typeface="Linotte SemBold" pitchFamily="50" charset="0"/>
              </a:rPr>
              <a:t>. The ultimate goal, of course, is not smooth reading on its own, but smooth reading that frees up mental space for </a:t>
            </a:r>
            <a:r>
              <a:rPr lang="en-US" sz="1200" b="1" i="1" dirty="0">
                <a:latin typeface="Linotte SemBold" pitchFamily="50" charset="0"/>
              </a:rPr>
              <a:t>understanding</a:t>
            </a:r>
            <a:r>
              <a:rPr lang="en-US" sz="1200" b="1" dirty="0">
                <a:latin typeface="Linotte SemBold" pitchFamily="50" charset="0"/>
              </a:rPr>
              <a:t>. </a:t>
            </a:r>
            <a:endParaRPr lang="en-US" sz="1100" b="1" dirty="0">
              <a:latin typeface="Linotte SemBold" pitchFamily="50" charset="0"/>
            </a:endParaRPr>
          </a:p>
        </p:txBody>
      </p:sp>
      <p:sp>
        <p:nvSpPr>
          <p:cNvPr id="9" name="TextBox 8">
            <a:extLst>
              <a:ext uri="{FF2B5EF4-FFF2-40B4-BE49-F238E27FC236}">
                <a16:creationId xmlns:a16="http://schemas.microsoft.com/office/drawing/2014/main" id="{2AD04950-3D1A-4133-A3C5-1955A0C70553}"/>
              </a:ext>
            </a:extLst>
          </p:cNvPr>
          <p:cNvSpPr txBox="1"/>
          <p:nvPr/>
        </p:nvSpPr>
        <p:spPr>
          <a:xfrm>
            <a:off x="82531" y="3882469"/>
            <a:ext cx="599844" cy="1107996"/>
          </a:xfrm>
          <a:prstGeom prst="rect">
            <a:avLst/>
          </a:prstGeom>
          <a:noFill/>
        </p:spPr>
        <p:txBody>
          <a:bodyPr wrap="none" rtlCol="0">
            <a:spAutoFit/>
          </a:bodyPr>
          <a:lstStyle/>
          <a:p>
            <a:r>
              <a:rPr lang="en-US" sz="6600" b="1" dirty="0">
                <a:solidFill>
                  <a:schemeClr val="tx1">
                    <a:lumMod val="65000"/>
                    <a:lumOff val="35000"/>
                  </a:schemeClr>
                </a:solidFill>
                <a:latin typeface="Bodoni MT" panose="02070603080606020203" pitchFamily="18" charset="0"/>
              </a:rPr>
              <a:t>“</a:t>
            </a:r>
          </a:p>
        </p:txBody>
      </p:sp>
      <p:sp>
        <p:nvSpPr>
          <p:cNvPr id="10" name="TextBox 9">
            <a:extLst>
              <a:ext uri="{FF2B5EF4-FFF2-40B4-BE49-F238E27FC236}">
                <a16:creationId xmlns:a16="http://schemas.microsoft.com/office/drawing/2014/main" id="{9C201797-268B-4F0A-A913-A81BBA1CFB8D}"/>
              </a:ext>
            </a:extLst>
          </p:cNvPr>
          <p:cNvSpPr txBox="1"/>
          <p:nvPr/>
        </p:nvSpPr>
        <p:spPr>
          <a:xfrm>
            <a:off x="6609513" y="4844494"/>
            <a:ext cx="599844" cy="1107996"/>
          </a:xfrm>
          <a:prstGeom prst="rect">
            <a:avLst/>
          </a:prstGeom>
          <a:noFill/>
        </p:spPr>
        <p:txBody>
          <a:bodyPr wrap="none" rtlCol="0">
            <a:spAutoFit/>
          </a:bodyPr>
          <a:lstStyle/>
          <a:p>
            <a:r>
              <a:rPr lang="en-US" sz="6600" b="1" dirty="0">
                <a:solidFill>
                  <a:schemeClr val="tx1">
                    <a:lumMod val="65000"/>
                    <a:lumOff val="35000"/>
                  </a:schemeClr>
                </a:solidFill>
                <a:latin typeface="Bodoni MT" panose="02070603080606020203" pitchFamily="18" charset="0"/>
              </a:rPr>
              <a:t>”</a:t>
            </a:r>
          </a:p>
        </p:txBody>
      </p:sp>
      <p:sp>
        <p:nvSpPr>
          <p:cNvPr id="11" name="Content Placeholder 2">
            <a:extLst>
              <a:ext uri="{FF2B5EF4-FFF2-40B4-BE49-F238E27FC236}">
                <a16:creationId xmlns:a16="http://schemas.microsoft.com/office/drawing/2014/main" id="{CC7592B5-9E4C-4EC0-B529-987A3E008849}"/>
              </a:ext>
            </a:extLst>
          </p:cNvPr>
          <p:cNvSpPr txBox="1">
            <a:spLocks/>
          </p:cNvSpPr>
          <p:nvPr/>
        </p:nvSpPr>
        <p:spPr>
          <a:xfrm>
            <a:off x="452130" y="5665613"/>
            <a:ext cx="6180272" cy="2716382"/>
          </a:xfrm>
          <a:prstGeom prst="rect">
            <a:avLst/>
          </a:prstGeom>
        </p:spPr>
        <p:txBody>
          <a:bodyPr vert="horz" lIns="91440" tIns="45720" rIns="91440" bIns="45720" rtlCol="0">
            <a:normAutofit/>
          </a:bodyPr>
          <a:lstStyle>
            <a:lvl1pPr marL="182879" indent="-182879" algn="l" defTabSz="731515" rtl="0" eaLnBrk="1" latinLnBrk="0" hangingPunct="1">
              <a:lnSpc>
                <a:spcPct val="90000"/>
              </a:lnSpc>
              <a:spcBef>
                <a:spcPts val="800"/>
              </a:spcBef>
              <a:buFont typeface="Arial" panose="020B0604020202020204" pitchFamily="34" charset="0"/>
              <a:buChar char="•"/>
              <a:defRPr sz="2240" kern="1200">
                <a:solidFill>
                  <a:schemeClr val="tx1"/>
                </a:solidFill>
                <a:latin typeface="+mn-lt"/>
                <a:ea typeface="+mn-ea"/>
                <a:cs typeface="+mn-cs"/>
              </a:defRPr>
            </a:lvl1pPr>
            <a:lvl2pPr marL="548637" indent="-182879" algn="l" defTabSz="731515" rtl="0" eaLnBrk="1" latinLnBrk="0" hangingPunct="1">
              <a:lnSpc>
                <a:spcPct val="90000"/>
              </a:lnSpc>
              <a:spcBef>
                <a:spcPts val="400"/>
              </a:spcBef>
              <a:buFont typeface="Arial" panose="020B0604020202020204" pitchFamily="34" charset="0"/>
              <a:buChar char="•"/>
              <a:defRPr sz="1920" kern="1200">
                <a:solidFill>
                  <a:schemeClr val="tx1"/>
                </a:solidFill>
                <a:latin typeface="+mn-lt"/>
                <a:ea typeface="+mn-ea"/>
                <a:cs typeface="+mn-cs"/>
              </a:defRPr>
            </a:lvl2pPr>
            <a:lvl3pPr marL="914394" indent="-182879" algn="l" defTabSz="731515"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3pPr>
            <a:lvl4pPr marL="1280152" indent="-182879" algn="l" defTabSz="731515"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4pPr>
            <a:lvl5pPr marL="1645910" indent="-182879" algn="l" defTabSz="731515"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5pPr>
            <a:lvl6pPr marL="2011667" indent="-182879" algn="l" defTabSz="731515"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6pPr>
            <a:lvl7pPr marL="2377425" indent="-182879" algn="l" defTabSz="731515"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7pPr>
            <a:lvl8pPr marL="2743183" indent="-182879" algn="l" defTabSz="731515"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8pPr>
            <a:lvl9pPr marL="3108941" indent="-182879" algn="l" defTabSz="731515"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9pPr>
          </a:lstStyle>
          <a:p>
            <a:pPr marL="0" indent="0" algn="just">
              <a:lnSpc>
                <a:spcPct val="114000"/>
              </a:lnSpc>
              <a:spcBef>
                <a:spcPts val="0"/>
              </a:spcBef>
              <a:buFont typeface="Arial" panose="020B0604020202020204" pitchFamily="34" charset="0"/>
              <a:buNone/>
            </a:pPr>
            <a:r>
              <a:rPr lang="en-US" sz="1200" b="1" dirty="0">
                <a:latin typeface="Linotte SemBold" pitchFamily="50" charset="0"/>
              </a:rPr>
              <a:t>This is the second-grade Common Core standard related to fluency. </a:t>
            </a:r>
          </a:p>
          <a:p>
            <a:pPr marL="0" indent="0" algn="just">
              <a:lnSpc>
                <a:spcPct val="114000"/>
              </a:lnSpc>
              <a:spcBef>
                <a:spcPts val="0"/>
              </a:spcBef>
              <a:buFont typeface="Arial" panose="020B0604020202020204" pitchFamily="34" charset="0"/>
              <a:buNone/>
            </a:pPr>
            <a:r>
              <a:rPr lang="en-US" sz="1200" b="1" dirty="0">
                <a:latin typeface="Linotte SemBold" pitchFamily="50" charset="0"/>
              </a:rPr>
              <a:t>As stated in the quote above, the first step is </a:t>
            </a:r>
            <a:r>
              <a:rPr lang="en-US" sz="1200" b="1" dirty="0">
                <a:solidFill>
                  <a:srgbClr val="7BACDC"/>
                </a:solidFill>
                <a:effectLst>
                  <a:outerShdw blurRad="38100" dist="38100" dir="2700000" algn="tl">
                    <a:srgbClr val="000000">
                      <a:alpha val="43137"/>
                    </a:srgbClr>
                  </a:outerShdw>
                </a:effectLst>
                <a:latin typeface="Linotte SemBold" pitchFamily="50" charset="0"/>
              </a:rPr>
              <a:t>accuracy</a:t>
            </a:r>
            <a:r>
              <a:rPr lang="en-US" sz="1200" b="1" dirty="0">
                <a:latin typeface="Linotte SemBold" pitchFamily="50" charset="0"/>
              </a:rPr>
              <a:t> and </a:t>
            </a:r>
            <a:r>
              <a:rPr lang="en-US" sz="1200" b="1" dirty="0">
                <a:solidFill>
                  <a:srgbClr val="7BACDC"/>
                </a:solidFill>
                <a:effectLst>
                  <a:outerShdw blurRad="38100" dist="38100" dir="2700000" algn="tl">
                    <a:srgbClr val="000000">
                      <a:alpha val="43137"/>
                    </a:srgbClr>
                  </a:outerShdw>
                </a:effectLst>
                <a:latin typeface="Linotte SemBold" pitchFamily="50" charset="0"/>
              </a:rPr>
              <a:t>automaticity</a:t>
            </a:r>
            <a:r>
              <a:rPr lang="en-US" sz="1200" b="1" dirty="0">
                <a:latin typeface="Linotte SemBold" pitchFamily="50" charset="0"/>
              </a:rPr>
              <a:t>. </a:t>
            </a:r>
            <a:endParaRPr lang="en-US" sz="1100" b="1" dirty="0">
              <a:latin typeface="Linotte SemBold" pitchFamily="50" charset="0"/>
            </a:endParaRPr>
          </a:p>
        </p:txBody>
      </p:sp>
    </p:spTree>
    <p:extLst>
      <p:ext uri="{BB962C8B-B14F-4D97-AF65-F5344CB8AC3E}">
        <p14:creationId xmlns:p14="http://schemas.microsoft.com/office/powerpoint/2010/main" val="3155999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F31495-1EFF-497E-B6BD-7787460ADE0A}"/>
              </a:ext>
            </a:extLst>
          </p:cNvPr>
          <p:cNvSpPr>
            <a:spLocks noGrp="1"/>
          </p:cNvSpPr>
          <p:nvPr>
            <p:ph type="title"/>
          </p:nvPr>
        </p:nvSpPr>
        <p:spPr>
          <a:xfrm>
            <a:off x="502921" y="511177"/>
            <a:ext cx="6309360" cy="555623"/>
          </a:xfrm>
        </p:spPr>
        <p:txBody>
          <a:bodyPr>
            <a:normAutofit/>
          </a:bodyPr>
          <a:lstStyle/>
          <a:p>
            <a:r>
              <a:rPr lang="en-US" sz="2800" b="1" dirty="0">
                <a:solidFill>
                  <a:srgbClr val="7BACDC"/>
                </a:solidFill>
                <a:effectLst>
                  <a:outerShdw blurRad="38100" dist="38100" dir="2700000" algn="tl">
                    <a:srgbClr val="000000">
                      <a:alpha val="43137"/>
                    </a:srgbClr>
                  </a:outerShdw>
                </a:effectLst>
                <a:latin typeface="Linotte SemBold" pitchFamily="50" charset="0"/>
              </a:rPr>
              <a:t>How to Use These Texts</a:t>
            </a:r>
          </a:p>
        </p:txBody>
      </p:sp>
      <p:sp>
        <p:nvSpPr>
          <p:cNvPr id="3" name="Content Placeholder 2">
            <a:extLst>
              <a:ext uri="{FF2B5EF4-FFF2-40B4-BE49-F238E27FC236}">
                <a16:creationId xmlns:a16="http://schemas.microsoft.com/office/drawing/2014/main" id="{C8A69A0D-B246-4087-A914-C9CC9FF8D75D}"/>
              </a:ext>
            </a:extLst>
          </p:cNvPr>
          <p:cNvSpPr>
            <a:spLocks noGrp="1"/>
          </p:cNvSpPr>
          <p:nvPr>
            <p:ph idx="1"/>
          </p:nvPr>
        </p:nvSpPr>
        <p:spPr>
          <a:xfrm>
            <a:off x="502920" y="4216685"/>
            <a:ext cx="6309360" cy="2730214"/>
          </a:xfrm>
        </p:spPr>
        <p:txBody>
          <a:bodyPr>
            <a:normAutofit/>
          </a:bodyPr>
          <a:lstStyle/>
          <a:p>
            <a:pPr marL="0" indent="0" algn="just">
              <a:lnSpc>
                <a:spcPct val="114000"/>
              </a:lnSpc>
              <a:spcBef>
                <a:spcPts val="0"/>
              </a:spcBef>
              <a:spcAft>
                <a:spcPts val="300"/>
              </a:spcAft>
              <a:buNone/>
            </a:pPr>
            <a:r>
              <a:rPr lang="en-US" sz="1800" b="1" dirty="0">
                <a:solidFill>
                  <a:srgbClr val="7BACDC"/>
                </a:solidFill>
                <a:effectLst>
                  <a:outerShdw blurRad="38100" dist="38100" dir="2700000" algn="tl">
                    <a:srgbClr val="000000">
                      <a:alpha val="43137"/>
                    </a:srgbClr>
                  </a:outerShdw>
                </a:effectLst>
                <a:latin typeface="Linotte SemBold" pitchFamily="50" charset="0"/>
              </a:rPr>
              <a:t>Directions for Two-Voice Texts</a:t>
            </a:r>
          </a:p>
          <a:p>
            <a:pPr marL="0" indent="0" algn="just">
              <a:lnSpc>
                <a:spcPct val="114000"/>
              </a:lnSpc>
              <a:spcBef>
                <a:spcPts val="0"/>
              </a:spcBef>
              <a:spcAft>
                <a:spcPts val="300"/>
              </a:spcAft>
              <a:buNone/>
            </a:pPr>
            <a:r>
              <a:rPr lang="en-US" sz="1200" b="1" dirty="0">
                <a:latin typeface="Linotte SemBold" pitchFamily="50" charset="0"/>
              </a:rPr>
              <a:t>Objective: Foster automatic recognition of words and promote expressive reading.</a:t>
            </a:r>
          </a:p>
          <a:p>
            <a:pPr marL="0" indent="0" algn="just">
              <a:lnSpc>
                <a:spcPct val="114000"/>
              </a:lnSpc>
              <a:spcBef>
                <a:spcPts val="0"/>
              </a:spcBef>
              <a:spcAft>
                <a:spcPts val="300"/>
              </a:spcAft>
              <a:buNone/>
            </a:pPr>
            <a:r>
              <a:rPr lang="en-US" sz="1200" b="1" dirty="0">
                <a:latin typeface="Linotte SemBold" pitchFamily="50" charset="0"/>
              </a:rPr>
              <a:t>Materials:</a:t>
            </a:r>
          </a:p>
          <a:p>
            <a:pPr algn="just">
              <a:lnSpc>
                <a:spcPct val="114000"/>
              </a:lnSpc>
              <a:spcBef>
                <a:spcPts val="0"/>
              </a:spcBef>
              <a:spcAft>
                <a:spcPts val="300"/>
              </a:spcAft>
            </a:pPr>
            <a:r>
              <a:rPr lang="en-US" sz="1200" b="1" dirty="0">
                <a:latin typeface="Linotte SemBold" pitchFamily="50" charset="0"/>
              </a:rPr>
              <a:t>copies of familiar story in the Two Voices format</a:t>
            </a:r>
          </a:p>
          <a:p>
            <a:pPr marL="0" indent="0" algn="just">
              <a:lnSpc>
                <a:spcPct val="114000"/>
              </a:lnSpc>
              <a:spcBef>
                <a:spcPts val="0"/>
              </a:spcBef>
              <a:spcAft>
                <a:spcPts val="300"/>
              </a:spcAft>
              <a:buNone/>
            </a:pPr>
            <a:r>
              <a:rPr lang="en-US" sz="1200" b="1" dirty="0">
                <a:latin typeface="Linotte SemBold" pitchFamily="50" charset="0"/>
              </a:rPr>
              <a:t>Preparation: Select and copy a familiar story in the Two Voices format.</a:t>
            </a:r>
          </a:p>
          <a:p>
            <a:pPr marL="0" indent="0" algn="just">
              <a:lnSpc>
                <a:spcPct val="114000"/>
              </a:lnSpc>
              <a:spcBef>
                <a:spcPts val="0"/>
              </a:spcBef>
              <a:spcAft>
                <a:spcPts val="300"/>
              </a:spcAft>
              <a:buNone/>
            </a:pPr>
            <a:r>
              <a:rPr lang="en-US" sz="1200" b="1" dirty="0">
                <a:latin typeface="Linotte SemBold" pitchFamily="50" charset="0"/>
              </a:rPr>
              <a:t>Instructions:</a:t>
            </a:r>
          </a:p>
          <a:p>
            <a:pPr algn="just">
              <a:lnSpc>
                <a:spcPct val="114000"/>
              </a:lnSpc>
              <a:spcBef>
                <a:spcPts val="0"/>
              </a:spcBef>
              <a:spcAft>
                <a:spcPts val="300"/>
              </a:spcAft>
            </a:pPr>
            <a:r>
              <a:rPr lang="en-US" sz="1200" b="1" dirty="0">
                <a:latin typeface="Linotte SemBold" pitchFamily="50" charset="0"/>
              </a:rPr>
              <a:t>Provide student partner pairs with a copy of the selected story in the Two Voices format.</a:t>
            </a:r>
          </a:p>
          <a:p>
            <a:pPr algn="just">
              <a:lnSpc>
                <a:spcPct val="114000"/>
              </a:lnSpc>
              <a:spcBef>
                <a:spcPts val="0"/>
              </a:spcBef>
              <a:spcAft>
                <a:spcPts val="300"/>
              </a:spcAft>
            </a:pPr>
            <a:r>
              <a:rPr lang="en-US" sz="1200" b="1" dirty="0">
                <a:latin typeface="Linotte SemBold" pitchFamily="50" charset="0"/>
              </a:rPr>
              <a:t>One student reads down column 1 while the other student reads down column 2, together completing the story. The lines read chorally (voices together) are in bold.</a:t>
            </a:r>
            <a:endParaRPr lang="en-US" sz="700" b="1" dirty="0">
              <a:latin typeface="Linotte SemBold" pitchFamily="50" charset="0"/>
            </a:endParaRPr>
          </a:p>
          <a:p>
            <a:pPr marL="0" indent="0" algn="r">
              <a:lnSpc>
                <a:spcPct val="114000"/>
              </a:lnSpc>
              <a:spcBef>
                <a:spcPts val="0"/>
              </a:spcBef>
              <a:spcAft>
                <a:spcPts val="300"/>
              </a:spcAft>
              <a:buNone/>
            </a:pPr>
            <a:r>
              <a:rPr lang="en-US" sz="1100" b="1" dirty="0">
                <a:latin typeface="Linotte SemBold" pitchFamily="50" charset="0"/>
              </a:rPr>
              <a:t>Grade 1 Unit 2 Assessment and Remediation Guide, p. 103</a:t>
            </a:r>
            <a:endParaRPr lang="en-US" sz="1200" b="1" dirty="0">
              <a:latin typeface="Linotte SemBold" pitchFamily="50" charset="0"/>
            </a:endParaRPr>
          </a:p>
        </p:txBody>
      </p:sp>
      <p:sp>
        <p:nvSpPr>
          <p:cNvPr id="4" name="Slide Number Placeholder 3">
            <a:extLst>
              <a:ext uri="{FF2B5EF4-FFF2-40B4-BE49-F238E27FC236}">
                <a16:creationId xmlns:a16="http://schemas.microsoft.com/office/drawing/2014/main" id="{34AE09D5-13BF-4888-A994-6C19E9E31969}"/>
              </a:ext>
            </a:extLst>
          </p:cNvPr>
          <p:cNvSpPr>
            <a:spLocks noGrp="1"/>
          </p:cNvSpPr>
          <p:nvPr>
            <p:ph type="sldNum" sz="quarter" idx="12"/>
          </p:nvPr>
        </p:nvSpPr>
        <p:spPr/>
        <p:txBody>
          <a:bodyPr/>
          <a:lstStyle/>
          <a:p>
            <a:fld id="{B10FFC13-3A2A-4149-B98F-0B9AB25B5B24}" type="slidenum">
              <a:rPr lang="en-US" smtClean="0"/>
              <a:t>5</a:t>
            </a:fld>
            <a:endParaRPr lang="en-US"/>
          </a:p>
        </p:txBody>
      </p:sp>
      <p:pic>
        <p:nvPicPr>
          <p:cNvPr id="1026" name="Picture 2" descr="What Is Fluency">
            <a:extLst>
              <a:ext uri="{FF2B5EF4-FFF2-40B4-BE49-F238E27FC236}">
                <a16:creationId xmlns:a16="http://schemas.microsoft.com/office/drawing/2014/main" id="{201F424A-6180-4897-B1CC-8E12468D881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8403" r="17940"/>
          <a:stretch/>
        </p:blipFill>
        <p:spPr bwMode="auto">
          <a:xfrm>
            <a:off x="4295048" y="1272869"/>
            <a:ext cx="2447926" cy="216307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10" name="Content Placeholder 2">
            <a:extLst>
              <a:ext uri="{FF2B5EF4-FFF2-40B4-BE49-F238E27FC236}">
                <a16:creationId xmlns:a16="http://schemas.microsoft.com/office/drawing/2014/main" id="{EB5CD945-1A4B-44A4-BD8F-0B596FDC0E27}"/>
              </a:ext>
            </a:extLst>
          </p:cNvPr>
          <p:cNvSpPr txBox="1">
            <a:spLocks/>
          </p:cNvSpPr>
          <p:nvPr/>
        </p:nvSpPr>
        <p:spPr>
          <a:xfrm>
            <a:off x="502922" y="1179464"/>
            <a:ext cx="3545204" cy="3221083"/>
          </a:xfrm>
          <a:prstGeom prst="rect">
            <a:avLst/>
          </a:prstGeom>
        </p:spPr>
        <p:txBody>
          <a:bodyPr vert="horz" lIns="91440" tIns="45720" rIns="91440" bIns="45720" rtlCol="0">
            <a:normAutofit lnSpcReduction="10000"/>
          </a:bodyPr>
          <a:lstStyle>
            <a:lvl1pPr marL="182879" indent="-182879" algn="l" defTabSz="731515" rtl="0" eaLnBrk="1" latinLnBrk="0" hangingPunct="1">
              <a:lnSpc>
                <a:spcPct val="90000"/>
              </a:lnSpc>
              <a:spcBef>
                <a:spcPts val="800"/>
              </a:spcBef>
              <a:buFont typeface="Arial" panose="020B0604020202020204" pitchFamily="34" charset="0"/>
              <a:buChar char="•"/>
              <a:defRPr sz="2240" kern="1200">
                <a:solidFill>
                  <a:schemeClr val="tx1"/>
                </a:solidFill>
                <a:latin typeface="+mn-lt"/>
                <a:ea typeface="+mn-ea"/>
                <a:cs typeface="+mn-cs"/>
              </a:defRPr>
            </a:lvl1pPr>
            <a:lvl2pPr marL="548637" indent="-182879" algn="l" defTabSz="731515" rtl="0" eaLnBrk="1" latinLnBrk="0" hangingPunct="1">
              <a:lnSpc>
                <a:spcPct val="90000"/>
              </a:lnSpc>
              <a:spcBef>
                <a:spcPts val="400"/>
              </a:spcBef>
              <a:buFont typeface="Arial" panose="020B0604020202020204" pitchFamily="34" charset="0"/>
              <a:buChar char="•"/>
              <a:defRPr sz="1920" kern="1200">
                <a:solidFill>
                  <a:schemeClr val="tx1"/>
                </a:solidFill>
                <a:latin typeface="+mn-lt"/>
                <a:ea typeface="+mn-ea"/>
                <a:cs typeface="+mn-cs"/>
              </a:defRPr>
            </a:lvl2pPr>
            <a:lvl3pPr marL="914394" indent="-182879" algn="l" defTabSz="731515"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3pPr>
            <a:lvl4pPr marL="1280152" indent="-182879" algn="l" defTabSz="731515"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4pPr>
            <a:lvl5pPr marL="1645910" indent="-182879" algn="l" defTabSz="731515"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5pPr>
            <a:lvl6pPr marL="2011667" indent="-182879" algn="l" defTabSz="731515"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6pPr>
            <a:lvl7pPr marL="2377425" indent="-182879" algn="l" defTabSz="731515"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7pPr>
            <a:lvl8pPr marL="2743183" indent="-182879" algn="l" defTabSz="731515"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8pPr>
            <a:lvl9pPr marL="3108941" indent="-182879" algn="l" defTabSz="731515"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9pPr>
          </a:lstStyle>
          <a:p>
            <a:pPr marL="0" indent="0" algn="just">
              <a:lnSpc>
                <a:spcPct val="114000"/>
              </a:lnSpc>
              <a:spcBef>
                <a:spcPts val="0"/>
              </a:spcBef>
              <a:spcAft>
                <a:spcPts val="300"/>
              </a:spcAft>
              <a:buFont typeface="Arial" panose="020B0604020202020204" pitchFamily="34" charset="0"/>
              <a:buNone/>
            </a:pPr>
            <a:r>
              <a:rPr lang="en-US" sz="1200" b="1" dirty="0">
                <a:latin typeface="Linotte SemBold" pitchFamily="50" charset="0"/>
              </a:rPr>
              <a:t>In the CKLA Skills Assessment &amp; Remediation Guides for grade 1, the fluency texts are located in a section called Fluency and Comprehension, and the program suggests that fluency be used as a </a:t>
            </a:r>
            <a:r>
              <a:rPr lang="en-US" sz="1200" b="1" i="1" dirty="0">
                <a:latin typeface="Linotte SemBold" pitchFamily="50" charset="0"/>
              </a:rPr>
              <a:t>warm-up</a:t>
            </a:r>
            <a:r>
              <a:rPr lang="en-US" sz="1200" b="1" dirty="0">
                <a:latin typeface="Linotte SemBold" pitchFamily="50" charset="0"/>
              </a:rPr>
              <a:t> to a comprehension-strategy lesson. </a:t>
            </a:r>
          </a:p>
          <a:p>
            <a:pPr marL="0" indent="0" algn="just">
              <a:lnSpc>
                <a:spcPct val="114000"/>
              </a:lnSpc>
              <a:spcBef>
                <a:spcPts val="0"/>
              </a:spcBef>
              <a:spcAft>
                <a:spcPts val="300"/>
              </a:spcAft>
              <a:buFont typeface="Arial" panose="020B0604020202020204" pitchFamily="34" charset="0"/>
              <a:buNone/>
            </a:pPr>
            <a:r>
              <a:rPr lang="en-US" sz="1800" b="1" dirty="0">
                <a:solidFill>
                  <a:srgbClr val="7BACDC"/>
                </a:solidFill>
                <a:effectLst>
                  <a:outerShdw blurRad="38100" dist="38100" dir="2700000" algn="tl">
                    <a:srgbClr val="000000">
                      <a:alpha val="43137"/>
                    </a:srgbClr>
                  </a:outerShdw>
                </a:effectLst>
                <a:latin typeface="Linotte SemBold" pitchFamily="50" charset="0"/>
              </a:rPr>
              <a:t>If you use these texts as a warm-up </a:t>
            </a:r>
            <a:r>
              <a:rPr lang="en-US" sz="1200" b="1" dirty="0">
                <a:latin typeface="Linotte SemBold" pitchFamily="50" charset="0"/>
              </a:rPr>
              <a:t>to other activities, two directions from CKLA:</a:t>
            </a:r>
          </a:p>
          <a:p>
            <a:pPr marL="228600" indent="-228600" algn="just">
              <a:lnSpc>
                <a:spcPct val="114000"/>
              </a:lnSpc>
              <a:spcBef>
                <a:spcPts val="0"/>
              </a:spcBef>
              <a:spcAft>
                <a:spcPts val="300"/>
              </a:spcAft>
              <a:buAutoNum type="arabicParenBoth"/>
            </a:pPr>
            <a:r>
              <a:rPr lang="en-US" sz="1200" b="1" dirty="0">
                <a:solidFill>
                  <a:srgbClr val="7BACDC"/>
                </a:solidFill>
                <a:latin typeface="Linotte SemBold" pitchFamily="50" charset="0"/>
              </a:rPr>
              <a:t>Simple directions </a:t>
            </a:r>
            <a:r>
              <a:rPr lang="en-US" sz="1200" b="1" dirty="0">
                <a:latin typeface="Linotte SemBold" pitchFamily="50" charset="0"/>
              </a:rPr>
              <a:t>on how to use two-voice texts are below. They are also printed vertically along the side of each text. </a:t>
            </a:r>
          </a:p>
          <a:p>
            <a:pPr marL="228600" indent="-228600" algn="just">
              <a:lnSpc>
                <a:spcPct val="114000"/>
              </a:lnSpc>
              <a:spcBef>
                <a:spcPts val="0"/>
              </a:spcBef>
              <a:spcAft>
                <a:spcPts val="300"/>
              </a:spcAft>
              <a:buAutoNum type="arabicParenBoth"/>
            </a:pPr>
            <a:r>
              <a:rPr lang="en-US" sz="1200" b="1" dirty="0">
                <a:solidFill>
                  <a:srgbClr val="7BACDC"/>
                </a:solidFill>
                <a:latin typeface="Linotte SemBold" pitchFamily="50" charset="0"/>
              </a:rPr>
              <a:t>Silly Voices </a:t>
            </a:r>
            <a:r>
              <a:rPr lang="en-US" sz="1200" b="1" dirty="0">
                <a:latin typeface="Linotte SemBold" pitchFamily="50" charset="0"/>
              </a:rPr>
              <a:t>as a warm-up is copied to the next two slides (these directions are from CKLA and I did not write them).</a:t>
            </a:r>
          </a:p>
        </p:txBody>
      </p:sp>
      <p:sp>
        <p:nvSpPr>
          <p:cNvPr id="9" name="Rectangle 8">
            <a:extLst>
              <a:ext uri="{FF2B5EF4-FFF2-40B4-BE49-F238E27FC236}">
                <a16:creationId xmlns:a16="http://schemas.microsoft.com/office/drawing/2014/main" id="{F1D1A674-641C-496A-B233-6F5B1139ED06}"/>
              </a:ext>
            </a:extLst>
          </p:cNvPr>
          <p:cNvSpPr/>
          <p:nvPr/>
        </p:nvSpPr>
        <p:spPr>
          <a:xfrm>
            <a:off x="4245518" y="3642013"/>
            <a:ext cx="2447925" cy="415498"/>
          </a:xfrm>
          <a:prstGeom prst="rect">
            <a:avLst/>
          </a:prstGeom>
        </p:spPr>
        <p:txBody>
          <a:bodyPr wrap="square">
            <a:spAutoFit/>
          </a:bodyPr>
          <a:lstStyle/>
          <a:p>
            <a:pPr algn="just"/>
            <a:r>
              <a:rPr lang="en-US" sz="1050" dirty="0">
                <a:latin typeface="Neuemontreal-light" panose="00000400000000000000" pitchFamily="50" charset="0"/>
              </a:rPr>
              <a:t>Image (and a nice little article) found at </a:t>
            </a:r>
            <a:r>
              <a:rPr lang="en-US" sz="1050" dirty="0">
                <a:latin typeface="Neuemontreal-light" panose="00000400000000000000" pitchFamily="50" charset="0"/>
                <a:hlinkClick r:id="rId3">
                  <a:extLst>
                    <a:ext uri="{A12FA001-AC4F-418D-AE19-62706E023703}">
                      <ahyp:hlinkClr xmlns:ahyp="http://schemas.microsoft.com/office/drawing/2018/hyperlinkcolor" val="tx"/>
                    </a:ext>
                  </a:extLst>
                </a:hlinkClick>
              </a:rPr>
              <a:t>www.weareteachers.com/what-is-fluency/</a:t>
            </a:r>
            <a:endParaRPr lang="en-US" sz="1050" dirty="0">
              <a:latin typeface="Neuemontreal-light" panose="00000400000000000000" pitchFamily="50" charset="0"/>
            </a:endParaRPr>
          </a:p>
        </p:txBody>
      </p:sp>
      <p:cxnSp>
        <p:nvCxnSpPr>
          <p:cNvPr id="12" name="Straight Connector 11">
            <a:extLst>
              <a:ext uri="{FF2B5EF4-FFF2-40B4-BE49-F238E27FC236}">
                <a16:creationId xmlns:a16="http://schemas.microsoft.com/office/drawing/2014/main" id="{B42C900D-1BA3-49BC-B090-EEB7073166F0}"/>
              </a:ext>
            </a:extLst>
          </p:cNvPr>
          <p:cNvCxnSpPr/>
          <p:nvPr/>
        </p:nvCxnSpPr>
        <p:spPr>
          <a:xfrm>
            <a:off x="600075" y="1066800"/>
            <a:ext cx="6180272" cy="0"/>
          </a:xfrm>
          <a:prstGeom prst="line">
            <a:avLst/>
          </a:prstGeom>
          <a:ln w="60325" cmpd="thinThick">
            <a:solidFill>
              <a:srgbClr val="7BACDC"/>
            </a:solidFill>
          </a:ln>
        </p:spPr>
        <p:style>
          <a:lnRef idx="1">
            <a:schemeClr val="accent1"/>
          </a:lnRef>
          <a:fillRef idx="0">
            <a:schemeClr val="accent1"/>
          </a:fillRef>
          <a:effectRef idx="0">
            <a:schemeClr val="accent1"/>
          </a:effectRef>
          <a:fontRef idx="minor">
            <a:schemeClr val="tx1"/>
          </a:fontRef>
        </p:style>
      </p:cxnSp>
      <p:sp>
        <p:nvSpPr>
          <p:cNvPr id="13" name="Content Placeholder 2">
            <a:extLst>
              <a:ext uri="{FF2B5EF4-FFF2-40B4-BE49-F238E27FC236}">
                <a16:creationId xmlns:a16="http://schemas.microsoft.com/office/drawing/2014/main" id="{54AC768F-1626-4E35-B72B-48FDC21F0156}"/>
              </a:ext>
            </a:extLst>
          </p:cNvPr>
          <p:cNvSpPr txBox="1">
            <a:spLocks/>
          </p:cNvSpPr>
          <p:nvPr/>
        </p:nvSpPr>
        <p:spPr>
          <a:xfrm>
            <a:off x="470987" y="6819900"/>
            <a:ext cx="6309360" cy="2538146"/>
          </a:xfrm>
          <a:prstGeom prst="rect">
            <a:avLst/>
          </a:prstGeom>
        </p:spPr>
        <p:txBody>
          <a:bodyPr vert="horz" lIns="91440" tIns="45720" rIns="91440" bIns="45720" rtlCol="0">
            <a:normAutofit/>
          </a:bodyPr>
          <a:lstStyle>
            <a:lvl1pPr marL="182879" indent="-182879" algn="l" defTabSz="731515" rtl="0" eaLnBrk="1" latinLnBrk="0" hangingPunct="1">
              <a:lnSpc>
                <a:spcPct val="90000"/>
              </a:lnSpc>
              <a:spcBef>
                <a:spcPts val="800"/>
              </a:spcBef>
              <a:buFont typeface="Arial" panose="020B0604020202020204" pitchFamily="34" charset="0"/>
              <a:buChar char="•"/>
              <a:defRPr sz="2240" kern="1200">
                <a:solidFill>
                  <a:schemeClr val="tx1"/>
                </a:solidFill>
                <a:latin typeface="+mn-lt"/>
                <a:ea typeface="+mn-ea"/>
                <a:cs typeface="+mn-cs"/>
              </a:defRPr>
            </a:lvl1pPr>
            <a:lvl2pPr marL="548637" indent="-182879" algn="l" defTabSz="731515" rtl="0" eaLnBrk="1" latinLnBrk="0" hangingPunct="1">
              <a:lnSpc>
                <a:spcPct val="90000"/>
              </a:lnSpc>
              <a:spcBef>
                <a:spcPts val="400"/>
              </a:spcBef>
              <a:buFont typeface="Arial" panose="020B0604020202020204" pitchFamily="34" charset="0"/>
              <a:buChar char="•"/>
              <a:defRPr sz="1920" kern="1200">
                <a:solidFill>
                  <a:schemeClr val="tx1"/>
                </a:solidFill>
                <a:latin typeface="+mn-lt"/>
                <a:ea typeface="+mn-ea"/>
                <a:cs typeface="+mn-cs"/>
              </a:defRPr>
            </a:lvl2pPr>
            <a:lvl3pPr marL="914394" indent="-182879" algn="l" defTabSz="731515"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3pPr>
            <a:lvl4pPr marL="1280152" indent="-182879" algn="l" defTabSz="731515"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4pPr>
            <a:lvl5pPr marL="1645910" indent="-182879" algn="l" defTabSz="731515"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5pPr>
            <a:lvl6pPr marL="2011667" indent="-182879" algn="l" defTabSz="731515"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6pPr>
            <a:lvl7pPr marL="2377425" indent="-182879" algn="l" defTabSz="731515"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7pPr>
            <a:lvl8pPr marL="2743183" indent="-182879" algn="l" defTabSz="731515"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8pPr>
            <a:lvl9pPr marL="3108941" indent="-182879" algn="l" defTabSz="731515"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9pPr>
          </a:lstStyle>
          <a:p>
            <a:pPr marL="0" indent="0" algn="just">
              <a:lnSpc>
                <a:spcPct val="114000"/>
              </a:lnSpc>
              <a:spcBef>
                <a:spcPts val="0"/>
              </a:spcBef>
              <a:spcAft>
                <a:spcPts val="300"/>
              </a:spcAft>
              <a:buNone/>
            </a:pPr>
            <a:r>
              <a:rPr lang="en-US" sz="1800" b="1" dirty="0">
                <a:solidFill>
                  <a:srgbClr val="7BACDC"/>
                </a:solidFill>
                <a:effectLst>
                  <a:outerShdw blurRad="38100" dist="38100" dir="2700000" algn="tl">
                    <a:srgbClr val="000000">
                      <a:alpha val="43137"/>
                    </a:srgbClr>
                  </a:outerShdw>
                </a:effectLst>
                <a:latin typeface="Linotte SemBold" pitchFamily="50" charset="0"/>
              </a:rPr>
              <a:t>If you want to use these texts as the basis of their own fluency lesson:</a:t>
            </a:r>
          </a:p>
          <a:p>
            <a:pPr marL="228600" indent="-228600" algn="just">
              <a:lnSpc>
                <a:spcPct val="114000"/>
              </a:lnSpc>
              <a:spcBef>
                <a:spcPts val="0"/>
              </a:spcBef>
              <a:spcAft>
                <a:spcPts val="300"/>
              </a:spcAft>
              <a:buAutoNum type="arabicParenBoth"/>
            </a:pPr>
            <a:r>
              <a:rPr lang="en-US" sz="1200" b="1" dirty="0">
                <a:solidFill>
                  <a:srgbClr val="7BACDC"/>
                </a:solidFill>
                <a:latin typeface="Linotte SemBold" pitchFamily="50" charset="0"/>
              </a:rPr>
              <a:t>Sample lesson outline </a:t>
            </a:r>
            <a:r>
              <a:rPr lang="en-US" sz="1200" b="1" dirty="0">
                <a:latin typeface="Linotte SemBold" pitchFamily="50" charset="0"/>
              </a:rPr>
              <a:t>for a 45-minute block is below.</a:t>
            </a:r>
          </a:p>
          <a:p>
            <a:pPr marL="228600" indent="-228600" algn="just">
              <a:lnSpc>
                <a:spcPct val="114000"/>
              </a:lnSpc>
              <a:spcBef>
                <a:spcPts val="0"/>
              </a:spcBef>
              <a:spcAft>
                <a:spcPts val="300"/>
              </a:spcAft>
              <a:buAutoNum type="arabicParenBoth"/>
            </a:pPr>
            <a:r>
              <a:rPr lang="en-US" sz="1200" b="1" dirty="0">
                <a:solidFill>
                  <a:srgbClr val="7BACDC"/>
                </a:solidFill>
                <a:latin typeface="Linotte SemBold" pitchFamily="50" charset="0"/>
              </a:rPr>
              <a:t>Some of my favorite tried-and-true activities </a:t>
            </a:r>
            <a:r>
              <a:rPr lang="en-US" sz="1200" b="1" dirty="0">
                <a:latin typeface="Linotte SemBold" pitchFamily="50" charset="0"/>
              </a:rPr>
              <a:t>are listed after the Silly Voices warm-up. The activities are separated into </a:t>
            </a:r>
            <a:r>
              <a:rPr lang="en-US" sz="1200" b="1" dirty="0">
                <a:effectLst>
                  <a:outerShdw blurRad="38100" dist="38100" dir="2700000" algn="tl">
                    <a:srgbClr val="000000">
                      <a:alpha val="43137"/>
                    </a:srgbClr>
                  </a:outerShdw>
                </a:effectLst>
                <a:latin typeface="Linotte SemBold" pitchFamily="50" charset="0"/>
              </a:rPr>
              <a:t>accuracy and smoothness, phrasing, pacing</a:t>
            </a:r>
            <a:r>
              <a:rPr lang="en-US" sz="1200" b="1" dirty="0">
                <a:latin typeface="Linotte SemBold" pitchFamily="50" charset="0"/>
              </a:rPr>
              <a:t>, and </a:t>
            </a:r>
            <a:r>
              <a:rPr lang="en-US" sz="1200" b="1" dirty="0">
                <a:effectLst>
                  <a:outerShdw blurRad="38100" dist="38100" dir="2700000" algn="tl">
                    <a:srgbClr val="000000">
                      <a:alpha val="43137"/>
                    </a:srgbClr>
                  </a:outerShdw>
                </a:effectLst>
                <a:latin typeface="Linotte SemBold" pitchFamily="50" charset="0"/>
              </a:rPr>
              <a:t>expression and volume</a:t>
            </a:r>
            <a:r>
              <a:rPr lang="en-US" sz="1200" b="1" dirty="0">
                <a:latin typeface="Linotte SemBold" pitchFamily="50" charset="0"/>
              </a:rPr>
              <a:t>.</a:t>
            </a:r>
          </a:p>
        </p:txBody>
      </p:sp>
      <p:sp>
        <p:nvSpPr>
          <p:cNvPr id="5" name="TextBox 4">
            <a:extLst>
              <a:ext uri="{FF2B5EF4-FFF2-40B4-BE49-F238E27FC236}">
                <a16:creationId xmlns:a16="http://schemas.microsoft.com/office/drawing/2014/main" id="{85DC3906-3FF2-45BD-9C3C-0C3DF51D963D}"/>
              </a:ext>
            </a:extLst>
          </p:cNvPr>
          <p:cNvSpPr txBox="1"/>
          <p:nvPr/>
        </p:nvSpPr>
        <p:spPr>
          <a:xfrm>
            <a:off x="600075" y="8902881"/>
            <a:ext cx="4264025" cy="276999"/>
          </a:xfrm>
          <a:prstGeom prst="rect">
            <a:avLst/>
          </a:prstGeom>
          <a:noFill/>
        </p:spPr>
        <p:txBody>
          <a:bodyPr wrap="square" rtlCol="0">
            <a:spAutoFit/>
          </a:bodyPr>
          <a:lstStyle/>
          <a:p>
            <a:r>
              <a:rPr lang="en-US" sz="1200" b="1" dirty="0">
                <a:latin typeface="Linotte SemBold" pitchFamily="50" charset="0"/>
              </a:rPr>
              <a:t>Warm-up: Tricky Words flash cards or choral reading of </a:t>
            </a:r>
          </a:p>
        </p:txBody>
      </p:sp>
    </p:spTree>
    <p:extLst>
      <p:ext uri="{BB962C8B-B14F-4D97-AF65-F5344CB8AC3E}">
        <p14:creationId xmlns:p14="http://schemas.microsoft.com/office/powerpoint/2010/main" val="280765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F31495-1EFF-497E-B6BD-7787460ADE0A}"/>
              </a:ext>
            </a:extLst>
          </p:cNvPr>
          <p:cNvSpPr>
            <a:spLocks noGrp="1"/>
          </p:cNvSpPr>
          <p:nvPr>
            <p:ph type="title"/>
          </p:nvPr>
        </p:nvSpPr>
        <p:spPr>
          <a:xfrm>
            <a:off x="502921" y="511177"/>
            <a:ext cx="6309360" cy="555623"/>
          </a:xfrm>
        </p:spPr>
        <p:txBody>
          <a:bodyPr>
            <a:normAutofit/>
          </a:bodyPr>
          <a:lstStyle/>
          <a:p>
            <a:r>
              <a:rPr lang="en-US" sz="2800" b="1" dirty="0">
                <a:solidFill>
                  <a:srgbClr val="7BACDC"/>
                </a:solidFill>
                <a:effectLst>
                  <a:outerShdw blurRad="38100" dist="38100" dir="2700000" algn="tl">
                    <a:srgbClr val="000000">
                      <a:alpha val="43137"/>
                    </a:srgbClr>
                  </a:outerShdw>
                </a:effectLst>
                <a:latin typeface="Report" panose="02000506020000020003" pitchFamily="2" charset="0"/>
              </a:rPr>
              <a:t>Warm-Up: Silly Voices</a:t>
            </a:r>
          </a:p>
        </p:txBody>
      </p:sp>
      <p:sp>
        <p:nvSpPr>
          <p:cNvPr id="3" name="Content Placeholder 2">
            <a:extLst>
              <a:ext uri="{FF2B5EF4-FFF2-40B4-BE49-F238E27FC236}">
                <a16:creationId xmlns:a16="http://schemas.microsoft.com/office/drawing/2014/main" id="{C8A69A0D-B246-4087-A914-C9CC9FF8D75D}"/>
              </a:ext>
            </a:extLst>
          </p:cNvPr>
          <p:cNvSpPr>
            <a:spLocks noGrp="1"/>
          </p:cNvSpPr>
          <p:nvPr>
            <p:ph idx="1"/>
          </p:nvPr>
        </p:nvSpPr>
        <p:spPr>
          <a:xfrm>
            <a:off x="502920" y="1138766"/>
            <a:ext cx="6309360" cy="7688160"/>
          </a:xfrm>
        </p:spPr>
        <p:txBody>
          <a:bodyPr>
            <a:normAutofit/>
          </a:bodyPr>
          <a:lstStyle/>
          <a:p>
            <a:pPr marL="0" indent="0">
              <a:lnSpc>
                <a:spcPct val="114000"/>
              </a:lnSpc>
              <a:spcBef>
                <a:spcPts val="0"/>
              </a:spcBef>
              <a:spcAft>
                <a:spcPts val="300"/>
              </a:spcAft>
              <a:buNone/>
            </a:pPr>
            <a:r>
              <a:rPr lang="en-US" sz="1200" b="1" dirty="0">
                <a:latin typeface="Neuemontreal-bold" panose="00000800000000000000" pitchFamily="50" charset="0"/>
              </a:rPr>
              <a:t>Objective: </a:t>
            </a:r>
            <a:r>
              <a:rPr lang="en-US" sz="1200" b="1" dirty="0">
                <a:latin typeface="Neuemontreal-light" panose="00000400000000000000" pitchFamily="50" charset="0"/>
              </a:rPr>
              <a:t>Foster automatic recognition of words and promote expressive reading.</a:t>
            </a:r>
          </a:p>
          <a:p>
            <a:pPr marL="0" indent="0">
              <a:lnSpc>
                <a:spcPct val="114000"/>
              </a:lnSpc>
              <a:spcBef>
                <a:spcPts val="0"/>
              </a:spcBef>
              <a:spcAft>
                <a:spcPts val="300"/>
              </a:spcAft>
              <a:buNone/>
            </a:pPr>
            <a:r>
              <a:rPr lang="en-US" sz="1200" b="1" dirty="0">
                <a:latin typeface="Neuemontreal-bold" panose="00000800000000000000" pitchFamily="50" charset="0"/>
              </a:rPr>
              <a:t>Materials:</a:t>
            </a:r>
          </a:p>
          <a:p>
            <a:pPr>
              <a:lnSpc>
                <a:spcPct val="114000"/>
              </a:lnSpc>
              <a:spcBef>
                <a:spcPts val="0"/>
              </a:spcBef>
              <a:spcAft>
                <a:spcPts val="300"/>
              </a:spcAft>
            </a:pPr>
            <a:r>
              <a:rPr lang="en-US" sz="1200" b="1" dirty="0">
                <a:latin typeface="Neuemontreal-light" panose="00000400000000000000" pitchFamily="50" charset="0"/>
              </a:rPr>
              <a:t>Silly Voices Cards</a:t>
            </a:r>
          </a:p>
          <a:p>
            <a:pPr>
              <a:lnSpc>
                <a:spcPct val="114000"/>
              </a:lnSpc>
              <a:spcBef>
                <a:spcPts val="0"/>
              </a:spcBef>
              <a:spcAft>
                <a:spcPts val="300"/>
              </a:spcAft>
            </a:pPr>
            <a:r>
              <a:rPr lang="en-US" sz="1200" b="1" dirty="0">
                <a:latin typeface="Neuemontreal-light" panose="00000400000000000000" pitchFamily="50" charset="0"/>
              </a:rPr>
              <a:t>copies of familiar story</a:t>
            </a:r>
          </a:p>
          <a:p>
            <a:pPr marL="0" indent="0">
              <a:lnSpc>
                <a:spcPct val="114000"/>
              </a:lnSpc>
              <a:spcBef>
                <a:spcPts val="0"/>
              </a:spcBef>
              <a:spcAft>
                <a:spcPts val="300"/>
              </a:spcAft>
              <a:buNone/>
            </a:pPr>
            <a:r>
              <a:rPr lang="en-US" sz="1200" b="1" dirty="0">
                <a:latin typeface="Neuemontreal-bold" panose="00000800000000000000" pitchFamily="50" charset="0"/>
              </a:rPr>
              <a:t>Preparation: </a:t>
            </a:r>
            <a:r>
              <a:rPr lang="en-US" sz="1200" b="1" dirty="0">
                <a:latin typeface="Neuemontreal-light" panose="00000400000000000000" pitchFamily="50" charset="0"/>
              </a:rPr>
              <a:t>Copy and cut a set of Silly Voices cards and select and copy a familiar story from [these texts].</a:t>
            </a:r>
          </a:p>
          <a:p>
            <a:pPr marL="0" indent="0">
              <a:lnSpc>
                <a:spcPct val="114000"/>
              </a:lnSpc>
              <a:spcBef>
                <a:spcPts val="0"/>
              </a:spcBef>
              <a:spcAft>
                <a:spcPts val="300"/>
              </a:spcAft>
              <a:buNone/>
            </a:pPr>
            <a:r>
              <a:rPr lang="en-US" sz="1200" b="1" dirty="0">
                <a:latin typeface="Neuemontreal-bold" panose="00000800000000000000" pitchFamily="50" charset="0"/>
              </a:rPr>
              <a:t>Instructions:</a:t>
            </a:r>
          </a:p>
          <a:p>
            <a:pPr>
              <a:lnSpc>
                <a:spcPct val="114000"/>
              </a:lnSpc>
              <a:spcBef>
                <a:spcPts val="0"/>
              </a:spcBef>
              <a:spcAft>
                <a:spcPts val="300"/>
              </a:spcAft>
            </a:pPr>
            <a:r>
              <a:rPr lang="en-US" sz="1200" b="1" dirty="0">
                <a:latin typeface="Neuemontreal-light" panose="00000400000000000000" pitchFamily="50" charset="0"/>
              </a:rPr>
              <a:t>Provide each student with a copy of the selected text.</a:t>
            </a:r>
          </a:p>
          <a:p>
            <a:pPr>
              <a:lnSpc>
                <a:spcPct val="114000"/>
              </a:lnSpc>
              <a:spcBef>
                <a:spcPts val="0"/>
              </a:spcBef>
              <a:spcAft>
                <a:spcPts val="300"/>
              </a:spcAft>
            </a:pPr>
            <a:r>
              <a:rPr lang="en-US" sz="1200" b="1" dirty="0">
                <a:latin typeface="Neuemontreal-light" panose="00000400000000000000" pitchFamily="50" charset="0"/>
              </a:rPr>
              <a:t>Have students choose or draw a Silly Voices card to determine the voice they will use for reading aloud.</a:t>
            </a:r>
          </a:p>
          <a:p>
            <a:pPr>
              <a:lnSpc>
                <a:spcPct val="114000"/>
              </a:lnSpc>
              <a:spcBef>
                <a:spcPts val="0"/>
              </a:spcBef>
              <a:spcAft>
                <a:spcPts val="300"/>
              </a:spcAft>
            </a:pPr>
            <a:r>
              <a:rPr lang="en-US" sz="1200" b="1" dirty="0">
                <a:latin typeface="Neuemontreal-light" panose="00000400000000000000" pitchFamily="50" charset="0"/>
              </a:rPr>
              <a:t>Students read aloud independently, with a partner, or to the teacher.</a:t>
            </a:r>
          </a:p>
          <a:p>
            <a:pPr marL="0" indent="0">
              <a:lnSpc>
                <a:spcPct val="114000"/>
              </a:lnSpc>
              <a:spcBef>
                <a:spcPts val="0"/>
              </a:spcBef>
              <a:spcAft>
                <a:spcPts val="300"/>
              </a:spcAft>
              <a:buNone/>
            </a:pPr>
            <a:r>
              <a:rPr lang="en-US" sz="1200" b="1" dirty="0">
                <a:latin typeface="Neuemontreal-light" panose="00000400000000000000" pitchFamily="50" charset="0"/>
              </a:rPr>
              <a:t>Partner reading options may include:</a:t>
            </a:r>
          </a:p>
          <a:p>
            <a:pPr marL="0" indent="0">
              <a:lnSpc>
                <a:spcPct val="114000"/>
              </a:lnSpc>
              <a:spcBef>
                <a:spcPts val="0"/>
              </a:spcBef>
              <a:spcAft>
                <a:spcPts val="300"/>
              </a:spcAft>
              <a:buNone/>
            </a:pPr>
            <a:endParaRPr lang="en-US" sz="1200" b="1" dirty="0">
              <a:latin typeface="Neuemontreal-light" panose="00000400000000000000" pitchFamily="50" charset="0"/>
            </a:endParaRPr>
          </a:p>
          <a:p>
            <a:pPr marL="0" indent="0">
              <a:lnSpc>
                <a:spcPct val="114000"/>
              </a:lnSpc>
              <a:spcBef>
                <a:spcPts val="0"/>
              </a:spcBef>
              <a:spcAft>
                <a:spcPts val="300"/>
              </a:spcAft>
              <a:buNone/>
            </a:pPr>
            <a:endParaRPr lang="en-US" sz="1200" b="1" dirty="0">
              <a:latin typeface="Neuemontreal-light" panose="00000400000000000000" pitchFamily="50" charset="0"/>
            </a:endParaRPr>
          </a:p>
          <a:p>
            <a:pPr marL="0" indent="0">
              <a:lnSpc>
                <a:spcPct val="114000"/>
              </a:lnSpc>
              <a:spcBef>
                <a:spcPts val="0"/>
              </a:spcBef>
              <a:spcAft>
                <a:spcPts val="300"/>
              </a:spcAft>
              <a:buNone/>
            </a:pPr>
            <a:endParaRPr lang="en-US" sz="1200" b="1" dirty="0">
              <a:latin typeface="Neuemontreal-light" panose="00000400000000000000" pitchFamily="50" charset="0"/>
            </a:endParaRPr>
          </a:p>
          <a:p>
            <a:pPr marL="0" indent="0">
              <a:lnSpc>
                <a:spcPct val="114000"/>
              </a:lnSpc>
              <a:spcBef>
                <a:spcPts val="0"/>
              </a:spcBef>
              <a:spcAft>
                <a:spcPts val="300"/>
              </a:spcAft>
              <a:buNone/>
            </a:pPr>
            <a:endParaRPr lang="en-US" sz="1200" b="1" dirty="0">
              <a:latin typeface="Neuemontreal-light" panose="00000400000000000000" pitchFamily="50" charset="0"/>
            </a:endParaRPr>
          </a:p>
          <a:p>
            <a:pPr marL="0" indent="0">
              <a:lnSpc>
                <a:spcPct val="114000"/>
              </a:lnSpc>
              <a:spcBef>
                <a:spcPts val="0"/>
              </a:spcBef>
              <a:spcAft>
                <a:spcPts val="300"/>
              </a:spcAft>
              <a:buNone/>
            </a:pPr>
            <a:endParaRPr lang="en-US" sz="1200" b="1" dirty="0">
              <a:latin typeface="Neuemontreal-light" panose="00000400000000000000" pitchFamily="50" charset="0"/>
            </a:endParaRPr>
          </a:p>
          <a:p>
            <a:pPr marL="0" indent="0">
              <a:lnSpc>
                <a:spcPct val="114000"/>
              </a:lnSpc>
              <a:spcBef>
                <a:spcPts val="0"/>
              </a:spcBef>
              <a:spcAft>
                <a:spcPts val="300"/>
              </a:spcAft>
              <a:buNone/>
            </a:pPr>
            <a:r>
              <a:rPr lang="en-US" sz="1200" b="1" dirty="0">
                <a:latin typeface="Neuemontreal-light" panose="00000400000000000000" pitchFamily="50" charset="0"/>
              </a:rPr>
              <a:t>If students are using the silly voices for the first time, model how to use the voices and gestures to read like the characters on the cards.</a:t>
            </a:r>
          </a:p>
          <a:p>
            <a:pPr marL="0" indent="0">
              <a:lnSpc>
                <a:spcPct val="114000"/>
              </a:lnSpc>
              <a:spcBef>
                <a:spcPts val="0"/>
              </a:spcBef>
              <a:spcAft>
                <a:spcPts val="300"/>
              </a:spcAft>
              <a:buNone/>
            </a:pPr>
            <a:endParaRPr lang="en-US" sz="1200" b="1" dirty="0">
              <a:latin typeface="Neuemontreal-light" panose="00000400000000000000" pitchFamily="50" charset="0"/>
            </a:endParaRPr>
          </a:p>
        </p:txBody>
      </p:sp>
      <p:sp>
        <p:nvSpPr>
          <p:cNvPr id="4" name="Slide Number Placeholder 3">
            <a:extLst>
              <a:ext uri="{FF2B5EF4-FFF2-40B4-BE49-F238E27FC236}">
                <a16:creationId xmlns:a16="http://schemas.microsoft.com/office/drawing/2014/main" id="{34AE09D5-13BF-4888-A994-6C19E9E31969}"/>
              </a:ext>
            </a:extLst>
          </p:cNvPr>
          <p:cNvSpPr>
            <a:spLocks noGrp="1"/>
          </p:cNvSpPr>
          <p:nvPr>
            <p:ph type="sldNum" sz="quarter" idx="12"/>
          </p:nvPr>
        </p:nvSpPr>
        <p:spPr/>
        <p:txBody>
          <a:bodyPr/>
          <a:lstStyle/>
          <a:p>
            <a:fld id="{B10FFC13-3A2A-4149-B98F-0B9AB25B5B24}" type="slidenum">
              <a:rPr lang="en-US" smtClean="0"/>
              <a:t>6</a:t>
            </a:fld>
            <a:endParaRPr lang="en-US"/>
          </a:p>
        </p:txBody>
      </p:sp>
      <p:sp>
        <p:nvSpPr>
          <p:cNvPr id="5" name="Rectangle: Rounded Corners 4">
            <a:extLst>
              <a:ext uri="{FF2B5EF4-FFF2-40B4-BE49-F238E27FC236}">
                <a16:creationId xmlns:a16="http://schemas.microsoft.com/office/drawing/2014/main" id="{3AF2FCF2-FDC0-4CD9-81F8-FED378C72EAE}"/>
              </a:ext>
            </a:extLst>
          </p:cNvPr>
          <p:cNvSpPr/>
          <p:nvPr/>
        </p:nvSpPr>
        <p:spPr>
          <a:xfrm>
            <a:off x="502920" y="4174280"/>
            <a:ext cx="6309360" cy="885349"/>
          </a:xfrm>
          <a:prstGeom prst="roundRect">
            <a:avLst/>
          </a:prstGeom>
          <a:solidFill>
            <a:srgbClr val="E1E9F6"/>
          </a:solidFill>
          <a:effectLst>
            <a:outerShdw blurRad="50800" dist="38100" dir="2700000" algn="tl"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wrap="square">
            <a:spAutoFit/>
          </a:bodyPr>
          <a:lstStyle/>
          <a:p>
            <a:pPr marL="228600" indent="-228600">
              <a:spcAft>
                <a:spcPts val="600"/>
              </a:spcAft>
              <a:buFont typeface="+mj-lt"/>
              <a:buAutoNum type="arabicPeriod"/>
            </a:pPr>
            <a:r>
              <a:rPr lang="en-US" sz="1200" b="1" dirty="0">
                <a:latin typeface="Neuemontreal-light" panose="00000400000000000000" pitchFamily="50" charset="0"/>
              </a:rPr>
              <a:t>Take turns reading the entire story;</a:t>
            </a:r>
          </a:p>
          <a:p>
            <a:pPr marL="228600" indent="-228600">
              <a:spcAft>
                <a:spcPts val="600"/>
              </a:spcAft>
              <a:buFont typeface="+mj-lt"/>
              <a:buAutoNum type="arabicPeriod"/>
            </a:pPr>
            <a:r>
              <a:rPr lang="en-US" sz="1200" b="1" dirty="0">
                <a:latin typeface="Neuemontreal-light" panose="00000400000000000000" pitchFamily="50" charset="0"/>
              </a:rPr>
              <a:t>Have one student be the leader, reading a line at a time for the partner to echo.</a:t>
            </a:r>
          </a:p>
          <a:p>
            <a:pPr marL="228600" indent="-228600">
              <a:spcAft>
                <a:spcPts val="600"/>
              </a:spcAft>
              <a:buFont typeface="+mj-lt"/>
              <a:buAutoNum type="arabicPeriod"/>
            </a:pPr>
            <a:r>
              <a:rPr lang="en-US" sz="1200" b="1" dirty="0">
                <a:latin typeface="Neuemontreal-light" panose="00000400000000000000" pitchFamily="50" charset="0"/>
              </a:rPr>
              <a:t>Read chorally, keeping voices together to read the story.</a:t>
            </a:r>
          </a:p>
        </p:txBody>
      </p:sp>
      <p:sp>
        <p:nvSpPr>
          <p:cNvPr id="7" name="Rectangle: Rounded Corners 6">
            <a:extLst>
              <a:ext uri="{FF2B5EF4-FFF2-40B4-BE49-F238E27FC236}">
                <a16:creationId xmlns:a16="http://schemas.microsoft.com/office/drawing/2014/main" id="{F120AAE1-42CF-4281-BCB4-BED08ECB96EB}"/>
              </a:ext>
            </a:extLst>
          </p:cNvPr>
          <p:cNvSpPr/>
          <p:nvPr/>
        </p:nvSpPr>
        <p:spPr>
          <a:xfrm>
            <a:off x="502920" y="5840440"/>
            <a:ext cx="6309360" cy="2621994"/>
          </a:xfrm>
          <a:prstGeom prst="roundRect">
            <a:avLst/>
          </a:prstGeom>
          <a:solidFill>
            <a:srgbClr val="E1E9F6"/>
          </a:solidFill>
          <a:effectLst>
            <a:outerShdw blurRad="50800" dist="38100" dir="2700000" algn="tl"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wrap="square">
            <a:spAutoFit/>
          </a:bodyPr>
          <a:lstStyle/>
          <a:p>
            <a:pPr marL="228600" indent="-228600">
              <a:spcAft>
                <a:spcPts val="600"/>
              </a:spcAft>
              <a:buFont typeface="+mj-lt"/>
              <a:buAutoNum type="arabicPeriod"/>
            </a:pPr>
            <a:r>
              <a:rPr lang="en-US" sz="1200" b="1" dirty="0">
                <a:latin typeface="Neuemontreal-bold" panose="00000800000000000000" pitchFamily="50" charset="0"/>
              </a:rPr>
              <a:t>Cowboy: </a:t>
            </a:r>
            <a:r>
              <a:rPr lang="en-US" sz="1200" b="1" dirty="0">
                <a:latin typeface="Neuemontreal-light" panose="00000400000000000000" pitchFamily="50" charset="0"/>
              </a:rPr>
              <a:t>Sit in your chair like you are riding a horse and use a country accent.</a:t>
            </a:r>
          </a:p>
          <a:p>
            <a:pPr marL="228600" indent="-228600">
              <a:spcAft>
                <a:spcPts val="600"/>
              </a:spcAft>
              <a:buFont typeface="+mj-lt"/>
              <a:buAutoNum type="arabicPeriod"/>
            </a:pPr>
            <a:r>
              <a:rPr lang="en-US" sz="1200" b="1" dirty="0">
                <a:latin typeface="Neuemontreal-bold" panose="00000800000000000000" pitchFamily="50" charset="0"/>
              </a:rPr>
              <a:t>Scuba Diver: </a:t>
            </a:r>
            <a:r>
              <a:rPr lang="en-US" sz="1200" b="1" dirty="0">
                <a:latin typeface="Neuemontreal-light" panose="00000400000000000000" pitchFamily="50" charset="0"/>
              </a:rPr>
              <a:t>Vibrate your pointer finger on your lips as you read.</a:t>
            </a:r>
          </a:p>
          <a:p>
            <a:pPr marL="228600" indent="-228600">
              <a:spcAft>
                <a:spcPts val="600"/>
              </a:spcAft>
              <a:buFont typeface="+mj-lt"/>
              <a:buAutoNum type="arabicPeriod"/>
            </a:pPr>
            <a:r>
              <a:rPr lang="en-US" sz="1200" b="1" dirty="0">
                <a:latin typeface="Neuemontreal-bold" panose="00000800000000000000" pitchFamily="50" charset="0"/>
              </a:rPr>
              <a:t>Sick Person: </a:t>
            </a:r>
            <a:r>
              <a:rPr lang="en-US" sz="1200" b="1" dirty="0">
                <a:latin typeface="Neuemontreal-light" panose="00000400000000000000" pitchFamily="50" charset="0"/>
              </a:rPr>
              <a:t>Hold your nose to sound all stuffed up.</a:t>
            </a:r>
          </a:p>
          <a:p>
            <a:pPr marL="228600" indent="-228600">
              <a:spcAft>
                <a:spcPts val="600"/>
              </a:spcAft>
              <a:buFont typeface="+mj-lt"/>
              <a:buAutoNum type="arabicPeriod"/>
            </a:pPr>
            <a:r>
              <a:rPr lang="en-US" sz="1200" b="1" dirty="0">
                <a:latin typeface="Neuemontreal-bold" panose="00000800000000000000" pitchFamily="50" charset="0"/>
              </a:rPr>
              <a:t>Opera Singer: </a:t>
            </a:r>
            <a:r>
              <a:rPr lang="en-US" sz="1200" b="1" dirty="0">
                <a:latin typeface="Neuemontreal-light" panose="00000400000000000000" pitchFamily="50" charset="0"/>
              </a:rPr>
              <a:t>Use big arm motions and a grand singing voice.</a:t>
            </a:r>
          </a:p>
          <a:p>
            <a:pPr marL="228600" indent="-228600">
              <a:spcAft>
                <a:spcPts val="600"/>
              </a:spcAft>
              <a:buFont typeface="+mj-lt"/>
              <a:buAutoNum type="arabicPeriod"/>
            </a:pPr>
            <a:r>
              <a:rPr lang="en-US" sz="1200" b="1" dirty="0">
                <a:latin typeface="Neuemontreal-bold" panose="00000800000000000000" pitchFamily="50" charset="0"/>
              </a:rPr>
              <a:t>Rock Star: </a:t>
            </a:r>
            <a:r>
              <a:rPr lang="en-US" sz="1200" b="1" dirty="0">
                <a:latin typeface="Neuemontreal-light" panose="00000400000000000000" pitchFamily="50" charset="0"/>
              </a:rPr>
              <a:t>Play your guitar while you read.</a:t>
            </a:r>
          </a:p>
          <a:p>
            <a:pPr marL="228600" indent="-228600">
              <a:spcAft>
                <a:spcPts val="600"/>
              </a:spcAft>
              <a:buFont typeface="+mj-lt"/>
              <a:buAutoNum type="arabicPeriod"/>
            </a:pPr>
            <a:r>
              <a:rPr lang="en-US" sz="1200" b="1" dirty="0">
                <a:latin typeface="Neuemontreal-bold" panose="00000800000000000000" pitchFamily="50" charset="0"/>
              </a:rPr>
              <a:t>Robot: </a:t>
            </a:r>
            <a:r>
              <a:rPr lang="en-US" sz="1200" b="1" dirty="0">
                <a:latin typeface="Neuemontreal-light" panose="00000400000000000000" pitchFamily="50" charset="0"/>
              </a:rPr>
              <a:t>Move your arms like a robot and use a monotone voice.</a:t>
            </a:r>
          </a:p>
          <a:p>
            <a:pPr marL="228600" indent="-228600">
              <a:spcAft>
                <a:spcPts val="600"/>
              </a:spcAft>
              <a:buFont typeface="+mj-lt"/>
              <a:buAutoNum type="arabicPeriod"/>
            </a:pPr>
            <a:r>
              <a:rPr lang="en-US" sz="1200" b="1" dirty="0">
                <a:latin typeface="Neuemontreal-bold" panose="00000800000000000000" pitchFamily="50" charset="0"/>
              </a:rPr>
              <a:t>Ghost:</a:t>
            </a:r>
            <a:r>
              <a:rPr lang="en-US" sz="1200" b="1" dirty="0">
                <a:latin typeface="Neuemontreal-light" panose="00000400000000000000" pitchFamily="50" charset="0"/>
              </a:rPr>
              <a:t> Use a spooky voice.</a:t>
            </a:r>
          </a:p>
          <a:p>
            <a:pPr marL="228600" indent="-228600">
              <a:spcAft>
                <a:spcPts val="600"/>
              </a:spcAft>
              <a:buFont typeface="+mj-lt"/>
              <a:buAutoNum type="arabicPeriod"/>
            </a:pPr>
            <a:r>
              <a:rPr lang="en-US" sz="1200" b="1" dirty="0">
                <a:latin typeface="Neuemontreal-bold" panose="00000800000000000000" pitchFamily="50" charset="0"/>
              </a:rPr>
              <a:t>Teacher: </a:t>
            </a:r>
            <a:r>
              <a:rPr lang="en-US" sz="1200" b="1" dirty="0">
                <a:latin typeface="Neuemontreal-light" panose="00000400000000000000" pitchFamily="50" charset="0"/>
              </a:rPr>
              <a:t>Point to the words and use a teacher voice.</a:t>
            </a:r>
          </a:p>
          <a:p>
            <a:pPr>
              <a:spcAft>
                <a:spcPts val="600"/>
              </a:spcAft>
            </a:pPr>
            <a:r>
              <a:rPr lang="en-US" sz="1200" b="1" dirty="0">
                <a:latin typeface="Neuemontreal-light" panose="00000400000000000000" pitchFamily="50" charset="0"/>
              </a:rPr>
              <a:t>Feel free to add others you or your students think of!</a:t>
            </a:r>
          </a:p>
        </p:txBody>
      </p:sp>
      <p:sp>
        <p:nvSpPr>
          <p:cNvPr id="6" name="Rectangle 5">
            <a:extLst>
              <a:ext uri="{FF2B5EF4-FFF2-40B4-BE49-F238E27FC236}">
                <a16:creationId xmlns:a16="http://schemas.microsoft.com/office/drawing/2014/main" id="{7BC82DC8-5959-445F-A344-93903EAC3AA7}"/>
              </a:ext>
            </a:extLst>
          </p:cNvPr>
          <p:cNvSpPr/>
          <p:nvPr/>
        </p:nvSpPr>
        <p:spPr>
          <a:xfrm>
            <a:off x="2641600" y="8593606"/>
            <a:ext cx="4170680" cy="269304"/>
          </a:xfrm>
          <a:prstGeom prst="rect">
            <a:avLst/>
          </a:prstGeom>
        </p:spPr>
        <p:txBody>
          <a:bodyPr wrap="square">
            <a:spAutoFit/>
          </a:bodyPr>
          <a:lstStyle/>
          <a:p>
            <a:pPr algn="r">
              <a:lnSpc>
                <a:spcPct val="114000"/>
              </a:lnSpc>
              <a:spcAft>
                <a:spcPts val="300"/>
              </a:spcAft>
            </a:pPr>
            <a:r>
              <a:rPr lang="en-US" sz="1100" b="1" dirty="0">
                <a:latin typeface="Neuemontreal-light" panose="00000400000000000000" pitchFamily="50" charset="0"/>
              </a:rPr>
              <a:t>from Grade 1 Unit 2 Assessment and Remediation Guide, p. 102-3</a:t>
            </a:r>
          </a:p>
        </p:txBody>
      </p:sp>
    </p:spTree>
    <p:extLst>
      <p:ext uri="{BB962C8B-B14F-4D97-AF65-F5344CB8AC3E}">
        <p14:creationId xmlns:p14="http://schemas.microsoft.com/office/powerpoint/2010/main" val="27186645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Table 11">
            <a:extLst>
              <a:ext uri="{FF2B5EF4-FFF2-40B4-BE49-F238E27FC236}">
                <a16:creationId xmlns:a16="http://schemas.microsoft.com/office/drawing/2014/main" id="{3F747ADA-422F-44A7-9744-91C919B7D599}"/>
              </a:ext>
            </a:extLst>
          </p:cNvPr>
          <p:cNvGraphicFramePr>
            <a:graphicFrameLocks noGrp="1"/>
          </p:cNvGraphicFramePr>
          <p:nvPr>
            <p:ph idx="1"/>
            <p:extLst>
              <p:ext uri="{D42A27DB-BD31-4B8C-83A1-F6EECF244321}">
                <p14:modId xmlns:p14="http://schemas.microsoft.com/office/powerpoint/2010/main" val="1529889481"/>
              </p:ext>
            </p:extLst>
          </p:nvPr>
        </p:nvGraphicFramePr>
        <p:xfrm>
          <a:off x="666750" y="738289"/>
          <a:ext cx="6145212" cy="7712300"/>
        </p:xfrm>
        <a:graphic>
          <a:graphicData uri="http://schemas.openxmlformats.org/drawingml/2006/table">
            <a:tbl>
              <a:tblPr firstRow="1" bandRow="1">
                <a:tableStyleId>{5940675A-B579-460E-94D1-54222C63F5DA}</a:tableStyleId>
              </a:tblPr>
              <a:tblGrid>
                <a:gridCol w="3072606">
                  <a:extLst>
                    <a:ext uri="{9D8B030D-6E8A-4147-A177-3AD203B41FA5}">
                      <a16:colId xmlns:a16="http://schemas.microsoft.com/office/drawing/2014/main" val="3214858031"/>
                    </a:ext>
                  </a:extLst>
                </a:gridCol>
                <a:gridCol w="3072606">
                  <a:extLst>
                    <a:ext uri="{9D8B030D-6E8A-4147-A177-3AD203B41FA5}">
                      <a16:colId xmlns:a16="http://schemas.microsoft.com/office/drawing/2014/main" val="2138438560"/>
                    </a:ext>
                  </a:extLst>
                </a:gridCol>
              </a:tblGrid>
              <a:tr h="1928075">
                <a:tc>
                  <a:txBody>
                    <a:bodyPr/>
                    <a:lstStyle/>
                    <a:p>
                      <a:endParaRPr lang="en-US"/>
                    </a:p>
                  </a:txBody>
                  <a:tcP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tcPr>
                </a:tc>
                <a:tc>
                  <a:txBody>
                    <a:bodyPr/>
                    <a:lstStyle/>
                    <a:p>
                      <a:endParaRPr lang="en-US" dirty="0"/>
                    </a:p>
                  </a:txBody>
                  <a:tcP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tcPr>
                </a:tc>
                <a:extLst>
                  <a:ext uri="{0D108BD9-81ED-4DB2-BD59-A6C34878D82A}">
                    <a16:rowId xmlns:a16="http://schemas.microsoft.com/office/drawing/2014/main" val="345922839"/>
                  </a:ext>
                </a:extLst>
              </a:tr>
              <a:tr h="1928075">
                <a:tc>
                  <a:txBody>
                    <a:bodyPr/>
                    <a:lstStyle/>
                    <a:p>
                      <a:endParaRPr lang="en-US"/>
                    </a:p>
                  </a:txBody>
                  <a:tcP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tcPr>
                </a:tc>
                <a:tc>
                  <a:txBody>
                    <a:bodyPr/>
                    <a:lstStyle/>
                    <a:p>
                      <a:endParaRPr lang="en-US"/>
                    </a:p>
                  </a:txBody>
                  <a:tcP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tcPr>
                </a:tc>
                <a:extLst>
                  <a:ext uri="{0D108BD9-81ED-4DB2-BD59-A6C34878D82A}">
                    <a16:rowId xmlns:a16="http://schemas.microsoft.com/office/drawing/2014/main" val="37578421"/>
                  </a:ext>
                </a:extLst>
              </a:tr>
              <a:tr h="1928075">
                <a:tc>
                  <a:txBody>
                    <a:bodyPr/>
                    <a:lstStyle/>
                    <a:p>
                      <a:endParaRPr lang="en-US" dirty="0"/>
                    </a:p>
                  </a:txBody>
                  <a:tcP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tcPr>
                </a:tc>
                <a:tc>
                  <a:txBody>
                    <a:bodyPr/>
                    <a:lstStyle/>
                    <a:p>
                      <a:endParaRPr lang="en-US"/>
                    </a:p>
                  </a:txBody>
                  <a:tcP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tcPr>
                </a:tc>
                <a:extLst>
                  <a:ext uri="{0D108BD9-81ED-4DB2-BD59-A6C34878D82A}">
                    <a16:rowId xmlns:a16="http://schemas.microsoft.com/office/drawing/2014/main" val="1199715700"/>
                  </a:ext>
                </a:extLst>
              </a:tr>
              <a:tr h="1928075">
                <a:tc>
                  <a:txBody>
                    <a:bodyPr/>
                    <a:lstStyle/>
                    <a:p>
                      <a:endParaRPr lang="en-US" dirty="0"/>
                    </a:p>
                  </a:txBody>
                  <a:tcP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tcPr>
                </a:tc>
                <a:tc>
                  <a:txBody>
                    <a:bodyPr/>
                    <a:lstStyle/>
                    <a:p>
                      <a:endParaRPr lang="en-US" dirty="0"/>
                    </a:p>
                  </a:txBody>
                  <a:tcP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tcPr>
                </a:tc>
                <a:extLst>
                  <a:ext uri="{0D108BD9-81ED-4DB2-BD59-A6C34878D82A}">
                    <a16:rowId xmlns:a16="http://schemas.microsoft.com/office/drawing/2014/main" val="1207127775"/>
                  </a:ext>
                </a:extLst>
              </a:tr>
            </a:tbl>
          </a:graphicData>
        </a:graphic>
      </p:graphicFrame>
      <p:sp>
        <p:nvSpPr>
          <p:cNvPr id="4" name="Slide Number Placeholder 3">
            <a:extLst>
              <a:ext uri="{FF2B5EF4-FFF2-40B4-BE49-F238E27FC236}">
                <a16:creationId xmlns:a16="http://schemas.microsoft.com/office/drawing/2014/main" id="{34AE09D5-13BF-4888-A994-6C19E9E31969}"/>
              </a:ext>
            </a:extLst>
          </p:cNvPr>
          <p:cNvSpPr>
            <a:spLocks noGrp="1"/>
          </p:cNvSpPr>
          <p:nvPr>
            <p:ph type="sldNum" sz="quarter" idx="12"/>
          </p:nvPr>
        </p:nvSpPr>
        <p:spPr/>
        <p:txBody>
          <a:bodyPr/>
          <a:lstStyle/>
          <a:p>
            <a:fld id="{B10FFC13-3A2A-4149-B98F-0B9AB25B5B24}" type="slidenum">
              <a:rPr lang="en-US" smtClean="0"/>
              <a:t>7</a:t>
            </a:fld>
            <a:endParaRPr lang="en-US"/>
          </a:p>
        </p:txBody>
      </p:sp>
      <p:sp>
        <p:nvSpPr>
          <p:cNvPr id="6" name="Rectangle 5">
            <a:extLst>
              <a:ext uri="{FF2B5EF4-FFF2-40B4-BE49-F238E27FC236}">
                <a16:creationId xmlns:a16="http://schemas.microsoft.com/office/drawing/2014/main" id="{7BC82DC8-5959-445F-A344-93903EAC3AA7}"/>
              </a:ext>
            </a:extLst>
          </p:cNvPr>
          <p:cNvSpPr/>
          <p:nvPr/>
        </p:nvSpPr>
        <p:spPr>
          <a:xfrm>
            <a:off x="2700869" y="8593606"/>
            <a:ext cx="4170680" cy="269304"/>
          </a:xfrm>
          <a:prstGeom prst="rect">
            <a:avLst/>
          </a:prstGeom>
        </p:spPr>
        <p:txBody>
          <a:bodyPr wrap="square">
            <a:spAutoFit/>
          </a:bodyPr>
          <a:lstStyle/>
          <a:p>
            <a:pPr algn="r">
              <a:lnSpc>
                <a:spcPct val="114000"/>
              </a:lnSpc>
              <a:spcAft>
                <a:spcPts val="300"/>
              </a:spcAft>
            </a:pPr>
            <a:r>
              <a:rPr lang="en-US" sz="1100" b="1" dirty="0">
                <a:latin typeface="Neuemontreal-light" panose="00000400000000000000" pitchFamily="50" charset="0"/>
              </a:rPr>
              <a:t>from Grade 1 Unit 2 Assessment and Remediation Guide, p. 138</a:t>
            </a:r>
          </a:p>
        </p:txBody>
      </p:sp>
      <p:sp>
        <p:nvSpPr>
          <p:cNvPr id="8" name="TextBox 7">
            <a:extLst>
              <a:ext uri="{FF2B5EF4-FFF2-40B4-BE49-F238E27FC236}">
                <a16:creationId xmlns:a16="http://schemas.microsoft.com/office/drawing/2014/main" id="{B0999FE1-CFF6-4ABC-BE56-BAE117A05014}"/>
              </a:ext>
            </a:extLst>
          </p:cNvPr>
          <p:cNvSpPr txBox="1"/>
          <p:nvPr/>
        </p:nvSpPr>
        <p:spPr>
          <a:xfrm>
            <a:off x="2723416" y="348645"/>
            <a:ext cx="4137660" cy="276999"/>
          </a:xfrm>
          <a:prstGeom prst="rect">
            <a:avLst/>
          </a:prstGeom>
          <a:noFill/>
        </p:spPr>
        <p:txBody>
          <a:bodyPr wrap="square" rtlCol="0">
            <a:spAutoFit/>
          </a:bodyPr>
          <a:lstStyle/>
          <a:p>
            <a:pPr algn="r"/>
            <a:r>
              <a:rPr lang="en-US" sz="1200" b="1" dirty="0">
                <a:latin typeface="Neuemontreal-light" panose="00000400000000000000" pitchFamily="50" charset="0"/>
                <a:ea typeface="Microsoft Sans Serif" panose="020B0604020202020204" pitchFamily="34" charset="0"/>
                <a:cs typeface="Microsoft Sans Serif" panose="020B0604020202020204" pitchFamily="34" charset="0"/>
              </a:rPr>
              <a:t>Fluency: Silly Voices Cards</a:t>
            </a:r>
          </a:p>
        </p:txBody>
      </p:sp>
      <p:sp>
        <p:nvSpPr>
          <p:cNvPr id="13" name="Rectangle 12">
            <a:extLst>
              <a:ext uri="{FF2B5EF4-FFF2-40B4-BE49-F238E27FC236}">
                <a16:creationId xmlns:a16="http://schemas.microsoft.com/office/drawing/2014/main" id="{4E977629-6746-4F57-BC6A-259BC37EC9FB}"/>
              </a:ext>
            </a:extLst>
          </p:cNvPr>
          <p:cNvSpPr/>
          <p:nvPr/>
        </p:nvSpPr>
        <p:spPr>
          <a:xfrm rot="16200000">
            <a:off x="-3540512" y="4406839"/>
            <a:ext cx="7810500" cy="276999"/>
          </a:xfrm>
          <a:prstGeom prst="rect">
            <a:avLst/>
          </a:prstGeom>
        </p:spPr>
        <p:txBody>
          <a:bodyPr wrap="square">
            <a:spAutoFit/>
          </a:bodyPr>
          <a:lstStyle/>
          <a:p>
            <a:r>
              <a:rPr lang="en-US" sz="1200" dirty="0">
                <a:latin typeface="Neuemontreal-light" panose="00000400000000000000" pitchFamily="50" charset="0"/>
              </a:rPr>
              <a:t>Directions: Print and cut out the character cards to pull out of a bag when rereading stories with silly voices. </a:t>
            </a:r>
          </a:p>
        </p:txBody>
      </p:sp>
      <p:pic>
        <p:nvPicPr>
          <p:cNvPr id="14" name="Picture 13">
            <a:extLst>
              <a:ext uri="{FF2B5EF4-FFF2-40B4-BE49-F238E27FC236}">
                <a16:creationId xmlns:a16="http://schemas.microsoft.com/office/drawing/2014/main" id="{27F0A715-FF15-4877-9B8D-812D9193E57C}"/>
              </a:ext>
            </a:extLst>
          </p:cNvPr>
          <p:cNvPicPr>
            <a:picLocks noChangeAspect="1"/>
          </p:cNvPicPr>
          <p:nvPr/>
        </p:nvPicPr>
        <p:blipFill rotWithShape="1">
          <a:blip r:embed="rId2"/>
          <a:srcRect l="53963" t="52308" b="1"/>
          <a:stretch/>
        </p:blipFill>
        <p:spPr>
          <a:xfrm>
            <a:off x="4134821" y="2719474"/>
            <a:ext cx="2513629" cy="1795205"/>
          </a:xfrm>
          <a:prstGeom prst="rect">
            <a:avLst/>
          </a:prstGeom>
        </p:spPr>
      </p:pic>
      <p:pic>
        <p:nvPicPr>
          <p:cNvPr id="15" name="Picture 14">
            <a:extLst>
              <a:ext uri="{FF2B5EF4-FFF2-40B4-BE49-F238E27FC236}">
                <a16:creationId xmlns:a16="http://schemas.microsoft.com/office/drawing/2014/main" id="{DDA3BCEA-A0F1-4ABA-82E8-9712CC5ABBCC}"/>
              </a:ext>
            </a:extLst>
          </p:cNvPr>
          <p:cNvPicPr>
            <a:picLocks noChangeAspect="1"/>
          </p:cNvPicPr>
          <p:nvPr/>
        </p:nvPicPr>
        <p:blipFill rotWithShape="1">
          <a:blip r:embed="rId3"/>
          <a:srcRect l="56201" t="50884"/>
          <a:stretch/>
        </p:blipFill>
        <p:spPr>
          <a:xfrm>
            <a:off x="4035663" y="6547025"/>
            <a:ext cx="2421414" cy="1874989"/>
          </a:xfrm>
          <a:prstGeom prst="rect">
            <a:avLst/>
          </a:prstGeom>
        </p:spPr>
      </p:pic>
      <p:pic>
        <p:nvPicPr>
          <p:cNvPr id="16" name="Picture 15">
            <a:extLst>
              <a:ext uri="{FF2B5EF4-FFF2-40B4-BE49-F238E27FC236}">
                <a16:creationId xmlns:a16="http://schemas.microsoft.com/office/drawing/2014/main" id="{D3070925-33CF-4ECB-B578-00CA325F5AF9}"/>
              </a:ext>
            </a:extLst>
          </p:cNvPr>
          <p:cNvPicPr>
            <a:picLocks noChangeAspect="1"/>
          </p:cNvPicPr>
          <p:nvPr/>
        </p:nvPicPr>
        <p:blipFill rotWithShape="1">
          <a:blip r:embed="rId2"/>
          <a:srcRect t="51523" r="66393"/>
          <a:stretch/>
        </p:blipFill>
        <p:spPr>
          <a:xfrm>
            <a:off x="1023144" y="2704686"/>
            <a:ext cx="1834973" cy="1824779"/>
          </a:xfrm>
          <a:prstGeom prst="rect">
            <a:avLst/>
          </a:prstGeom>
        </p:spPr>
      </p:pic>
      <p:pic>
        <p:nvPicPr>
          <p:cNvPr id="17" name="Picture 16">
            <a:extLst>
              <a:ext uri="{FF2B5EF4-FFF2-40B4-BE49-F238E27FC236}">
                <a16:creationId xmlns:a16="http://schemas.microsoft.com/office/drawing/2014/main" id="{288F4384-23B4-42C4-A726-1DD36E1C9118}"/>
              </a:ext>
            </a:extLst>
          </p:cNvPr>
          <p:cNvPicPr>
            <a:picLocks noChangeAspect="1"/>
          </p:cNvPicPr>
          <p:nvPr/>
        </p:nvPicPr>
        <p:blipFill rotWithShape="1">
          <a:blip r:embed="rId2"/>
          <a:srcRect l="50241" b="56574"/>
          <a:stretch/>
        </p:blipFill>
        <p:spPr>
          <a:xfrm>
            <a:off x="3808104" y="859538"/>
            <a:ext cx="2716829" cy="1634647"/>
          </a:xfrm>
          <a:prstGeom prst="rect">
            <a:avLst/>
          </a:prstGeom>
        </p:spPr>
      </p:pic>
      <p:pic>
        <p:nvPicPr>
          <p:cNvPr id="18" name="Picture 17">
            <a:extLst>
              <a:ext uri="{FF2B5EF4-FFF2-40B4-BE49-F238E27FC236}">
                <a16:creationId xmlns:a16="http://schemas.microsoft.com/office/drawing/2014/main" id="{28C0F71D-3A40-48DF-A289-7A3CF4AF83D8}"/>
              </a:ext>
            </a:extLst>
          </p:cNvPr>
          <p:cNvPicPr>
            <a:picLocks noChangeAspect="1"/>
          </p:cNvPicPr>
          <p:nvPr/>
        </p:nvPicPr>
        <p:blipFill rotWithShape="1">
          <a:blip r:embed="rId2"/>
          <a:srcRect r="59528" b="51513"/>
          <a:stretch/>
        </p:blipFill>
        <p:spPr>
          <a:xfrm>
            <a:off x="1023144" y="781892"/>
            <a:ext cx="2209800" cy="1825147"/>
          </a:xfrm>
          <a:prstGeom prst="rect">
            <a:avLst/>
          </a:prstGeom>
        </p:spPr>
      </p:pic>
      <p:pic>
        <p:nvPicPr>
          <p:cNvPr id="19" name="Picture 18">
            <a:extLst>
              <a:ext uri="{FF2B5EF4-FFF2-40B4-BE49-F238E27FC236}">
                <a16:creationId xmlns:a16="http://schemas.microsoft.com/office/drawing/2014/main" id="{A85A45DE-4381-4E76-A3E9-0F8E2E00822D}"/>
              </a:ext>
            </a:extLst>
          </p:cNvPr>
          <p:cNvPicPr>
            <a:picLocks noChangeAspect="1"/>
          </p:cNvPicPr>
          <p:nvPr/>
        </p:nvPicPr>
        <p:blipFill rotWithShape="1">
          <a:blip r:embed="rId3"/>
          <a:srcRect t="51732" r="62062"/>
          <a:stretch/>
        </p:blipFill>
        <p:spPr>
          <a:xfrm>
            <a:off x="1079341" y="6607953"/>
            <a:ext cx="2097405" cy="1842636"/>
          </a:xfrm>
          <a:prstGeom prst="rect">
            <a:avLst/>
          </a:prstGeom>
        </p:spPr>
      </p:pic>
      <p:pic>
        <p:nvPicPr>
          <p:cNvPr id="20" name="Picture 19">
            <a:extLst>
              <a:ext uri="{FF2B5EF4-FFF2-40B4-BE49-F238E27FC236}">
                <a16:creationId xmlns:a16="http://schemas.microsoft.com/office/drawing/2014/main" id="{C5856745-3C35-41CF-A0B2-99DA4527C2A3}"/>
              </a:ext>
            </a:extLst>
          </p:cNvPr>
          <p:cNvPicPr>
            <a:picLocks noChangeAspect="1"/>
          </p:cNvPicPr>
          <p:nvPr/>
        </p:nvPicPr>
        <p:blipFill rotWithShape="1">
          <a:blip r:embed="rId3"/>
          <a:srcRect r="62467" b="50884"/>
          <a:stretch/>
        </p:blipFill>
        <p:spPr>
          <a:xfrm>
            <a:off x="1079341" y="4615037"/>
            <a:ext cx="2075012" cy="1874989"/>
          </a:xfrm>
          <a:prstGeom prst="rect">
            <a:avLst/>
          </a:prstGeom>
        </p:spPr>
      </p:pic>
      <p:pic>
        <p:nvPicPr>
          <p:cNvPr id="21" name="Picture 20">
            <a:extLst>
              <a:ext uri="{FF2B5EF4-FFF2-40B4-BE49-F238E27FC236}">
                <a16:creationId xmlns:a16="http://schemas.microsoft.com/office/drawing/2014/main" id="{8CF81035-BD07-478E-93B3-605EE1A21693}"/>
              </a:ext>
            </a:extLst>
          </p:cNvPr>
          <p:cNvPicPr>
            <a:picLocks noChangeAspect="1"/>
          </p:cNvPicPr>
          <p:nvPr/>
        </p:nvPicPr>
        <p:blipFill rotWithShape="1">
          <a:blip r:embed="rId3"/>
          <a:srcRect l="53746" b="52199"/>
          <a:stretch/>
        </p:blipFill>
        <p:spPr>
          <a:xfrm>
            <a:off x="4035663" y="4632750"/>
            <a:ext cx="2557126" cy="1824779"/>
          </a:xfrm>
          <a:prstGeom prst="rect">
            <a:avLst/>
          </a:prstGeom>
        </p:spPr>
      </p:pic>
    </p:spTree>
    <p:extLst>
      <p:ext uri="{BB962C8B-B14F-4D97-AF65-F5344CB8AC3E}">
        <p14:creationId xmlns:p14="http://schemas.microsoft.com/office/powerpoint/2010/main" val="30171833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D3461ACD-2ABB-4F7F-878F-06826537A2C2}"/>
              </a:ext>
            </a:extLst>
          </p:cNvPr>
          <p:cNvGraphicFramePr>
            <a:graphicFrameLocks noGrp="1"/>
          </p:cNvGraphicFramePr>
          <p:nvPr>
            <p:extLst>
              <p:ext uri="{D42A27DB-BD31-4B8C-83A1-F6EECF244321}">
                <p14:modId xmlns:p14="http://schemas.microsoft.com/office/powerpoint/2010/main" val="2260559622"/>
              </p:ext>
            </p:extLst>
          </p:nvPr>
        </p:nvGraphicFramePr>
        <p:xfrm>
          <a:off x="922020" y="1078203"/>
          <a:ext cx="5890260" cy="16260365"/>
        </p:xfrm>
        <a:graphic>
          <a:graphicData uri="http://schemas.openxmlformats.org/drawingml/2006/table">
            <a:tbl>
              <a:tblPr firstRow="1" firstCol="1" bandRow="1">
                <a:tableStyleId>{5C22544A-7EE6-4342-B048-85BDC9FD1C3A}</a:tableStyleId>
              </a:tblPr>
              <a:tblGrid>
                <a:gridCol w="5890260">
                  <a:extLst>
                    <a:ext uri="{9D8B030D-6E8A-4147-A177-3AD203B41FA5}">
                      <a16:colId xmlns:a16="http://schemas.microsoft.com/office/drawing/2014/main" val="4056414663"/>
                    </a:ext>
                  </a:extLst>
                </a:gridCol>
              </a:tblGrid>
              <a:tr h="316905">
                <a:tc>
                  <a:txBody>
                    <a:bodyPr/>
                    <a:lstStyle/>
                    <a:p>
                      <a:pPr marL="0" marR="0" algn="ctr">
                        <a:lnSpc>
                          <a:spcPct val="107000"/>
                        </a:lnSpc>
                        <a:spcBef>
                          <a:spcPts val="0"/>
                        </a:spcBef>
                        <a:spcAft>
                          <a:spcPts val="0"/>
                        </a:spcAft>
                      </a:pPr>
                      <a:r>
                        <a:rPr lang="en-US" sz="2200" b="1" dirty="0">
                          <a:solidFill>
                            <a:schemeClr val="tx1"/>
                          </a:solidFill>
                          <a:effectLst>
                            <a:outerShdw blurRad="38100" dist="38100" dir="2700000" algn="tl">
                              <a:srgbClr val="000000">
                                <a:alpha val="43137"/>
                              </a:srgbClr>
                            </a:outerShdw>
                          </a:effectLst>
                          <a:latin typeface="Linotte SemBold" pitchFamily="50" charset="0"/>
                        </a:rPr>
                        <a:t>Morning</a:t>
                      </a:r>
                      <a:endParaRPr lang="en-US" sz="2200" b="1" dirty="0">
                        <a:solidFill>
                          <a:schemeClr val="tx1"/>
                        </a:solidFill>
                        <a:effectLst>
                          <a:outerShdw blurRad="38100" dist="38100" dir="2700000" algn="tl">
                            <a:srgbClr val="000000">
                              <a:alpha val="43137"/>
                            </a:srgbClr>
                          </a:outerShdw>
                        </a:effectLst>
                        <a:latin typeface="Linotte SemBold" pitchFamily="50" charset="0"/>
                        <a:ea typeface="Futura Medium" panose="020B0500000000000000" pitchFamily="34" charset="0"/>
                        <a:cs typeface="Times New Roman" panose="02020603050405020304" pitchFamily="18" charset="0"/>
                      </a:endParaRPr>
                    </a:p>
                  </a:txBody>
                  <a:tcPr marL="35552" marR="35552" marT="13293" marB="13293"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10583919"/>
                  </a:ext>
                </a:extLst>
              </a:tr>
              <a:tr h="3712277">
                <a:tc>
                  <a:txBody>
                    <a:bodyPr/>
                    <a:lstStyle/>
                    <a:p>
                      <a:pPr defTabSz="749300"/>
                      <a:r>
                        <a:rPr lang="en-US" sz="1440" b="1" kern="1200" dirty="0">
                          <a:solidFill>
                            <a:schemeClr val="tx1"/>
                          </a:solidFill>
                          <a:effectLst/>
                          <a:latin typeface="Linotte SemBold" pitchFamily="50" charset="0"/>
                          <a:ea typeface="+mn-ea"/>
                          <a:cs typeface="+mn-cs"/>
                          <a:sym typeface="Wingdings" panose="05000000000000000000" pitchFamily="2" charset="2"/>
                        </a:rPr>
                        <a:t></a:t>
                      </a:r>
                      <a:r>
                        <a:rPr lang="en-US" sz="1440" b="1" kern="1200" dirty="0">
                          <a:solidFill>
                            <a:schemeClr val="tx1"/>
                          </a:solidFill>
                          <a:effectLst/>
                          <a:latin typeface="Linotte SemBold" pitchFamily="50" charset="0"/>
                          <a:ea typeface="+mn-ea"/>
                          <a:cs typeface="+mn-cs"/>
                        </a:rPr>
                        <a:t>	It was morning. Kurt Gunter was in the kitchen with his big sister, Kim. Kurt placed some butter on his toast. Kim glanced at the paper and ate some toast. Kurt was seven. His sister Kim was nineteen. She was home from college for the summer.</a:t>
                      </a:r>
                    </a:p>
                    <a:p>
                      <a:r>
                        <a:rPr lang="en-US" sz="1440" b="1" kern="1200" dirty="0">
                          <a:solidFill>
                            <a:schemeClr val="tx1"/>
                          </a:solidFill>
                          <a:effectLst/>
                          <a:latin typeface="Linotte SemBold" pitchFamily="50" charset="0"/>
                          <a:ea typeface="+mn-ea"/>
                          <a:cs typeface="+mn-cs"/>
                        </a:rPr>
                        <a:t>Kurt: 	“What are you doing?”</a:t>
                      </a:r>
                    </a:p>
                    <a:p>
                      <a:r>
                        <a:rPr lang="en-US" sz="1440" b="1" kern="1200" dirty="0">
                          <a:solidFill>
                            <a:schemeClr val="tx1"/>
                          </a:solidFill>
                          <a:effectLst/>
                          <a:latin typeface="Linotte SemBold" pitchFamily="50" charset="0"/>
                          <a:ea typeface="+mn-ea"/>
                          <a:cs typeface="+mn-cs"/>
                        </a:rPr>
                        <a:t>Kim: 	“I’m looking in today’s paper at the Job Opening ads.” </a:t>
                      </a:r>
                    </a:p>
                    <a:p>
                      <a:r>
                        <a:rPr lang="en-US" sz="1440" b="1" kern="1200" dirty="0">
                          <a:solidFill>
                            <a:schemeClr val="tx1"/>
                          </a:solidFill>
                          <a:effectLst/>
                          <a:latin typeface="Linotte SemBold" pitchFamily="50" charset="0"/>
                          <a:ea typeface="+mn-ea"/>
                          <a:cs typeface="+mn-cs"/>
                        </a:rPr>
                        <a:t>Kurt:	“Why?”</a:t>
                      </a:r>
                    </a:p>
                    <a:p>
                      <a:r>
                        <a:rPr lang="en-US" sz="1440" b="1" kern="1200" dirty="0">
                          <a:solidFill>
                            <a:schemeClr val="tx1"/>
                          </a:solidFill>
                          <a:effectLst/>
                          <a:latin typeface="Linotte SemBold" pitchFamily="50" charset="0"/>
                          <a:ea typeface="+mn-ea"/>
                          <a:cs typeface="+mn-cs"/>
                        </a:rPr>
                        <a:t>Kim: 	</a:t>
                      </a:r>
                      <a:r>
                        <a:rPr lang="en-US" sz="1440" b="0" kern="1200" dirty="0">
                          <a:solidFill>
                            <a:schemeClr val="tx1"/>
                          </a:solidFill>
                          <a:effectLst/>
                          <a:latin typeface="Linotte SemBold" pitchFamily="50" charset="0"/>
                          <a:ea typeface="+mn-ea"/>
                          <a:cs typeface="+mn-cs"/>
                        </a:rPr>
                        <a:t>“I need a summer job.”</a:t>
                      </a:r>
                    </a:p>
                    <a:p>
                      <a:r>
                        <a:rPr lang="en-US" sz="1440" b="1" kern="1200" dirty="0">
                          <a:solidFill>
                            <a:schemeClr val="tx1"/>
                          </a:solidFill>
                          <a:effectLst/>
                          <a:latin typeface="Linotte SemBold" pitchFamily="50" charset="0"/>
                          <a:ea typeface="+mn-ea"/>
                          <a:cs typeface="+mn-cs"/>
                        </a:rPr>
                        <a:t>Kurt:	“Why do you need a job?” </a:t>
                      </a:r>
                    </a:p>
                    <a:p>
                      <a:r>
                        <a:rPr lang="en-US" sz="1440" b="1" kern="1200" dirty="0">
                          <a:solidFill>
                            <a:schemeClr val="tx1"/>
                          </a:solidFill>
                          <a:effectLst/>
                          <a:latin typeface="Linotte SemBold" pitchFamily="50" charset="0"/>
                          <a:ea typeface="+mn-ea"/>
                          <a:cs typeface="+mn-cs"/>
                        </a:rPr>
                        <a:t>Kim: 	“So I can make some cash.”</a:t>
                      </a:r>
                    </a:p>
                    <a:p>
                      <a:r>
                        <a:rPr lang="en-US" sz="1440" b="1" kern="1200" dirty="0">
                          <a:solidFill>
                            <a:schemeClr val="tx1"/>
                          </a:solidFill>
                          <a:effectLst/>
                          <a:latin typeface="Linotte SemBold" pitchFamily="50" charset="0"/>
                          <a:ea typeface="+mn-ea"/>
                          <a:cs typeface="+mn-cs"/>
                        </a:rPr>
                        <a:t>Kurt:	“What will you do with your cash?” </a:t>
                      </a:r>
                    </a:p>
                    <a:p>
                      <a:r>
                        <a:rPr lang="en-US" sz="1440" b="1" kern="1200" dirty="0">
                          <a:solidFill>
                            <a:schemeClr val="tx1"/>
                          </a:solidFill>
                          <a:effectLst/>
                          <a:latin typeface="Linotte SemBold" pitchFamily="50" charset="0"/>
                          <a:ea typeface="+mn-ea"/>
                          <a:cs typeface="+mn-cs"/>
                        </a:rPr>
                        <a:t>Kim: 	“I’ll save most of it. But I’ll spend some on things I need, like clothing. And I would like to get a bike.”</a:t>
                      </a:r>
                    </a:p>
                    <a:p>
                      <a:r>
                        <a:rPr lang="en-US" sz="1440" b="1" kern="1200" dirty="0">
                          <a:solidFill>
                            <a:schemeClr val="tx1"/>
                          </a:solidFill>
                          <a:effectLst/>
                          <a:latin typeface="Linotte SemBold" pitchFamily="50" charset="0"/>
                          <a:ea typeface="+mn-ea"/>
                          <a:cs typeface="+mn-cs"/>
                        </a:rPr>
                        <a:t>Kurt:	“You can get a bike if you get a job?”</a:t>
                      </a:r>
                    </a:p>
                    <a:p>
                      <a:r>
                        <a:rPr lang="en-US" sz="1440" b="1" kern="1200" dirty="0">
                          <a:solidFill>
                            <a:schemeClr val="tx1"/>
                          </a:solidFill>
                          <a:effectLst/>
                          <a:latin typeface="Linotte SemBold" pitchFamily="50" charset="0"/>
                          <a:ea typeface="+mn-ea"/>
                          <a:cs typeface="+mn-cs"/>
                        </a:rPr>
                        <a:t>Kim: 	“Yes.”</a:t>
                      </a:r>
                    </a:p>
                    <a:p>
                      <a:r>
                        <a:rPr lang="en-US" sz="1440" b="1" kern="1200" dirty="0">
                          <a:solidFill>
                            <a:schemeClr val="tx1"/>
                          </a:solidFill>
                          <a:effectLst/>
                          <a:latin typeface="Linotte SemBold" pitchFamily="50" charset="0"/>
                          <a:ea typeface="+mn-ea"/>
                          <a:cs typeface="+mn-cs"/>
                          <a:sym typeface="Wingdings" panose="05000000000000000000" pitchFamily="2" charset="2"/>
                        </a:rPr>
                        <a:t></a:t>
                      </a:r>
                      <a:r>
                        <a:rPr lang="en-US" sz="1440" b="1" kern="1200" dirty="0">
                          <a:solidFill>
                            <a:schemeClr val="tx1"/>
                          </a:solidFill>
                          <a:effectLst/>
                          <a:latin typeface="Linotte SemBold" pitchFamily="50" charset="0"/>
                          <a:ea typeface="+mn-ea"/>
                          <a:cs typeface="+mn-cs"/>
                        </a:rPr>
                        <a:t>	Kurt sat thinking of how much fun it would be to ride bikes with Kim.</a:t>
                      </a:r>
                    </a:p>
                    <a:p>
                      <a:r>
                        <a:rPr lang="en-US" sz="1440" b="1" kern="1200" dirty="0">
                          <a:solidFill>
                            <a:schemeClr val="tx1"/>
                          </a:solidFill>
                          <a:effectLst/>
                          <a:latin typeface="Linotte SemBold" pitchFamily="50" charset="0"/>
                          <a:ea typeface="+mn-ea"/>
                          <a:cs typeface="+mn-cs"/>
                        </a:rPr>
                        <a:t>Kurt:	“Cool! So, what sort of job will you get?” </a:t>
                      </a:r>
                    </a:p>
                    <a:p>
                      <a:r>
                        <a:rPr lang="en-US" sz="1440" b="1" kern="1200" dirty="0">
                          <a:solidFill>
                            <a:schemeClr val="tx1"/>
                          </a:solidFill>
                          <a:effectLst/>
                          <a:latin typeface="Linotte SemBold" pitchFamily="50" charset="0"/>
                          <a:ea typeface="+mn-ea"/>
                          <a:cs typeface="+mn-cs"/>
                        </a:rPr>
                        <a:t>Kim: 	“I can’t tell. That’s why I’m looking at the paper.”</a:t>
                      </a:r>
                    </a:p>
                    <a:p>
                      <a:r>
                        <a:rPr lang="en-US" sz="1440" b="1" kern="1200" dirty="0">
                          <a:solidFill>
                            <a:schemeClr val="tx1"/>
                          </a:solidFill>
                          <a:effectLst/>
                          <a:latin typeface="Linotte SemBold" pitchFamily="50" charset="0"/>
                          <a:ea typeface="+mn-ea"/>
                          <a:cs typeface="+mn-cs"/>
                          <a:sym typeface="Wingdings" panose="05000000000000000000" pitchFamily="2" charset="2"/>
                        </a:rPr>
                        <a:t></a:t>
                      </a:r>
                      <a:r>
                        <a:rPr lang="en-US" sz="1440" b="1" kern="1200" dirty="0">
                          <a:solidFill>
                            <a:schemeClr val="tx1"/>
                          </a:solidFill>
                          <a:effectLst/>
                          <a:latin typeface="Linotte SemBold" pitchFamily="50" charset="0"/>
                          <a:ea typeface="+mn-ea"/>
                          <a:cs typeface="+mn-cs"/>
                        </a:rPr>
                        <a:t>  	Kurt ate some toast. </a:t>
                      </a:r>
                    </a:p>
                    <a:p>
                      <a:r>
                        <a:rPr lang="en-US" sz="1440" b="1" kern="1200" dirty="0">
                          <a:solidFill>
                            <a:schemeClr val="tx1"/>
                          </a:solidFill>
                          <a:effectLst/>
                          <a:latin typeface="Linotte SemBold" pitchFamily="50" charset="0"/>
                          <a:ea typeface="+mn-ea"/>
                          <a:cs typeface="+mn-cs"/>
                        </a:rPr>
                        <a:t>Kurt:	“Should I get a job, too?”</a:t>
                      </a:r>
                    </a:p>
                    <a:p>
                      <a:r>
                        <a:rPr lang="en-US" sz="1440" b="1" kern="1200" dirty="0">
                          <a:solidFill>
                            <a:schemeClr val="tx1"/>
                          </a:solidFill>
                          <a:effectLst/>
                          <a:latin typeface="Linotte SemBold" pitchFamily="50" charset="0"/>
                          <a:ea typeface="+mn-ea"/>
                          <a:cs typeface="+mn-cs"/>
                        </a:rPr>
                        <a:t>Kim: 	“You are just seven. You don’t need to get a job yet. You should be having fun.”</a:t>
                      </a:r>
                    </a:p>
                    <a:p>
                      <a:r>
                        <a:rPr lang="en-US" sz="1440" b="1" kern="1200" dirty="0">
                          <a:solidFill>
                            <a:schemeClr val="tx1"/>
                          </a:solidFill>
                          <a:effectLst/>
                          <a:latin typeface="Linotte SemBold" pitchFamily="50" charset="0"/>
                          <a:ea typeface="+mn-ea"/>
                          <a:cs typeface="+mn-cs"/>
                        </a:rPr>
                        <a:t>Kurt:	“But I would like one!” </a:t>
                      </a:r>
                    </a:p>
                    <a:p>
                      <a:r>
                        <a:rPr lang="en-US" sz="1440" b="1" kern="1200" dirty="0">
                          <a:solidFill>
                            <a:schemeClr val="tx1"/>
                          </a:solidFill>
                          <a:effectLst/>
                          <a:latin typeface="Linotte SemBold" pitchFamily="50" charset="0"/>
                          <a:ea typeface="+mn-ea"/>
                          <a:cs typeface="+mn-cs"/>
                        </a:rPr>
                        <a:t>Kim: 	“I’ll tell you what. You can help me look for a job. If you see a job you like, then you can get that job when you are my age.”</a:t>
                      </a:r>
                    </a:p>
                    <a:p>
                      <a:r>
                        <a:rPr lang="en-US" sz="1440" b="1" kern="1200" dirty="0">
                          <a:solidFill>
                            <a:schemeClr val="tx1"/>
                          </a:solidFill>
                          <a:effectLst/>
                          <a:latin typeface="Linotte SemBold" pitchFamily="50" charset="0"/>
                          <a:ea typeface="+mn-ea"/>
                          <a:cs typeface="+mn-cs"/>
                        </a:rPr>
                        <a:t>Kurt:	“That sounds good!” </a:t>
                      </a:r>
                    </a:p>
                    <a:p>
                      <a:r>
                        <a:rPr lang="en-US" sz="1440" b="1" kern="1200" dirty="0">
                          <a:solidFill>
                            <a:schemeClr val="tx1"/>
                          </a:solidFill>
                          <a:effectLst/>
                          <a:latin typeface="Linotte SemBold" pitchFamily="50" charset="0"/>
                          <a:ea typeface="+mn-ea"/>
                          <a:cs typeface="+mn-cs"/>
                          <a:sym typeface="Wingdings" panose="05000000000000000000" pitchFamily="2" charset="2"/>
                        </a:rPr>
                        <a:t></a:t>
                      </a:r>
                      <a:r>
                        <a:rPr lang="en-US" sz="1440" b="1" kern="1200" dirty="0">
                          <a:solidFill>
                            <a:schemeClr val="tx1"/>
                          </a:solidFill>
                          <a:effectLst/>
                          <a:latin typeface="Linotte SemBold" pitchFamily="50" charset="0"/>
                          <a:ea typeface="+mn-ea"/>
                          <a:cs typeface="+mn-cs"/>
                        </a:rPr>
                        <a:t>  	When she finished reading the ads, Kim went and got dressed. She dressed in her best slacks and a crisp white shirt.</a:t>
                      </a:r>
                    </a:p>
                    <a:p>
                      <a:r>
                        <a:rPr lang="en-US" sz="1440" b="1" kern="1200" dirty="0">
                          <a:solidFill>
                            <a:schemeClr val="tx1"/>
                          </a:solidFill>
                          <a:effectLst/>
                          <a:latin typeface="Linotte SemBold" pitchFamily="50" charset="0"/>
                          <a:ea typeface="+mn-ea"/>
                          <a:cs typeface="+mn-cs"/>
                        </a:rPr>
                        <a:t>Kurt:	“Why are you all dressed up?” </a:t>
                      </a:r>
                    </a:p>
                    <a:p>
                      <a:r>
                        <a:rPr lang="en-US" sz="1440" b="1" kern="1200" dirty="0">
                          <a:solidFill>
                            <a:schemeClr val="tx1"/>
                          </a:solidFill>
                          <a:effectLst/>
                          <a:latin typeface="Linotte SemBold" pitchFamily="50" charset="0"/>
                          <a:ea typeface="+mn-ea"/>
                          <a:cs typeface="+mn-cs"/>
                        </a:rPr>
                        <a:t>Kim: 	“It helps to dress up when you go looking for a job.</a:t>
                      </a:r>
                    </a:p>
                    <a:p>
                      <a:r>
                        <a:rPr lang="en-US" sz="1440" b="1" kern="1200" dirty="0">
                          <a:solidFill>
                            <a:schemeClr val="tx1"/>
                          </a:solidFill>
                          <a:effectLst/>
                          <a:latin typeface="Linotte SemBold" pitchFamily="50" charset="0"/>
                          <a:ea typeface="+mn-ea"/>
                          <a:cs typeface="+mn-cs"/>
                        </a:rPr>
                        <a:t>Kurt:	“Should I dress up, too?”</a:t>
                      </a:r>
                    </a:p>
                    <a:p>
                      <a:r>
                        <a:rPr lang="en-US" sz="1440" b="1" kern="1200" dirty="0">
                          <a:solidFill>
                            <a:schemeClr val="tx1"/>
                          </a:solidFill>
                          <a:effectLst/>
                          <a:latin typeface="Linotte SemBold" pitchFamily="50" charset="0"/>
                          <a:ea typeface="+mn-ea"/>
                          <a:cs typeface="+mn-cs"/>
                        </a:rPr>
                        <a:t>Kim: 	“Just slip on a pair of nice shorts,” she told him.</a:t>
                      </a:r>
                    </a:p>
                    <a:p>
                      <a:r>
                        <a:rPr lang="en-US" sz="1440" b="1" kern="1200" dirty="0">
                          <a:solidFill>
                            <a:schemeClr val="tx1"/>
                          </a:solidFill>
                          <a:effectLst/>
                          <a:latin typeface="Linotte SemBold" pitchFamily="50" charset="0"/>
                          <a:ea typeface="+mn-ea"/>
                          <a:cs typeface="+mn-cs"/>
                          <a:sym typeface="Wingdings" panose="05000000000000000000" pitchFamily="2" charset="2"/>
                        </a:rPr>
                        <a:t></a:t>
                      </a:r>
                      <a:r>
                        <a:rPr lang="en-US" sz="1440" b="1" kern="1200" dirty="0">
                          <a:solidFill>
                            <a:schemeClr val="tx1"/>
                          </a:solidFill>
                          <a:effectLst/>
                          <a:latin typeface="Linotte SemBold" pitchFamily="50" charset="0"/>
                          <a:ea typeface="+mn-ea"/>
                          <a:cs typeface="+mn-cs"/>
                        </a:rPr>
                        <a:t>  	Kurt ran off and got a pair of shorts.</a:t>
                      </a:r>
                    </a:p>
                    <a:p>
                      <a:r>
                        <a:rPr lang="en-US" sz="1440" b="1" kern="1200" dirty="0">
                          <a:solidFill>
                            <a:schemeClr val="tx1"/>
                          </a:solidFill>
                          <a:effectLst/>
                          <a:latin typeface="Linotte SemBold" pitchFamily="50" charset="0"/>
                          <a:ea typeface="+mn-ea"/>
                          <a:cs typeface="+mn-cs"/>
                        </a:rPr>
                        <a:t>Kurt:	“Would you say this pair of shorts is nice?” </a:t>
                      </a:r>
                    </a:p>
                    <a:p>
                      <a:r>
                        <a:rPr lang="en-US" sz="1440" b="1" kern="1200" dirty="0">
                          <a:solidFill>
                            <a:schemeClr val="tx1"/>
                          </a:solidFill>
                          <a:effectLst/>
                          <a:latin typeface="Linotte SemBold" pitchFamily="50" charset="0"/>
                          <a:ea typeface="+mn-ea"/>
                          <a:cs typeface="+mn-cs"/>
                        </a:rPr>
                        <a:t>Kim: 	“Those will do.”</a:t>
                      </a:r>
                    </a:p>
                    <a:p>
                      <a:r>
                        <a:rPr lang="en-US" sz="1440" b="1" kern="1200" dirty="0">
                          <a:solidFill>
                            <a:schemeClr val="tx1"/>
                          </a:solidFill>
                          <a:effectLst/>
                          <a:latin typeface="Linotte SemBold" pitchFamily="50" charset="0"/>
                          <a:ea typeface="+mn-ea"/>
                          <a:cs typeface="+mn-cs"/>
                          <a:sym typeface="Wingdings" panose="05000000000000000000" pitchFamily="2" charset="2"/>
                        </a:rPr>
                        <a:t></a:t>
                      </a:r>
                      <a:r>
                        <a:rPr lang="en-US" sz="1440" b="1" kern="1200" dirty="0">
                          <a:solidFill>
                            <a:schemeClr val="tx1"/>
                          </a:solidFill>
                          <a:effectLst/>
                          <a:latin typeface="Linotte SemBold" pitchFamily="50" charset="0"/>
                          <a:ea typeface="+mn-ea"/>
                          <a:cs typeface="+mn-cs"/>
                        </a:rPr>
                        <a:t>  	Then Kim went to see her mom.</a:t>
                      </a:r>
                    </a:p>
                    <a:p>
                      <a:r>
                        <a:rPr lang="en-US" sz="1440" b="1" kern="1200" dirty="0">
                          <a:solidFill>
                            <a:schemeClr val="tx1"/>
                          </a:solidFill>
                          <a:effectLst/>
                          <a:latin typeface="Linotte SemBold" pitchFamily="50" charset="0"/>
                          <a:ea typeface="+mn-ea"/>
                          <a:cs typeface="+mn-cs"/>
                        </a:rPr>
                        <a:t>Mom: 	“All set for the job hunt?”</a:t>
                      </a:r>
                    </a:p>
                    <a:p>
                      <a:r>
                        <a:rPr lang="en-US" sz="1440" b="1" kern="1200" dirty="0">
                          <a:solidFill>
                            <a:schemeClr val="tx1"/>
                          </a:solidFill>
                          <a:effectLst/>
                          <a:latin typeface="Linotte SemBold" pitchFamily="50" charset="0"/>
                          <a:ea typeface="+mn-ea"/>
                          <a:cs typeface="+mn-cs"/>
                          <a:sym typeface="Wingdings" panose="05000000000000000000" pitchFamily="2" charset="2"/>
                        </a:rPr>
                        <a:t></a:t>
                      </a:r>
                      <a:r>
                        <a:rPr lang="en-US" sz="1440" b="1" kern="1200" dirty="0">
                          <a:solidFill>
                            <a:schemeClr val="tx1"/>
                          </a:solidFill>
                          <a:effectLst/>
                          <a:latin typeface="Linotte SemBold" pitchFamily="50" charset="0"/>
                          <a:ea typeface="+mn-ea"/>
                          <a:cs typeface="+mn-cs"/>
                        </a:rPr>
                        <a:t> 	Kim nodded.</a:t>
                      </a:r>
                    </a:p>
                    <a:p>
                      <a:r>
                        <a:rPr lang="en-US" sz="1440" b="1" kern="1200" dirty="0">
                          <a:solidFill>
                            <a:schemeClr val="tx1"/>
                          </a:solidFill>
                          <a:effectLst/>
                          <a:latin typeface="Linotte SemBold" pitchFamily="50" charset="0"/>
                          <a:ea typeface="+mn-ea"/>
                          <a:cs typeface="+mn-cs"/>
                        </a:rPr>
                        <a:t>Mom: 	“You look nice. Did you check to see if it will rain?”</a:t>
                      </a:r>
                    </a:p>
                    <a:p>
                      <a:r>
                        <a:rPr lang="en-US" sz="1440" b="1" kern="1200" dirty="0">
                          <a:solidFill>
                            <a:schemeClr val="tx1"/>
                          </a:solidFill>
                          <a:effectLst/>
                          <a:latin typeface="Linotte SemBold" pitchFamily="50" charset="0"/>
                          <a:ea typeface="+mn-ea"/>
                          <a:cs typeface="+mn-cs"/>
                        </a:rPr>
                        <a:t>Kim:	“It’s not going to rain, but it’s going to be hot.”</a:t>
                      </a:r>
                    </a:p>
                    <a:p>
                      <a:r>
                        <a:rPr lang="en-US" sz="1440" b="1" kern="1200" dirty="0">
                          <a:solidFill>
                            <a:schemeClr val="tx1"/>
                          </a:solidFill>
                          <a:effectLst/>
                          <a:latin typeface="Linotte SemBold" pitchFamily="50" charset="0"/>
                          <a:ea typeface="+mn-ea"/>
                          <a:cs typeface="+mn-cs"/>
                        </a:rPr>
                        <a:t>Mom: 	“Okay. Here’s a fare card for the subway. And here’s some cash to pay for lunch and snacks. Call me if there’s a problem.”</a:t>
                      </a:r>
                    </a:p>
                    <a:p>
                      <a:r>
                        <a:rPr lang="en-US" sz="1440" b="1" kern="1200" dirty="0">
                          <a:solidFill>
                            <a:schemeClr val="tx1"/>
                          </a:solidFill>
                          <a:effectLst/>
                          <a:latin typeface="Linotte SemBold" pitchFamily="50" charset="0"/>
                          <a:ea typeface="+mn-ea"/>
                          <a:cs typeface="+mn-cs"/>
                        </a:rPr>
                        <a:t>Kim: 	“Thanks, Mom.”</a:t>
                      </a:r>
                    </a:p>
                    <a:p>
                      <a:r>
                        <a:rPr lang="en-US" sz="1440" b="1" kern="1200" dirty="0">
                          <a:solidFill>
                            <a:schemeClr val="tx1"/>
                          </a:solidFill>
                          <a:effectLst/>
                          <a:latin typeface="Linotte SemBold" pitchFamily="50" charset="0"/>
                          <a:ea typeface="+mn-ea"/>
                          <a:cs typeface="+mn-cs"/>
                          <a:sym typeface="Wingdings" panose="05000000000000000000" pitchFamily="2" charset="2"/>
                        </a:rPr>
                        <a:t></a:t>
                      </a:r>
                      <a:r>
                        <a:rPr lang="en-US" sz="1440" b="1" kern="1200" dirty="0">
                          <a:solidFill>
                            <a:schemeClr val="tx1"/>
                          </a:solidFill>
                          <a:effectLst/>
                          <a:latin typeface="Linotte SemBold" pitchFamily="50" charset="0"/>
                          <a:ea typeface="+mn-ea"/>
                          <a:cs typeface="+mn-cs"/>
                        </a:rPr>
                        <a:t>  	Kurt burst into the room. </a:t>
                      </a:r>
                    </a:p>
                    <a:p>
                      <a:r>
                        <a:rPr lang="en-US" sz="1440" b="1" kern="1200" dirty="0">
                          <a:solidFill>
                            <a:schemeClr val="tx1"/>
                          </a:solidFill>
                          <a:effectLst/>
                          <a:latin typeface="Linotte SemBold" pitchFamily="50" charset="0"/>
                          <a:ea typeface="+mn-ea"/>
                          <a:cs typeface="+mn-cs"/>
                        </a:rPr>
                        <a:t>Kurt:	“Mom, I’m going to get a job, too!” </a:t>
                      </a:r>
                    </a:p>
                    <a:p>
                      <a:r>
                        <a:rPr lang="en-US" sz="1440" b="1" kern="1200" dirty="0">
                          <a:solidFill>
                            <a:schemeClr val="tx1"/>
                          </a:solidFill>
                          <a:effectLst/>
                          <a:latin typeface="Linotte SemBold" pitchFamily="50" charset="0"/>
                          <a:ea typeface="+mn-ea"/>
                          <a:cs typeface="+mn-cs"/>
                        </a:rPr>
                        <a:t>Mom:	“Your job is first to do what Kim says and then to be good while she looks for a job.” </a:t>
                      </a:r>
                    </a:p>
                    <a:p>
                      <a:r>
                        <a:rPr lang="en-US" sz="1440" b="1" kern="1200" dirty="0">
                          <a:solidFill>
                            <a:schemeClr val="tx1"/>
                          </a:solidFill>
                          <a:effectLst/>
                          <a:latin typeface="Linotte SemBold" pitchFamily="50" charset="0"/>
                          <a:ea typeface="+mn-ea"/>
                          <a:cs typeface="+mn-cs"/>
                        </a:rPr>
                        <a:t>Kurt:	“Yes, Mom.” </a:t>
                      </a:r>
                    </a:p>
                    <a:p>
                      <a:r>
                        <a:rPr lang="en-US" sz="1440" b="1" kern="1200" dirty="0">
                          <a:solidFill>
                            <a:schemeClr val="tx1"/>
                          </a:solidFill>
                          <a:effectLst/>
                          <a:latin typeface="Linotte SemBold" pitchFamily="50" charset="0"/>
                          <a:ea typeface="+mn-ea"/>
                          <a:cs typeface="+mn-cs"/>
                          <a:sym typeface="Wingdings" panose="05000000000000000000" pitchFamily="2" charset="2"/>
                        </a:rPr>
                        <a:t></a:t>
                      </a:r>
                      <a:r>
                        <a:rPr lang="en-US" sz="1440" b="1" kern="1200" dirty="0">
                          <a:solidFill>
                            <a:schemeClr val="tx1"/>
                          </a:solidFill>
                          <a:effectLst/>
                          <a:latin typeface="Linotte SemBold" pitchFamily="50" charset="0"/>
                          <a:ea typeface="+mn-ea"/>
                          <a:cs typeface="+mn-cs"/>
                        </a:rPr>
                        <a:t>  	Then Mrs. Gunter spoke to Kim. </a:t>
                      </a:r>
                    </a:p>
                    <a:p>
                      <a:r>
                        <a:rPr lang="en-US" sz="1440" b="1" kern="1200" dirty="0">
                          <a:solidFill>
                            <a:schemeClr val="tx1"/>
                          </a:solidFill>
                          <a:effectLst/>
                          <a:latin typeface="Linotte SemBold" pitchFamily="50" charset="0"/>
                          <a:ea typeface="+mn-ea"/>
                          <a:cs typeface="+mn-cs"/>
                        </a:rPr>
                        <a:t>Mom:	“Keep your chin up. Use your best manners. Smile. And let them see how smart you are. That will help you get a job.”</a:t>
                      </a:r>
                    </a:p>
                    <a:p>
                      <a:r>
                        <a:rPr lang="en-US" sz="1440" b="1" kern="1200" dirty="0">
                          <a:solidFill>
                            <a:schemeClr val="tx1"/>
                          </a:solidFill>
                          <a:effectLst/>
                          <a:latin typeface="Linotte SemBold" pitchFamily="50" charset="0"/>
                          <a:ea typeface="+mn-ea"/>
                          <a:cs typeface="+mn-cs"/>
                        </a:rPr>
                        <a:t>Kurt:	“Where are we going?”</a:t>
                      </a:r>
                    </a:p>
                    <a:p>
                      <a:r>
                        <a:rPr lang="en-US" sz="1440" b="1" kern="1200" dirty="0">
                          <a:solidFill>
                            <a:schemeClr val="tx1"/>
                          </a:solidFill>
                          <a:effectLst/>
                          <a:latin typeface="Linotte SemBold" pitchFamily="50" charset="0"/>
                          <a:ea typeface="+mn-ea"/>
                          <a:cs typeface="+mn-cs"/>
                        </a:rPr>
                        <a:t>Kim: 	“Just stay with me.”</a:t>
                      </a:r>
                    </a:p>
                    <a:p>
                      <a:pPr marL="0" marR="0">
                        <a:lnSpc>
                          <a:spcPct val="107000"/>
                        </a:lnSpc>
                        <a:spcBef>
                          <a:spcPts val="0"/>
                        </a:spcBef>
                        <a:spcAft>
                          <a:spcPts val="0"/>
                        </a:spcAft>
                      </a:pPr>
                      <a:endParaRPr lang="en-US" sz="1800" b="0" dirty="0">
                        <a:solidFill>
                          <a:schemeClr val="tx1"/>
                        </a:solidFill>
                        <a:effectLst/>
                        <a:latin typeface="Linotte SemBold" pitchFamily="50" charset="0"/>
                        <a:ea typeface="Futura Medium" panose="020B0500000000000000" pitchFamily="34" charset="0"/>
                        <a:cs typeface="Times New Roman" panose="02020603050405020304" pitchFamily="18" charset="0"/>
                      </a:endParaRPr>
                    </a:p>
                  </a:txBody>
                  <a:tcPr marL="73025" marR="73025" marT="27305" marB="27305">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38963410"/>
                  </a:ext>
                </a:extLst>
              </a:tr>
              <a:tr h="3712277">
                <a:tc>
                  <a:txBody>
                    <a:bodyPr/>
                    <a:lstStyle/>
                    <a:p>
                      <a:pPr marL="0" marR="0">
                        <a:lnSpc>
                          <a:spcPct val="107000"/>
                        </a:lnSpc>
                        <a:spcBef>
                          <a:spcPts val="0"/>
                        </a:spcBef>
                        <a:spcAft>
                          <a:spcPts val="0"/>
                        </a:spcAft>
                      </a:pPr>
                      <a:endParaRPr lang="en-US" sz="1800" b="0" dirty="0">
                        <a:solidFill>
                          <a:schemeClr val="tx1"/>
                        </a:solidFill>
                        <a:effectLst/>
                        <a:latin typeface="Linotte SemBold" pitchFamily="50" charset="0"/>
                        <a:ea typeface="Futura Medium" panose="020B0500000000000000" pitchFamily="34" charset="0"/>
                        <a:cs typeface="Times New Roman" panose="02020603050405020304" pitchFamily="18" charset="0"/>
                      </a:endParaRPr>
                    </a:p>
                  </a:txBody>
                  <a:tcPr marL="73025" marR="73025" marT="27305" marB="27305">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25745850"/>
                  </a:ext>
                </a:extLst>
              </a:tr>
            </a:tbl>
          </a:graphicData>
        </a:graphic>
      </p:graphicFrame>
      <p:sp>
        <p:nvSpPr>
          <p:cNvPr id="5" name="TextBox 4">
            <a:extLst>
              <a:ext uri="{FF2B5EF4-FFF2-40B4-BE49-F238E27FC236}">
                <a16:creationId xmlns:a16="http://schemas.microsoft.com/office/drawing/2014/main" id="{854EC961-39EA-43A4-AD03-4A2FEEF37E27}"/>
              </a:ext>
            </a:extLst>
          </p:cNvPr>
          <p:cNvSpPr txBox="1"/>
          <p:nvPr/>
        </p:nvSpPr>
        <p:spPr>
          <a:xfrm>
            <a:off x="854284" y="162474"/>
            <a:ext cx="4137660" cy="276999"/>
          </a:xfrm>
          <a:prstGeom prst="rect">
            <a:avLst/>
          </a:prstGeom>
          <a:noFill/>
        </p:spPr>
        <p:txBody>
          <a:bodyPr wrap="square" rtlCol="0">
            <a:spAutoFit/>
          </a:bodyPr>
          <a:lstStyle/>
          <a:p>
            <a:r>
              <a:rPr lang="en-US" sz="1200" b="1" dirty="0">
                <a:latin typeface="Neuemontreal-light" panose="00000400000000000000" pitchFamily="50" charset="0"/>
                <a:ea typeface="Microsoft Sans Serif" panose="020B0604020202020204" pitchFamily="34" charset="0"/>
                <a:cs typeface="Microsoft Sans Serif" panose="020B0604020202020204" pitchFamily="34" charset="0"/>
              </a:rPr>
              <a:t>Name: 	    _________________________________________________</a:t>
            </a:r>
          </a:p>
        </p:txBody>
      </p:sp>
      <p:sp>
        <p:nvSpPr>
          <p:cNvPr id="6" name="TextBox 5">
            <a:extLst>
              <a:ext uri="{FF2B5EF4-FFF2-40B4-BE49-F238E27FC236}">
                <a16:creationId xmlns:a16="http://schemas.microsoft.com/office/drawing/2014/main" id="{0940A82B-E142-4716-981B-387309CDEB51}"/>
              </a:ext>
            </a:extLst>
          </p:cNvPr>
          <p:cNvSpPr txBox="1"/>
          <p:nvPr/>
        </p:nvSpPr>
        <p:spPr>
          <a:xfrm>
            <a:off x="2600960" y="363089"/>
            <a:ext cx="4137660" cy="276999"/>
          </a:xfrm>
          <a:prstGeom prst="rect">
            <a:avLst/>
          </a:prstGeom>
          <a:noFill/>
        </p:spPr>
        <p:txBody>
          <a:bodyPr wrap="square" rtlCol="0">
            <a:spAutoFit/>
          </a:bodyPr>
          <a:lstStyle/>
          <a:p>
            <a:pPr algn="r"/>
            <a:r>
              <a:rPr lang="en-US" sz="1200" b="1" dirty="0">
                <a:latin typeface="Neuemontreal-light" panose="00000400000000000000" pitchFamily="50" charset="0"/>
                <a:ea typeface="Microsoft Sans Serif" panose="020B0604020202020204" pitchFamily="34" charset="0"/>
                <a:cs typeface="Microsoft Sans Serif" panose="020B0604020202020204" pitchFamily="34" charset="0"/>
              </a:rPr>
              <a:t>Fluency: Play Parts</a:t>
            </a:r>
          </a:p>
        </p:txBody>
      </p:sp>
      <p:sp>
        <p:nvSpPr>
          <p:cNvPr id="7" name="TextBox 6">
            <a:extLst>
              <a:ext uri="{FF2B5EF4-FFF2-40B4-BE49-F238E27FC236}">
                <a16:creationId xmlns:a16="http://schemas.microsoft.com/office/drawing/2014/main" id="{CF187FB9-4CA3-4E40-B033-08B21DA2D174}"/>
              </a:ext>
            </a:extLst>
          </p:cNvPr>
          <p:cNvSpPr txBox="1"/>
          <p:nvPr/>
        </p:nvSpPr>
        <p:spPr>
          <a:xfrm>
            <a:off x="871218" y="9071207"/>
            <a:ext cx="4137660" cy="430887"/>
          </a:xfrm>
          <a:prstGeom prst="rect">
            <a:avLst/>
          </a:prstGeom>
          <a:noFill/>
        </p:spPr>
        <p:txBody>
          <a:bodyPr wrap="square" rtlCol="0">
            <a:spAutoFit/>
          </a:bodyPr>
          <a:lstStyle/>
          <a:p>
            <a:r>
              <a:rPr lang="en-US" sz="1050" dirty="0">
                <a:latin typeface="Neuemontreal-light" panose="00000400000000000000" pitchFamily="50" charset="0"/>
                <a:ea typeface="Microsoft Sans Serif" panose="020B0604020202020204" pitchFamily="34" charset="0"/>
                <a:cs typeface="Microsoft Sans Serif" panose="020B0604020202020204" pitchFamily="34" charset="0"/>
              </a:rPr>
              <a:t>CKLA Skills Grade 2</a:t>
            </a:r>
          </a:p>
          <a:p>
            <a:r>
              <a:rPr lang="en-US" sz="1050" dirty="0">
                <a:latin typeface="Neuemontreal-light" panose="00000400000000000000" pitchFamily="50" charset="0"/>
                <a:ea typeface="Microsoft Sans Serif" panose="020B0604020202020204" pitchFamily="34" charset="0"/>
                <a:cs typeface="Microsoft Sans Serif" panose="020B0604020202020204" pitchFamily="34" charset="0"/>
              </a:rPr>
              <a:t>Unit 4 Fluency Texts</a:t>
            </a:r>
          </a:p>
        </p:txBody>
      </p:sp>
      <p:sp>
        <p:nvSpPr>
          <p:cNvPr id="8" name="Slide Number Placeholder 7">
            <a:extLst>
              <a:ext uri="{FF2B5EF4-FFF2-40B4-BE49-F238E27FC236}">
                <a16:creationId xmlns:a16="http://schemas.microsoft.com/office/drawing/2014/main" id="{D3855E33-344D-4C4D-A879-D1B703848FFB}"/>
              </a:ext>
            </a:extLst>
          </p:cNvPr>
          <p:cNvSpPr>
            <a:spLocks noGrp="1"/>
          </p:cNvSpPr>
          <p:nvPr>
            <p:ph type="sldNum" sz="quarter" idx="12"/>
          </p:nvPr>
        </p:nvSpPr>
        <p:spPr/>
        <p:txBody>
          <a:bodyPr/>
          <a:lstStyle/>
          <a:p>
            <a:fld id="{B10FFC13-3A2A-4149-B98F-0B9AB25B5B24}" type="slidenum">
              <a:rPr lang="en-US" smtClean="0"/>
              <a:t>8</a:t>
            </a:fld>
            <a:endParaRPr lang="en-US" dirty="0"/>
          </a:p>
        </p:txBody>
      </p:sp>
      <p:sp>
        <p:nvSpPr>
          <p:cNvPr id="9" name="Text Box 2">
            <a:extLst>
              <a:ext uri="{FF2B5EF4-FFF2-40B4-BE49-F238E27FC236}">
                <a16:creationId xmlns:a16="http://schemas.microsoft.com/office/drawing/2014/main" id="{73CB1203-A0D7-4E4D-8746-3C162260F239}"/>
              </a:ext>
            </a:extLst>
          </p:cNvPr>
          <p:cNvSpPr txBox="1"/>
          <p:nvPr/>
        </p:nvSpPr>
        <p:spPr>
          <a:xfrm>
            <a:off x="214206" y="704425"/>
            <a:ext cx="550545" cy="7440507"/>
          </a:xfrm>
          <a:prstGeom prst="rect">
            <a:avLst/>
          </a:prstGeom>
          <a:noFill/>
          <a:ln w="6350">
            <a:noFill/>
          </a:ln>
        </p:spPr>
        <p:txBody>
          <a:bodyPr rot="0" spcFirstLastPara="0" vert="vert270" wrap="square" lIns="91440" tIns="45720" rIns="91440" bIns="45720" numCol="1" spcCol="0" rtlCol="0" fromWordArt="0" anchor="ctr" anchorCtr="0" forceAA="0" compatLnSpc="1">
            <a:prstTxWarp prst="textNoShape">
              <a:avLst/>
            </a:prstTxWarp>
            <a:noAutofit/>
          </a:bodyPr>
          <a:lstStyle/>
          <a:p>
            <a:pPr marL="0" marR="0">
              <a:lnSpc>
                <a:spcPct val="107000"/>
              </a:lnSpc>
              <a:spcBef>
                <a:spcPts val="0"/>
              </a:spcBef>
              <a:spcAft>
                <a:spcPts val="0"/>
              </a:spcAft>
            </a:pPr>
            <a:r>
              <a:rPr lang="en-US" sz="1200" dirty="0">
                <a:effectLst/>
                <a:latin typeface="Neuemontreal-light" panose="00000400000000000000" pitchFamily="50" charset="0"/>
                <a:ea typeface="Microsoft Sans Serif" panose="020B0604020202020204" pitchFamily="34" charset="0"/>
                <a:cs typeface="Microsoft Sans Serif" panose="020B0604020202020204" pitchFamily="34" charset="0"/>
              </a:rPr>
              <a:t>Directions: One student reads</a:t>
            </a:r>
            <a:endParaRPr lang="en-US" sz="1600" dirty="0">
              <a:effectLst/>
              <a:latin typeface="Neuemontreal-light" panose="00000400000000000000" pitchFamily="50" charset="0"/>
              <a:ea typeface="Microsoft Sans Serif" panose="020B0604020202020204" pitchFamily="34" charset="0"/>
              <a:cs typeface="Microsoft Sans Serif" panose="020B0604020202020204" pitchFamily="34" charset="0"/>
            </a:endParaRPr>
          </a:p>
        </p:txBody>
      </p:sp>
    </p:spTree>
    <p:extLst>
      <p:ext uri="{BB962C8B-B14F-4D97-AF65-F5344CB8AC3E}">
        <p14:creationId xmlns:p14="http://schemas.microsoft.com/office/powerpoint/2010/main" val="27915561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D52ECC5-8B34-4796-97DD-7BFFAA142510}"/>
              </a:ext>
            </a:extLst>
          </p:cNvPr>
          <p:cNvSpPr>
            <a:spLocks noGrp="1"/>
          </p:cNvSpPr>
          <p:nvPr>
            <p:ph type="sldNum" sz="quarter" idx="12"/>
          </p:nvPr>
        </p:nvSpPr>
        <p:spPr/>
        <p:txBody>
          <a:bodyPr/>
          <a:lstStyle/>
          <a:p>
            <a:fld id="{B10FFC13-3A2A-4149-B98F-0B9AB25B5B24}" type="slidenum">
              <a:rPr lang="en-US" smtClean="0"/>
              <a:t>9</a:t>
            </a:fld>
            <a:endParaRPr lang="en-US"/>
          </a:p>
        </p:txBody>
      </p:sp>
    </p:spTree>
    <p:extLst>
      <p:ext uri="{BB962C8B-B14F-4D97-AF65-F5344CB8AC3E}">
        <p14:creationId xmlns:p14="http://schemas.microsoft.com/office/powerpoint/2010/main" val="1472792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D3461ACD-2ABB-4F7F-878F-06826537A2C2}"/>
              </a:ext>
            </a:extLst>
          </p:cNvPr>
          <p:cNvGraphicFramePr>
            <a:graphicFrameLocks noGrp="1"/>
          </p:cNvGraphicFramePr>
          <p:nvPr>
            <p:extLst>
              <p:ext uri="{D42A27DB-BD31-4B8C-83A1-F6EECF244321}">
                <p14:modId xmlns:p14="http://schemas.microsoft.com/office/powerpoint/2010/main" val="2504475425"/>
              </p:ext>
            </p:extLst>
          </p:nvPr>
        </p:nvGraphicFramePr>
        <p:xfrm>
          <a:off x="922020" y="792852"/>
          <a:ext cx="5816600" cy="8482609"/>
        </p:xfrm>
        <a:graphic>
          <a:graphicData uri="http://schemas.openxmlformats.org/drawingml/2006/table">
            <a:tbl>
              <a:tblPr firstRow="1" firstCol="1" bandRow="1">
                <a:tableStyleId>{5C22544A-7EE6-4342-B048-85BDC9FD1C3A}</a:tableStyleId>
              </a:tblPr>
              <a:tblGrid>
                <a:gridCol w="2908300">
                  <a:extLst>
                    <a:ext uri="{9D8B030D-6E8A-4147-A177-3AD203B41FA5}">
                      <a16:colId xmlns:a16="http://schemas.microsoft.com/office/drawing/2014/main" val="4056414663"/>
                    </a:ext>
                  </a:extLst>
                </a:gridCol>
                <a:gridCol w="2908300">
                  <a:extLst>
                    <a:ext uri="{9D8B030D-6E8A-4147-A177-3AD203B41FA5}">
                      <a16:colId xmlns:a16="http://schemas.microsoft.com/office/drawing/2014/main" val="2121055901"/>
                    </a:ext>
                  </a:extLst>
                </a:gridCol>
              </a:tblGrid>
              <a:tr h="369013">
                <a:tc gridSpan="2">
                  <a:txBody>
                    <a:bodyPr/>
                    <a:lstStyle/>
                    <a:p>
                      <a:pPr marL="0" marR="0" algn="ctr">
                        <a:lnSpc>
                          <a:spcPct val="107000"/>
                        </a:lnSpc>
                        <a:spcBef>
                          <a:spcPts val="0"/>
                        </a:spcBef>
                        <a:spcAft>
                          <a:spcPts val="0"/>
                        </a:spcAft>
                      </a:pPr>
                      <a:r>
                        <a:rPr lang="en-US" sz="2200" b="1" dirty="0">
                          <a:solidFill>
                            <a:schemeClr val="bg1"/>
                          </a:solidFill>
                          <a:effectLst>
                            <a:outerShdw blurRad="38100" dist="38100" dir="2700000" algn="tl">
                              <a:srgbClr val="000000">
                                <a:alpha val="43137"/>
                              </a:srgbClr>
                            </a:outerShdw>
                          </a:effectLst>
                          <a:latin typeface="Report" panose="02000506020000020003" pitchFamily="2" charset="0"/>
                        </a:rPr>
                        <a:t>The Chicken Nugget</a:t>
                      </a:r>
                      <a:endParaRPr lang="en-US" sz="2200" b="1" dirty="0">
                        <a:solidFill>
                          <a:schemeClr val="bg1"/>
                        </a:solidFill>
                        <a:effectLst>
                          <a:outerShdw blurRad="38100" dist="38100" dir="2700000" algn="tl">
                            <a:srgbClr val="000000">
                              <a:alpha val="43137"/>
                            </a:srgbClr>
                          </a:outerShdw>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7BACDC"/>
                    </a:solidFill>
                  </a:tcPr>
                </a:tc>
                <a:tc hMerge="1">
                  <a:txBody>
                    <a:bodyPr/>
                    <a:lstStyle/>
                    <a:p>
                      <a:endParaRPr lang="en-US"/>
                    </a:p>
                  </a:txBody>
                  <a:tcPr/>
                </a:tc>
                <a:extLst>
                  <a:ext uri="{0D108BD9-81ED-4DB2-BD59-A6C34878D82A}">
                    <a16:rowId xmlns:a16="http://schemas.microsoft.com/office/drawing/2014/main" val="1110583919"/>
                  </a:ext>
                </a:extLst>
              </a:tr>
              <a:tr h="306758">
                <a:tc>
                  <a:txBody>
                    <a:bodyPr/>
                    <a:lstStyle/>
                    <a:p>
                      <a:pPr marL="0" marR="0" algn="ctr">
                        <a:lnSpc>
                          <a:spcPct val="107000"/>
                        </a:lnSpc>
                        <a:spcBef>
                          <a:spcPts val="0"/>
                        </a:spcBef>
                        <a:spcAft>
                          <a:spcPts val="0"/>
                        </a:spcAft>
                      </a:pPr>
                      <a:r>
                        <a:rPr lang="en-US" sz="1800" b="1" dirty="0">
                          <a:solidFill>
                            <a:schemeClr val="bg1"/>
                          </a:solidFill>
                          <a:effectLst>
                            <a:outerShdw blurRad="38100" dist="38100" dir="2700000" algn="tl">
                              <a:srgbClr val="000000">
                                <a:alpha val="43137"/>
                              </a:srgbClr>
                            </a:outerShdw>
                          </a:effectLst>
                          <a:latin typeface="Report" panose="02000506020000020003" pitchFamily="2" charset="0"/>
                        </a:rPr>
                        <a:t>1</a:t>
                      </a:r>
                      <a:endParaRPr lang="en-US" sz="1800" b="1" dirty="0">
                        <a:solidFill>
                          <a:schemeClr val="bg1"/>
                        </a:solidFill>
                        <a:effectLst>
                          <a:outerShdw blurRad="38100" dist="38100" dir="2700000" algn="tl">
                            <a:srgbClr val="000000">
                              <a:alpha val="43137"/>
                            </a:srgbClr>
                          </a:outerShdw>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rgbClr val="7BACDC"/>
                      </a:solidFill>
                      <a:prstDash val="solid"/>
                      <a:round/>
                      <a:headEnd type="none" w="med" len="med"/>
                      <a:tailEnd type="none" w="med" len="med"/>
                    </a:lnB>
                    <a:solidFill>
                      <a:srgbClr val="7BACDC"/>
                    </a:solidFill>
                  </a:tcPr>
                </a:tc>
                <a:tc>
                  <a:txBody>
                    <a:bodyPr/>
                    <a:lstStyle/>
                    <a:p>
                      <a:pPr marL="0" marR="0" algn="ctr">
                        <a:lnSpc>
                          <a:spcPct val="107000"/>
                        </a:lnSpc>
                        <a:spcBef>
                          <a:spcPts val="0"/>
                        </a:spcBef>
                        <a:spcAft>
                          <a:spcPts val="0"/>
                        </a:spcAft>
                      </a:pPr>
                      <a:r>
                        <a:rPr lang="en-US" sz="1800" b="1" dirty="0">
                          <a:solidFill>
                            <a:schemeClr val="bg1"/>
                          </a:solidFill>
                          <a:effectLst>
                            <a:outerShdw blurRad="38100" dist="38100" dir="2700000" algn="tl">
                              <a:srgbClr val="000000">
                                <a:alpha val="43137"/>
                              </a:srgbClr>
                            </a:outerShdw>
                          </a:effectLst>
                          <a:latin typeface="Report" panose="02000506020000020003" pitchFamily="2" charset="0"/>
                        </a:rPr>
                        <a:t>2</a:t>
                      </a:r>
                      <a:endParaRPr lang="en-US" sz="1800" b="1" dirty="0">
                        <a:solidFill>
                          <a:schemeClr val="bg1"/>
                        </a:solidFill>
                        <a:effectLst>
                          <a:outerShdw blurRad="38100" dist="38100" dir="2700000" algn="tl">
                            <a:srgbClr val="000000">
                              <a:alpha val="43137"/>
                            </a:srgbClr>
                          </a:outerShdw>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chemeClr val="bg1"/>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rgbClr val="7BACDC"/>
                      </a:solidFill>
                      <a:prstDash val="solid"/>
                      <a:round/>
                      <a:headEnd type="none" w="med" len="med"/>
                      <a:tailEnd type="none" w="med" len="med"/>
                    </a:lnB>
                    <a:solidFill>
                      <a:srgbClr val="7BACDC"/>
                    </a:solidFill>
                  </a:tcPr>
                </a:tc>
                <a:extLst>
                  <a:ext uri="{0D108BD9-81ED-4DB2-BD59-A6C34878D82A}">
                    <a16:rowId xmlns:a16="http://schemas.microsoft.com/office/drawing/2014/main" val="1742752345"/>
                  </a:ext>
                </a:extLst>
              </a:tr>
              <a:tr h="263130">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Hank set his dish in the sink.</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1">
                          <a:effectLst/>
                          <a:latin typeface="Report" panose="02000506020000020003" pitchFamily="2" charset="0"/>
                          <a:ea typeface="Futura Medium" panose="020B0500000000000000" pitchFamily="34" charset="0"/>
                          <a:cs typeface="Arial" panose="020B0604020202020204" pitchFamily="34" charset="0"/>
                        </a:rPr>
                        <a:t> </a:t>
                      </a:r>
                      <a:endParaRPr lang="en-US" sz="1100">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838963410"/>
                  </a:ext>
                </a:extLst>
              </a:tr>
              <a:tr h="563271">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a:effectLst/>
                          <a:latin typeface="Report" panose="02000506020000020003" pitchFamily="2" charset="0"/>
                          <a:ea typeface="Futura Medium" panose="020B0500000000000000" pitchFamily="34" charset="0"/>
                          <a:cs typeface="Arial" panose="020B0604020202020204" pitchFamily="34" charset="0"/>
                        </a:rPr>
                        <a:t>He left a big chicken nugget on the dish.</a:t>
                      </a:r>
                      <a:endParaRPr lang="en-US" sz="1100">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3837993451"/>
                  </a:ext>
                </a:extLst>
              </a:tr>
              <a:tr h="275799">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The nugget was still hot. </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dirty="0">
                          <a:effectLst/>
                          <a:latin typeface="Report" panose="02000506020000020003" pitchFamily="2" charset="0"/>
                          <a:ea typeface="Futura Medium" panose="020B0500000000000000" pitchFamily="34" charset="0"/>
                          <a:cs typeface="Arial" panose="020B0604020202020204" pitchFamily="34" charset="0"/>
                        </a:rPr>
                        <a:t> </a:t>
                      </a:r>
                      <a:endParaRPr lang="en-US" sz="1100" dirty="0">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197317995"/>
                  </a:ext>
                </a:extLst>
              </a:tr>
              <a:tr h="303042">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dirty="0">
                          <a:effectLst/>
                          <a:latin typeface="Report" panose="02000506020000020003" pitchFamily="2" charset="0"/>
                          <a:ea typeface="Futura Medium" panose="020B0500000000000000" pitchFamily="34" charset="0"/>
                          <a:cs typeface="Arial" panose="020B0604020202020204" pitchFamily="34" charset="0"/>
                        </a:rPr>
                        <a:t>The smell of </a:t>
                      </a:r>
                      <a:endParaRPr lang="en-US" sz="1100" dirty="0">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2508347807"/>
                  </a:ext>
                </a:extLst>
              </a:tr>
              <a:tr h="303042">
                <a:tc>
                  <a:txBody>
                    <a:bodyPr/>
                    <a:lstStyle/>
                    <a:p>
                      <a:pPr marL="0" marR="0">
                        <a:lnSpc>
                          <a:spcPct val="107000"/>
                        </a:lnSpc>
                        <a:spcBef>
                          <a:spcPts val="0"/>
                        </a:spcBef>
                        <a:spcAft>
                          <a:spcPts val="0"/>
                        </a:spcAft>
                      </a:pPr>
                      <a:r>
                        <a:rPr lang="en-US" sz="1600" b="1"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chicken</a:t>
                      </a:r>
                      <a:endParaRPr lang="en-US" sz="1100" b="1"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1" dirty="0">
                          <a:effectLst/>
                          <a:latin typeface="Report" panose="02000506020000020003" pitchFamily="2" charset="0"/>
                          <a:ea typeface="Futura Medium" panose="020B0500000000000000" pitchFamily="34" charset="0"/>
                          <a:cs typeface="Arial" panose="020B0604020202020204" pitchFamily="34" charset="0"/>
                        </a:rPr>
                        <a:t>chicken</a:t>
                      </a:r>
                      <a:endParaRPr lang="en-US" sz="1100" dirty="0">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787722043"/>
                  </a:ext>
                </a:extLst>
              </a:tr>
              <a:tr h="303042">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drifted up from the sink.</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dirty="0">
                          <a:effectLst/>
                          <a:latin typeface="Report" panose="02000506020000020003" pitchFamily="2" charset="0"/>
                          <a:ea typeface="Futura Medium" panose="020B0500000000000000" pitchFamily="34" charset="0"/>
                          <a:cs typeface="Arial" panose="020B0604020202020204" pitchFamily="34" charset="0"/>
                        </a:rPr>
                        <a:t> </a:t>
                      </a:r>
                      <a:endParaRPr lang="en-US" sz="1100" dirty="0">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2180830832"/>
                  </a:ext>
                </a:extLst>
              </a:tr>
              <a:tr h="303042">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b="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dirty="0">
                          <a:effectLst/>
                          <a:latin typeface="Report" panose="02000506020000020003" pitchFamily="2" charset="0"/>
                          <a:ea typeface="Futura Medium" panose="020B0500000000000000" pitchFamily="34" charset="0"/>
                          <a:cs typeface="Arial" panose="020B0604020202020204" pitchFamily="34" charset="0"/>
                        </a:rPr>
                        <a:t>It drifted into the den.</a:t>
                      </a:r>
                      <a:endParaRPr lang="en-US" sz="1100" dirty="0">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3041870569"/>
                  </a:ext>
                </a:extLst>
              </a:tr>
              <a:tr h="303042">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The cat bandit was napping in the den. </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dirty="0">
                          <a:effectLst/>
                          <a:latin typeface="Report" panose="02000506020000020003" pitchFamily="2" charset="0"/>
                          <a:ea typeface="Futura Medium" panose="020B0500000000000000" pitchFamily="34" charset="0"/>
                          <a:cs typeface="Arial" panose="020B0604020202020204" pitchFamily="34" charset="0"/>
                        </a:rPr>
                        <a:t> </a:t>
                      </a:r>
                      <a:endParaRPr lang="en-US" sz="1100" dirty="0">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497557934"/>
                  </a:ext>
                </a:extLst>
              </a:tr>
              <a:tr h="303042">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dirty="0">
                          <a:effectLst/>
                          <a:latin typeface="Report" panose="02000506020000020003" pitchFamily="2" charset="0"/>
                          <a:ea typeface="Futura Medium" panose="020B0500000000000000" pitchFamily="34" charset="0"/>
                          <a:cs typeface="Arial" panose="020B0604020202020204" pitchFamily="34" charset="0"/>
                        </a:rPr>
                        <a:t>But he was sniffing as he slept. </a:t>
                      </a:r>
                      <a:endParaRPr lang="en-US" sz="1100" dirty="0">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1300469880"/>
                  </a:ext>
                </a:extLst>
              </a:tr>
              <a:tr h="356012">
                <a:tc>
                  <a:txBody>
                    <a:bodyPr/>
                    <a:lstStyle/>
                    <a:p>
                      <a:pPr marL="0" marR="0">
                        <a:lnSpc>
                          <a:spcPct val="107000"/>
                        </a:lnSpc>
                        <a:spcBef>
                          <a:spcPts val="0"/>
                        </a:spcBef>
                        <a:spcAft>
                          <a:spcPts val="0"/>
                        </a:spcAft>
                      </a:pPr>
                      <a:r>
                        <a:rPr lang="en-US" sz="1600" b="1"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Sniff, sniff, sniff!</a:t>
                      </a:r>
                      <a:endParaRPr lang="en-US" sz="1100" b="1"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1" dirty="0">
                          <a:effectLst/>
                          <a:latin typeface="Report" panose="02000506020000020003" pitchFamily="2" charset="0"/>
                          <a:ea typeface="Futura Medium" panose="020B0500000000000000" pitchFamily="34" charset="0"/>
                          <a:cs typeface="Arial" panose="020B0604020202020204" pitchFamily="34" charset="0"/>
                        </a:rPr>
                        <a:t>Sniff, sniff, sniff!</a:t>
                      </a:r>
                      <a:endParaRPr lang="en-US" sz="1100" dirty="0">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2796923205"/>
                  </a:ext>
                </a:extLst>
              </a:tr>
              <a:tr h="307807">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The cat bandit sprang up.</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dirty="0">
                          <a:effectLst/>
                          <a:latin typeface="Report" panose="02000506020000020003" pitchFamily="2" charset="0"/>
                          <a:ea typeface="Futura Medium" panose="020B0500000000000000" pitchFamily="34" charset="0"/>
                          <a:cs typeface="Arial" panose="020B0604020202020204" pitchFamily="34" charset="0"/>
                        </a:rPr>
                        <a:t> </a:t>
                      </a:r>
                      <a:endParaRPr lang="en-US" sz="1100" dirty="0">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3599462036"/>
                  </a:ext>
                </a:extLst>
              </a:tr>
              <a:tr h="303042">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dirty="0">
                          <a:effectLst/>
                          <a:latin typeface="Report" panose="02000506020000020003" pitchFamily="2" charset="0"/>
                          <a:ea typeface="Futura Medium" panose="020B0500000000000000" pitchFamily="34" charset="0"/>
                          <a:cs typeface="Arial" panose="020B0604020202020204" pitchFamily="34" charset="0"/>
                        </a:rPr>
                        <a:t>He ran in and spotted the nugget in the sink.</a:t>
                      </a:r>
                      <a:endParaRPr lang="en-US" sz="1100" dirty="0">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2938187228"/>
                  </a:ext>
                </a:extLst>
              </a:tr>
              <a:tr h="303042">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He sat a bit, </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dirty="0">
                          <a:effectLst/>
                          <a:latin typeface="Report" panose="02000506020000020003" pitchFamily="2" charset="0"/>
                          <a:ea typeface="Futura Medium" panose="020B0500000000000000" pitchFamily="34" charset="0"/>
                          <a:cs typeface="Arial" panose="020B0604020202020204" pitchFamily="34" charset="0"/>
                        </a:rPr>
                        <a:t> </a:t>
                      </a:r>
                      <a:endParaRPr lang="en-US" sz="1100" dirty="0">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1550153524"/>
                  </a:ext>
                </a:extLst>
              </a:tr>
              <a:tr h="356012">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dirty="0">
                          <a:effectLst/>
                          <a:latin typeface="Report" panose="02000506020000020003" pitchFamily="2" charset="0"/>
                          <a:ea typeface="Futura Medium" panose="020B0500000000000000" pitchFamily="34" charset="0"/>
                          <a:cs typeface="Arial" panose="020B0604020202020204" pitchFamily="34" charset="0"/>
                        </a:rPr>
                        <a:t>thinking up a plan.</a:t>
                      </a:r>
                      <a:endParaRPr lang="en-US" sz="1100" dirty="0">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3091167462"/>
                  </a:ext>
                </a:extLst>
              </a:tr>
              <a:tr h="356012">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Then he went to the closet and got a bunch of boxes.</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a:effectLst/>
                          <a:latin typeface="Report" panose="02000506020000020003" pitchFamily="2" charset="0"/>
                          <a:ea typeface="Futura Medium" panose="020B0500000000000000" pitchFamily="34" charset="0"/>
                          <a:cs typeface="Arial" panose="020B0604020202020204" pitchFamily="34" charset="0"/>
                        </a:rPr>
                        <a:t> </a:t>
                      </a:r>
                      <a:endParaRPr lang="en-US" sz="1100">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610602808"/>
                  </a:ext>
                </a:extLst>
              </a:tr>
              <a:tr h="356012">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a:effectLst/>
                          <a:latin typeface="Report" panose="02000506020000020003" pitchFamily="2" charset="0"/>
                          <a:ea typeface="Futura Medium" panose="020B0500000000000000" pitchFamily="34" charset="0"/>
                          <a:cs typeface="Arial" panose="020B0604020202020204" pitchFamily="34" charset="0"/>
                        </a:rPr>
                        <a:t>He set up a box.</a:t>
                      </a:r>
                      <a:endParaRPr lang="en-US" sz="1100">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786792788"/>
                  </a:ext>
                </a:extLst>
              </a:tr>
              <a:tr h="303042">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Then he set a big box </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a:effectLst/>
                          <a:latin typeface="Report" panose="02000506020000020003" pitchFamily="2" charset="0"/>
                          <a:ea typeface="Futura Medium" panose="020B0500000000000000" pitchFamily="34" charset="0"/>
                          <a:cs typeface="Arial" panose="020B0604020202020204" pitchFamily="34" charset="0"/>
                        </a:rPr>
                        <a:t> </a:t>
                      </a:r>
                      <a:endParaRPr lang="en-US" sz="1100">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3777790776"/>
                  </a:ext>
                </a:extLst>
              </a:tr>
              <a:tr h="303042">
                <a:tc>
                  <a:txBody>
                    <a:bodyPr/>
                    <a:lstStyle/>
                    <a:p>
                      <a:pPr marL="0" marR="0">
                        <a:lnSpc>
                          <a:spcPct val="107000"/>
                        </a:lnSpc>
                        <a:spcBef>
                          <a:spcPts val="0"/>
                        </a:spcBef>
                        <a:spcAft>
                          <a:spcPts val="0"/>
                        </a:spcAft>
                      </a:pPr>
                      <a:r>
                        <a:rPr lang="en-US" sz="1600" b="1"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next to that box.</a:t>
                      </a:r>
                      <a:endParaRPr lang="en-US" sz="1100" b="1"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1">
                          <a:effectLst/>
                          <a:latin typeface="Report" panose="02000506020000020003" pitchFamily="2" charset="0"/>
                          <a:ea typeface="Futura Medium" panose="020B0500000000000000" pitchFamily="34" charset="0"/>
                          <a:cs typeface="Arial" panose="020B0604020202020204" pitchFamily="34" charset="0"/>
                        </a:rPr>
                        <a:t>next to that box.</a:t>
                      </a:r>
                      <a:endParaRPr lang="en-US" sz="1100">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3253360645"/>
                  </a:ext>
                </a:extLst>
              </a:tr>
              <a:tr h="303042">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a:effectLst/>
                          <a:latin typeface="Report" panose="02000506020000020003" pitchFamily="2" charset="0"/>
                          <a:ea typeface="Futura Medium" panose="020B0500000000000000" pitchFamily="34" charset="0"/>
                          <a:cs typeface="Arial" panose="020B0604020202020204" pitchFamily="34" charset="0"/>
                        </a:rPr>
                        <a:t>Then he set the biggest box</a:t>
                      </a:r>
                      <a:endParaRPr lang="en-US" sz="1100">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1646346493"/>
                  </a:ext>
                </a:extLst>
              </a:tr>
              <a:tr h="356012">
                <a:tc>
                  <a:txBody>
                    <a:bodyPr/>
                    <a:lstStyle/>
                    <a:p>
                      <a:pPr marL="0" marR="0">
                        <a:lnSpc>
                          <a:spcPct val="107000"/>
                        </a:lnSpc>
                        <a:spcBef>
                          <a:spcPts val="0"/>
                        </a:spcBef>
                        <a:spcAft>
                          <a:spcPts val="0"/>
                        </a:spcAft>
                      </a:pPr>
                      <a:r>
                        <a:rPr lang="en-US" sz="1600" b="1"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next to the sink.</a:t>
                      </a:r>
                      <a:endParaRPr lang="en-US" sz="1100" b="1"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1" dirty="0">
                          <a:effectLst/>
                          <a:latin typeface="Report" panose="02000506020000020003" pitchFamily="2" charset="0"/>
                          <a:ea typeface="Futura Medium" panose="020B0500000000000000" pitchFamily="34" charset="0"/>
                          <a:cs typeface="Arial" panose="020B0604020202020204" pitchFamily="34" charset="0"/>
                        </a:rPr>
                        <a:t>next to the sink.</a:t>
                      </a:r>
                      <a:endParaRPr lang="en-US" sz="1100" dirty="0">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1452464175"/>
                  </a:ext>
                </a:extLst>
              </a:tr>
            </a:tbl>
          </a:graphicData>
        </a:graphic>
      </p:graphicFrame>
      <p:sp>
        <p:nvSpPr>
          <p:cNvPr id="8" name="Slide Number Placeholder 7">
            <a:extLst>
              <a:ext uri="{FF2B5EF4-FFF2-40B4-BE49-F238E27FC236}">
                <a16:creationId xmlns:a16="http://schemas.microsoft.com/office/drawing/2014/main" id="{D3855E33-344D-4C4D-A879-D1B703848FFB}"/>
              </a:ext>
            </a:extLst>
          </p:cNvPr>
          <p:cNvSpPr>
            <a:spLocks noGrp="1"/>
          </p:cNvSpPr>
          <p:nvPr>
            <p:ph type="sldNum" sz="quarter" idx="12"/>
          </p:nvPr>
        </p:nvSpPr>
        <p:spPr/>
        <p:txBody>
          <a:bodyPr/>
          <a:lstStyle/>
          <a:p>
            <a:fld id="{B10FFC13-3A2A-4149-B98F-0B9AB25B5B24}" type="slidenum">
              <a:rPr lang="en-US" smtClean="0"/>
              <a:t>10</a:t>
            </a:fld>
            <a:endParaRPr lang="en-US"/>
          </a:p>
        </p:txBody>
      </p:sp>
      <p:sp>
        <p:nvSpPr>
          <p:cNvPr id="10" name="TextBox 9">
            <a:extLst>
              <a:ext uri="{FF2B5EF4-FFF2-40B4-BE49-F238E27FC236}">
                <a16:creationId xmlns:a16="http://schemas.microsoft.com/office/drawing/2014/main" id="{93DDDFE4-E142-491E-B93A-30F433B717E9}"/>
              </a:ext>
            </a:extLst>
          </p:cNvPr>
          <p:cNvSpPr txBox="1"/>
          <p:nvPr/>
        </p:nvSpPr>
        <p:spPr>
          <a:xfrm>
            <a:off x="854284" y="162474"/>
            <a:ext cx="4137660" cy="276999"/>
          </a:xfrm>
          <a:prstGeom prst="rect">
            <a:avLst/>
          </a:prstGeom>
          <a:noFill/>
        </p:spPr>
        <p:txBody>
          <a:bodyPr wrap="square" rtlCol="0">
            <a:spAutoFit/>
          </a:bodyPr>
          <a:lstStyle/>
          <a:p>
            <a:r>
              <a:rPr lang="en-US" sz="1200" b="1" dirty="0">
                <a:latin typeface="Neuemontreal-light" panose="00000400000000000000" pitchFamily="50" charset="0"/>
                <a:ea typeface="Microsoft Sans Serif" panose="020B0604020202020204" pitchFamily="34" charset="0"/>
                <a:cs typeface="Microsoft Sans Serif" panose="020B0604020202020204" pitchFamily="34" charset="0"/>
              </a:rPr>
              <a:t>Name: 	    _________________________________________________</a:t>
            </a:r>
          </a:p>
        </p:txBody>
      </p:sp>
      <p:sp>
        <p:nvSpPr>
          <p:cNvPr id="11" name="TextBox 10">
            <a:extLst>
              <a:ext uri="{FF2B5EF4-FFF2-40B4-BE49-F238E27FC236}">
                <a16:creationId xmlns:a16="http://schemas.microsoft.com/office/drawing/2014/main" id="{CA5C4750-E846-492B-B0BC-DEC61C61D800}"/>
              </a:ext>
            </a:extLst>
          </p:cNvPr>
          <p:cNvSpPr txBox="1"/>
          <p:nvPr/>
        </p:nvSpPr>
        <p:spPr>
          <a:xfrm>
            <a:off x="2600960" y="363089"/>
            <a:ext cx="4137660" cy="276999"/>
          </a:xfrm>
          <a:prstGeom prst="rect">
            <a:avLst/>
          </a:prstGeom>
          <a:noFill/>
        </p:spPr>
        <p:txBody>
          <a:bodyPr wrap="square" rtlCol="0">
            <a:spAutoFit/>
          </a:bodyPr>
          <a:lstStyle/>
          <a:p>
            <a:pPr algn="r"/>
            <a:r>
              <a:rPr lang="en-US" sz="1200" b="1" dirty="0">
                <a:latin typeface="Neuemontreal-light" panose="00000400000000000000" pitchFamily="50" charset="0"/>
                <a:ea typeface="Microsoft Sans Serif" panose="020B0604020202020204" pitchFamily="34" charset="0"/>
                <a:cs typeface="Microsoft Sans Serif" panose="020B0604020202020204" pitchFamily="34" charset="0"/>
              </a:rPr>
              <a:t>Fluency: Two Voices</a:t>
            </a:r>
          </a:p>
        </p:txBody>
      </p:sp>
      <p:sp>
        <p:nvSpPr>
          <p:cNvPr id="12" name="TextBox 11">
            <a:extLst>
              <a:ext uri="{FF2B5EF4-FFF2-40B4-BE49-F238E27FC236}">
                <a16:creationId xmlns:a16="http://schemas.microsoft.com/office/drawing/2014/main" id="{E36B6240-FF21-45F4-8AF2-C579A86B972F}"/>
              </a:ext>
            </a:extLst>
          </p:cNvPr>
          <p:cNvSpPr txBox="1"/>
          <p:nvPr/>
        </p:nvSpPr>
        <p:spPr>
          <a:xfrm>
            <a:off x="871218" y="9071207"/>
            <a:ext cx="4137660" cy="430887"/>
          </a:xfrm>
          <a:prstGeom prst="rect">
            <a:avLst/>
          </a:prstGeom>
          <a:noFill/>
        </p:spPr>
        <p:txBody>
          <a:bodyPr wrap="square" rtlCol="0">
            <a:spAutoFit/>
          </a:bodyPr>
          <a:lstStyle/>
          <a:p>
            <a:r>
              <a:rPr lang="en-US" sz="1050" dirty="0">
                <a:latin typeface="Neuemontreal-light" panose="00000400000000000000" pitchFamily="50" charset="0"/>
                <a:ea typeface="Microsoft Sans Serif" panose="020B0604020202020204" pitchFamily="34" charset="0"/>
                <a:cs typeface="Microsoft Sans Serif" panose="020B0604020202020204" pitchFamily="34" charset="0"/>
              </a:rPr>
              <a:t>CKLA Skills Grade 2</a:t>
            </a:r>
          </a:p>
          <a:p>
            <a:r>
              <a:rPr lang="en-US" sz="1050" dirty="0">
                <a:latin typeface="Neuemontreal-light" panose="00000400000000000000" pitchFamily="50" charset="0"/>
                <a:ea typeface="Microsoft Sans Serif" panose="020B0604020202020204" pitchFamily="34" charset="0"/>
                <a:cs typeface="Microsoft Sans Serif" panose="020B0604020202020204" pitchFamily="34" charset="0"/>
              </a:rPr>
              <a:t>Unit 1 Fluency Texts</a:t>
            </a:r>
          </a:p>
        </p:txBody>
      </p:sp>
      <p:sp>
        <p:nvSpPr>
          <p:cNvPr id="13" name="Text Box 2">
            <a:extLst>
              <a:ext uri="{FF2B5EF4-FFF2-40B4-BE49-F238E27FC236}">
                <a16:creationId xmlns:a16="http://schemas.microsoft.com/office/drawing/2014/main" id="{5E5F0508-1D1C-4683-8AAD-14266359B196}"/>
              </a:ext>
            </a:extLst>
          </p:cNvPr>
          <p:cNvSpPr txBox="1"/>
          <p:nvPr/>
        </p:nvSpPr>
        <p:spPr>
          <a:xfrm>
            <a:off x="214206" y="704425"/>
            <a:ext cx="550545" cy="7440507"/>
          </a:xfrm>
          <a:prstGeom prst="rect">
            <a:avLst/>
          </a:prstGeom>
          <a:noFill/>
          <a:ln w="6350">
            <a:noFill/>
          </a:ln>
        </p:spPr>
        <p:txBody>
          <a:bodyPr rot="0" spcFirstLastPara="0" vert="vert270" wrap="square" lIns="91440" tIns="45720" rIns="91440" bIns="45720" numCol="1" spcCol="0" rtlCol="0" fromWordArt="0" anchor="ctr" anchorCtr="0" forceAA="0" compatLnSpc="1">
            <a:prstTxWarp prst="textNoShape">
              <a:avLst/>
            </a:prstTxWarp>
            <a:noAutofit/>
          </a:bodyPr>
          <a:lstStyle/>
          <a:p>
            <a:pPr marL="0" marR="0">
              <a:lnSpc>
                <a:spcPct val="107000"/>
              </a:lnSpc>
              <a:spcBef>
                <a:spcPts val="0"/>
              </a:spcBef>
              <a:spcAft>
                <a:spcPts val="0"/>
              </a:spcAft>
            </a:pPr>
            <a:r>
              <a:rPr lang="en-US" sz="1200" dirty="0">
                <a:effectLst/>
                <a:latin typeface="Neuemontreal-light" panose="00000400000000000000" pitchFamily="50" charset="0"/>
                <a:ea typeface="Microsoft Sans Serif" panose="020B0604020202020204" pitchFamily="34" charset="0"/>
                <a:cs typeface="Microsoft Sans Serif" panose="020B0604020202020204" pitchFamily="34" charset="0"/>
              </a:rPr>
              <a:t>Directions: One student reads down column 1 while the other student reads down column 2, together completing the story. </a:t>
            </a:r>
          </a:p>
          <a:p>
            <a:pPr marL="0" marR="0">
              <a:lnSpc>
                <a:spcPct val="107000"/>
              </a:lnSpc>
              <a:spcBef>
                <a:spcPts val="0"/>
              </a:spcBef>
              <a:spcAft>
                <a:spcPts val="0"/>
              </a:spcAft>
            </a:pPr>
            <a:r>
              <a:rPr lang="en-US" sz="1200" dirty="0">
                <a:effectLst/>
                <a:latin typeface="Neuemontreal-light" panose="00000400000000000000" pitchFamily="50" charset="0"/>
                <a:ea typeface="Microsoft Sans Serif" panose="020B0604020202020204" pitchFamily="34" charset="0"/>
                <a:cs typeface="Microsoft Sans Serif" panose="020B0604020202020204" pitchFamily="34" charset="0"/>
              </a:rPr>
              <a:t>The lines that should be read chorally (voices together) are in bold.</a:t>
            </a:r>
            <a:endParaRPr lang="en-US" sz="1600" dirty="0">
              <a:effectLst/>
              <a:latin typeface="Neuemontreal-light" panose="00000400000000000000" pitchFamily="50" charset="0"/>
              <a:ea typeface="Microsoft Sans Serif" panose="020B0604020202020204" pitchFamily="34" charset="0"/>
              <a:cs typeface="Microsoft Sans Serif" panose="020B0604020202020204" pitchFamily="34" charset="0"/>
            </a:endParaRPr>
          </a:p>
        </p:txBody>
      </p:sp>
    </p:spTree>
    <p:extLst>
      <p:ext uri="{BB962C8B-B14F-4D97-AF65-F5344CB8AC3E}">
        <p14:creationId xmlns:p14="http://schemas.microsoft.com/office/powerpoint/2010/main" val="29907220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D3461ACD-2ABB-4F7F-878F-06826537A2C2}"/>
              </a:ext>
            </a:extLst>
          </p:cNvPr>
          <p:cNvGraphicFramePr>
            <a:graphicFrameLocks noGrp="1"/>
          </p:cNvGraphicFramePr>
          <p:nvPr>
            <p:extLst>
              <p:ext uri="{D42A27DB-BD31-4B8C-83A1-F6EECF244321}">
                <p14:modId xmlns:p14="http://schemas.microsoft.com/office/powerpoint/2010/main" val="3774544022"/>
              </p:ext>
            </p:extLst>
          </p:nvPr>
        </p:nvGraphicFramePr>
        <p:xfrm>
          <a:off x="929640" y="792852"/>
          <a:ext cx="5808980" cy="2783895"/>
        </p:xfrm>
        <a:graphic>
          <a:graphicData uri="http://schemas.openxmlformats.org/drawingml/2006/table">
            <a:tbl>
              <a:tblPr firstRow="1" firstCol="1" bandRow="1">
                <a:tableStyleId>{5C22544A-7EE6-4342-B048-85BDC9FD1C3A}</a:tableStyleId>
              </a:tblPr>
              <a:tblGrid>
                <a:gridCol w="2904490">
                  <a:extLst>
                    <a:ext uri="{9D8B030D-6E8A-4147-A177-3AD203B41FA5}">
                      <a16:colId xmlns:a16="http://schemas.microsoft.com/office/drawing/2014/main" val="4056414663"/>
                    </a:ext>
                  </a:extLst>
                </a:gridCol>
                <a:gridCol w="2904490">
                  <a:extLst>
                    <a:ext uri="{9D8B030D-6E8A-4147-A177-3AD203B41FA5}">
                      <a16:colId xmlns:a16="http://schemas.microsoft.com/office/drawing/2014/main" val="2121055901"/>
                    </a:ext>
                  </a:extLst>
                </a:gridCol>
              </a:tblGrid>
              <a:tr h="271757">
                <a:tc gridSpan="2">
                  <a:txBody>
                    <a:bodyPr/>
                    <a:lstStyle/>
                    <a:p>
                      <a:pPr marL="0" marR="0" algn="ctr">
                        <a:lnSpc>
                          <a:spcPct val="107000"/>
                        </a:lnSpc>
                        <a:spcBef>
                          <a:spcPts val="0"/>
                        </a:spcBef>
                        <a:spcAft>
                          <a:spcPts val="0"/>
                        </a:spcAft>
                      </a:pPr>
                      <a:r>
                        <a:rPr lang="en-US" sz="2200" b="1" dirty="0">
                          <a:solidFill>
                            <a:schemeClr val="bg1"/>
                          </a:solidFill>
                          <a:effectLst>
                            <a:outerShdw blurRad="38100" dist="38100" dir="2700000" algn="tl">
                              <a:srgbClr val="000000">
                                <a:alpha val="43137"/>
                              </a:srgbClr>
                            </a:outerShdw>
                          </a:effectLst>
                          <a:latin typeface="Report" panose="02000506020000020003" pitchFamily="2" charset="0"/>
                        </a:rPr>
                        <a:t>The Chicken Nugget</a:t>
                      </a:r>
                      <a:endParaRPr lang="en-US" sz="2200" b="1" dirty="0">
                        <a:solidFill>
                          <a:schemeClr val="bg1"/>
                        </a:solidFill>
                        <a:effectLst>
                          <a:outerShdw blurRad="38100" dist="38100" dir="2700000" algn="tl">
                            <a:srgbClr val="000000">
                              <a:alpha val="43137"/>
                            </a:srgbClr>
                          </a:outerShdw>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7BACDC"/>
                    </a:solidFill>
                  </a:tcPr>
                </a:tc>
                <a:tc hMerge="1">
                  <a:txBody>
                    <a:bodyPr/>
                    <a:lstStyle/>
                    <a:p>
                      <a:endParaRPr lang="en-US"/>
                    </a:p>
                  </a:txBody>
                  <a:tcPr/>
                </a:tc>
                <a:extLst>
                  <a:ext uri="{0D108BD9-81ED-4DB2-BD59-A6C34878D82A}">
                    <a16:rowId xmlns:a16="http://schemas.microsoft.com/office/drawing/2014/main" val="1110583919"/>
                  </a:ext>
                </a:extLst>
              </a:tr>
              <a:tr h="207714">
                <a:tc>
                  <a:txBody>
                    <a:bodyPr/>
                    <a:lstStyle/>
                    <a:p>
                      <a:pPr marL="0" marR="0" algn="ctr">
                        <a:lnSpc>
                          <a:spcPct val="107000"/>
                        </a:lnSpc>
                        <a:spcBef>
                          <a:spcPts val="0"/>
                        </a:spcBef>
                        <a:spcAft>
                          <a:spcPts val="0"/>
                        </a:spcAft>
                      </a:pPr>
                      <a:r>
                        <a:rPr lang="en-US" sz="1800" b="1" dirty="0">
                          <a:solidFill>
                            <a:schemeClr val="bg1"/>
                          </a:solidFill>
                          <a:effectLst>
                            <a:outerShdw blurRad="38100" dist="38100" dir="2700000" algn="tl">
                              <a:srgbClr val="000000">
                                <a:alpha val="43137"/>
                              </a:srgbClr>
                            </a:outerShdw>
                          </a:effectLst>
                          <a:latin typeface="Report" panose="02000506020000020003" pitchFamily="2" charset="0"/>
                        </a:rPr>
                        <a:t>1</a:t>
                      </a:r>
                      <a:endParaRPr lang="en-US" sz="1800" b="1" dirty="0">
                        <a:solidFill>
                          <a:schemeClr val="bg1"/>
                        </a:solidFill>
                        <a:effectLst>
                          <a:outerShdw blurRad="38100" dist="38100" dir="2700000" algn="tl">
                            <a:srgbClr val="000000">
                              <a:alpha val="43137"/>
                            </a:srgbClr>
                          </a:outerShdw>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rgbClr val="7BACDC"/>
                      </a:solidFill>
                      <a:prstDash val="solid"/>
                      <a:round/>
                      <a:headEnd type="none" w="med" len="med"/>
                      <a:tailEnd type="none" w="med" len="med"/>
                    </a:lnB>
                    <a:solidFill>
                      <a:srgbClr val="7BACDC"/>
                    </a:solidFill>
                  </a:tcPr>
                </a:tc>
                <a:tc>
                  <a:txBody>
                    <a:bodyPr/>
                    <a:lstStyle/>
                    <a:p>
                      <a:pPr marL="0" marR="0" algn="ctr">
                        <a:lnSpc>
                          <a:spcPct val="107000"/>
                        </a:lnSpc>
                        <a:spcBef>
                          <a:spcPts val="0"/>
                        </a:spcBef>
                        <a:spcAft>
                          <a:spcPts val="0"/>
                        </a:spcAft>
                      </a:pPr>
                      <a:r>
                        <a:rPr lang="en-US" sz="1800" b="1" dirty="0">
                          <a:solidFill>
                            <a:schemeClr val="bg1"/>
                          </a:solidFill>
                          <a:effectLst>
                            <a:outerShdw blurRad="38100" dist="38100" dir="2700000" algn="tl">
                              <a:srgbClr val="000000">
                                <a:alpha val="43137"/>
                              </a:srgbClr>
                            </a:outerShdw>
                          </a:effectLst>
                          <a:latin typeface="Report" panose="02000506020000020003" pitchFamily="2" charset="0"/>
                        </a:rPr>
                        <a:t>2</a:t>
                      </a:r>
                      <a:endParaRPr lang="en-US" sz="1800" b="1" dirty="0">
                        <a:solidFill>
                          <a:schemeClr val="bg1"/>
                        </a:solidFill>
                        <a:effectLst>
                          <a:outerShdw blurRad="38100" dist="38100" dir="2700000" algn="tl">
                            <a:srgbClr val="000000">
                              <a:alpha val="43137"/>
                            </a:srgbClr>
                          </a:outerShdw>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chemeClr val="bg1"/>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rgbClr val="7BACDC"/>
                      </a:solidFill>
                      <a:prstDash val="solid"/>
                      <a:round/>
                      <a:headEnd type="none" w="med" len="med"/>
                      <a:tailEnd type="none" w="med" len="med"/>
                    </a:lnB>
                    <a:solidFill>
                      <a:srgbClr val="7BACDC"/>
                    </a:solidFill>
                  </a:tcPr>
                </a:tc>
                <a:extLst>
                  <a:ext uri="{0D108BD9-81ED-4DB2-BD59-A6C34878D82A}">
                    <a16:rowId xmlns:a16="http://schemas.microsoft.com/office/drawing/2014/main" val="1742752345"/>
                  </a:ext>
                </a:extLst>
              </a:tr>
              <a:tr h="310755">
                <a:tc>
                  <a:txBody>
                    <a:bodyPr/>
                    <a:lstStyle/>
                    <a:p>
                      <a:pPr marL="0" marR="0" lvl="0" indent="0" algn="l" defTabSz="731515" rtl="0" eaLnBrk="1" fontAlgn="auto" latinLnBrk="0" hangingPunct="1">
                        <a:lnSpc>
                          <a:spcPct val="107000"/>
                        </a:lnSpc>
                        <a:spcBef>
                          <a:spcPts val="0"/>
                        </a:spcBef>
                        <a:spcAft>
                          <a:spcPts val="0"/>
                        </a:spcAft>
                        <a:buClrTx/>
                        <a:buSzTx/>
                        <a:buFontTx/>
                        <a:buNone/>
                        <a:tabLst/>
                        <a:defRPr/>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The cat bandit set off running.</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endParaRPr lang="en-US" sz="1600" b="0" dirty="0">
                        <a:solidFill>
                          <a:schemeClr val="tx1"/>
                        </a:solidFill>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2947665004"/>
                  </a:ext>
                </a:extLst>
              </a:tr>
              <a:tr h="207714">
                <a:tc>
                  <a:txBody>
                    <a:bodyPr/>
                    <a:lstStyle/>
                    <a:p>
                      <a:pPr marL="0" marR="0">
                        <a:lnSpc>
                          <a:spcPct val="107000"/>
                        </a:lnSpc>
                        <a:spcBef>
                          <a:spcPts val="0"/>
                        </a:spcBef>
                        <a:spcAft>
                          <a:spcPts val="0"/>
                        </a:spcAft>
                      </a:pPr>
                      <a:endParaRPr lang="en-US" sz="1600" b="0" dirty="0">
                        <a:solidFill>
                          <a:schemeClr val="tx1"/>
                        </a:solidFill>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kern="1200" dirty="0">
                          <a:solidFill>
                            <a:schemeClr val="tx1"/>
                          </a:solidFill>
                          <a:effectLst/>
                          <a:latin typeface="Report" panose="02000506020000020003" pitchFamily="2" charset="0"/>
                          <a:ea typeface="+mn-ea"/>
                          <a:cs typeface="Arial" panose="020B0604020202020204" pitchFamily="34" charset="0"/>
                        </a:rPr>
                        <a:t>He ran up the boxes, </a:t>
                      </a:r>
                      <a:endParaRPr lang="en-US" sz="1600" kern="1200" dirty="0">
                        <a:solidFill>
                          <a:schemeClr val="tx1"/>
                        </a:solidFill>
                        <a:effectLst/>
                        <a:latin typeface="Report" panose="02000506020000020003" pitchFamily="2" charset="0"/>
                        <a:ea typeface="Futura Medium" panose="020B0500000000000000" pitchFamily="34" charset="0"/>
                        <a:cs typeface="Arial" panose="020B0604020202020204" pitchFamily="34"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228975540"/>
                  </a:ext>
                </a:extLst>
              </a:tr>
              <a:tr h="207714">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hopping from box to box.</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3817255100"/>
                  </a:ext>
                </a:extLst>
              </a:tr>
              <a:tr h="207714">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Then—</a:t>
                      </a:r>
                      <a:endParaRPr lang="en-US" sz="110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945741183"/>
                  </a:ext>
                </a:extLst>
              </a:tr>
              <a:tr h="207714">
                <a:tc>
                  <a:txBody>
                    <a:bodyPr/>
                    <a:lstStyle/>
                    <a:p>
                      <a:pPr marL="0" marR="0">
                        <a:lnSpc>
                          <a:spcPct val="107000"/>
                        </a:lnSpc>
                        <a:spcBef>
                          <a:spcPts val="0"/>
                        </a:spcBef>
                        <a:spcAft>
                          <a:spcPts val="0"/>
                        </a:spcAft>
                      </a:pPr>
                      <a:r>
                        <a:rPr lang="en-US" sz="1600" b="1"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munch, munch, munch—</a:t>
                      </a:r>
                      <a:endParaRPr lang="en-US" sz="1100" b="1"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1">
                          <a:solidFill>
                            <a:schemeClr val="tx1"/>
                          </a:solidFill>
                          <a:effectLst/>
                          <a:latin typeface="Report" panose="02000506020000020003" pitchFamily="2" charset="0"/>
                          <a:ea typeface="Futura Medium" panose="020B0500000000000000" pitchFamily="34" charset="0"/>
                          <a:cs typeface="Arial" panose="020B0604020202020204" pitchFamily="34" charset="0"/>
                        </a:rPr>
                        <a:t>munch, munch, munch—</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3274359385"/>
                  </a:ext>
                </a:extLst>
              </a:tr>
              <a:tr h="207714">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that was the end</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1">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3853594956"/>
                  </a:ext>
                </a:extLst>
              </a:tr>
              <a:tr h="207714">
                <a:tc>
                  <a:txBody>
                    <a:bodyPr/>
                    <a:lstStyle/>
                    <a:p>
                      <a:pPr marL="0" marR="0">
                        <a:lnSpc>
                          <a:spcPct val="107000"/>
                        </a:lnSpc>
                        <a:spcBef>
                          <a:spcPts val="0"/>
                        </a:spcBef>
                        <a:spcAft>
                          <a:spcPts val="0"/>
                        </a:spcAft>
                      </a:pPr>
                      <a:r>
                        <a:rPr lang="en-US" sz="1600" b="1"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of the chicken nugget.</a:t>
                      </a:r>
                      <a:endParaRPr lang="en-US" sz="1100" b="1"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1"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of the chicken nugget.</a:t>
                      </a:r>
                      <a:endParaRPr lang="en-US" sz="110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1037820521"/>
                  </a:ext>
                </a:extLst>
              </a:tr>
            </a:tbl>
          </a:graphicData>
        </a:graphic>
      </p:graphicFrame>
      <p:sp>
        <p:nvSpPr>
          <p:cNvPr id="6" name="TextBox 5">
            <a:extLst>
              <a:ext uri="{FF2B5EF4-FFF2-40B4-BE49-F238E27FC236}">
                <a16:creationId xmlns:a16="http://schemas.microsoft.com/office/drawing/2014/main" id="{0940A82B-E142-4716-981B-387309CDEB51}"/>
              </a:ext>
            </a:extLst>
          </p:cNvPr>
          <p:cNvSpPr txBox="1"/>
          <p:nvPr/>
        </p:nvSpPr>
        <p:spPr>
          <a:xfrm>
            <a:off x="2674620" y="357470"/>
            <a:ext cx="4137660" cy="276999"/>
          </a:xfrm>
          <a:prstGeom prst="rect">
            <a:avLst/>
          </a:prstGeom>
          <a:noFill/>
        </p:spPr>
        <p:txBody>
          <a:bodyPr wrap="square" rtlCol="0">
            <a:spAutoFit/>
          </a:bodyPr>
          <a:lstStyle/>
          <a:p>
            <a:pPr algn="r"/>
            <a:r>
              <a:rPr lang="en-US" sz="1200" b="1" dirty="0">
                <a:latin typeface="Neuemontreal-light" panose="00000400000000000000" pitchFamily="50" charset="0"/>
                <a:ea typeface="Microsoft Sans Serif" panose="020B0604020202020204" pitchFamily="34" charset="0"/>
                <a:cs typeface="Microsoft Sans Serif" panose="020B0604020202020204" pitchFamily="34" charset="0"/>
              </a:rPr>
              <a:t>Fluency: Two Voices (“The Chicken Nugget” continued)</a:t>
            </a:r>
          </a:p>
        </p:txBody>
      </p:sp>
      <p:sp>
        <p:nvSpPr>
          <p:cNvPr id="8" name="Slide Number Placeholder 7">
            <a:extLst>
              <a:ext uri="{FF2B5EF4-FFF2-40B4-BE49-F238E27FC236}">
                <a16:creationId xmlns:a16="http://schemas.microsoft.com/office/drawing/2014/main" id="{D3855E33-344D-4C4D-A879-D1B703848FFB}"/>
              </a:ext>
            </a:extLst>
          </p:cNvPr>
          <p:cNvSpPr>
            <a:spLocks noGrp="1"/>
          </p:cNvSpPr>
          <p:nvPr>
            <p:ph type="sldNum" sz="quarter" idx="12"/>
          </p:nvPr>
        </p:nvSpPr>
        <p:spPr/>
        <p:txBody>
          <a:bodyPr/>
          <a:lstStyle/>
          <a:p>
            <a:fld id="{B10FFC13-3A2A-4149-B98F-0B9AB25B5B24}" type="slidenum">
              <a:rPr lang="en-US" smtClean="0"/>
              <a:t>11</a:t>
            </a:fld>
            <a:endParaRPr lang="en-US"/>
          </a:p>
        </p:txBody>
      </p:sp>
      <p:sp>
        <p:nvSpPr>
          <p:cNvPr id="7" name="TextBox 6">
            <a:extLst>
              <a:ext uri="{FF2B5EF4-FFF2-40B4-BE49-F238E27FC236}">
                <a16:creationId xmlns:a16="http://schemas.microsoft.com/office/drawing/2014/main" id="{37BD1871-A19A-4D0D-A186-0106CF5685B4}"/>
              </a:ext>
            </a:extLst>
          </p:cNvPr>
          <p:cNvSpPr txBox="1"/>
          <p:nvPr/>
        </p:nvSpPr>
        <p:spPr>
          <a:xfrm>
            <a:off x="871218" y="9071207"/>
            <a:ext cx="4137660" cy="430887"/>
          </a:xfrm>
          <a:prstGeom prst="rect">
            <a:avLst/>
          </a:prstGeom>
          <a:noFill/>
        </p:spPr>
        <p:txBody>
          <a:bodyPr wrap="square" rtlCol="0">
            <a:spAutoFit/>
          </a:bodyPr>
          <a:lstStyle/>
          <a:p>
            <a:r>
              <a:rPr lang="en-US" sz="1050" dirty="0">
                <a:latin typeface="Neuemontreal-light" panose="00000400000000000000" pitchFamily="50" charset="0"/>
                <a:ea typeface="Microsoft Sans Serif" panose="020B0604020202020204" pitchFamily="34" charset="0"/>
                <a:cs typeface="Microsoft Sans Serif" panose="020B0604020202020204" pitchFamily="34" charset="0"/>
              </a:rPr>
              <a:t>CKLA Skills Grade 2</a:t>
            </a:r>
          </a:p>
          <a:p>
            <a:r>
              <a:rPr lang="en-US" sz="1050" dirty="0">
                <a:latin typeface="Neuemontreal-light" panose="00000400000000000000" pitchFamily="50" charset="0"/>
                <a:ea typeface="Microsoft Sans Serif" panose="020B0604020202020204" pitchFamily="34" charset="0"/>
                <a:cs typeface="Microsoft Sans Serif" panose="020B0604020202020204" pitchFamily="34" charset="0"/>
              </a:rPr>
              <a:t>Unit 1 Fluency Texts</a:t>
            </a:r>
          </a:p>
        </p:txBody>
      </p:sp>
    </p:spTree>
    <p:extLst>
      <p:ext uri="{BB962C8B-B14F-4D97-AF65-F5344CB8AC3E}">
        <p14:creationId xmlns:p14="http://schemas.microsoft.com/office/powerpoint/2010/main" val="37929549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D3461ACD-2ABB-4F7F-878F-06826537A2C2}"/>
              </a:ext>
            </a:extLst>
          </p:cNvPr>
          <p:cNvGraphicFramePr>
            <a:graphicFrameLocks noGrp="1"/>
          </p:cNvGraphicFramePr>
          <p:nvPr>
            <p:extLst>
              <p:ext uri="{D42A27DB-BD31-4B8C-83A1-F6EECF244321}">
                <p14:modId xmlns:p14="http://schemas.microsoft.com/office/powerpoint/2010/main" val="1869622421"/>
              </p:ext>
            </p:extLst>
          </p:nvPr>
        </p:nvGraphicFramePr>
        <p:xfrm>
          <a:off x="922020" y="792852"/>
          <a:ext cx="5816600" cy="8965969"/>
        </p:xfrm>
        <a:graphic>
          <a:graphicData uri="http://schemas.openxmlformats.org/drawingml/2006/table">
            <a:tbl>
              <a:tblPr firstRow="1" firstCol="1" bandRow="1">
                <a:tableStyleId>{5C22544A-7EE6-4342-B048-85BDC9FD1C3A}</a:tableStyleId>
              </a:tblPr>
              <a:tblGrid>
                <a:gridCol w="2908300">
                  <a:extLst>
                    <a:ext uri="{9D8B030D-6E8A-4147-A177-3AD203B41FA5}">
                      <a16:colId xmlns:a16="http://schemas.microsoft.com/office/drawing/2014/main" val="4056414663"/>
                    </a:ext>
                  </a:extLst>
                </a:gridCol>
                <a:gridCol w="2908300">
                  <a:extLst>
                    <a:ext uri="{9D8B030D-6E8A-4147-A177-3AD203B41FA5}">
                      <a16:colId xmlns:a16="http://schemas.microsoft.com/office/drawing/2014/main" val="2121055901"/>
                    </a:ext>
                  </a:extLst>
                </a:gridCol>
              </a:tblGrid>
              <a:tr h="369013">
                <a:tc gridSpan="2">
                  <a:txBody>
                    <a:bodyPr/>
                    <a:lstStyle/>
                    <a:p>
                      <a:pPr marL="0" marR="0" algn="ctr">
                        <a:lnSpc>
                          <a:spcPct val="107000"/>
                        </a:lnSpc>
                        <a:spcBef>
                          <a:spcPts val="0"/>
                        </a:spcBef>
                        <a:spcAft>
                          <a:spcPts val="0"/>
                        </a:spcAft>
                      </a:pPr>
                      <a:r>
                        <a:rPr lang="en-US" sz="2200" b="1" dirty="0">
                          <a:solidFill>
                            <a:schemeClr val="bg1"/>
                          </a:solidFill>
                          <a:effectLst>
                            <a:outerShdw blurRad="38100" dist="38100" dir="2700000" algn="tl">
                              <a:srgbClr val="000000">
                                <a:alpha val="43137"/>
                              </a:srgbClr>
                            </a:outerShdw>
                          </a:effectLst>
                          <a:latin typeface="Report" panose="02000506020000020003" pitchFamily="2" charset="0"/>
                        </a:rPr>
                        <a:t>The Snack Mix</a:t>
                      </a:r>
                      <a:endParaRPr lang="en-US" sz="2200" b="1" dirty="0">
                        <a:solidFill>
                          <a:schemeClr val="bg1"/>
                        </a:solidFill>
                        <a:effectLst>
                          <a:outerShdw blurRad="38100" dist="38100" dir="2700000" algn="tl">
                            <a:srgbClr val="000000">
                              <a:alpha val="43137"/>
                            </a:srgbClr>
                          </a:outerShdw>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7BACDC"/>
                    </a:solidFill>
                  </a:tcPr>
                </a:tc>
                <a:tc hMerge="1">
                  <a:txBody>
                    <a:bodyPr/>
                    <a:lstStyle/>
                    <a:p>
                      <a:endParaRPr lang="en-US"/>
                    </a:p>
                  </a:txBody>
                  <a:tcPr/>
                </a:tc>
                <a:extLst>
                  <a:ext uri="{0D108BD9-81ED-4DB2-BD59-A6C34878D82A}">
                    <a16:rowId xmlns:a16="http://schemas.microsoft.com/office/drawing/2014/main" val="1110583919"/>
                  </a:ext>
                </a:extLst>
              </a:tr>
              <a:tr h="306758">
                <a:tc>
                  <a:txBody>
                    <a:bodyPr/>
                    <a:lstStyle/>
                    <a:p>
                      <a:pPr marL="0" marR="0" algn="ctr">
                        <a:lnSpc>
                          <a:spcPct val="107000"/>
                        </a:lnSpc>
                        <a:spcBef>
                          <a:spcPts val="0"/>
                        </a:spcBef>
                        <a:spcAft>
                          <a:spcPts val="0"/>
                        </a:spcAft>
                      </a:pPr>
                      <a:r>
                        <a:rPr lang="en-US" sz="1800" b="1" dirty="0">
                          <a:solidFill>
                            <a:schemeClr val="bg1"/>
                          </a:solidFill>
                          <a:effectLst>
                            <a:outerShdw blurRad="38100" dist="38100" dir="2700000" algn="tl">
                              <a:srgbClr val="000000">
                                <a:alpha val="43137"/>
                              </a:srgbClr>
                            </a:outerShdw>
                          </a:effectLst>
                          <a:latin typeface="Report" panose="02000506020000020003" pitchFamily="2" charset="0"/>
                        </a:rPr>
                        <a:t>1</a:t>
                      </a:r>
                      <a:endParaRPr lang="en-US" sz="1800" b="1" dirty="0">
                        <a:solidFill>
                          <a:schemeClr val="bg1"/>
                        </a:solidFill>
                        <a:effectLst>
                          <a:outerShdw blurRad="38100" dist="38100" dir="2700000" algn="tl">
                            <a:srgbClr val="000000">
                              <a:alpha val="43137"/>
                            </a:srgbClr>
                          </a:outerShdw>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rgbClr val="7BACDC"/>
                      </a:solidFill>
                      <a:prstDash val="solid"/>
                      <a:round/>
                      <a:headEnd type="none" w="med" len="med"/>
                      <a:tailEnd type="none" w="med" len="med"/>
                    </a:lnB>
                    <a:solidFill>
                      <a:srgbClr val="7BACDC"/>
                    </a:solidFill>
                  </a:tcPr>
                </a:tc>
                <a:tc>
                  <a:txBody>
                    <a:bodyPr/>
                    <a:lstStyle/>
                    <a:p>
                      <a:pPr marL="0" marR="0" algn="ctr">
                        <a:lnSpc>
                          <a:spcPct val="107000"/>
                        </a:lnSpc>
                        <a:spcBef>
                          <a:spcPts val="0"/>
                        </a:spcBef>
                        <a:spcAft>
                          <a:spcPts val="0"/>
                        </a:spcAft>
                      </a:pPr>
                      <a:r>
                        <a:rPr lang="en-US" sz="1800" b="1" dirty="0">
                          <a:solidFill>
                            <a:schemeClr val="bg1"/>
                          </a:solidFill>
                          <a:effectLst>
                            <a:outerShdw blurRad="38100" dist="38100" dir="2700000" algn="tl">
                              <a:srgbClr val="000000">
                                <a:alpha val="43137"/>
                              </a:srgbClr>
                            </a:outerShdw>
                          </a:effectLst>
                          <a:latin typeface="Report" panose="02000506020000020003" pitchFamily="2" charset="0"/>
                        </a:rPr>
                        <a:t>2</a:t>
                      </a:r>
                      <a:endParaRPr lang="en-US" sz="1800" b="1" dirty="0">
                        <a:solidFill>
                          <a:schemeClr val="bg1"/>
                        </a:solidFill>
                        <a:effectLst>
                          <a:outerShdw blurRad="38100" dist="38100" dir="2700000" algn="tl">
                            <a:srgbClr val="000000">
                              <a:alpha val="43137"/>
                            </a:srgbClr>
                          </a:outerShdw>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chemeClr val="bg1"/>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rgbClr val="7BACDC"/>
                      </a:solidFill>
                      <a:prstDash val="solid"/>
                      <a:round/>
                      <a:headEnd type="none" w="med" len="med"/>
                      <a:tailEnd type="none" w="med" len="med"/>
                    </a:lnB>
                    <a:solidFill>
                      <a:srgbClr val="7BACDC"/>
                    </a:solidFill>
                  </a:tcPr>
                </a:tc>
                <a:extLst>
                  <a:ext uri="{0D108BD9-81ED-4DB2-BD59-A6C34878D82A}">
                    <a16:rowId xmlns:a16="http://schemas.microsoft.com/office/drawing/2014/main" val="1742752345"/>
                  </a:ext>
                </a:extLst>
              </a:tr>
              <a:tr h="263130">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Beth left a basket of snack mix on a shelf.</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b="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838963410"/>
                  </a:ext>
                </a:extLst>
              </a:tr>
              <a:tr h="563271">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ea typeface="Futura Medium" panose="020B0500000000000000" pitchFamily="34" charset="0"/>
                          <a:cs typeface="Arial" panose="020B0604020202020204" pitchFamily="34" charset="0"/>
                        </a:rPr>
                        <a:t>The cat bandit spotted the snack mix.</a:t>
                      </a:r>
                      <a:endParaRPr lang="en-US" sz="1100" b="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3837993451"/>
                  </a:ext>
                </a:extLst>
              </a:tr>
              <a:tr h="275799">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ea typeface="Futura Medium" panose="020B0500000000000000" pitchFamily="34" charset="0"/>
                          <a:cs typeface="Arial" panose="020B0604020202020204" pitchFamily="34" charset="0"/>
                        </a:rPr>
                        <a:t>He felt he had to get it.</a:t>
                      </a:r>
                      <a:endParaRPr lang="en-US" sz="1100" b="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b="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197317995"/>
                  </a:ext>
                </a:extLst>
              </a:tr>
              <a:tr h="303042">
                <a:tc>
                  <a:txBody>
                    <a:bodyPr/>
                    <a:lstStyle/>
                    <a:p>
                      <a:pPr marL="0" marR="0">
                        <a:lnSpc>
                          <a:spcPct val="107000"/>
                        </a:lnSpc>
                        <a:spcBef>
                          <a:spcPts val="0"/>
                        </a:spcBef>
                        <a:spcAft>
                          <a:spcPts val="0"/>
                        </a:spcAft>
                      </a:pPr>
                      <a:r>
                        <a:rPr lang="en-US" sz="1600" b="1">
                          <a:solidFill>
                            <a:schemeClr val="tx1"/>
                          </a:solidFill>
                          <a:effectLst/>
                          <a:latin typeface="Report" panose="02000506020000020003" pitchFamily="2" charset="0"/>
                          <a:ea typeface="Futura Medium" panose="020B0500000000000000" pitchFamily="34" charset="0"/>
                          <a:cs typeface="Arial" panose="020B0604020202020204" pitchFamily="34" charset="0"/>
                        </a:rPr>
                        <a:t>But how?</a:t>
                      </a:r>
                      <a:endParaRPr lang="en-US" sz="1100" b="1">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1"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But how?</a:t>
                      </a:r>
                      <a:endParaRPr lang="en-US" sz="1100" b="1"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2508347807"/>
                  </a:ext>
                </a:extLst>
              </a:tr>
              <a:tr h="303042">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b="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ea typeface="Futura Medium" panose="020B0500000000000000" pitchFamily="34" charset="0"/>
                          <a:cs typeface="Arial" panose="020B0604020202020204" pitchFamily="34" charset="0"/>
                        </a:rPr>
                        <a:t>He sat thinking.</a:t>
                      </a:r>
                      <a:endParaRPr lang="en-US" sz="1100" b="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787722043"/>
                  </a:ext>
                </a:extLst>
              </a:tr>
              <a:tr h="303042">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ea typeface="Futura Medium" panose="020B0500000000000000" pitchFamily="34" charset="0"/>
                          <a:cs typeface="Arial" panose="020B0604020202020204" pitchFamily="34" charset="0"/>
                        </a:rPr>
                        <a:t>Then he got up and ran off to the deck.</a:t>
                      </a:r>
                      <a:endParaRPr lang="en-US" sz="1100" b="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b="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2180830832"/>
                  </a:ext>
                </a:extLst>
              </a:tr>
              <a:tr h="303042">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b="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ea typeface="Futura Medium" panose="020B0500000000000000" pitchFamily="34" charset="0"/>
                          <a:cs typeface="Arial" panose="020B0604020202020204" pitchFamily="34" charset="0"/>
                        </a:rPr>
                        <a:t>The cat bandit got the grilling tongs Dad kept next to the gas grill. </a:t>
                      </a:r>
                      <a:endParaRPr lang="en-US" sz="1100" b="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3041870569"/>
                  </a:ext>
                </a:extLst>
              </a:tr>
              <a:tr h="303042">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ea typeface="Futura Medium" panose="020B0500000000000000" pitchFamily="34" charset="0"/>
                          <a:cs typeface="Arial" panose="020B0604020202020204" pitchFamily="34" charset="0"/>
                        </a:rPr>
                        <a:t>He set the tongs up on the rug. </a:t>
                      </a:r>
                      <a:endParaRPr lang="en-US" sz="1100" b="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b="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497557934"/>
                  </a:ext>
                </a:extLst>
              </a:tr>
              <a:tr h="303042">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b="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Then he went and got a bunch of rocks. </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1300469880"/>
                  </a:ext>
                </a:extLst>
              </a:tr>
              <a:tr h="356012">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ea typeface="Futura Medium" panose="020B0500000000000000" pitchFamily="34" charset="0"/>
                          <a:cs typeface="Arial" panose="020B0604020202020204" pitchFamily="34" charset="0"/>
                        </a:rPr>
                        <a:t>He set the rocks on the rug.</a:t>
                      </a:r>
                      <a:endParaRPr lang="en-US" sz="1100" b="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b="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2796923205"/>
                  </a:ext>
                </a:extLst>
              </a:tr>
              <a:tr h="307807">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b="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ea typeface="Futura Medium" panose="020B0500000000000000" pitchFamily="34" charset="0"/>
                          <a:cs typeface="Arial" panose="020B0604020202020204" pitchFamily="34" charset="0"/>
                        </a:rPr>
                        <a:t>He got a rock and set it down on the top tong.</a:t>
                      </a:r>
                      <a:endParaRPr lang="en-US" sz="1100" b="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3599462036"/>
                  </a:ext>
                </a:extLst>
              </a:tr>
              <a:tr h="303042">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ea typeface="Futura Medium" panose="020B0500000000000000" pitchFamily="34" charset="0"/>
                          <a:cs typeface="Arial" panose="020B0604020202020204" pitchFamily="34" charset="0"/>
                        </a:rPr>
                        <a:t>He set his leg on the top tong to press it down.</a:t>
                      </a:r>
                      <a:endParaRPr lang="en-US" sz="1100" b="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b="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2938187228"/>
                  </a:ext>
                </a:extLst>
              </a:tr>
              <a:tr h="303042">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b="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ea typeface="Futura Medium" panose="020B0500000000000000" pitchFamily="34" charset="0"/>
                          <a:cs typeface="Arial" panose="020B0604020202020204" pitchFamily="34" charset="0"/>
                        </a:rPr>
                        <a:t>Then he let the tong spring up. Swish!</a:t>
                      </a:r>
                      <a:endParaRPr lang="en-US" sz="1100" b="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1550153524"/>
                  </a:ext>
                </a:extLst>
              </a:tr>
              <a:tr h="356012">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ea typeface="Futura Medium" panose="020B0500000000000000" pitchFamily="34" charset="0"/>
                          <a:cs typeface="Arial" panose="020B0604020202020204" pitchFamily="34" charset="0"/>
                        </a:rPr>
                        <a:t>The rock went zipping off. Bing!</a:t>
                      </a:r>
                      <a:endParaRPr lang="en-US" sz="1100" b="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b="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3091167462"/>
                  </a:ext>
                </a:extLst>
              </a:tr>
              <a:tr h="356012">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b="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ea typeface="Futura Medium" panose="020B0500000000000000" pitchFamily="34" charset="0"/>
                          <a:cs typeface="Arial" panose="020B0604020202020204" pitchFamily="34" charset="0"/>
                        </a:rPr>
                        <a:t>The rock hit the shelf.</a:t>
                      </a:r>
                      <a:endParaRPr lang="en-US" sz="1100" b="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610602808"/>
                  </a:ext>
                </a:extLst>
              </a:tr>
              <a:tr h="356012">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But it did not hit the basket with the snack mix.</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786792788"/>
                  </a:ext>
                </a:extLst>
              </a:tr>
            </a:tbl>
          </a:graphicData>
        </a:graphic>
      </p:graphicFrame>
      <p:sp>
        <p:nvSpPr>
          <p:cNvPr id="8" name="Slide Number Placeholder 7">
            <a:extLst>
              <a:ext uri="{FF2B5EF4-FFF2-40B4-BE49-F238E27FC236}">
                <a16:creationId xmlns:a16="http://schemas.microsoft.com/office/drawing/2014/main" id="{D3855E33-344D-4C4D-A879-D1B703848FFB}"/>
              </a:ext>
            </a:extLst>
          </p:cNvPr>
          <p:cNvSpPr>
            <a:spLocks noGrp="1"/>
          </p:cNvSpPr>
          <p:nvPr>
            <p:ph type="sldNum" sz="quarter" idx="12"/>
          </p:nvPr>
        </p:nvSpPr>
        <p:spPr/>
        <p:txBody>
          <a:bodyPr/>
          <a:lstStyle/>
          <a:p>
            <a:fld id="{B10FFC13-3A2A-4149-B98F-0B9AB25B5B24}" type="slidenum">
              <a:rPr lang="en-US" smtClean="0"/>
              <a:t>12</a:t>
            </a:fld>
            <a:endParaRPr lang="en-US"/>
          </a:p>
        </p:txBody>
      </p:sp>
      <p:sp>
        <p:nvSpPr>
          <p:cNvPr id="10" name="TextBox 9">
            <a:extLst>
              <a:ext uri="{FF2B5EF4-FFF2-40B4-BE49-F238E27FC236}">
                <a16:creationId xmlns:a16="http://schemas.microsoft.com/office/drawing/2014/main" id="{433D041E-B8BB-45C1-A6AF-DE5E53A33A08}"/>
              </a:ext>
            </a:extLst>
          </p:cNvPr>
          <p:cNvSpPr txBox="1"/>
          <p:nvPr/>
        </p:nvSpPr>
        <p:spPr>
          <a:xfrm>
            <a:off x="854284" y="162474"/>
            <a:ext cx="4137660" cy="276999"/>
          </a:xfrm>
          <a:prstGeom prst="rect">
            <a:avLst/>
          </a:prstGeom>
          <a:noFill/>
        </p:spPr>
        <p:txBody>
          <a:bodyPr wrap="square" rtlCol="0">
            <a:spAutoFit/>
          </a:bodyPr>
          <a:lstStyle/>
          <a:p>
            <a:r>
              <a:rPr lang="en-US" sz="1200" b="1" dirty="0">
                <a:latin typeface="Neuemontreal-light" panose="00000400000000000000" pitchFamily="50" charset="0"/>
                <a:ea typeface="Microsoft Sans Serif" panose="020B0604020202020204" pitchFamily="34" charset="0"/>
                <a:cs typeface="Microsoft Sans Serif" panose="020B0604020202020204" pitchFamily="34" charset="0"/>
              </a:rPr>
              <a:t>Name: 	    _________________________________________________</a:t>
            </a:r>
          </a:p>
        </p:txBody>
      </p:sp>
      <p:sp>
        <p:nvSpPr>
          <p:cNvPr id="11" name="TextBox 10">
            <a:extLst>
              <a:ext uri="{FF2B5EF4-FFF2-40B4-BE49-F238E27FC236}">
                <a16:creationId xmlns:a16="http://schemas.microsoft.com/office/drawing/2014/main" id="{6271D72E-7DAE-4F34-8BE1-7CE1E8227EFC}"/>
              </a:ext>
            </a:extLst>
          </p:cNvPr>
          <p:cNvSpPr txBox="1"/>
          <p:nvPr/>
        </p:nvSpPr>
        <p:spPr>
          <a:xfrm>
            <a:off x="2600960" y="363089"/>
            <a:ext cx="4137660" cy="276999"/>
          </a:xfrm>
          <a:prstGeom prst="rect">
            <a:avLst/>
          </a:prstGeom>
          <a:noFill/>
        </p:spPr>
        <p:txBody>
          <a:bodyPr wrap="square" rtlCol="0">
            <a:spAutoFit/>
          </a:bodyPr>
          <a:lstStyle/>
          <a:p>
            <a:pPr algn="r"/>
            <a:r>
              <a:rPr lang="en-US" sz="1200" b="1" dirty="0">
                <a:latin typeface="Neuemontreal-light" panose="00000400000000000000" pitchFamily="50" charset="0"/>
                <a:ea typeface="Microsoft Sans Serif" panose="020B0604020202020204" pitchFamily="34" charset="0"/>
                <a:cs typeface="Microsoft Sans Serif" panose="020B0604020202020204" pitchFamily="34" charset="0"/>
              </a:rPr>
              <a:t>Fluency: Two Voices</a:t>
            </a:r>
          </a:p>
        </p:txBody>
      </p:sp>
      <p:sp>
        <p:nvSpPr>
          <p:cNvPr id="12" name="TextBox 11">
            <a:extLst>
              <a:ext uri="{FF2B5EF4-FFF2-40B4-BE49-F238E27FC236}">
                <a16:creationId xmlns:a16="http://schemas.microsoft.com/office/drawing/2014/main" id="{3C1517DA-FC17-4E80-924E-A6C6646D7F99}"/>
              </a:ext>
            </a:extLst>
          </p:cNvPr>
          <p:cNvSpPr txBox="1"/>
          <p:nvPr/>
        </p:nvSpPr>
        <p:spPr>
          <a:xfrm>
            <a:off x="871218" y="9071207"/>
            <a:ext cx="4137660" cy="430887"/>
          </a:xfrm>
          <a:prstGeom prst="rect">
            <a:avLst/>
          </a:prstGeom>
          <a:noFill/>
        </p:spPr>
        <p:txBody>
          <a:bodyPr wrap="square" rtlCol="0">
            <a:spAutoFit/>
          </a:bodyPr>
          <a:lstStyle/>
          <a:p>
            <a:r>
              <a:rPr lang="en-US" sz="1050" dirty="0">
                <a:latin typeface="Neuemontreal-light" panose="00000400000000000000" pitchFamily="50" charset="0"/>
                <a:ea typeface="Microsoft Sans Serif" panose="020B0604020202020204" pitchFamily="34" charset="0"/>
                <a:cs typeface="Microsoft Sans Serif" panose="020B0604020202020204" pitchFamily="34" charset="0"/>
              </a:rPr>
              <a:t>CKLA Skills Grade 2</a:t>
            </a:r>
          </a:p>
          <a:p>
            <a:r>
              <a:rPr lang="en-US" sz="1050" dirty="0">
                <a:latin typeface="Neuemontreal-light" panose="00000400000000000000" pitchFamily="50" charset="0"/>
                <a:ea typeface="Microsoft Sans Serif" panose="020B0604020202020204" pitchFamily="34" charset="0"/>
                <a:cs typeface="Microsoft Sans Serif" panose="020B0604020202020204" pitchFamily="34" charset="0"/>
              </a:rPr>
              <a:t>Unit 1 Fluency Texts</a:t>
            </a:r>
          </a:p>
        </p:txBody>
      </p:sp>
      <p:sp>
        <p:nvSpPr>
          <p:cNvPr id="13" name="Text Box 2">
            <a:extLst>
              <a:ext uri="{FF2B5EF4-FFF2-40B4-BE49-F238E27FC236}">
                <a16:creationId xmlns:a16="http://schemas.microsoft.com/office/drawing/2014/main" id="{79DD8A24-5119-4E0E-B87C-1EFD52845892}"/>
              </a:ext>
            </a:extLst>
          </p:cNvPr>
          <p:cNvSpPr txBox="1"/>
          <p:nvPr/>
        </p:nvSpPr>
        <p:spPr>
          <a:xfrm>
            <a:off x="214206" y="704425"/>
            <a:ext cx="550545" cy="7440507"/>
          </a:xfrm>
          <a:prstGeom prst="rect">
            <a:avLst/>
          </a:prstGeom>
          <a:noFill/>
          <a:ln w="6350">
            <a:noFill/>
          </a:ln>
        </p:spPr>
        <p:txBody>
          <a:bodyPr rot="0" spcFirstLastPara="0" vert="vert270" wrap="square" lIns="91440" tIns="45720" rIns="91440" bIns="45720" numCol="1" spcCol="0" rtlCol="0" fromWordArt="0" anchor="ctr" anchorCtr="0" forceAA="0" compatLnSpc="1">
            <a:prstTxWarp prst="textNoShape">
              <a:avLst/>
            </a:prstTxWarp>
            <a:noAutofit/>
          </a:bodyPr>
          <a:lstStyle/>
          <a:p>
            <a:pPr marL="0" marR="0">
              <a:lnSpc>
                <a:spcPct val="107000"/>
              </a:lnSpc>
              <a:spcBef>
                <a:spcPts val="0"/>
              </a:spcBef>
              <a:spcAft>
                <a:spcPts val="0"/>
              </a:spcAft>
            </a:pPr>
            <a:r>
              <a:rPr lang="en-US" sz="1200" dirty="0">
                <a:effectLst/>
                <a:latin typeface="Neuemontreal-light" panose="00000400000000000000" pitchFamily="50" charset="0"/>
                <a:ea typeface="Microsoft Sans Serif" panose="020B0604020202020204" pitchFamily="34" charset="0"/>
                <a:cs typeface="Microsoft Sans Serif" panose="020B0604020202020204" pitchFamily="34" charset="0"/>
              </a:rPr>
              <a:t>Directions: One student reads down column 1 while the other student reads down column 2, together completing the story. </a:t>
            </a:r>
          </a:p>
          <a:p>
            <a:pPr marL="0" marR="0">
              <a:lnSpc>
                <a:spcPct val="107000"/>
              </a:lnSpc>
              <a:spcBef>
                <a:spcPts val="0"/>
              </a:spcBef>
              <a:spcAft>
                <a:spcPts val="0"/>
              </a:spcAft>
            </a:pPr>
            <a:r>
              <a:rPr lang="en-US" sz="1200" dirty="0">
                <a:effectLst/>
                <a:latin typeface="Neuemontreal-light" panose="00000400000000000000" pitchFamily="50" charset="0"/>
                <a:ea typeface="Microsoft Sans Serif" panose="020B0604020202020204" pitchFamily="34" charset="0"/>
                <a:cs typeface="Microsoft Sans Serif" panose="020B0604020202020204" pitchFamily="34" charset="0"/>
              </a:rPr>
              <a:t>The lines that should be read chorally (voices together) are in bold.</a:t>
            </a:r>
            <a:endParaRPr lang="en-US" sz="1600" dirty="0">
              <a:effectLst/>
              <a:latin typeface="Neuemontreal-light" panose="00000400000000000000" pitchFamily="50" charset="0"/>
              <a:ea typeface="Microsoft Sans Serif" panose="020B0604020202020204" pitchFamily="34" charset="0"/>
              <a:cs typeface="Microsoft Sans Serif" panose="020B0604020202020204" pitchFamily="34" charset="0"/>
            </a:endParaRPr>
          </a:p>
        </p:txBody>
      </p:sp>
    </p:spTree>
    <p:extLst>
      <p:ext uri="{BB962C8B-B14F-4D97-AF65-F5344CB8AC3E}">
        <p14:creationId xmlns:p14="http://schemas.microsoft.com/office/powerpoint/2010/main" val="23155003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D3461ACD-2ABB-4F7F-878F-06826537A2C2}"/>
              </a:ext>
            </a:extLst>
          </p:cNvPr>
          <p:cNvGraphicFramePr>
            <a:graphicFrameLocks noGrp="1"/>
          </p:cNvGraphicFramePr>
          <p:nvPr>
            <p:extLst>
              <p:ext uri="{D42A27DB-BD31-4B8C-83A1-F6EECF244321}">
                <p14:modId xmlns:p14="http://schemas.microsoft.com/office/powerpoint/2010/main" val="168142772"/>
              </p:ext>
            </p:extLst>
          </p:nvPr>
        </p:nvGraphicFramePr>
        <p:xfrm>
          <a:off x="929640" y="792852"/>
          <a:ext cx="5808980" cy="5714203"/>
        </p:xfrm>
        <a:graphic>
          <a:graphicData uri="http://schemas.openxmlformats.org/drawingml/2006/table">
            <a:tbl>
              <a:tblPr firstRow="1" firstCol="1" bandRow="1">
                <a:tableStyleId>{5C22544A-7EE6-4342-B048-85BDC9FD1C3A}</a:tableStyleId>
              </a:tblPr>
              <a:tblGrid>
                <a:gridCol w="2904490">
                  <a:extLst>
                    <a:ext uri="{9D8B030D-6E8A-4147-A177-3AD203B41FA5}">
                      <a16:colId xmlns:a16="http://schemas.microsoft.com/office/drawing/2014/main" val="4056414663"/>
                    </a:ext>
                  </a:extLst>
                </a:gridCol>
                <a:gridCol w="2904490">
                  <a:extLst>
                    <a:ext uri="{9D8B030D-6E8A-4147-A177-3AD203B41FA5}">
                      <a16:colId xmlns:a16="http://schemas.microsoft.com/office/drawing/2014/main" val="2121055901"/>
                    </a:ext>
                  </a:extLst>
                </a:gridCol>
              </a:tblGrid>
              <a:tr h="271757">
                <a:tc gridSpan="2">
                  <a:txBody>
                    <a:bodyPr/>
                    <a:lstStyle/>
                    <a:p>
                      <a:pPr marL="0" marR="0" algn="ctr">
                        <a:lnSpc>
                          <a:spcPct val="107000"/>
                        </a:lnSpc>
                        <a:spcBef>
                          <a:spcPts val="0"/>
                        </a:spcBef>
                        <a:spcAft>
                          <a:spcPts val="0"/>
                        </a:spcAft>
                      </a:pPr>
                      <a:r>
                        <a:rPr lang="en-US" sz="2200" b="1" dirty="0">
                          <a:solidFill>
                            <a:schemeClr val="bg1"/>
                          </a:solidFill>
                          <a:effectLst>
                            <a:outerShdw blurRad="38100" dist="38100" dir="2700000" algn="tl">
                              <a:srgbClr val="000000">
                                <a:alpha val="43137"/>
                              </a:srgbClr>
                            </a:outerShdw>
                          </a:effectLst>
                          <a:latin typeface="Report" panose="02000506020000020003" pitchFamily="2" charset="0"/>
                        </a:rPr>
                        <a:t>The Snack Mix</a:t>
                      </a:r>
                      <a:endParaRPr lang="en-US" sz="2200" b="1" dirty="0">
                        <a:solidFill>
                          <a:schemeClr val="bg1"/>
                        </a:solidFill>
                        <a:effectLst>
                          <a:outerShdw blurRad="38100" dist="38100" dir="2700000" algn="tl">
                            <a:srgbClr val="000000">
                              <a:alpha val="43137"/>
                            </a:srgbClr>
                          </a:outerShdw>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7BACDC"/>
                    </a:solidFill>
                  </a:tcPr>
                </a:tc>
                <a:tc hMerge="1">
                  <a:txBody>
                    <a:bodyPr/>
                    <a:lstStyle/>
                    <a:p>
                      <a:endParaRPr lang="en-US"/>
                    </a:p>
                  </a:txBody>
                  <a:tcPr/>
                </a:tc>
                <a:extLst>
                  <a:ext uri="{0D108BD9-81ED-4DB2-BD59-A6C34878D82A}">
                    <a16:rowId xmlns:a16="http://schemas.microsoft.com/office/drawing/2014/main" val="1110583919"/>
                  </a:ext>
                </a:extLst>
              </a:tr>
              <a:tr h="207714">
                <a:tc>
                  <a:txBody>
                    <a:bodyPr/>
                    <a:lstStyle/>
                    <a:p>
                      <a:pPr marL="0" marR="0" algn="ctr">
                        <a:lnSpc>
                          <a:spcPct val="107000"/>
                        </a:lnSpc>
                        <a:spcBef>
                          <a:spcPts val="0"/>
                        </a:spcBef>
                        <a:spcAft>
                          <a:spcPts val="0"/>
                        </a:spcAft>
                      </a:pPr>
                      <a:r>
                        <a:rPr lang="en-US" sz="1800" b="1" dirty="0">
                          <a:solidFill>
                            <a:schemeClr val="bg1"/>
                          </a:solidFill>
                          <a:effectLst>
                            <a:outerShdw blurRad="38100" dist="38100" dir="2700000" algn="tl">
                              <a:srgbClr val="000000">
                                <a:alpha val="43137"/>
                              </a:srgbClr>
                            </a:outerShdw>
                          </a:effectLst>
                          <a:latin typeface="Report" panose="02000506020000020003" pitchFamily="2" charset="0"/>
                        </a:rPr>
                        <a:t>1</a:t>
                      </a:r>
                      <a:endParaRPr lang="en-US" sz="1800" b="1" dirty="0">
                        <a:solidFill>
                          <a:schemeClr val="bg1"/>
                        </a:solidFill>
                        <a:effectLst>
                          <a:outerShdw blurRad="38100" dist="38100" dir="2700000" algn="tl">
                            <a:srgbClr val="000000">
                              <a:alpha val="43137"/>
                            </a:srgbClr>
                          </a:outerShdw>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rgbClr val="7BACDC"/>
                      </a:solidFill>
                      <a:prstDash val="solid"/>
                      <a:round/>
                      <a:headEnd type="none" w="med" len="med"/>
                      <a:tailEnd type="none" w="med" len="med"/>
                    </a:lnB>
                    <a:solidFill>
                      <a:srgbClr val="7BACDC"/>
                    </a:solidFill>
                  </a:tcPr>
                </a:tc>
                <a:tc>
                  <a:txBody>
                    <a:bodyPr/>
                    <a:lstStyle/>
                    <a:p>
                      <a:pPr marL="0" marR="0" algn="ctr">
                        <a:lnSpc>
                          <a:spcPct val="107000"/>
                        </a:lnSpc>
                        <a:spcBef>
                          <a:spcPts val="0"/>
                        </a:spcBef>
                        <a:spcAft>
                          <a:spcPts val="0"/>
                        </a:spcAft>
                      </a:pPr>
                      <a:r>
                        <a:rPr lang="en-US" sz="1800" b="1" dirty="0">
                          <a:solidFill>
                            <a:schemeClr val="bg1"/>
                          </a:solidFill>
                          <a:effectLst>
                            <a:outerShdw blurRad="38100" dist="38100" dir="2700000" algn="tl">
                              <a:srgbClr val="000000">
                                <a:alpha val="43137"/>
                              </a:srgbClr>
                            </a:outerShdw>
                          </a:effectLst>
                          <a:latin typeface="Report" panose="02000506020000020003" pitchFamily="2" charset="0"/>
                        </a:rPr>
                        <a:t>2</a:t>
                      </a:r>
                      <a:endParaRPr lang="en-US" sz="1800" b="1" dirty="0">
                        <a:solidFill>
                          <a:schemeClr val="bg1"/>
                        </a:solidFill>
                        <a:effectLst>
                          <a:outerShdw blurRad="38100" dist="38100" dir="2700000" algn="tl">
                            <a:srgbClr val="000000">
                              <a:alpha val="43137"/>
                            </a:srgbClr>
                          </a:outerShdw>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chemeClr val="bg1"/>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rgbClr val="7BACDC"/>
                      </a:solidFill>
                      <a:prstDash val="solid"/>
                      <a:round/>
                      <a:headEnd type="none" w="med" len="med"/>
                      <a:tailEnd type="none" w="med" len="med"/>
                    </a:lnB>
                    <a:solidFill>
                      <a:srgbClr val="7BACDC"/>
                    </a:solidFill>
                  </a:tcPr>
                </a:tc>
                <a:extLst>
                  <a:ext uri="{0D108BD9-81ED-4DB2-BD59-A6C34878D82A}">
                    <a16:rowId xmlns:a16="http://schemas.microsoft.com/office/drawing/2014/main" val="1742752345"/>
                  </a:ext>
                </a:extLst>
              </a:tr>
              <a:tr h="310755">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The bandit set a rock on the tongs and shot it. </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2947665004"/>
                  </a:ext>
                </a:extLst>
              </a:tr>
              <a:tr h="207714">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ea typeface="Futura Medium" panose="020B0500000000000000" pitchFamily="34" charset="0"/>
                          <a:cs typeface="Arial" panose="020B0604020202020204" pitchFamily="34" charset="0"/>
                        </a:rPr>
                        <a:t>Swish, bing!</a:t>
                      </a:r>
                      <a:endParaRPr lang="en-US" sz="1100" b="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228975540"/>
                  </a:ext>
                </a:extLst>
              </a:tr>
              <a:tr h="207714">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b="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Swish, bing!</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3817255100"/>
                  </a:ext>
                </a:extLst>
              </a:tr>
              <a:tr h="207714">
                <a:tc>
                  <a:txBody>
                    <a:bodyPr/>
                    <a:lstStyle/>
                    <a:p>
                      <a:pPr marL="0" marR="0">
                        <a:lnSpc>
                          <a:spcPct val="107000"/>
                        </a:lnSpc>
                        <a:spcBef>
                          <a:spcPts val="0"/>
                        </a:spcBef>
                        <a:spcAft>
                          <a:spcPts val="0"/>
                        </a:spcAft>
                      </a:pPr>
                      <a:r>
                        <a:rPr lang="en-US" sz="1600" b="1"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Swish, bing!</a:t>
                      </a:r>
                      <a:endParaRPr lang="en-US" sz="110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1">
                          <a:solidFill>
                            <a:schemeClr val="tx1"/>
                          </a:solidFill>
                          <a:effectLst/>
                          <a:latin typeface="Report" panose="02000506020000020003" pitchFamily="2" charset="0"/>
                          <a:ea typeface="Futura Medium" panose="020B0500000000000000" pitchFamily="34" charset="0"/>
                          <a:cs typeface="Arial" panose="020B0604020202020204" pitchFamily="34" charset="0"/>
                        </a:rPr>
                        <a:t>Swish, bing!</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945741183"/>
                  </a:ext>
                </a:extLst>
              </a:tr>
              <a:tr h="207714">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The bandit shot six rocks. </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1">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2777040559"/>
                  </a:ext>
                </a:extLst>
              </a:tr>
              <a:tr h="207714">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a:solidFill>
                            <a:schemeClr val="tx1"/>
                          </a:solidFill>
                          <a:effectLst/>
                          <a:latin typeface="Report" panose="02000506020000020003" pitchFamily="2" charset="0"/>
                          <a:ea typeface="Futura Medium" panose="020B0500000000000000" pitchFamily="34" charset="0"/>
                          <a:cs typeface="Arial" panose="020B0604020202020204" pitchFamily="34" charset="0"/>
                        </a:rPr>
                        <a:t>But the rocks did not hit the basket of snack mix.</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2943166345"/>
                  </a:ext>
                </a:extLst>
              </a:tr>
              <a:tr h="207714">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At last—</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3274359385"/>
                  </a:ext>
                </a:extLst>
              </a:tr>
              <a:tr h="207714">
                <a:tc>
                  <a:txBody>
                    <a:bodyPr/>
                    <a:lstStyle/>
                    <a:p>
                      <a:pPr marL="0" marR="0">
                        <a:lnSpc>
                          <a:spcPct val="107000"/>
                        </a:lnSpc>
                        <a:spcBef>
                          <a:spcPts val="0"/>
                        </a:spcBef>
                        <a:spcAft>
                          <a:spcPts val="0"/>
                        </a:spcAft>
                      </a:pPr>
                      <a:r>
                        <a:rPr lang="en-US" sz="1600" b="1"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swish, smack!</a:t>
                      </a:r>
                      <a:endParaRPr lang="en-US" sz="1100" b="1"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1">
                          <a:solidFill>
                            <a:schemeClr val="tx1"/>
                          </a:solidFill>
                          <a:effectLst/>
                          <a:latin typeface="Report" panose="02000506020000020003" pitchFamily="2" charset="0"/>
                          <a:ea typeface="Futura Medium" panose="020B0500000000000000" pitchFamily="34" charset="0"/>
                          <a:cs typeface="Arial" panose="020B0604020202020204" pitchFamily="34" charset="0"/>
                        </a:rPr>
                        <a:t>swish, smack!</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2098115851"/>
                  </a:ext>
                </a:extLst>
              </a:tr>
              <a:tr h="207714">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a:solidFill>
                            <a:schemeClr val="tx1"/>
                          </a:solidFill>
                          <a:effectLst/>
                          <a:latin typeface="Report" panose="02000506020000020003" pitchFamily="2" charset="0"/>
                          <a:ea typeface="Futura Medium" panose="020B0500000000000000" pitchFamily="34" charset="0"/>
                          <a:cs typeface="Arial" panose="020B0604020202020204" pitchFamily="34" charset="0"/>
                        </a:rPr>
                        <a:t>The seventh rock hit the basket.</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3211721604"/>
                  </a:ext>
                </a:extLst>
              </a:tr>
              <a:tr h="207714">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The basket fell down.</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1282225848"/>
                  </a:ext>
                </a:extLst>
              </a:tr>
              <a:tr h="207714">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a:solidFill>
                            <a:schemeClr val="tx1"/>
                          </a:solidFill>
                          <a:effectLst/>
                          <a:latin typeface="Report" panose="02000506020000020003" pitchFamily="2" charset="0"/>
                          <a:ea typeface="Futura Medium" panose="020B0500000000000000" pitchFamily="34" charset="0"/>
                          <a:cs typeface="Arial" panose="020B0604020202020204" pitchFamily="34" charset="0"/>
                        </a:rPr>
                        <a:t>It landed on the rug.</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4289390893"/>
                  </a:ext>
                </a:extLst>
              </a:tr>
              <a:tr h="207714">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The rug was dotted with snack mix.</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Then—</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218457404"/>
                  </a:ext>
                </a:extLst>
              </a:tr>
              <a:tr h="207714">
                <a:tc>
                  <a:txBody>
                    <a:bodyPr/>
                    <a:lstStyle/>
                    <a:p>
                      <a:pPr marL="0" marR="0">
                        <a:lnSpc>
                          <a:spcPct val="107000"/>
                        </a:lnSpc>
                        <a:spcBef>
                          <a:spcPts val="0"/>
                        </a:spcBef>
                        <a:spcAft>
                          <a:spcPts val="0"/>
                        </a:spcAft>
                      </a:pPr>
                      <a:r>
                        <a:rPr lang="en-US" sz="1600" b="1"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chomp, chomp, chomp—</a:t>
                      </a:r>
                      <a:endParaRPr lang="en-US" sz="110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1">
                          <a:solidFill>
                            <a:schemeClr val="tx1"/>
                          </a:solidFill>
                          <a:effectLst/>
                          <a:latin typeface="Report" panose="02000506020000020003" pitchFamily="2" charset="0"/>
                          <a:ea typeface="Futura Medium" panose="020B0500000000000000" pitchFamily="34" charset="0"/>
                          <a:cs typeface="Arial" panose="020B0604020202020204" pitchFamily="34" charset="0"/>
                        </a:rPr>
                        <a:t>chomp, chomp, chomp—</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3853594956"/>
                  </a:ext>
                </a:extLst>
              </a:tr>
              <a:tr h="207714">
                <a:tc>
                  <a:txBody>
                    <a:bodyPr/>
                    <a:lstStyle/>
                    <a:p>
                      <a:pPr marL="0" marR="0">
                        <a:lnSpc>
                          <a:spcPct val="107000"/>
                        </a:lnSpc>
                        <a:spcBef>
                          <a:spcPts val="0"/>
                        </a:spcBef>
                        <a:spcAft>
                          <a:spcPts val="0"/>
                        </a:spcAft>
                      </a:pPr>
                      <a:r>
                        <a:rPr lang="en-US" sz="160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that was the end of the snack mix.</a:t>
                      </a:r>
                      <a:endParaRPr lang="en-US" sz="110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1037820521"/>
                  </a:ext>
                </a:extLst>
              </a:tr>
            </a:tbl>
          </a:graphicData>
        </a:graphic>
      </p:graphicFrame>
      <p:sp>
        <p:nvSpPr>
          <p:cNvPr id="6" name="TextBox 5">
            <a:extLst>
              <a:ext uri="{FF2B5EF4-FFF2-40B4-BE49-F238E27FC236}">
                <a16:creationId xmlns:a16="http://schemas.microsoft.com/office/drawing/2014/main" id="{0940A82B-E142-4716-981B-387309CDEB51}"/>
              </a:ext>
            </a:extLst>
          </p:cNvPr>
          <p:cNvSpPr txBox="1"/>
          <p:nvPr/>
        </p:nvSpPr>
        <p:spPr>
          <a:xfrm>
            <a:off x="2674620" y="357470"/>
            <a:ext cx="4137660" cy="276999"/>
          </a:xfrm>
          <a:prstGeom prst="rect">
            <a:avLst/>
          </a:prstGeom>
          <a:noFill/>
        </p:spPr>
        <p:txBody>
          <a:bodyPr wrap="square" rtlCol="0">
            <a:spAutoFit/>
          </a:bodyPr>
          <a:lstStyle/>
          <a:p>
            <a:pPr algn="r"/>
            <a:r>
              <a:rPr lang="en-US" sz="1200" b="1" dirty="0">
                <a:latin typeface="Neuemontreal-light" panose="00000400000000000000" pitchFamily="50" charset="0"/>
                <a:ea typeface="Microsoft Sans Serif" panose="020B0604020202020204" pitchFamily="34" charset="0"/>
                <a:cs typeface="Microsoft Sans Serif" panose="020B0604020202020204" pitchFamily="34" charset="0"/>
              </a:rPr>
              <a:t>Fluency: Two Voices (“The Snack Mix” continued)</a:t>
            </a:r>
          </a:p>
        </p:txBody>
      </p:sp>
      <p:sp>
        <p:nvSpPr>
          <p:cNvPr id="8" name="Slide Number Placeholder 7">
            <a:extLst>
              <a:ext uri="{FF2B5EF4-FFF2-40B4-BE49-F238E27FC236}">
                <a16:creationId xmlns:a16="http://schemas.microsoft.com/office/drawing/2014/main" id="{D3855E33-344D-4C4D-A879-D1B703848FFB}"/>
              </a:ext>
            </a:extLst>
          </p:cNvPr>
          <p:cNvSpPr>
            <a:spLocks noGrp="1"/>
          </p:cNvSpPr>
          <p:nvPr>
            <p:ph type="sldNum" sz="quarter" idx="12"/>
          </p:nvPr>
        </p:nvSpPr>
        <p:spPr/>
        <p:txBody>
          <a:bodyPr/>
          <a:lstStyle/>
          <a:p>
            <a:fld id="{B10FFC13-3A2A-4149-B98F-0B9AB25B5B24}" type="slidenum">
              <a:rPr lang="en-US" smtClean="0"/>
              <a:t>13</a:t>
            </a:fld>
            <a:endParaRPr lang="en-US"/>
          </a:p>
        </p:txBody>
      </p:sp>
      <p:sp>
        <p:nvSpPr>
          <p:cNvPr id="7" name="TextBox 6">
            <a:extLst>
              <a:ext uri="{FF2B5EF4-FFF2-40B4-BE49-F238E27FC236}">
                <a16:creationId xmlns:a16="http://schemas.microsoft.com/office/drawing/2014/main" id="{C12A6C20-F8BA-4355-8666-6409D53E1D21}"/>
              </a:ext>
            </a:extLst>
          </p:cNvPr>
          <p:cNvSpPr txBox="1"/>
          <p:nvPr/>
        </p:nvSpPr>
        <p:spPr>
          <a:xfrm>
            <a:off x="871218" y="9071207"/>
            <a:ext cx="4137660" cy="430887"/>
          </a:xfrm>
          <a:prstGeom prst="rect">
            <a:avLst/>
          </a:prstGeom>
          <a:noFill/>
        </p:spPr>
        <p:txBody>
          <a:bodyPr wrap="square" rtlCol="0">
            <a:spAutoFit/>
          </a:bodyPr>
          <a:lstStyle/>
          <a:p>
            <a:r>
              <a:rPr lang="en-US" sz="1050" dirty="0">
                <a:latin typeface="Neuemontreal-light" panose="00000400000000000000" pitchFamily="50" charset="0"/>
                <a:ea typeface="Microsoft Sans Serif" panose="020B0604020202020204" pitchFamily="34" charset="0"/>
                <a:cs typeface="Microsoft Sans Serif" panose="020B0604020202020204" pitchFamily="34" charset="0"/>
              </a:rPr>
              <a:t>CKLA Skills Grade 2</a:t>
            </a:r>
          </a:p>
          <a:p>
            <a:r>
              <a:rPr lang="en-US" sz="1050" dirty="0">
                <a:latin typeface="Neuemontreal-light" panose="00000400000000000000" pitchFamily="50" charset="0"/>
                <a:ea typeface="Microsoft Sans Serif" panose="020B0604020202020204" pitchFamily="34" charset="0"/>
                <a:cs typeface="Microsoft Sans Serif" panose="020B0604020202020204" pitchFamily="34" charset="0"/>
              </a:rPr>
              <a:t>Unit 1 Fluency Texts</a:t>
            </a:r>
          </a:p>
        </p:txBody>
      </p:sp>
    </p:spTree>
    <p:extLst>
      <p:ext uri="{BB962C8B-B14F-4D97-AF65-F5344CB8AC3E}">
        <p14:creationId xmlns:p14="http://schemas.microsoft.com/office/powerpoint/2010/main" val="9149566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D3461ACD-2ABB-4F7F-878F-06826537A2C2}"/>
              </a:ext>
            </a:extLst>
          </p:cNvPr>
          <p:cNvGraphicFramePr>
            <a:graphicFrameLocks noGrp="1"/>
          </p:cNvGraphicFramePr>
          <p:nvPr/>
        </p:nvGraphicFramePr>
        <p:xfrm>
          <a:off x="922020" y="792852"/>
          <a:ext cx="5816600" cy="8803893"/>
        </p:xfrm>
        <a:graphic>
          <a:graphicData uri="http://schemas.openxmlformats.org/drawingml/2006/table">
            <a:tbl>
              <a:tblPr firstRow="1" firstCol="1" bandRow="1">
                <a:tableStyleId>{5C22544A-7EE6-4342-B048-85BDC9FD1C3A}</a:tableStyleId>
              </a:tblPr>
              <a:tblGrid>
                <a:gridCol w="2908300">
                  <a:extLst>
                    <a:ext uri="{9D8B030D-6E8A-4147-A177-3AD203B41FA5}">
                      <a16:colId xmlns:a16="http://schemas.microsoft.com/office/drawing/2014/main" val="4056414663"/>
                    </a:ext>
                  </a:extLst>
                </a:gridCol>
                <a:gridCol w="2908300">
                  <a:extLst>
                    <a:ext uri="{9D8B030D-6E8A-4147-A177-3AD203B41FA5}">
                      <a16:colId xmlns:a16="http://schemas.microsoft.com/office/drawing/2014/main" val="2121055901"/>
                    </a:ext>
                  </a:extLst>
                </a:gridCol>
              </a:tblGrid>
              <a:tr h="271757">
                <a:tc gridSpan="2">
                  <a:txBody>
                    <a:bodyPr/>
                    <a:lstStyle/>
                    <a:p>
                      <a:pPr marL="0" marR="0" algn="ctr">
                        <a:lnSpc>
                          <a:spcPct val="107000"/>
                        </a:lnSpc>
                        <a:spcBef>
                          <a:spcPts val="0"/>
                        </a:spcBef>
                        <a:spcAft>
                          <a:spcPts val="0"/>
                        </a:spcAft>
                      </a:pPr>
                      <a:r>
                        <a:rPr lang="en-US" sz="2200" b="1" dirty="0">
                          <a:solidFill>
                            <a:schemeClr val="bg1"/>
                          </a:solidFill>
                          <a:effectLst>
                            <a:outerShdw blurRad="38100" dist="38100" dir="2700000" algn="tl">
                              <a:srgbClr val="000000">
                                <a:alpha val="43137"/>
                              </a:srgbClr>
                            </a:outerShdw>
                          </a:effectLst>
                          <a:latin typeface="Report" panose="02000506020000020003" pitchFamily="2" charset="0"/>
                        </a:rPr>
                        <a:t>The Ham</a:t>
                      </a:r>
                      <a:endParaRPr lang="en-US" sz="2200" b="1" dirty="0">
                        <a:solidFill>
                          <a:schemeClr val="bg1"/>
                        </a:solidFill>
                        <a:effectLst>
                          <a:outerShdw blurRad="38100" dist="38100" dir="2700000" algn="tl">
                            <a:srgbClr val="000000">
                              <a:alpha val="43137"/>
                            </a:srgbClr>
                          </a:outerShdw>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7BACDC"/>
                    </a:solidFill>
                  </a:tcPr>
                </a:tc>
                <a:tc hMerge="1">
                  <a:txBody>
                    <a:bodyPr/>
                    <a:lstStyle/>
                    <a:p>
                      <a:endParaRPr lang="en-US"/>
                    </a:p>
                  </a:txBody>
                  <a:tcPr/>
                </a:tc>
                <a:extLst>
                  <a:ext uri="{0D108BD9-81ED-4DB2-BD59-A6C34878D82A}">
                    <a16:rowId xmlns:a16="http://schemas.microsoft.com/office/drawing/2014/main" val="1110583919"/>
                  </a:ext>
                </a:extLst>
              </a:tr>
              <a:tr h="207714">
                <a:tc>
                  <a:txBody>
                    <a:bodyPr/>
                    <a:lstStyle/>
                    <a:p>
                      <a:pPr marL="0" marR="0" algn="ctr">
                        <a:lnSpc>
                          <a:spcPct val="107000"/>
                        </a:lnSpc>
                        <a:spcBef>
                          <a:spcPts val="0"/>
                        </a:spcBef>
                        <a:spcAft>
                          <a:spcPts val="0"/>
                        </a:spcAft>
                      </a:pPr>
                      <a:r>
                        <a:rPr lang="en-US" sz="1800" b="1" dirty="0">
                          <a:solidFill>
                            <a:schemeClr val="bg1"/>
                          </a:solidFill>
                          <a:effectLst>
                            <a:outerShdw blurRad="38100" dist="38100" dir="2700000" algn="tl">
                              <a:srgbClr val="000000">
                                <a:alpha val="43137"/>
                              </a:srgbClr>
                            </a:outerShdw>
                          </a:effectLst>
                          <a:latin typeface="Report" panose="02000506020000020003" pitchFamily="2" charset="0"/>
                        </a:rPr>
                        <a:t>1</a:t>
                      </a:r>
                      <a:endParaRPr lang="en-US" sz="1800" b="1" dirty="0">
                        <a:solidFill>
                          <a:schemeClr val="bg1"/>
                        </a:solidFill>
                        <a:effectLst>
                          <a:outerShdw blurRad="38100" dist="38100" dir="2700000" algn="tl">
                            <a:srgbClr val="000000">
                              <a:alpha val="43137"/>
                            </a:srgbClr>
                          </a:outerShdw>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rgbClr val="7BACDC"/>
                      </a:solidFill>
                      <a:prstDash val="solid"/>
                      <a:round/>
                      <a:headEnd type="none" w="med" len="med"/>
                      <a:tailEnd type="none" w="med" len="med"/>
                    </a:lnB>
                    <a:solidFill>
                      <a:srgbClr val="7BACDC"/>
                    </a:solidFill>
                  </a:tcPr>
                </a:tc>
                <a:tc>
                  <a:txBody>
                    <a:bodyPr/>
                    <a:lstStyle/>
                    <a:p>
                      <a:pPr marL="0" marR="0" algn="ctr">
                        <a:lnSpc>
                          <a:spcPct val="107000"/>
                        </a:lnSpc>
                        <a:spcBef>
                          <a:spcPts val="0"/>
                        </a:spcBef>
                        <a:spcAft>
                          <a:spcPts val="0"/>
                        </a:spcAft>
                      </a:pPr>
                      <a:r>
                        <a:rPr lang="en-US" sz="1800" b="1" dirty="0">
                          <a:solidFill>
                            <a:schemeClr val="bg1"/>
                          </a:solidFill>
                          <a:effectLst>
                            <a:outerShdw blurRad="38100" dist="38100" dir="2700000" algn="tl">
                              <a:srgbClr val="000000">
                                <a:alpha val="43137"/>
                              </a:srgbClr>
                            </a:outerShdw>
                          </a:effectLst>
                          <a:latin typeface="Report" panose="02000506020000020003" pitchFamily="2" charset="0"/>
                        </a:rPr>
                        <a:t>2</a:t>
                      </a:r>
                      <a:endParaRPr lang="en-US" sz="1800" b="1" dirty="0">
                        <a:solidFill>
                          <a:schemeClr val="bg1"/>
                        </a:solidFill>
                        <a:effectLst>
                          <a:outerShdw blurRad="38100" dist="38100" dir="2700000" algn="tl">
                            <a:srgbClr val="000000">
                              <a:alpha val="43137"/>
                            </a:srgbClr>
                          </a:outerShdw>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chemeClr val="bg1"/>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rgbClr val="7BACDC"/>
                      </a:solidFill>
                      <a:prstDash val="solid"/>
                      <a:round/>
                      <a:headEnd type="none" w="med" len="med"/>
                      <a:tailEnd type="none" w="med" len="med"/>
                    </a:lnB>
                    <a:solidFill>
                      <a:srgbClr val="7BACDC"/>
                    </a:solidFill>
                  </a:tcPr>
                </a:tc>
                <a:extLst>
                  <a:ext uri="{0D108BD9-81ED-4DB2-BD59-A6C34878D82A}">
                    <a16:rowId xmlns:a16="http://schemas.microsoft.com/office/drawing/2014/main" val="1742752345"/>
                  </a:ext>
                </a:extLst>
              </a:tr>
              <a:tr h="379866">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rPr>
                        <a:t>Mom left a pink ham sitting in a big black pan.</a:t>
                      </a:r>
                      <a:endParaRPr lang="en-US" sz="1600" b="0" dirty="0">
                        <a:solidFill>
                          <a:schemeClr val="tx1"/>
                        </a:solidFill>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rPr>
                        <a:t> </a:t>
                      </a:r>
                      <a:endParaRPr lang="en-US" sz="1600" b="0" dirty="0">
                        <a:solidFill>
                          <a:schemeClr val="tx1"/>
                        </a:solidFill>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838963410"/>
                  </a:ext>
                </a:extLst>
              </a:tr>
              <a:tr h="207714">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rPr>
                        <a:t> </a:t>
                      </a:r>
                      <a:endParaRPr lang="en-US" sz="1600" b="0">
                        <a:solidFill>
                          <a:schemeClr val="tx1"/>
                        </a:solidFill>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rPr>
                        <a:t>The cat bandit was resting on a quilt </a:t>
                      </a:r>
                      <a:endParaRPr lang="en-US" sz="1600" b="0">
                        <a:solidFill>
                          <a:schemeClr val="tx1"/>
                        </a:solidFill>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197317995"/>
                  </a:ext>
                </a:extLst>
              </a:tr>
              <a:tr h="207714">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rPr>
                        <a:t>when he got a whiff of the ham.</a:t>
                      </a:r>
                      <a:endParaRPr lang="en-US" sz="1600" b="0">
                        <a:solidFill>
                          <a:schemeClr val="tx1"/>
                        </a:solidFill>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rPr>
                        <a:t> </a:t>
                      </a:r>
                      <a:endParaRPr lang="en-US" sz="1600" b="0">
                        <a:solidFill>
                          <a:schemeClr val="tx1"/>
                        </a:solidFill>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2508347807"/>
                  </a:ext>
                </a:extLst>
              </a:tr>
              <a:tr h="207714">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rPr>
                        <a:t> </a:t>
                      </a:r>
                      <a:endParaRPr lang="en-US" sz="1600" b="0">
                        <a:solidFill>
                          <a:schemeClr val="tx1"/>
                        </a:solidFill>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rPr>
                        <a:t>What was that smell?</a:t>
                      </a:r>
                      <a:endParaRPr lang="en-US" sz="1600" b="0">
                        <a:solidFill>
                          <a:schemeClr val="tx1"/>
                        </a:solidFill>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787722043"/>
                  </a:ext>
                </a:extLst>
              </a:tr>
              <a:tr h="207714">
                <a:tc>
                  <a:txBody>
                    <a:bodyPr/>
                    <a:lstStyle/>
                    <a:p>
                      <a:pPr marL="0" marR="0">
                        <a:lnSpc>
                          <a:spcPct val="107000"/>
                        </a:lnSpc>
                        <a:spcBef>
                          <a:spcPts val="0"/>
                        </a:spcBef>
                        <a:spcAft>
                          <a:spcPts val="0"/>
                        </a:spcAft>
                      </a:pPr>
                      <a:r>
                        <a:rPr lang="en-US" sz="1600" b="1" dirty="0">
                          <a:solidFill>
                            <a:schemeClr val="tx1"/>
                          </a:solidFill>
                          <a:effectLst/>
                          <a:latin typeface="Report" panose="02000506020000020003" pitchFamily="2" charset="0"/>
                        </a:rPr>
                        <a:t>It was ham!</a:t>
                      </a:r>
                      <a:endParaRPr lang="en-US" sz="1600" b="1" dirty="0">
                        <a:solidFill>
                          <a:schemeClr val="tx1"/>
                        </a:solidFill>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1" dirty="0">
                          <a:solidFill>
                            <a:schemeClr val="tx1"/>
                          </a:solidFill>
                          <a:effectLst/>
                          <a:latin typeface="Report" panose="02000506020000020003" pitchFamily="2" charset="0"/>
                        </a:rPr>
                        <a:t>It was ham!</a:t>
                      </a:r>
                      <a:endParaRPr lang="en-US" sz="1600" b="1" dirty="0">
                        <a:solidFill>
                          <a:schemeClr val="tx1"/>
                        </a:solidFill>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2180830832"/>
                  </a:ext>
                </a:extLst>
              </a:tr>
              <a:tr h="207714">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rPr>
                        <a:t>Where was the ham?</a:t>
                      </a:r>
                      <a:endParaRPr lang="en-US" sz="1600" b="0">
                        <a:solidFill>
                          <a:schemeClr val="tx1"/>
                        </a:solidFill>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rPr>
                        <a:t> </a:t>
                      </a:r>
                      <a:endParaRPr lang="en-US" sz="1600" b="0">
                        <a:solidFill>
                          <a:schemeClr val="tx1"/>
                        </a:solidFill>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3041870569"/>
                  </a:ext>
                </a:extLst>
              </a:tr>
              <a:tr h="207714">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rPr>
                        <a:t> </a:t>
                      </a:r>
                      <a:endParaRPr lang="en-US" sz="1600" b="0">
                        <a:solidFill>
                          <a:schemeClr val="tx1"/>
                        </a:solidFill>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rPr>
                        <a:t>The cat bandit set off, </a:t>
                      </a:r>
                      <a:endParaRPr lang="en-US" sz="1600" b="0">
                        <a:solidFill>
                          <a:schemeClr val="tx1"/>
                        </a:solidFill>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497557934"/>
                  </a:ext>
                </a:extLst>
              </a:tr>
              <a:tr h="207714">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rPr>
                        <a:t>sniffing as he went.</a:t>
                      </a:r>
                      <a:endParaRPr lang="en-US" sz="1600" b="0">
                        <a:solidFill>
                          <a:schemeClr val="tx1"/>
                        </a:solidFill>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rPr>
                        <a:t> </a:t>
                      </a:r>
                      <a:endParaRPr lang="en-US" sz="1600" b="0">
                        <a:solidFill>
                          <a:schemeClr val="tx1"/>
                        </a:solidFill>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1300469880"/>
                  </a:ext>
                </a:extLst>
              </a:tr>
              <a:tr h="379866">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rPr>
                        <a:t> </a:t>
                      </a:r>
                      <a:endParaRPr lang="en-US" sz="1600" b="0" dirty="0">
                        <a:solidFill>
                          <a:schemeClr val="tx1"/>
                        </a:solidFill>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rPr>
                        <a:t>He went on sniffing until he spotted the ham.</a:t>
                      </a:r>
                      <a:endParaRPr lang="en-US" sz="1600" b="0">
                        <a:solidFill>
                          <a:schemeClr val="tx1"/>
                        </a:solidFill>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2796923205"/>
                  </a:ext>
                </a:extLst>
              </a:tr>
              <a:tr h="207714">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rPr>
                        <a:t>But the ham was up on top. </a:t>
                      </a:r>
                      <a:endParaRPr lang="en-US" sz="1600" b="0">
                        <a:solidFill>
                          <a:schemeClr val="tx1"/>
                        </a:solidFill>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rPr>
                        <a:t> </a:t>
                      </a:r>
                      <a:endParaRPr lang="en-US" sz="1600" b="0">
                        <a:solidFill>
                          <a:schemeClr val="tx1"/>
                        </a:solidFill>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3599462036"/>
                  </a:ext>
                </a:extLst>
              </a:tr>
              <a:tr h="207714">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rPr>
                        <a:t> </a:t>
                      </a:r>
                      <a:endParaRPr lang="en-US" sz="1600" b="0" dirty="0">
                        <a:solidFill>
                          <a:schemeClr val="tx1"/>
                        </a:solidFill>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rPr>
                        <a:t>How was he to get it down?</a:t>
                      </a:r>
                      <a:endParaRPr lang="en-US" sz="1600" b="0">
                        <a:solidFill>
                          <a:schemeClr val="tx1"/>
                        </a:solidFill>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2938187228"/>
                  </a:ext>
                </a:extLst>
              </a:tr>
              <a:tr h="207714">
                <a:tc>
                  <a:txBody>
                    <a:bodyPr/>
                    <a:lstStyle/>
                    <a:p>
                      <a:pPr marL="0" marR="0">
                        <a:lnSpc>
                          <a:spcPct val="107000"/>
                        </a:lnSpc>
                        <a:spcBef>
                          <a:spcPts val="0"/>
                        </a:spcBef>
                        <a:spcAft>
                          <a:spcPts val="0"/>
                        </a:spcAft>
                      </a:pPr>
                      <a:r>
                        <a:rPr lang="en-US" sz="1600" b="1">
                          <a:solidFill>
                            <a:schemeClr val="tx1"/>
                          </a:solidFill>
                          <a:effectLst/>
                          <a:latin typeface="Report" panose="02000506020000020003" pitchFamily="2" charset="0"/>
                        </a:rPr>
                        <a:t>That was the problem.</a:t>
                      </a:r>
                      <a:endParaRPr lang="en-US" sz="1600" b="1">
                        <a:solidFill>
                          <a:schemeClr val="tx1"/>
                        </a:solidFill>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1" dirty="0">
                          <a:solidFill>
                            <a:schemeClr val="tx1"/>
                          </a:solidFill>
                          <a:effectLst/>
                          <a:latin typeface="Report" panose="02000506020000020003" pitchFamily="2" charset="0"/>
                        </a:rPr>
                        <a:t>That was the problem.</a:t>
                      </a:r>
                      <a:endParaRPr lang="en-US" sz="1600" b="1" dirty="0">
                        <a:solidFill>
                          <a:schemeClr val="tx1"/>
                        </a:solidFill>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1550153524"/>
                  </a:ext>
                </a:extLst>
              </a:tr>
              <a:tr h="379866">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rPr>
                        <a:t>The cat bandit ran to the closet and got a belt.</a:t>
                      </a:r>
                      <a:endParaRPr lang="en-US" sz="1600" b="0">
                        <a:solidFill>
                          <a:schemeClr val="tx1"/>
                        </a:solidFill>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rPr>
                        <a:t> </a:t>
                      </a:r>
                      <a:endParaRPr lang="en-US" sz="1600" b="0">
                        <a:solidFill>
                          <a:schemeClr val="tx1"/>
                        </a:solidFill>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3091167462"/>
                  </a:ext>
                </a:extLst>
              </a:tr>
              <a:tr h="379866">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rPr>
                        <a:t> </a:t>
                      </a:r>
                      <a:endParaRPr lang="en-US" sz="1600" b="0">
                        <a:solidFill>
                          <a:schemeClr val="tx1"/>
                        </a:solidFill>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rPr>
                        <a:t>Then he ran to the shed and got a strong magnet. </a:t>
                      </a:r>
                      <a:endParaRPr lang="en-US" sz="1600" b="0">
                        <a:solidFill>
                          <a:schemeClr val="tx1"/>
                        </a:solidFill>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610602808"/>
                  </a:ext>
                </a:extLst>
              </a:tr>
              <a:tr h="379866">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rPr>
                        <a:t>He stuck the magnet on the end of the belt.</a:t>
                      </a:r>
                      <a:endParaRPr lang="en-US" sz="1600" b="0">
                        <a:solidFill>
                          <a:schemeClr val="tx1"/>
                        </a:solidFill>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rPr>
                        <a:t> </a:t>
                      </a:r>
                      <a:endParaRPr lang="en-US" sz="1600" b="0">
                        <a:solidFill>
                          <a:schemeClr val="tx1"/>
                        </a:solidFill>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786792788"/>
                  </a:ext>
                </a:extLst>
              </a:tr>
              <a:tr h="207714">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rPr>
                        <a:t> </a:t>
                      </a:r>
                      <a:endParaRPr lang="en-US" sz="1600" b="0">
                        <a:solidFill>
                          <a:schemeClr val="tx1"/>
                        </a:solidFill>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rPr>
                        <a:t>The magnet stuck to the belt. </a:t>
                      </a:r>
                      <a:endParaRPr lang="en-US" sz="1600" b="0">
                        <a:solidFill>
                          <a:schemeClr val="tx1"/>
                        </a:solidFill>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3777790776"/>
                  </a:ext>
                </a:extLst>
              </a:tr>
              <a:tr h="207714">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rPr>
                        <a:t>Then the cat bandit swung the belt.</a:t>
                      </a:r>
                      <a:endParaRPr lang="en-US" sz="1600" b="0">
                        <a:solidFill>
                          <a:schemeClr val="tx1"/>
                        </a:solidFill>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rPr>
                        <a:t> </a:t>
                      </a:r>
                      <a:endParaRPr lang="en-US" sz="1600" b="0">
                        <a:solidFill>
                          <a:schemeClr val="tx1"/>
                        </a:solidFill>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3253360645"/>
                  </a:ext>
                </a:extLst>
              </a:tr>
              <a:tr h="207714">
                <a:tc>
                  <a:txBody>
                    <a:bodyPr/>
                    <a:lstStyle/>
                    <a:p>
                      <a:pPr marL="0" marR="0">
                        <a:lnSpc>
                          <a:spcPct val="107000"/>
                        </a:lnSpc>
                        <a:spcBef>
                          <a:spcPts val="0"/>
                        </a:spcBef>
                        <a:spcAft>
                          <a:spcPts val="0"/>
                        </a:spcAft>
                      </a:pPr>
                      <a:r>
                        <a:rPr lang="en-US" sz="1600" b="1">
                          <a:solidFill>
                            <a:schemeClr val="tx1"/>
                          </a:solidFill>
                          <a:effectLst/>
                          <a:latin typeface="Report" panose="02000506020000020003" pitchFamily="2" charset="0"/>
                        </a:rPr>
                        <a:t>Clang!</a:t>
                      </a:r>
                      <a:endParaRPr lang="en-US" sz="1600" b="1">
                        <a:solidFill>
                          <a:schemeClr val="tx1"/>
                        </a:solidFill>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1" dirty="0">
                          <a:solidFill>
                            <a:schemeClr val="tx1"/>
                          </a:solidFill>
                          <a:effectLst/>
                          <a:latin typeface="Report" panose="02000506020000020003" pitchFamily="2" charset="0"/>
                        </a:rPr>
                        <a:t>Clang!</a:t>
                      </a:r>
                      <a:endParaRPr lang="en-US" sz="1600" b="1" dirty="0">
                        <a:solidFill>
                          <a:schemeClr val="tx1"/>
                        </a:solidFill>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1646346493"/>
                  </a:ext>
                </a:extLst>
              </a:tr>
              <a:tr h="379866">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rPr>
                        <a:t> </a:t>
                      </a:r>
                      <a:endParaRPr lang="en-US" sz="1600" b="0">
                        <a:solidFill>
                          <a:schemeClr val="tx1"/>
                        </a:solidFill>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rPr>
                        <a:t>The magnet on the end of the belt hit the pan.</a:t>
                      </a:r>
                      <a:endParaRPr lang="en-US" sz="1600" b="0">
                        <a:solidFill>
                          <a:schemeClr val="tx1"/>
                        </a:solidFill>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1452464175"/>
                  </a:ext>
                </a:extLst>
              </a:tr>
              <a:tr h="207714">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rPr>
                        <a:t>It stuck to the pan.</a:t>
                      </a:r>
                      <a:endParaRPr lang="en-US" sz="1600" b="0">
                        <a:solidFill>
                          <a:schemeClr val="tx1"/>
                        </a:solidFill>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rPr>
                        <a:t> </a:t>
                      </a:r>
                      <a:endParaRPr lang="en-US" sz="1600" b="0" dirty="0">
                        <a:solidFill>
                          <a:schemeClr val="tx1"/>
                        </a:solidFill>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1709679804"/>
                  </a:ext>
                </a:extLst>
              </a:tr>
            </a:tbl>
          </a:graphicData>
        </a:graphic>
      </p:graphicFrame>
      <p:sp>
        <p:nvSpPr>
          <p:cNvPr id="8" name="Slide Number Placeholder 7">
            <a:extLst>
              <a:ext uri="{FF2B5EF4-FFF2-40B4-BE49-F238E27FC236}">
                <a16:creationId xmlns:a16="http://schemas.microsoft.com/office/drawing/2014/main" id="{D3855E33-344D-4C4D-A879-D1B703848FFB}"/>
              </a:ext>
            </a:extLst>
          </p:cNvPr>
          <p:cNvSpPr>
            <a:spLocks noGrp="1"/>
          </p:cNvSpPr>
          <p:nvPr>
            <p:ph type="sldNum" sz="quarter" idx="12"/>
          </p:nvPr>
        </p:nvSpPr>
        <p:spPr/>
        <p:txBody>
          <a:bodyPr/>
          <a:lstStyle/>
          <a:p>
            <a:fld id="{B10FFC13-3A2A-4149-B98F-0B9AB25B5B24}" type="slidenum">
              <a:rPr lang="en-US" smtClean="0"/>
              <a:t>14</a:t>
            </a:fld>
            <a:endParaRPr lang="en-US"/>
          </a:p>
        </p:txBody>
      </p:sp>
      <p:sp>
        <p:nvSpPr>
          <p:cNvPr id="10" name="TextBox 9">
            <a:extLst>
              <a:ext uri="{FF2B5EF4-FFF2-40B4-BE49-F238E27FC236}">
                <a16:creationId xmlns:a16="http://schemas.microsoft.com/office/drawing/2014/main" id="{8AED7211-0D56-42F5-88EB-05B86B2AF358}"/>
              </a:ext>
            </a:extLst>
          </p:cNvPr>
          <p:cNvSpPr txBox="1"/>
          <p:nvPr/>
        </p:nvSpPr>
        <p:spPr>
          <a:xfrm>
            <a:off x="854284" y="162474"/>
            <a:ext cx="4137660" cy="276999"/>
          </a:xfrm>
          <a:prstGeom prst="rect">
            <a:avLst/>
          </a:prstGeom>
          <a:noFill/>
        </p:spPr>
        <p:txBody>
          <a:bodyPr wrap="square" rtlCol="0">
            <a:spAutoFit/>
          </a:bodyPr>
          <a:lstStyle/>
          <a:p>
            <a:r>
              <a:rPr lang="en-US" sz="1200" b="1" dirty="0">
                <a:latin typeface="Neuemontreal-light" panose="00000400000000000000" pitchFamily="50" charset="0"/>
                <a:ea typeface="Microsoft Sans Serif" panose="020B0604020202020204" pitchFamily="34" charset="0"/>
                <a:cs typeface="Microsoft Sans Serif" panose="020B0604020202020204" pitchFamily="34" charset="0"/>
              </a:rPr>
              <a:t>Name: 	    _________________________________________________</a:t>
            </a:r>
          </a:p>
        </p:txBody>
      </p:sp>
      <p:sp>
        <p:nvSpPr>
          <p:cNvPr id="11" name="TextBox 10">
            <a:extLst>
              <a:ext uri="{FF2B5EF4-FFF2-40B4-BE49-F238E27FC236}">
                <a16:creationId xmlns:a16="http://schemas.microsoft.com/office/drawing/2014/main" id="{18210F6E-2C04-4E3F-8F99-F88E13E07DAB}"/>
              </a:ext>
            </a:extLst>
          </p:cNvPr>
          <p:cNvSpPr txBox="1"/>
          <p:nvPr/>
        </p:nvSpPr>
        <p:spPr>
          <a:xfrm>
            <a:off x="2600960" y="363089"/>
            <a:ext cx="4137660" cy="276999"/>
          </a:xfrm>
          <a:prstGeom prst="rect">
            <a:avLst/>
          </a:prstGeom>
          <a:noFill/>
        </p:spPr>
        <p:txBody>
          <a:bodyPr wrap="square" rtlCol="0">
            <a:spAutoFit/>
          </a:bodyPr>
          <a:lstStyle/>
          <a:p>
            <a:pPr algn="r"/>
            <a:r>
              <a:rPr lang="en-US" sz="1200" b="1" dirty="0">
                <a:latin typeface="Neuemontreal-light" panose="00000400000000000000" pitchFamily="50" charset="0"/>
                <a:ea typeface="Microsoft Sans Serif" panose="020B0604020202020204" pitchFamily="34" charset="0"/>
                <a:cs typeface="Microsoft Sans Serif" panose="020B0604020202020204" pitchFamily="34" charset="0"/>
              </a:rPr>
              <a:t>Fluency: Two Voices</a:t>
            </a:r>
          </a:p>
        </p:txBody>
      </p:sp>
      <p:sp>
        <p:nvSpPr>
          <p:cNvPr id="12" name="TextBox 11">
            <a:extLst>
              <a:ext uri="{FF2B5EF4-FFF2-40B4-BE49-F238E27FC236}">
                <a16:creationId xmlns:a16="http://schemas.microsoft.com/office/drawing/2014/main" id="{0B4E515D-B6C4-47C5-9DB5-CE50E18A49D1}"/>
              </a:ext>
            </a:extLst>
          </p:cNvPr>
          <p:cNvSpPr txBox="1"/>
          <p:nvPr/>
        </p:nvSpPr>
        <p:spPr>
          <a:xfrm>
            <a:off x="871218" y="9071207"/>
            <a:ext cx="4137660" cy="430887"/>
          </a:xfrm>
          <a:prstGeom prst="rect">
            <a:avLst/>
          </a:prstGeom>
          <a:noFill/>
        </p:spPr>
        <p:txBody>
          <a:bodyPr wrap="square" rtlCol="0">
            <a:spAutoFit/>
          </a:bodyPr>
          <a:lstStyle/>
          <a:p>
            <a:r>
              <a:rPr lang="en-US" sz="1050" dirty="0">
                <a:latin typeface="Neuemontreal-light" panose="00000400000000000000" pitchFamily="50" charset="0"/>
                <a:ea typeface="Microsoft Sans Serif" panose="020B0604020202020204" pitchFamily="34" charset="0"/>
                <a:cs typeface="Microsoft Sans Serif" panose="020B0604020202020204" pitchFamily="34" charset="0"/>
              </a:rPr>
              <a:t>CKLA Skills Grade 2</a:t>
            </a:r>
          </a:p>
          <a:p>
            <a:r>
              <a:rPr lang="en-US" sz="1050" dirty="0">
                <a:latin typeface="Neuemontreal-light" panose="00000400000000000000" pitchFamily="50" charset="0"/>
                <a:ea typeface="Microsoft Sans Serif" panose="020B0604020202020204" pitchFamily="34" charset="0"/>
                <a:cs typeface="Microsoft Sans Serif" panose="020B0604020202020204" pitchFamily="34" charset="0"/>
              </a:rPr>
              <a:t>Unit 1 Fluency Texts</a:t>
            </a:r>
          </a:p>
        </p:txBody>
      </p:sp>
      <p:sp>
        <p:nvSpPr>
          <p:cNvPr id="13" name="Text Box 2">
            <a:extLst>
              <a:ext uri="{FF2B5EF4-FFF2-40B4-BE49-F238E27FC236}">
                <a16:creationId xmlns:a16="http://schemas.microsoft.com/office/drawing/2014/main" id="{38437EDA-03D9-4053-A047-04EFE46F0604}"/>
              </a:ext>
            </a:extLst>
          </p:cNvPr>
          <p:cNvSpPr txBox="1"/>
          <p:nvPr/>
        </p:nvSpPr>
        <p:spPr>
          <a:xfrm>
            <a:off x="214206" y="704425"/>
            <a:ext cx="550545" cy="7440507"/>
          </a:xfrm>
          <a:prstGeom prst="rect">
            <a:avLst/>
          </a:prstGeom>
          <a:noFill/>
          <a:ln w="6350">
            <a:noFill/>
          </a:ln>
        </p:spPr>
        <p:txBody>
          <a:bodyPr rot="0" spcFirstLastPara="0" vert="vert270" wrap="square" lIns="91440" tIns="45720" rIns="91440" bIns="45720" numCol="1" spcCol="0" rtlCol="0" fromWordArt="0" anchor="ctr" anchorCtr="0" forceAA="0" compatLnSpc="1">
            <a:prstTxWarp prst="textNoShape">
              <a:avLst/>
            </a:prstTxWarp>
            <a:noAutofit/>
          </a:bodyPr>
          <a:lstStyle/>
          <a:p>
            <a:pPr marL="0" marR="0">
              <a:lnSpc>
                <a:spcPct val="107000"/>
              </a:lnSpc>
              <a:spcBef>
                <a:spcPts val="0"/>
              </a:spcBef>
              <a:spcAft>
                <a:spcPts val="0"/>
              </a:spcAft>
            </a:pPr>
            <a:r>
              <a:rPr lang="en-US" sz="1200" dirty="0">
                <a:effectLst/>
                <a:latin typeface="Neuemontreal-light" panose="00000400000000000000" pitchFamily="50" charset="0"/>
                <a:ea typeface="Microsoft Sans Serif" panose="020B0604020202020204" pitchFamily="34" charset="0"/>
                <a:cs typeface="Microsoft Sans Serif" panose="020B0604020202020204" pitchFamily="34" charset="0"/>
              </a:rPr>
              <a:t>Directions: One student reads down column 1 while the other student reads down column 2, together completing the story. </a:t>
            </a:r>
          </a:p>
          <a:p>
            <a:pPr marL="0" marR="0">
              <a:lnSpc>
                <a:spcPct val="107000"/>
              </a:lnSpc>
              <a:spcBef>
                <a:spcPts val="0"/>
              </a:spcBef>
              <a:spcAft>
                <a:spcPts val="0"/>
              </a:spcAft>
            </a:pPr>
            <a:r>
              <a:rPr lang="en-US" sz="1200" dirty="0">
                <a:effectLst/>
                <a:latin typeface="Neuemontreal-light" panose="00000400000000000000" pitchFamily="50" charset="0"/>
                <a:ea typeface="Microsoft Sans Serif" panose="020B0604020202020204" pitchFamily="34" charset="0"/>
                <a:cs typeface="Microsoft Sans Serif" panose="020B0604020202020204" pitchFamily="34" charset="0"/>
              </a:rPr>
              <a:t>The lines that should be read chorally (voices together) are in bold.</a:t>
            </a:r>
            <a:endParaRPr lang="en-US" sz="1600" dirty="0">
              <a:effectLst/>
              <a:latin typeface="Neuemontreal-light" panose="00000400000000000000" pitchFamily="50" charset="0"/>
              <a:ea typeface="Microsoft Sans Serif" panose="020B0604020202020204" pitchFamily="34" charset="0"/>
              <a:cs typeface="Microsoft Sans Serif" panose="020B0604020202020204" pitchFamily="34" charset="0"/>
            </a:endParaRPr>
          </a:p>
        </p:txBody>
      </p:sp>
    </p:spTree>
    <p:extLst>
      <p:ext uri="{BB962C8B-B14F-4D97-AF65-F5344CB8AC3E}">
        <p14:creationId xmlns:p14="http://schemas.microsoft.com/office/powerpoint/2010/main" val="7213977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D3461ACD-2ABB-4F7F-878F-06826537A2C2}"/>
              </a:ext>
            </a:extLst>
          </p:cNvPr>
          <p:cNvGraphicFramePr>
            <a:graphicFrameLocks noGrp="1"/>
          </p:cNvGraphicFramePr>
          <p:nvPr>
            <p:extLst>
              <p:ext uri="{D42A27DB-BD31-4B8C-83A1-F6EECF244321}">
                <p14:modId xmlns:p14="http://schemas.microsoft.com/office/powerpoint/2010/main" val="3691969980"/>
              </p:ext>
            </p:extLst>
          </p:nvPr>
        </p:nvGraphicFramePr>
        <p:xfrm>
          <a:off x="929640" y="792852"/>
          <a:ext cx="5808980" cy="4303344"/>
        </p:xfrm>
        <a:graphic>
          <a:graphicData uri="http://schemas.openxmlformats.org/drawingml/2006/table">
            <a:tbl>
              <a:tblPr firstRow="1" firstCol="1" bandRow="1">
                <a:tableStyleId>{5C22544A-7EE6-4342-B048-85BDC9FD1C3A}</a:tableStyleId>
              </a:tblPr>
              <a:tblGrid>
                <a:gridCol w="2904490">
                  <a:extLst>
                    <a:ext uri="{9D8B030D-6E8A-4147-A177-3AD203B41FA5}">
                      <a16:colId xmlns:a16="http://schemas.microsoft.com/office/drawing/2014/main" val="4056414663"/>
                    </a:ext>
                  </a:extLst>
                </a:gridCol>
                <a:gridCol w="2904490">
                  <a:extLst>
                    <a:ext uri="{9D8B030D-6E8A-4147-A177-3AD203B41FA5}">
                      <a16:colId xmlns:a16="http://schemas.microsoft.com/office/drawing/2014/main" val="2121055901"/>
                    </a:ext>
                  </a:extLst>
                </a:gridCol>
              </a:tblGrid>
              <a:tr h="271757">
                <a:tc gridSpan="2">
                  <a:txBody>
                    <a:bodyPr/>
                    <a:lstStyle/>
                    <a:p>
                      <a:pPr marL="0" marR="0" algn="ctr">
                        <a:lnSpc>
                          <a:spcPct val="107000"/>
                        </a:lnSpc>
                        <a:spcBef>
                          <a:spcPts val="0"/>
                        </a:spcBef>
                        <a:spcAft>
                          <a:spcPts val="0"/>
                        </a:spcAft>
                      </a:pPr>
                      <a:r>
                        <a:rPr lang="en-US" sz="2200" b="1" dirty="0">
                          <a:solidFill>
                            <a:schemeClr val="bg1"/>
                          </a:solidFill>
                          <a:effectLst>
                            <a:outerShdw blurRad="38100" dist="38100" dir="2700000" algn="tl">
                              <a:srgbClr val="000000">
                                <a:alpha val="43137"/>
                              </a:srgbClr>
                            </a:outerShdw>
                          </a:effectLst>
                          <a:latin typeface="Report" panose="02000506020000020003" pitchFamily="2" charset="0"/>
                        </a:rPr>
                        <a:t>The Ham</a:t>
                      </a:r>
                      <a:endParaRPr lang="en-US" sz="2200" b="1" dirty="0">
                        <a:solidFill>
                          <a:schemeClr val="bg1"/>
                        </a:solidFill>
                        <a:effectLst>
                          <a:outerShdw blurRad="38100" dist="38100" dir="2700000" algn="tl">
                            <a:srgbClr val="000000">
                              <a:alpha val="43137"/>
                            </a:srgbClr>
                          </a:outerShdw>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7BACDC"/>
                    </a:solidFill>
                  </a:tcPr>
                </a:tc>
                <a:tc hMerge="1">
                  <a:txBody>
                    <a:bodyPr/>
                    <a:lstStyle/>
                    <a:p>
                      <a:endParaRPr lang="en-US"/>
                    </a:p>
                  </a:txBody>
                  <a:tcPr/>
                </a:tc>
                <a:extLst>
                  <a:ext uri="{0D108BD9-81ED-4DB2-BD59-A6C34878D82A}">
                    <a16:rowId xmlns:a16="http://schemas.microsoft.com/office/drawing/2014/main" val="1110583919"/>
                  </a:ext>
                </a:extLst>
              </a:tr>
              <a:tr h="207714">
                <a:tc>
                  <a:txBody>
                    <a:bodyPr/>
                    <a:lstStyle/>
                    <a:p>
                      <a:pPr marL="0" marR="0" algn="ctr">
                        <a:lnSpc>
                          <a:spcPct val="107000"/>
                        </a:lnSpc>
                        <a:spcBef>
                          <a:spcPts val="0"/>
                        </a:spcBef>
                        <a:spcAft>
                          <a:spcPts val="0"/>
                        </a:spcAft>
                      </a:pPr>
                      <a:r>
                        <a:rPr lang="en-US" sz="1800" b="1" dirty="0">
                          <a:solidFill>
                            <a:schemeClr val="bg1"/>
                          </a:solidFill>
                          <a:effectLst>
                            <a:outerShdw blurRad="38100" dist="38100" dir="2700000" algn="tl">
                              <a:srgbClr val="000000">
                                <a:alpha val="43137"/>
                              </a:srgbClr>
                            </a:outerShdw>
                          </a:effectLst>
                          <a:latin typeface="Report" panose="02000506020000020003" pitchFamily="2" charset="0"/>
                        </a:rPr>
                        <a:t>1</a:t>
                      </a:r>
                      <a:endParaRPr lang="en-US" sz="1800" b="1" dirty="0">
                        <a:solidFill>
                          <a:schemeClr val="bg1"/>
                        </a:solidFill>
                        <a:effectLst>
                          <a:outerShdw blurRad="38100" dist="38100" dir="2700000" algn="tl">
                            <a:srgbClr val="000000">
                              <a:alpha val="43137"/>
                            </a:srgbClr>
                          </a:outerShdw>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rgbClr val="7BACDC"/>
                      </a:solidFill>
                      <a:prstDash val="solid"/>
                      <a:round/>
                      <a:headEnd type="none" w="med" len="med"/>
                      <a:tailEnd type="none" w="med" len="med"/>
                    </a:lnB>
                    <a:solidFill>
                      <a:srgbClr val="7BACDC"/>
                    </a:solidFill>
                  </a:tcPr>
                </a:tc>
                <a:tc>
                  <a:txBody>
                    <a:bodyPr/>
                    <a:lstStyle/>
                    <a:p>
                      <a:pPr marL="0" marR="0" algn="ctr">
                        <a:lnSpc>
                          <a:spcPct val="107000"/>
                        </a:lnSpc>
                        <a:spcBef>
                          <a:spcPts val="0"/>
                        </a:spcBef>
                        <a:spcAft>
                          <a:spcPts val="0"/>
                        </a:spcAft>
                      </a:pPr>
                      <a:r>
                        <a:rPr lang="en-US" sz="1800" b="1" dirty="0">
                          <a:solidFill>
                            <a:schemeClr val="bg1"/>
                          </a:solidFill>
                          <a:effectLst>
                            <a:outerShdw blurRad="38100" dist="38100" dir="2700000" algn="tl">
                              <a:srgbClr val="000000">
                                <a:alpha val="43137"/>
                              </a:srgbClr>
                            </a:outerShdw>
                          </a:effectLst>
                          <a:latin typeface="Report" panose="02000506020000020003" pitchFamily="2" charset="0"/>
                        </a:rPr>
                        <a:t>2</a:t>
                      </a:r>
                      <a:endParaRPr lang="en-US" sz="1800" b="1" dirty="0">
                        <a:solidFill>
                          <a:schemeClr val="bg1"/>
                        </a:solidFill>
                        <a:effectLst>
                          <a:outerShdw blurRad="38100" dist="38100" dir="2700000" algn="tl">
                            <a:srgbClr val="000000">
                              <a:alpha val="43137"/>
                            </a:srgbClr>
                          </a:outerShdw>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chemeClr val="bg1"/>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rgbClr val="7BACDC"/>
                      </a:solidFill>
                      <a:prstDash val="solid"/>
                      <a:round/>
                      <a:headEnd type="none" w="med" len="med"/>
                      <a:tailEnd type="none" w="med" len="med"/>
                    </a:lnB>
                    <a:solidFill>
                      <a:srgbClr val="7BACDC"/>
                    </a:solidFill>
                  </a:tcPr>
                </a:tc>
                <a:extLst>
                  <a:ext uri="{0D108BD9-81ED-4DB2-BD59-A6C34878D82A}">
                    <a16:rowId xmlns:a16="http://schemas.microsoft.com/office/drawing/2014/main" val="1742752345"/>
                  </a:ext>
                </a:extLst>
              </a:tr>
              <a:tr h="379866">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rPr>
                        <a:t> </a:t>
                      </a:r>
                      <a:endParaRPr lang="en-US" sz="1600" b="0" dirty="0">
                        <a:solidFill>
                          <a:schemeClr val="tx1"/>
                        </a:solidFill>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rPr>
                        <a:t>In a flash, the cat bandit was tugging on the belt.</a:t>
                      </a:r>
                      <a:endParaRPr lang="en-US" sz="1600" b="0">
                        <a:solidFill>
                          <a:schemeClr val="tx1"/>
                        </a:solidFill>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2947665004"/>
                  </a:ext>
                </a:extLst>
              </a:tr>
              <a:tr h="207714">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rPr>
                        <a:t>Tug,</a:t>
                      </a:r>
                      <a:endParaRPr lang="en-US" sz="1600" b="0">
                        <a:solidFill>
                          <a:schemeClr val="tx1"/>
                        </a:solidFill>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rPr>
                        <a:t> </a:t>
                      </a:r>
                      <a:endParaRPr lang="en-US" sz="1600" b="0">
                        <a:solidFill>
                          <a:schemeClr val="tx1"/>
                        </a:solidFill>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228975540"/>
                  </a:ext>
                </a:extLst>
              </a:tr>
              <a:tr h="207714">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rPr>
                        <a:t> </a:t>
                      </a:r>
                      <a:endParaRPr lang="en-US" sz="1600" b="0">
                        <a:solidFill>
                          <a:schemeClr val="tx1"/>
                        </a:solidFill>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rPr>
                        <a:t>tug,</a:t>
                      </a:r>
                      <a:endParaRPr lang="en-US" sz="1600" b="0">
                        <a:solidFill>
                          <a:schemeClr val="tx1"/>
                        </a:solidFill>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3817255100"/>
                  </a:ext>
                </a:extLst>
              </a:tr>
              <a:tr h="207714">
                <a:tc>
                  <a:txBody>
                    <a:bodyPr/>
                    <a:lstStyle/>
                    <a:p>
                      <a:pPr marL="0" marR="0">
                        <a:lnSpc>
                          <a:spcPct val="107000"/>
                        </a:lnSpc>
                        <a:spcBef>
                          <a:spcPts val="0"/>
                        </a:spcBef>
                        <a:spcAft>
                          <a:spcPts val="0"/>
                        </a:spcAft>
                      </a:pPr>
                      <a:r>
                        <a:rPr lang="en-US" sz="1600" b="1">
                          <a:solidFill>
                            <a:schemeClr val="tx1"/>
                          </a:solidFill>
                          <a:effectLst/>
                          <a:latin typeface="Report" panose="02000506020000020003" pitchFamily="2" charset="0"/>
                        </a:rPr>
                        <a:t>tug!</a:t>
                      </a:r>
                      <a:endParaRPr lang="en-US" sz="1600" b="1">
                        <a:solidFill>
                          <a:schemeClr val="tx1"/>
                        </a:solidFill>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1" dirty="0">
                          <a:solidFill>
                            <a:schemeClr val="tx1"/>
                          </a:solidFill>
                          <a:effectLst/>
                          <a:latin typeface="Report" panose="02000506020000020003" pitchFamily="2" charset="0"/>
                        </a:rPr>
                        <a:t>tug!</a:t>
                      </a:r>
                      <a:endParaRPr lang="en-US" sz="1600" b="1" dirty="0">
                        <a:solidFill>
                          <a:schemeClr val="tx1"/>
                        </a:solidFill>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945741183"/>
                  </a:ext>
                </a:extLst>
              </a:tr>
              <a:tr h="207714">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rPr>
                        <a:t>Yank,</a:t>
                      </a:r>
                      <a:endParaRPr lang="en-US" sz="1600" b="0">
                        <a:solidFill>
                          <a:schemeClr val="tx1"/>
                        </a:solidFill>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rPr>
                        <a:t> </a:t>
                      </a:r>
                      <a:endParaRPr lang="en-US" sz="1600" b="0">
                        <a:solidFill>
                          <a:schemeClr val="tx1"/>
                        </a:solidFill>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3274359385"/>
                  </a:ext>
                </a:extLst>
              </a:tr>
              <a:tr h="207714">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rPr>
                        <a:t> </a:t>
                      </a:r>
                      <a:endParaRPr lang="en-US" sz="1600" b="0">
                        <a:solidFill>
                          <a:schemeClr val="tx1"/>
                        </a:solidFill>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rPr>
                        <a:t>yank,</a:t>
                      </a:r>
                      <a:endParaRPr lang="en-US" sz="1600" b="0">
                        <a:solidFill>
                          <a:schemeClr val="tx1"/>
                        </a:solidFill>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3853594956"/>
                  </a:ext>
                </a:extLst>
              </a:tr>
              <a:tr h="207714">
                <a:tc>
                  <a:txBody>
                    <a:bodyPr/>
                    <a:lstStyle/>
                    <a:p>
                      <a:pPr marL="0" marR="0">
                        <a:lnSpc>
                          <a:spcPct val="107000"/>
                        </a:lnSpc>
                        <a:spcBef>
                          <a:spcPts val="0"/>
                        </a:spcBef>
                        <a:spcAft>
                          <a:spcPts val="0"/>
                        </a:spcAft>
                      </a:pPr>
                      <a:r>
                        <a:rPr lang="en-US" sz="1600" b="1">
                          <a:solidFill>
                            <a:schemeClr val="tx1"/>
                          </a:solidFill>
                          <a:effectLst/>
                          <a:latin typeface="Report" panose="02000506020000020003" pitchFamily="2" charset="0"/>
                        </a:rPr>
                        <a:t>yank!</a:t>
                      </a:r>
                      <a:endParaRPr lang="en-US" sz="1600" b="1">
                        <a:solidFill>
                          <a:schemeClr val="tx1"/>
                        </a:solidFill>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1" dirty="0">
                          <a:solidFill>
                            <a:schemeClr val="tx1"/>
                          </a:solidFill>
                          <a:effectLst/>
                          <a:latin typeface="Report" panose="02000506020000020003" pitchFamily="2" charset="0"/>
                        </a:rPr>
                        <a:t>yank!</a:t>
                      </a:r>
                      <a:endParaRPr lang="en-US" sz="1600" b="1" dirty="0">
                        <a:solidFill>
                          <a:schemeClr val="tx1"/>
                        </a:solidFill>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1037820521"/>
                  </a:ext>
                </a:extLst>
              </a:tr>
              <a:tr h="207714">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rPr>
                        <a:t>At last, the pan slid off. </a:t>
                      </a:r>
                      <a:endParaRPr lang="en-US" sz="1600" b="0">
                        <a:solidFill>
                          <a:schemeClr val="tx1"/>
                        </a:solidFill>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rPr>
                        <a:t> </a:t>
                      </a:r>
                      <a:endParaRPr lang="en-US" sz="1600" b="0">
                        <a:solidFill>
                          <a:schemeClr val="tx1"/>
                        </a:solidFill>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2901820885"/>
                  </a:ext>
                </a:extLst>
              </a:tr>
              <a:tr h="325203">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rPr>
                        <a:t> </a:t>
                      </a:r>
                      <a:endParaRPr lang="en-US" sz="1600" b="0" dirty="0">
                        <a:solidFill>
                          <a:schemeClr val="tx1"/>
                        </a:solidFill>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rPr>
                        <a:t>It fell down and landed with a clang.</a:t>
                      </a:r>
                      <a:endParaRPr lang="en-US" sz="1600" b="0" dirty="0">
                        <a:solidFill>
                          <a:schemeClr val="tx1"/>
                        </a:solidFill>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2412445593"/>
                  </a:ext>
                </a:extLst>
              </a:tr>
              <a:tr h="207714">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rPr>
                        <a:t>Then—</a:t>
                      </a:r>
                      <a:endParaRPr lang="en-US" sz="1600" b="0">
                        <a:solidFill>
                          <a:schemeClr val="tx1"/>
                        </a:solidFill>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rPr>
                        <a:t> </a:t>
                      </a:r>
                      <a:endParaRPr lang="en-US" sz="1600" b="0">
                        <a:solidFill>
                          <a:schemeClr val="tx1"/>
                        </a:solidFill>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290695840"/>
                  </a:ext>
                </a:extLst>
              </a:tr>
              <a:tr h="207714">
                <a:tc>
                  <a:txBody>
                    <a:bodyPr/>
                    <a:lstStyle/>
                    <a:p>
                      <a:pPr marL="0" marR="0">
                        <a:lnSpc>
                          <a:spcPct val="107000"/>
                        </a:lnSpc>
                        <a:spcBef>
                          <a:spcPts val="0"/>
                        </a:spcBef>
                        <a:spcAft>
                          <a:spcPts val="0"/>
                        </a:spcAft>
                      </a:pPr>
                      <a:r>
                        <a:rPr lang="en-US" sz="1600" b="1">
                          <a:solidFill>
                            <a:schemeClr val="tx1"/>
                          </a:solidFill>
                          <a:effectLst/>
                          <a:latin typeface="Report" panose="02000506020000020003" pitchFamily="2" charset="0"/>
                        </a:rPr>
                        <a:t>munch, munch, munch—</a:t>
                      </a:r>
                      <a:endParaRPr lang="en-US" sz="1600" b="1">
                        <a:solidFill>
                          <a:schemeClr val="tx1"/>
                        </a:solidFill>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1" dirty="0">
                          <a:solidFill>
                            <a:schemeClr val="tx1"/>
                          </a:solidFill>
                          <a:effectLst/>
                          <a:latin typeface="Report" panose="02000506020000020003" pitchFamily="2" charset="0"/>
                        </a:rPr>
                        <a:t>munch, munch, munch—</a:t>
                      </a:r>
                      <a:endParaRPr lang="en-US" sz="1600" b="1" dirty="0">
                        <a:solidFill>
                          <a:schemeClr val="tx1"/>
                        </a:solidFill>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473521361"/>
                  </a:ext>
                </a:extLst>
              </a:tr>
              <a:tr h="207714">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rPr>
                        <a:t> </a:t>
                      </a:r>
                      <a:endParaRPr lang="en-US" sz="1600" b="0">
                        <a:solidFill>
                          <a:schemeClr val="tx1"/>
                        </a:solidFill>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rPr>
                        <a:t>that was the end of the ham.</a:t>
                      </a:r>
                      <a:endParaRPr lang="en-US" sz="1600" b="0" dirty="0">
                        <a:solidFill>
                          <a:schemeClr val="tx1"/>
                        </a:solidFill>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1088799220"/>
                  </a:ext>
                </a:extLst>
              </a:tr>
            </a:tbl>
          </a:graphicData>
        </a:graphic>
      </p:graphicFrame>
      <p:sp>
        <p:nvSpPr>
          <p:cNvPr id="6" name="TextBox 5">
            <a:extLst>
              <a:ext uri="{FF2B5EF4-FFF2-40B4-BE49-F238E27FC236}">
                <a16:creationId xmlns:a16="http://schemas.microsoft.com/office/drawing/2014/main" id="{0940A82B-E142-4716-981B-387309CDEB51}"/>
              </a:ext>
            </a:extLst>
          </p:cNvPr>
          <p:cNvSpPr txBox="1"/>
          <p:nvPr/>
        </p:nvSpPr>
        <p:spPr>
          <a:xfrm>
            <a:off x="2674620" y="357470"/>
            <a:ext cx="4137660" cy="276999"/>
          </a:xfrm>
          <a:prstGeom prst="rect">
            <a:avLst/>
          </a:prstGeom>
          <a:noFill/>
        </p:spPr>
        <p:txBody>
          <a:bodyPr wrap="square" rtlCol="0">
            <a:spAutoFit/>
          </a:bodyPr>
          <a:lstStyle/>
          <a:p>
            <a:pPr algn="r"/>
            <a:r>
              <a:rPr lang="en-US" sz="1200" b="1" dirty="0">
                <a:latin typeface="Neuemontreal-light" panose="00000400000000000000" pitchFamily="50" charset="0"/>
                <a:ea typeface="Microsoft Sans Serif" panose="020B0604020202020204" pitchFamily="34" charset="0"/>
                <a:cs typeface="Microsoft Sans Serif" panose="020B0604020202020204" pitchFamily="34" charset="0"/>
              </a:rPr>
              <a:t>Fluency: Two Voices (“The Ham” continued)</a:t>
            </a:r>
          </a:p>
        </p:txBody>
      </p:sp>
      <p:sp>
        <p:nvSpPr>
          <p:cNvPr id="8" name="Slide Number Placeholder 7">
            <a:extLst>
              <a:ext uri="{FF2B5EF4-FFF2-40B4-BE49-F238E27FC236}">
                <a16:creationId xmlns:a16="http://schemas.microsoft.com/office/drawing/2014/main" id="{D3855E33-344D-4C4D-A879-D1B703848FFB}"/>
              </a:ext>
            </a:extLst>
          </p:cNvPr>
          <p:cNvSpPr>
            <a:spLocks noGrp="1"/>
          </p:cNvSpPr>
          <p:nvPr>
            <p:ph type="sldNum" sz="quarter" idx="12"/>
          </p:nvPr>
        </p:nvSpPr>
        <p:spPr/>
        <p:txBody>
          <a:bodyPr/>
          <a:lstStyle/>
          <a:p>
            <a:fld id="{B10FFC13-3A2A-4149-B98F-0B9AB25B5B24}" type="slidenum">
              <a:rPr lang="en-US" smtClean="0"/>
              <a:t>15</a:t>
            </a:fld>
            <a:endParaRPr lang="en-US"/>
          </a:p>
        </p:txBody>
      </p:sp>
      <p:sp>
        <p:nvSpPr>
          <p:cNvPr id="7" name="TextBox 6">
            <a:extLst>
              <a:ext uri="{FF2B5EF4-FFF2-40B4-BE49-F238E27FC236}">
                <a16:creationId xmlns:a16="http://schemas.microsoft.com/office/drawing/2014/main" id="{3E3BBEE3-B2B0-4E32-81A6-E55CBF3081DD}"/>
              </a:ext>
            </a:extLst>
          </p:cNvPr>
          <p:cNvSpPr txBox="1"/>
          <p:nvPr/>
        </p:nvSpPr>
        <p:spPr>
          <a:xfrm>
            <a:off x="871218" y="9071207"/>
            <a:ext cx="4137660" cy="430887"/>
          </a:xfrm>
          <a:prstGeom prst="rect">
            <a:avLst/>
          </a:prstGeom>
          <a:noFill/>
        </p:spPr>
        <p:txBody>
          <a:bodyPr wrap="square" rtlCol="0">
            <a:spAutoFit/>
          </a:bodyPr>
          <a:lstStyle/>
          <a:p>
            <a:r>
              <a:rPr lang="en-US" sz="1050" dirty="0">
                <a:latin typeface="Neuemontreal-light" panose="00000400000000000000" pitchFamily="50" charset="0"/>
                <a:ea typeface="Microsoft Sans Serif" panose="020B0604020202020204" pitchFamily="34" charset="0"/>
                <a:cs typeface="Microsoft Sans Serif" panose="020B0604020202020204" pitchFamily="34" charset="0"/>
              </a:rPr>
              <a:t>CKLA Skills Grade 2</a:t>
            </a:r>
          </a:p>
          <a:p>
            <a:r>
              <a:rPr lang="en-US" sz="1050" dirty="0">
                <a:latin typeface="Neuemontreal-light" panose="00000400000000000000" pitchFamily="50" charset="0"/>
                <a:ea typeface="Microsoft Sans Serif" panose="020B0604020202020204" pitchFamily="34" charset="0"/>
                <a:cs typeface="Microsoft Sans Serif" panose="020B0604020202020204" pitchFamily="34" charset="0"/>
              </a:rPr>
              <a:t>Unit 1 Fluency Texts</a:t>
            </a:r>
          </a:p>
        </p:txBody>
      </p:sp>
    </p:spTree>
    <p:extLst>
      <p:ext uri="{BB962C8B-B14F-4D97-AF65-F5344CB8AC3E}">
        <p14:creationId xmlns:p14="http://schemas.microsoft.com/office/powerpoint/2010/main" val="2429513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D3461ACD-2ABB-4F7F-878F-06826537A2C2}"/>
              </a:ext>
            </a:extLst>
          </p:cNvPr>
          <p:cNvGraphicFramePr>
            <a:graphicFrameLocks noGrp="1"/>
          </p:cNvGraphicFramePr>
          <p:nvPr>
            <p:extLst>
              <p:ext uri="{D42A27DB-BD31-4B8C-83A1-F6EECF244321}">
                <p14:modId xmlns:p14="http://schemas.microsoft.com/office/powerpoint/2010/main" val="2746621616"/>
              </p:ext>
            </p:extLst>
          </p:nvPr>
        </p:nvGraphicFramePr>
        <p:xfrm>
          <a:off x="922020" y="792852"/>
          <a:ext cx="5816600" cy="8569477"/>
        </p:xfrm>
        <a:graphic>
          <a:graphicData uri="http://schemas.openxmlformats.org/drawingml/2006/table">
            <a:tbl>
              <a:tblPr firstRow="1" firstCol="1" bandRow="1">
                <a:tableStyleId>{5C22544A-7EE6-4342-B048-85BDC9FD1C3A}</a:tableStyleId>
              </a:tblPr>
              <a:tblGrid>
                <a:gridCol w="2908300">
                  <a:extLst>
                    <a:ext uri="{9D8B030D-6E8A-4147-A177-3AD203B41FA5}">
                      <a16:colId xmlns:a16="http://schemas.microsoft.com/office/drawing/2014/main" val="4056414663"/>
                    </a:ext>
                  </a:extLst>
                </a:gridCol>
                <a:gridCol w="2908300">
                  <a:extLst>
                    <a:ext uri="{9D8B030D-6E8A-4147-A177-3AD203B41FA5}">
                      <a16:colId xmlns:a16="http://schemas.microsoft.com/office/drawing/2014/main" val="2121055901"/>
                    </a:ext>
                  </a:extLst>
                </a:gridCol>
              </a:tblGrid>
              <a:tr h="364041">
                <a:tc gridSpan="2">
                  <a:txBody>
                    <a:bodyPr/>
                    <a:lstStyle/>
                    <a:p>
                      <a:pPr marL="0" marR="0" algn="ctr">
                        <a:lnSpc>
                          <a:spcPct val="107000"/>
                        </a:lnSpc>
                        <a:spcBef>
                          <a:spcPts val="0"/>
                        </a:spcBef>
                        <a:spcAft>
                          <a:spcPts val="0"/>
                        </a:spcAft>
                      </a:pPr>
                      <a:r>
                        <a:rPr lang="en-US" sz="2200" b="1" dirty="0">
                          <a:solidFill>
                            <a:schemeClr val="bg1"/>
                          </a:solidFill>
                          <a:effectLst>
                            <a:outerShdw blurRad="38100" dist="38100" dir="2700000" algn="tl">
                              <a:srgbClr val="000000">
                                <a:alpha val="43137"/>
                              </a:srgbClr>
                            </a:outerShdw>
                          </a:effectLst>
                          <a:latin typeface="Report" panose="02000506020000020003" pitchFamily="2" charset="0"/>
                        </a:rPr>
                        <a:t>The Fish</a:t>
                      </a:r>
                      <a:endParaRPr lang="en-US" sz="2200" b="1" dirty="0">
                        <a:solidFill>
                          <a:schemeClr val="bg1"/>
                        </a:solidFill>
                        <a:effectLst>
                          <a:outerShdw blurRad="38100" dist="38100" dir="2700000" algn="tl">
                            <a:srgbClr val="000000">
                              <a:alpha val="43137"/>
                            </a:srgbClr>
                          </a:outerShdw>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7BACDC"/>
                    </a:solidFill>
                  </a:tcPr>
                </a:tc>
                <a:tc hMerge="1">
                  <a:txBody>
                    <a:bodyPr/>
                    <a:lstStyle/>
                    <a:p>
                      <a:endParaRPr lang="en-US"/>
                    </a:p>
                  </a:txBody>
                  <a:tcPr/>
                </a:tc>
                <a:extLst>
                  <a:ext uri="{0D108BD9-81ED-4DB2-BD59-A6C34878D82A}">
                    <a16:rowId xmlns:a16="http://schemas.microsoft.com/office/drawing/2014/main" val="1110583919"/>
                  </a:ext>
                </a:extLst>
              </a:tr>
              <a:tr h="302625">
                <a:tc>
                  <a:txBody>
                    <a:bodyPr/>
                    <a:lstStyle/>
                    <a:p>
                      <a:pPr marL="0" marR="0" algn="ctr">
                        <a:lnSpc>
                          <a:spcPct val="107000"/>
                        </a:lnSpc>
                        <a:spcBef>
                          <a:spcPts val="0"/>
                        </a:spcBef>
                        <a:spcAft>
                          <a:spcPts val="0"/>
                        </a:spcAft>
                      </a:pPr>
                      <a:r>
                        <a:rPr lang="en-US" sz="1800" b="1" dirty="0">
                          <a:solidFill>
                            <a:schemeClr val="bg1"/>
                          </a:solidFill>
                          <a:effectLst>
                            <a:outerShdw blurRad="38100" dist="38100" dir="2700000" algn="tl">
                              <a:srgbClr val="000000">
                                <a:alpha val="43137"/>
                              </a:srgbClr>
                            </a:outerShdw>
                          </a:effectLst>
                          <a:latin typeface="Report" panose="02000506020000020003" pitchFamily="2" charset="0"/>
                        </a:rPr>
                        <a:t>1</a:t>
                      </a:r>
                      <a:endParaRPr lang="en-US" sz="1800" b="1" dirty="0">
                        <a:solidFill>
                          <a:schemeClr val="bg1"/>
                        </a:solidFill>
                        <a:effectLst>
                          <a:outerShdw blurRad="38100" dist="38100" dir="2700000" algn="tl">
                            <a:srgbClr val="000000">
                              <a:alpha val="43137"/>
                            </a:srgbClr>
                          </a:outerShdw>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rgbClr val="7BACDC"/>
                      </a:solidFill>
                      <a:prstDash val="solid"/>
                      <a:round/>
                      <a:headEnd type="none" w="med" len="med"/>
                      <a:tailEnd type="none" w="med" len="med"/>
                    </a:lnB>
                    <a:solidFill>
                      <a:srgbClr val="7BACDC"/>
                    </a:solidFill>
                  </a:tcPr>
                </a:tc>
                <a:tc>
                  <a:txBody>
                    <a:bodyPr/>
                    <a:lstStyle/>
                    <a:p>
                      <a:pPr marL="0" marR="0" algn="ctr">
                        <a:lnSpc>
                          <a:spcPct val="107000"/>
                        </a:lnSpc>
                        <a:spcBef>
                          <a:spcPts val="0"/>
                        </a:spcBef>
                        <a:spcAft>
                          <a:spcPts val="0"/>
                        </a:spcAft>
                      </a:pPr>
                      <a:r>
                        <a:rPr lang="en-US" sz="1800" b="1" dirty="0">
                          <a:solidFill>
                            <a:schemeClr val="bg1"/>
                          </a:solidFill>
                          <a:effectLst>
                            <a:outerShdw blurRad="38100" dist="38100" dir="2700000" algn="tl">
                              <a:srgbClr val="000000">
                                <a:alpha val="43137"/>
                              </a:srgbClr>
                            </a:outerShdw>
                          </a:effectLst>
                          <a:latin typeface="Report" panose="02000506020000020003" pitchFamily="2" charset="0"/>
                        </a:rPr>
                        <a:t>2</a:t>
                      </a:r>
                      <a:endParaRPr lang="en-US" sz="1800" b="1" dirty="0">
                        <a:solidFill>
                          <a:schemeClr val="bg1"/>
                        </a:solidFill>
                        <a:effectLst>
                          <a:outerShdw blurRad="38100" dist="38100" dir="2700000" algn="tl">
                            <a:srgbClr val="000000">
                              <a:alpha val="43137"/>
                            </a:srgbClr>
                          </a:outerShdw>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chemeClr val="bg1"/>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rgbClr val="7BACDC"/>
                      </a:solidFill>
                      <a:prstDash val="solid"/>
                      <a:round/>
                      <a:headEnd type="none" w="med" len="med"/>
                      <a:tailEnd type="none" w="med" len="med"/>
                    </a:lnB>
                    <a:solidFill>
                      <a:srgbClr val="7BACDC"/>
                    </a:solidFill>
                  </a:tcPr>
                </a:tc>
                <a:extLst>
                  <a:ext uri="{0D108BD9-81ED-4DB2-BD59-A6C34878D82A}">
                    <a16:rowId xmlns:a16="http://schemas.microsoft.com/office/drawing/2014/main" val="1742752345"/>
                  </a:ext>
                </a:extLst>
              </a:tr>
              <a:tr h="312663">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a:solidFill>
                            <a:schemeClr val="tx1"/>
                          </a:solidFill>
                          <a:effectLst/>
                          <a:latin typeface="Report" panose="02000506020000020003" pitchFamily="2" charset="0"/>
                          <a:ea typeface="Futura Medium" panose="020B0500000000000000" pitchFamily="34" charset="0"/>
                          <a:cs typeface="Arial" panose="020B0604020202020204" pitchFamily="34" charset="0"/>
                        </a:rPr>
                        <a:t>Once Mom hung a fish up on a string.</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838963410"/>
                  </a:ext>
                </a:extLst>
              </a:tr>
              <a:tr h="312663">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The cat bandit was scratching himself</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323462614"/>
                  </a:ext>
                </a:extLst>
              </a:tr>
              <a:tr h="312663">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b="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a:solidFill>
                            <a:schemeClr val="tx1"/>
                          </a:solidFill>
                          <a:effectLst/>
                          <a:latin typeface="Report" panose="02000506020000020003" pitchFamily="2" charset="0"/>
                          <a:ea typeface="Futura Medium" panose="020B0500000000000000" pitchFamily="34" charset="0"/>
                          <a:cs typeface="Arial" panose="020B0604020202020204" pitchFamily="34" charset="0"/>
                        </a:rPr>
                        <a:t>when he got a whiff of the fish.</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3837993451"/>
                  </a:ext>
                </a:extLst>
              </a:tr>
              <a:tr h="312663">
                <a:tc>
                  <a:txBody>
                    <a:bodyPr/>
                    <a:lstStyle/>
                    <a:p>
                      <a:pPr marL="0" marR="0">
                        <a:lnSpc>
                          <a:spcPct val="107000"/>
                        </a:lnSpc>
                        <a:spcBef>
                          <a:spcPts val="0"/>
                        </a:spcBef>
                        <a:spcAft>
                          <a:spcPts val="0"/>
                        </a:spcAft>
                      </a:pPr>
                      <a:r>
                        <a:rPr lang="en-US" sz="1600" b="1"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Quick as a flash </a:t>
                      </a:r>
                      <a:endParaRPr lang="en-US" sz="1100" b="1"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1">
                          <a:solidFill>
                            <a:schemeClr val="tx1"/>
                          </a:solidFill>
                          <a:effectLst/>
                          <a:latin typeface="Report" panose="02000506020000020003" pitchFamily="2" charset="0"/>
                          <a:ea typeface="Futura Medium" panose="020B0500000000000000" pitchFamily="34" charset="0"/>
                          <a:cs typeface="Arial" panose="020B0604020202020204" pitchFamily="34" charset="0"/>
                        </a:rPr>
                        <a:t>Quick as a flash</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197317995"/>
                  </a:ext>
                </a:extLst>
              </a:tr>
              <a:tr h="312663">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he ran into the kitchen.</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2508347807"/>
                  </a:ext>
                </a:extLst>
              </a:tr>
              <a:tr h="312663">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a:solidFill>
                            <a:schemeClr val="tx1"/>
                          </a:solidFill>
                          <a:effectLst/>
                          <a:latin typeface="Report" panose="02000506020000020003" pitchFamily="2" charset="0"/>
                          <a:ea typeface="Futura Medium" panose="020B0500000000000000" pitchFamily="34" charset="0"/>
                          <a:cs typeface="Arial" panose="020B0604020202020204" pitchFamily="34" charset="0"/>
                        </a:rPr>
                        <a:t>The bandit spotted the fish hanging on the string. </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787722043"/>
                  </a:ext>
                </a:extLst>
              </a:tr>
              <a:tr h="312663">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He sat down to think up a plan to get the fish.</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2180830832"/>
                  </a:ext>
                </a:extLst>
              </a:tr>
              <a:tr h="312663">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a:solidFill>
                            <a:schemeClr val="tx1"/>
                          </a:solidFill>
                          <a:effectLst/>
                          <a:latin typeface="Report" panose="02000506020000020003" pitchFamily="2" charset="0"/>
                          <a:ea typeface="Futura Medium" panose="020B0500000000000000" pitchFamily="34" charset="0"/>
                          <a:cs typeface="Arial" panose="020B0604020202020204" pitchFamily="34" charset="0"/>
                        </a:rPr>
                        <a:t>The cat bandit ran and got Mom’s glasses.</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3041870569"/>
                  </a:ext>
                </a:extLst>
              </a:tr>
              <a:tr h="312663">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He set the glasses on a bench that was in the sun. </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1">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497557934"/>
                  </a:ext>
                </a:extLst>
              </a:tr>
              <a:tr h="312663">
                <a:tc>
                  <a:txBody>
                    <a:bodyPr/>
                    <a:lstStyle/>
                    <a:p>
                      <a:pPr marL="0" marR="0">
                        <a:lnSpc>
                          <a:spcPct val="107000"/>
                        </a:lnSpc>
                        <a:spcBef>
                          <a:spcPts val="0"/>
                        </a:spcBef>
                        <a:spcAft>
                          <a:spcPts val="0"/>
                        </a:spcAft>
                      </a:pPr>
                      <a:r>
                        <a:rPr lang="en-US" sz="1600" b="1"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The sun shone on the two lenses of the glasses.</a:t>
                      </a:r>
                      <a:endParaRPr lang="en-US" sz="1100" b="1"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1">
                          <a:solidFill>
                            <a:schemeClr val="tx1"/>
                          </a:solidFill>
                          <a:effectLst/>
                          <a:latin typeface="Report" panose="02000506020000020003" pitchFamily="2" charset="0"/>
                          <a:ea typeface="Futura Medium" panose="020B0500000000000000" pitchFamily="34" charset="0"/>
                          <a:cs typeface="Arial" panose="020B0604020202020204" pitchFamily="34" charset="0"/>
                        </a:rPr>
                        <a:t>The sun shone on the two lenses of the glasses.</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1300469880"/>
                  </a:ext>
                </a:extLst>
              </a:tr>
              <a:tr h="312663">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a:solidFill>
                            <a:schemeClr val="tx1"/>
                          </a:solidFill>
                          <a:effectLst/>
                          <a:latin typeface="Report" panose="02000506020000020003" pitchFamily="2" charset="0"/>
                          <a:ea typeface="Futura Medium" panose="020B0500000000000000" pitchFamily="34" charset="0"/>
                          <a:cs typeface="Arial" panose="020B0604020202020204" pitchFamily="34" charset="0"/>
                        </a:rPr>
                        <a:t>The lenses glinted in the sun. </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2796923205"/>
                  </a:ext>
                </a:extLst>
              </a:tr>
              <a:tr h="312663">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The bandit slid the glasses a bit to the left.</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3599462036"/>
                  </a:ext>
                </a:extLst>
              </a:tr>
              <a:tr h="312663">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a:solidFill>
                            <a:schemeClr val="tx1"/>
                          </a:solidFill>
                          <a:effectLst/>
                          <a:latin typeface="Report" panose="02000506020000020003" pitchFamily="2" charset="0"/>
                          <a:ea typeface="Futura Medium" panose="020B0500000000000000" pitchFamily="34" charset="0"/>
                          <a:cs typeface="Arial" panose="020B0604020202020204" pitchFamily="34" charset="0"/>
                        </a:rPr>
                        <a:t>He slid the glasses until one of the lenses sent hot sun flashing onto the string. </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2938187228"/>
                  </a:ext>
                </a:extLst>
              </a:tr>
              <a:tr h="312663">
                <a:tc>
                  <a:txBody>
                    <a:bodyPr/>
                    <a:lstStyle/>
                    <a:p>
                      <a:pPr marL="0" marR="0">
                        <a:lnSpc>
                          <a:spcPct val="107000"/>
                        </a:lnSpc>
                        <a:spcBef>
                          <a:spcPts val="0"/>
                        </a:spcBef>
                        <a:spcAft>
                          <a:spcPts val="0"/>
                        </a:spcAft>
                      </a:pPr>
                      <a:r>
                        <a:rPr lang="en-US" sz="1600" b="1"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Then he sat. </a:t>
                      </a:r>
                      <a:endParaRPr lang="en-US" sz="1100" b="1"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1">
                          <a:solidFill>
                            <a:schemeClr val="tx1"/>
                          </a:solidFill>
                          <a:effectLst/>
                          <a:latin typeface="Report" panose="02000506020000020003" pitchFamily="2" charset="0"/>
                          <a:ea typeface="Futura Medium" panose="020B0500000000000000" pitchFamily="34" charset="0"/>
                          <a:cs typeface="Arial" panose="020B0604020202020204" pitchFamily="34" charset="0"/>
                        </a:rPr>
                        <a:t>Then he sat. </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1550153524"/>
                  </a:ext>
                </a:extLst>
              </a:tr>
              <a:tr h="312663">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The sun from the glasses shone on the string. </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3091167462"/>
                  </a:ext>
                </a:extLst>
              </a:tr>
            </a:tbl>
          </a:graphicData>
        </a:graphic>
      </p:graphicFrame>
      <p:sp>
        <p:nvSpPr>
          <p:cNvPr id="8" name="Slide Number Placeholder 7">
            <a:extLst>
              <a:ext uri="{FF2B5EF4-FFF2-40B4-BE49-F238E27FC236}">
                <a16:creationId xmlns:a16="http://schemas.microsoft.com/office/drawing/2014/main" id="{D3855E33-344D-4C4D-A879-D1B703848FFB}"/>
              </a:ext>
            </a:extLst>
          </p:cNvPr>
          <p:cNvSpPr>
            <a:spLocks noGrp="1"/>
          </p:cNvSpPr>
          <p:nvPr>
            <p:ph type="sldNum" sz="quarter" idx="12"/>
          </p:nvPr>
        </p:nvSpPr>
        <p:spPr/>
        <p:txBody>
          <a:bodyPr/>
          <a:lstStyle/>
          <a:p>
            <a:fld id="{B10FFC13-3A2A-4149-B98F-0B9AB25B5B24}" type="slidenum">
              <a:rPr lang="en-US" smtClean="0"/>
              <a:t>16</a:t>
            </a:fld>
            <a:endParaRPr lang="en-US"/>
          </a:p>
        </p:txBody>
      </p:sp>
      <p:sp>
        <p:nvSpPr>
          <p:cNvPr id="10" name="TextBox 9">
            <a:extLst>
              <a:ext uri="{FF2B5EF4-FFF2-40B4-BE49-F238E27FC236}">
                <a16:creationId xmlns:a16="http://schemas.microsoft.com/office/drawing/2014/main" id="{B6FCE400-1F09-4483-891B-EDCDD4D7C9FB}"/>
              </a:ext>
            </a:extLst>
          </p:cNvPr>
          <p:cNvSpPr txBox="1"/>
          <p:nvPr/>
        </p:nvSpPr>
        <p:spPr>
          <a:xfrm>
            <a:off x="854284" y="162474"/>
            <a:ext cx="4137660" cy="276999"/>
          </a:xfrm>
          <a:prstGeom prst="rect">
            <a:avLst/>
          </a:prstGeom>
          <a:noFill/>
        </p:spPr>
        <p:txBody>
          <a:bodyPr wrap="square" rtlCol="0">
            <a:spAutoFit/>
          </a:bodyPr>
          <a:lstStyle/>
          <a:p>
            <a:r>
              <a:rPr lang="en-US" sz="1200" b="1" dirty="0">
                <a:latin typeface="Neuemontreal-light" panose="00000400000000000000" pitchFamily="50" charset="0"/>
                <a:ea typeface="Microsoft Sans Serif" panose="020B0604020202020204" pitchFamily="34" charset="0"/>
                <a:cs typeface="Microsoft Sans Serif" panose="020B0604020202020204" pitchFamily="34" charset="0"/>
              </a:rPr>
              <a:t>Name: 	    _________________________________________________</a:t>
            </a:r>
          </a:p>
        </p:txBody>
      </p:sp>
      <p:sp>
        <p:nvSpPr>
          <p:cNvPr id="11" name="TextBox 10">
            <a:extLst>
              <a:ext uri="{FF2B5EF4-FFF2-40B4-BE49-F238E27FC236}">
                <a16:creationId xmlns:a16="http://schemas.microsoft.com/office/drawing/2014/main" id="{B9C42591-5FBC-4FA1-8052-36F353B22D79}"/>
              </a:ext>
            </a:extLst>
          </p:cNvPr>
          <p:cNvSpPr txBox="1"/>
          <p:nvPr/>
        </p:nvSpPr>
        <p:spPr>
          <a:xfrm>
            <a:off x="2600960" y="363089"/>
            <a:ext cx="4137660" cy="276999"/>
          </a:xfrm>
          <a:prstGeom prst="rect">
            <a:avLst/>
          </a:prstGeom>
          <a:noFill/>
        </p:spPr>
        <p:txBody>
          <a:bodyPr wrap="square" rtlCol="0">
            <a:spAutoFit/>
          </a:bodyPr>
          <a:lstStyle/>
          <a:p>
            <a:pPr algn="r"/>
            <a:r>
              <a:rPr lang="en-US" sz="1200" b="1" dirty="0">
                <a:latin typeface="Neuemontreal-light" panose="00000400000000000000" pitchFamily="50" charset="0"/>
                <a:ea typeface="Microsoft Sans Serif" panose="020B0604020202020204" pitchFamily="34" charset="0"/>
                <a:cs typeface="Microsoft Sans Serif" panose="020B0604020202020204" pitchFamily="34" charset="0"/>
              </a:rPr>
              <a:t>Fluency: Two Voices</a:t>
            </a:r>
          </a:p>
        </p:txBody>
      </p:sp>
      <p:sp>
        <p:nvSpPr>
          <p:cNvPr id="12" name="TextBox 11">
            <a:extLst>
              <a:ext uri="{FF2B5EF4-FFF2-40B4-BE49-F238E27FC236}">
                <a16:creationId xmlns:a16="http://schemas.microsoft.com/office/drawing/2014/main" id="{BEB4F8B7-E7D3-4653-A14E-8CECD98845C4}"/>
              </a:ext>
            </a:extLst>
          </p:cNvPr>
          <p:cNvSpPr txBox="1"/>
          <p:nvPr/>
        </p:nvSpPr>
        <p:spPr>
          <a:xfrm>
            <a:off x="871218" y="9071207"/>
            <a:ext cx="4137660" cy="430887"/>
          </a:xfrm>
          <a:prstGeom prst="rect">
            <a:avLst/>
          </a:prstGeom>
          <a:noFill/>
        </p:spPr>
        <p:txBody>
          <a:bodyPr wrap="square" rtlCol="0">
            <a:spAutoFit/>
          </a:bodyPr>
          <a:lstStyle/>
          <a:p>
            <a:r>
              <a:rPr lang="en-US" sz="1050" dirty="0">
                <a:latin typeface="Neuemontreal-light" panose="00000400000000000000" pitchFamily="50" charset="0"/>
                <a:ea typeface="Microsoft Sans Serif" panose="020B0604020202020204" pitchFamily="34" charset="0"/>
                <a:cs typeface="Microsoft Sans Serif" panose="020B0604020202020204" pitchFamily="34" charset="0"/>
              </a:rPr>
              <a:t>CKLA Skills Grade 2</a:t>
            </a:r>
          </a:p>
          <a:p>
            <a:r>
              <a:rPr lang="en-US" sz="1050" dirty="0">
                <a:latin typeface="Neuemontreal-light" panose="00000400000000000000" pitchFamily="50" charset="0"/>
                <a:ea typeface="Microsoft Sans Serif" panose="020B0604020202020204" pitchFamily="34" charset="0"/>
                <a:cs typeface="Microsoft Sans Serif" panose="020B0604020202020204" pitchFamily="34" charset="0"/>
              </a:rPr>
              <a:t>Unit 1 Fluency Texts</a:t>
            </a:r>
          </a:p>
        </p:txBody>
      </p:sp>
      <p:sp>
        <p:nvSpPr>
          <p:cNvPr id="13" name="Text Box 2">
            <a:extLst>
              <a:ext uri="{FF2B5EF4-FFF2-40B4-BE49-F238E27FC236}">
                <a16:creationId xmlns:a16="http://schemas.microsoft.com/office/drawing/2014/main" id="{47D0710E-D596-4D51-80BE-6A4E853BBC27}"/>
              </a:ext>
            </a:extLst>
          </p:cNvPr>
          <p:cNvSpPr txBox="1"/>
          <p:nvPr/>
        </p:nvSpPr>
        <p:spPr>
          <a:xfrm>
            <a:off x="214206" y="704425"/>
            <a:ext cx="550545" cy="7440507"/>
          </a:xfrm>
          <a:prstGeom prst="rect">
            <a:avLst/>
          </a:prstGeom>
          <a:noFill/>
          <a:ln w="6350">
            <a:noFill/>
          </a:ln>
        </p:spPr>
        <p:txBody>
          <a:bodyPr rot="0" spcFirstLastPara="0" vert="vert270" wrap="square" lIns="91440" tIns="45720" rIns="91440" bIns="45720" numCol="1" spcCol="0" rtlCol="0" fromWordArt="0" anchor="ctr" anchorCtr="0" forceAA="0" compatLnSpc="1">
            <a:prstTxWarp prst="textNoShape">
              <a:avLst/>
            </a:prstTxWarp>
            <a:noAutofit/>
          </a:bodyPr>
          <a:lstStyle/>
          <a:p>
            <a:pPr marL="0" marR="0">
              <a:lnSpc>
                <a:spcPct val="107000"/>
              </a:lnSpc>
              <a:spcBef>
                <a:spcPts val="0"/>
              </a:spcBef>
              <a:spcAft>
                <a:spcPts val="0"/>
              </a:spcAft>
            </a:pPr>
            <a:r>
              <a:rPr lang="en-US" sz="1200" dirty="0">
                <a:effectLst/>
                <a:latin typeface="Neuemontreal-light" panose="00000400000000000000" pitchFamily="50" charset="0"/>
                <a:ea typeface="Microsoft Sans Serif" panose="020B0604020202020204" pitchFamily="34" charset="0"/>
                <a:cs typeface="Microsoft Sans Serif" panose="020B0604020202020204" pitchFamily="34" charset="0"/>
              </a:rPr>
              <a:t>Directions: One student reads down column 1 while the other student reads down column 2, together completing the story. </a:t>
            </a:r>
          </a:p>
          <a:p>
            <a:pPr marL="0" marR="0">
              <a:lnSpc>
                <a:spcPct val="107000"/>
              </a:lnSpc>
              <a:spcBef>
                <a:spcPts val="0"/>
              </a:spcBef>
              <a:spcAft>
                <a:spcPts val="0"/>
              </a:spcAft>
            </a:pPr>
            <a:r>
              <a:rPr lang="en-US" sz="1200" dirty="0">
                <a:effectLst/>
                <a:latin typeface="Neuemontreal-light" panose="00000400000000000000" pitchFamily="50" charset="0"/>
                <a:ea typeface="Microsoft Sans Serif" panose="020B0604020202020204" pitchFamily="34" charset="0"/>
                <a:cs typeface="Microsoft Sans Serif" panose="020B0604020202020204" pitchFamily="34" charset="0"/>
              </a:rPr>
              <a:t>The lines that should be read chorally (voices together) are in bold.</a:t>
            </a:r>
            <a:endParaRPr lang="en-US" sz="1600" dirty="0">
              <a:effectLst/>
              <a:latin typeface="Neuemontreal-light" panose="00000400000000000000" pitchFamily="50" charset="0"/>
              <a:ea typeface="Microsoft Sans Serif" panose="020B0604020202020204" pitchFamily="34" charset="0"/>
              <a:cs typeface="Microsoft Sans Serif" panose="020B0604020202020204" pitchFamily="34" charset="0"/>
            </a:endParaRPr>
          </a:p>
        </p:txBody>
      </p:sp>
    </p:spTree>
    <p:extLst>
      <p:ext uri="{BB962C8B-B14F-4D97-AF65-F5344CB8AC3E}">
        <p14:creationId xmlns:p14="http://schemas.microsoft.com/office/powerpoint/2010/main" val="1861082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D3461ACD-2ABB-4F7F-878F-06826537A2C2}"/>
              </a:ext>
            </a:extLst>
          </p:cNvPr>
          <p:cNvGraphicFramePr>
            <a:graphicFrameLocks noGrp="1"/>
          </p:cNvGraphicFramePr>
          <p:nvPr>
            <p:extLst>
              <p:ext uri="{D42A27DB-BD31-4B8C-83A1-F6EECF244321}">
                <p14:modId xmlns:p14="http://schemas.microsoft.com/office/powerpoint/2010/main" val="3769181072"/>
              </p:ext>
            </p:extLst>
          </p:nvPr>
        </p:nvGraphicFramePr>
        <p:xfrm>
          <a:off x="929640" y="792852"/>
          <a:ext cx="5808980" cy="2804504"/>
        </p:xfrm>
        <a:graphic>
          <a:graphicData uri="http://schemas.openxmlformats.org/drawingml/2006/table">
            <a:tbl>
              <a:tblPr firstRow="1" firstCol="1" bandRow="1">
                <a:tableStyleId>{5C22544A-7EE6-4342-B048-85BDC9FD1C3A}</a:tableStyleId>
              </a:tblPr>
              <a:tblGrid>
                <a:gridCol w="2904490">
                  <a:extLst>
                    <a:ext uri="{9D8B030D-6E8A-4147-A177-3AD203B41FA5}">
                      <a16:colId xmlns:a16="http://schemas.microsoft.com/office/drawing/2014/main" val="4056414663"/>
                    </a:ext>
                  </a:extLst>
                </a:gridCol>
                <a:gridCol w="2904490">
                  <a:extLst>
                    <a:ext uri="{9D8B030D-6E8A-4147-A177-3AD203B41FA5}">
                      <a16:colId xmlns:a16="http://schemas.microsoft.com/office/drawing/2014/main" val="2121055901"/>
                    </a:ext>
                  </a:extLst>
                </a:gridCol>
              </a:tblGrid>
              <a:tr h="271757">
                <a:tc gridSpan="2">
                  <a:txBody>
                    <a:bodyPr/>
                    <a:lstStyle/>
                    <a:p>
                      <a:pPr marL="0" marR="0" algn="ctr">
                        <a:lnSpc>
                          <a:spcPct val="107000"/>
                        </a:lnSpc>
                        <a:spcBef>
                          <a:spcPts val="0"/>
                        </a:spcBef>
                        <a:spcAft>
                          <a:spcPts val="0"/>
                        </a:spcAft>
                      </a:pPr>
                      <a:r>
                        <a:rPr lang="en-US" sz="2200" b="1" dirty="0">
                          <a:solidFill>
                            <a:schemeClr val="bg1"/>
                          </a:solidFill>
                          <a:effectLst>
                            <a:outerShdw blurRad="38100" dist="38100" dir="2700000" algn="tl">
                              <a:srgbClr val="000000">
                                <a:alpha val="43137"/>
                              </a:srgbClr>
                            </a:outerShdw>
                          </a:effectLst>
                          <a:latin typeface="Report" panose="02000506020000020003" pitchFamily="2" charset="0"/>
                        </a:rPr>
                        <a:t>The Fish</a:t>
                      </a:r>
                      <a:endParaRPr lang="en-US" sz="2200" b="1" dirty="0">
                        <a:solidFill>
                          <a:schemeClr val="bg1"/>
                        </a:solidFill>
                        <a:effectLst>
                          <a:outerShdw blurRad="38100" dist="38100" dir="2700000" algn="tl">
                            <a:srgbClr val="000000">
                              <a:alpha val="43137"/>
                            </a:srgbClr>
                          </a:outerShdw>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7BACDC"/>
                    </a:solidFill>
                  </a:tcPr>
                </a:tc>
                <a:tc hMerge="1">
                  <a:txBody>
                    <a:bodyPr/>
                    <a:lstStyle/>
                    <a:p>
                      <a:endParaRPr lang="en-US"/>
                    </a:p>
                  </a:txBody>
                  <a:tcPr/>
                </a:tc>
                <a:extLst>
                  <a:ext uri="{0D108BD9-81ED-4DB2-BD59-A6C34878D82A}">
                    <a16:rowId xmlns:a16="http://schemas.microsoft.com/office/drawing/2014/main" val="1110583919"/>
                  </a:ext>
                </a:extLst>
              </a:tr>
              <a:tr h="207714">
                <a:tc>
                  <a:txBody>
                    <a:bodyPr/>
                    <a:lstStyle/>
                    <a:p>
                      <a:pPr marL="0" marR="0" algn="ctr">
                        <a:lnSpc>
                          <a:spcPct val="107000"/>
                        </a:lnSpc>
                        <a:spcBef>
                          <a:spcPts val="0"/>
                        </a:spcBef>
                        <a:spcAft>
                          <a:spcPts val="0"/>
                        </a:spcAft>
                      </a:pPr>
                      <a:r>
                        <a:rPr lang="en-US" sz="1800" b="1" dirty="0">
                          <a:solidFill>
                            <a:schemeClr val="bg1"/>
                          </a:solidFill>
                          <a:effectLst>
                            <a:outerShdw blurRad="38100" dist="38100" dir="2700000" algn="tl">
                              <a:srgbClr val="000000">
                                <a:alpha val="43137"/>
                              </a:srgbClr>
                            </a:outerShdw>
                          </a:effectLst>
                          <a:latin typeface="Report" panose="02000506020000020003" pitchFamily="2" charset="0"/>
                        </a:rPr>
                        <a:t>1</a:t>
                      </a:r>
                      <a:endParaRPr lang="en-US" sz="1800" b="1" dirty="0">
                        <a:solidFill>
                          <a:schemeClr val="bg1"/>
                        </a:solidFill>
                        <a:effectLst>
                          <a:outerShdw blurRad="38100" dist="38100" dir="2700000" algn="tl">
                            <a:srgbClr val="000000">
                              <a:alpha val="43137"/>
                            </a:srgbClr>
                          </a:outerShdw>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rgbClr val="7BACDC"/>
                      </a:solidFill>
                      <a:prstDash val="solid"/>
                      <a:round/>
                      <a:headEnd type="none" w="med" len="med"/>
                      <a:tailEnd type="none" w="med" len="med"/>
                    </a:lnB>
                    <a:solidFill>
                      <a:srgbClr val="7BACDC"/>
                    </a:solidFill>
                  </a:tcPr>
                </a:tc>
                <a:tc>
                  <a:txBody>
                    <a:bodyPr/>
                    <a:lstStyle/>
                    <a:p>
                      <a:pPr marL="0" marR="0" algn="ctr">
                        <a:lnSpc>
                          <a:spcPct val="107000"/>
                        </a:lnSpc>
                        <a:spcBef>
                          <a:spcPts val="0"/>
                        </a:spcBef>
                        <a:spcAft>
                          <a:spcPts val="0"/>
                        </a:spcAft>
                      </a:pPr>
                      <a:r>
                        <a:rPr lang="en-US" sz="1800" b="1" dirty="0">
                          <a:solidFill>
                            <a:schemeClr val="bg1"/>
                          </a:solidFill>
                          <a:effectLst>
                            <a:outerShdw blurRad="38100" dist="38100" dir="2700000" algn="tl">
                              <a:srgbClr val="000000">
                                <a:alpha val="43137"/>
                              </a:srgbClr>
                            </a:outerShdw>
                          </a:effectLst>
                          <a:latin typeface="Report" panose="02000506020000020003" pitchFamily="2" charset="0"/>
                        </a:rPr>
                        <a:t>2</a:t>
                      </a:r>
                      <a:endParaRPr lang="en-US" sz="1800" b="1" dirty="0">
                        <a:solidFill>
                          <a:schemeClr val="bg1"/>
                        </a:solidFill>
                        <a:effectLst>
                          <a:outerShdw blurRad="38100" dist="38100" dir="2700000" algn="tl">
                            <a:srgbClr val="000000">
                              <a:alpha val="43137"/>
                            </a:srgbClr>
                          </a:outerShdw>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chemeClr val="bg1"/>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rgbClr val="7BACDC"/>
                      </a:solidFill>
                      <a:prstDash val="solid"/>
                      <a:round/>
                      <a:headEnd type="none" w="med" len="med"/>
                      <a:tailEnd type="none" w="med" len="med"/>
                    </a:lnB>
                    <a:solidFill>
                      <a:srgbClr val="7BACDC"/>
                    </a:solidFill>
                  </a:tcPr>
                </a:tc>
                <a:extLst>
                  <a:ext uri="{0D108BD9-81ED-4DB2-BD59-A6C34878D82A}">
                    <a16:rowId xmlns:a16="http://schemas.microsoft.com/office/drawing/2014/main" val="1742752345"/>
                  </a:ext>
                </a:extLst>
              </a:tr>
              <a:tr h="230872">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a:solidFill>
                            <a:schemeClr val="tx1"/>
                          </a:solidFill>
                          <a:effectLst/>
                          <a:latin typeface="Report" panose="02000506020000020003" pitchFamily="2" charset="0"/>
                          <a:ea typeface="Futura Medium" panose="020B0500000000000000" pitchFamily="34" charset="0"/>
                          <a:cs typeface="Arial" panose="020B0604020202020204" pitchFamily="34" charset="0"/>
                        </a:rPr>
                        <a:t>The string got hot. </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2947665004"/>
                  </a:ext>
                </a:extLst>
              </a:tr>
              <a:tr h="230872">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The wax on the string melted.</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228975540"/>
                  </a:ext>
                </a:extLst>
              </a:tr>
              <a:tr h="230872">
                <a:tc>
                  <a:txBody>
                    <a:bodyPr/>
                    <a:lstStyle/>
                    <a:p>
                      <a:pPr marL="0" marR="0">
                        <a:lnSpc>
                          <a:spcPct val="107000"/>
                        </a:lnSpc>
                        <a:spcBef>
                          <a:spcPts val="0"/>
                        </a:spcBef>
                        <a:spcAft>
                          <a:spcPts val="0"/>
                        </a:spcAft>
                      </a:pPr>
                      <a:r>
                        <a:rPr lang="en-US" sz="160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a:solidFill>
                            <a:schemeClr val="tx1"/>
                          </a:solidFill>
                          <a:effectLst/>
                          <a:latin typeface="Report" panose="02000506020000020003" pitchFamily="2" charset="0"/>
                          <a:ea typeface="Futura Medium" panose="020B0500000000000000" pitchFamily="34" charset="0"/>
                          <a:cs typeface="Arial" panose="020B0604020202020204" pitchFamily="34" charset="0"/>
                        </a:rPr>
                        <a:t>Then,</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3817255100"/>
                  </a:ext>
                </a:extLst>
              </a:tr>
              <a:tr h="230872">
                <a:tc>
                  <a:txBody>
                    <a:bodyPr/>
                    <a:lstStyle/>
                    <a:p>
                      <a:pPr marL="0" marR="0">
                        <a:lnSpc>
                          <a:spcPct val="107000"/>
                        </a:lnSpc>
                        <a:spcBef>
                          <a:spcPts val="0"/>
                        </a:spcBef>
                        <a:spcAft>
                          <a:spcPts val="0"/>
                        </a:spcAft>
                      </a:pPr>
                      <a:r>
                        <a:rPr lang="en-US" sz="1600" b="1"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rip!</a:t>
                      </a:r>
                      <a:endParaRPr lang="en-US" sz="110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1">
                          <a:solidFill>
                            <a:schemeClr val="tx1"/>
                          </a:solidFill>
                          <a:effectLst/>
                          <a:latin typeface="Report" panose="02000506020000020003" pitchFamily="2" charset="0"/>
                          <a:ea typeface="Futura Medium" panose="020B0500000000000000" pitchFamily="34" charset="0"/>
                          <a:cs typeface="Arial" panose="020B0604020202020204" pitchFamily="34" charset="0"/>
                        </a:rPr>
                        <a:t>rip!</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945741183"/>
                  </a:ext>
                </a:extLst>
              </a:tr>
              <a:tr h="230872">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The fish fell. Then—</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2777040559"/>
                  </a:ext>
                </a:extLst>
              </a:tr>
              <a:tr h="230872">
                <a:tc>
                  <a:txBody>
                    <a:bodyPr/>
                    <a:lstStyle/>
                    <a:p>
                      <a:pPr marL="0" marR="0">
                        <a:lnSpc>
                          <a:spcPct val="107000"/>
                        </a:lnSpc>
                        <a:spcBef>
                          <a:spcPts val="0"/>
                        </a:spcBef>
                        <a:spcAft>
                          <a:spcPts val="0"/>
                        </a:spcAft>
                      </a:pPr>
                      <a:r>
                        <a:rPr lang="en-US" sz="1600" b="1">
                          <a:solidFill>
                            <a:schemeClr val="tx1"/>
                          </a:solidFill>
                          <a:effectLst/>
                          <a:latin typeface="Report" panose="02000506020000020003" pitchFamily="2" charset="0"/>
                          <a:ea typeface="Futura Medium" panose="020B0500000000000000" pitchFamily="34" charset="0"/>
                          <a:cs typeface="Arial" panose="020B0604020202020204" pitchFamily="34" charset="0"/>
                        </a:rPr>
                        <a:t>munch, munch, munch—</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1">
                          <a:solidFill>
                            <a:schemeClr val="tx1"/>
                          </a:solidFill>
                          <a:effectLst/>
                          <a:latin typeface="Report" panose="02000506020000020003" pitchFamily="2" charset="0"/>
                          <a:ea typeface="Futura Medium" panose="020B0500000000000000" pitchFamily="34" charset="0"/>
                          <a:cs typeface="Arial" panose="020B0604020202020204" pitchFamily="34" charset="0"/>
                        </a:rPr>
                        <a:t>munch, munch, munch—</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2943166345"/>
                  </a:ext>
                </a:extLst>
              </a:tr>
              <a:tr h="230872">
                <a:tc>
                  <a:txBody>
                    <a:bodyPr/>
                    <a:lstStyle/>
                    <a:p>
                      <a:pPr marL="0" marR="0">
                        <a:lnSpc>
                          <a:spcPct val="107000"/>
                        </a:lnSpc>
                        <a:spcBef>
                          <a:spcPts val="0"/>
                        </a:spcBef>
                        <a:spcAft>
                          <a:spcPts val="0"/>
                        </a:spcAft>
                      </a:pPr>
                      <a:r>
                        <a:rPr lang="en-US" sz="160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that was the end of the fish.</a:t>
                      </a:r>
                      <a:endParaRPr lang="en-US" sz="110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3274359385"/>
                  </a:ext>
                </a:extLst>
              </a:tr>
            </a:tbl>
          </a:graphicData>
        </a:graphic>
      </p:graphicFrame>
      <p:sp>
        <p:nvSpPr>
          <p:cNvPr id="6" name="TextBox 5">
            <a:extLst>
              <a:ext uri="{FF2B5EF4-FFF2-40B4-BE49-F238E27FC236}">
                <a16:creationId xmlns:a16="http://schemas.microsoft.com/office/drawing/2014/main" id="{0940A82B-E142-4716-981B-387309CDEB51}"/>
              </a:ext>
            </a:extLst>
          </p:cNvPr>
          <p:cNvSpPr txBox="1"/>
          <p:nvPr/>
        </p:nvSpPr>
        <p:spPr>
          <a:xfrm>
            <a:off x="2674620" y="357470"/>
            <a:ext cx="4137660" cy="276999"/>
          </a:xfrm>
          <a:prstGeom prst="rect">
            <a:avLst/>
          </a:prstGeom>
          <a:noFill/>
        </p:spPr>
        <p:txBody>
          <a:bodyPr wrap="square" rtlCol="0">
            <a:spAutoFit/>
          </a:bodyPr>
          <a:lstStyle/>
          <a:p>
            <a:pPr algn="r"/>
            <a:r>
              <a:rPr lang="en-US" sz="1200" b="1" dirty="0">
                <a:latin typeface="Neuemontreal-light" panose="00000400000000000000" pitchFamily="50" charset="0"/>
                <a:ea typeface="Microsoft Sans Serif" panose="020B0604020202020204" pitchFamily="34" charset="0"/>
                <a:cs typeface="Microsoft Sans Serif" panose="020B0604020202020204" pitchFamily="34" charset="0"/>
              </a:rPr>
              <a:t>Fluency: Two Voices (“The Fish” continued)</a:t>
            </a:r>
          </a:p>
        </p:txBody>
      </p:sp>
      <p:sp>
        <p:nvSpPr>
          <p:cNvPr id="8" name="Slide Number Placeholder 7">
            <a:extLst>
              <a:ext uri="{FF2B5EF4-FFF2-40B4-BE49-F238E27FC236}">
                <a16:creationId xmlns:a16="http://schemas.microsoft.com/office/drawing/2014/main" id="{D3855E33-344D-4C4D-A879-D1B703848FFB}"/>
              </a:ext>
            </a:extLst>
          </p:cNvPr>
          <p:cNvSpPr>
            <a:spLocks noGrp="1"/>
          </p:cNvSpPr>
          <p:nvPr>
            <p:ph type="sldNum" sz="quarter" idx="12"/>
          </p:nvPr>
        </p:nvSpPr>
        <p:spPr/>
        <p:txBody>
          <a:bodyPr/>
          <a:lstStyle/>
          <a:p>
            <a:fld id="{B10FFC13-3A2A-4149-B98F-0B9AB25B5B24}" type="slidenum">
              <a:rPr lang="en-US" smtClean="0"/>
              <a:t>17</a:t>
            </a:fld>
            <a:endParaRPr lang="en-US"/>
          </a:p>
        </p:txBody>
      </p:sp>
      <p:sp>
        <p:nvSpPr>
          <p:cNvPr id="7" name="TextBox 6">
            <a:extLst>
              <a:ext uri="{FF2B5EF4-FFF2-40B4-BE49-F238E27FC236}">
                <a16:creationId xmlns:a16="http://schemas.microsoft.com/office/drawing/2014/main" id="{0B48EDF1-A458-4155-AFDC-2AD3A33FE759}"/>
              </a:ext>
            </a:extLst>
          </p:cNvPr>
          <p:cNvSpPr txBox="1"/>
          <p:nvPr/>
        </p:nvSpPr>
        <p:spPr>
          <a:xfrm>
            <a:off x="871218" y="9071207"/>
            <a:ext cx="4137660" cy="430887"/>
          </a:xfrm>
          <a:prstGeom prst="rect">
            <a:avLst/>
          </a:prstGeom>
          <a:noFill/>
        </p:spPr>
        <p:txBody>
          <a:bodyPr wrap="square" rtlCol="0">
            <a:spAutoFit/>
          </a:bodyPr>
          <a:lstStyle/>
          <a:p>
            <a:r>
              <a:rPr lang="en-US" sz="1050" dirty="0">
                <a:latin typeface="Neuemontreal-light" panose="00000400000000000000" pitchFamily="50" charset="0"/>
                <a:ea typeface="Microsoft Sans Serif" panose="020B0604020202020204" pitchFamily="34" charset="0"/>
                <a:cs typeface="Microsoft Sans Serif" panose="020B0604020202020204" pitchFamily="34" charset="0"/>
              </a:rPr>
              <a:t>CKLA Skills Grade 2</a:t>
            </a:r>
          </a:p>
          <a:p>
            <a:r>
              <a:rPr lang="en-US" sz="1050" dirty="0">
                <a:latin typeface="Neuemontreal-light" panose="00000400000000000000" pitchFamily="50" charset="0"/>
                <a:ea typeface="Microsoft Sans Serif" panose="020B0604020202020204" pitchFamily="34" charset="0"/>
                <a:cs typeface="Microsoft Sans Serif" panose="020B0604020202020204" pitchFamily="34" charset="0"/>
              </a:rPr>
              <a:t>Unit 1 Fluency Texts</a:t>
            </a:r>
          </a:p>
        </p:txBody>
      </p:sp>
    </p:spTree>
    <p:extLst>
      <p:ext uri="{BB962C8B-B14F-4D97-AF65-F5344CB8AC3E}">
        <p14:creationId xmlns:p14="http://schemas.microsoft.com/office/powerpoint/2010/main" val="24939462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D3461ACD-2ABB-4F7F-878F-06826537A2C2}"/>
              </a:ext>
            </a:extLst>
          </p:cNvPr>
          <p:cNvGraphicFramePr>
            <a:graphicFrameLocks noGrp="1"/>
          </p:cNvGraphicFramePr>
          <p:nvPr>
            <p:extLst>
              <p:ext uri="{D42A27DB-BD31-4B8C-83A1-F6EECF244321}">
                <p14:modId xmlns:p14="http://schemas.microsoft.com/office/powerpoint/2010/main" val="2680664794"/>
              </p:ext>
            </p:extLst>
          </p:nvPr>
        </p:nvGraphicFramePr>
        <p:xfrm>
          <a:off x="922020" y="792852"/>
          <a:ext cx="5816600" cy="7313926"/>
        </p:xfrm>
        <a:graphic>
          <a:graphicData uri="http://schemas.openxmlformats.org/drawingml/2006/table">
            <a:tbl>
              <a:tblPr firstRow="1" firstCol="1" bandRow="1">
                <a:tableStyleId>{5C22544A-7EE6-4342-B048-85BDC9FD1C3A}</a:tableStyleId>
              </a:tblPr>
              <a:tblGrid>
                <a:gridCol w="2908300">
                  <a:extLst>
                    <a:ext uri="{9D8B030D-6E8A-4147-A177-3AD203B41FA5}">
                      <a16:colId xmlns:a16="http://schemas.microsoft.com/office/drawing/2014/main" val="4056414663"/>
                    </a:ext>
                  </a:extLst>
                </a:gridCol>
                <a:gridCol w="2908300">
                  <a:extLst>
                    <a:ext uri="{9D8B030D-6E8A-4147-A177-3AD203B41FA5}">
                      <a16:colId xmlns:a16="http://schemas.microsoft.com/office/drawing/2014/main" val="2121055901"/>
                    </a:ext>
                  </a:extLst>
                </a:gridCol>
              </a:tblGrid>
              <a:tr h="364041">
                <a:tc gridSpan="2">
                  <a:txBody>
                    <a:bodyPr/>
                    <a:lstStyle/>
                    <a:p>
                      <a:pPr marL="0" marR="0" algn="ctr">
                        <a:lnSpc>
                          <a:spcPct val="107000"/>
                        </a:lnSpc>
                        <a:spcBef>
                          <a:spcPts val="0"/>
                        </a:spcBef>
                        <a:spcAft>
                          <a:spcPts val="0"/>
                        </a:spcAft>
                      </a:pPr>
                      <a:r>
                        <a:rPr lang="en-US" sz="2200" b="1" dirty="0">
                          <a:solidFill>
                            <a:schemeClr val="bg1"/>
                          </a:solidFill>
                          <a:effectLst>
                            <a:outerShdw blurRad="38100" dist="38100" dir="2700000" algn="tl">
                              <a:srgbClr val="000000">
                                <a:alpha val="43137"/>
                              </a:srgbClr>
                            </a:outerShdw>
                          </a:effectLst>
                          <a:latin typeface="Report" panose="02000506020000020003" pitchFamily="2" charset="0"/>
                        </a:rPr>
                        <a:t>The Milk</a:t>
                      </a:r>
                      <a:endParaRPr lang="en-US" sz="2200" b="1" dirty="0">
                        <a:solidFill>
                          <a:schemeClr val="bg1"/>
                        </a:solidFill>
                        <a:effectLst>
                          <a:outerShdw blurRad="38100" dist="38100" dir="2700000" algn="tl">
                            <a:srgbClr val="000000">
                              <a:alpha val="43137"/>
                            </a:srgbClr>
                          </a:outerShdw>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7BACDC"/>
                    </a:solidFill>
                  </a:tcPr>
                </a:tc>
                <a:tc hMerge="1">
                  <a:txBody>
                    <a:bodyPr/>
                    <a:lstStyle/>
                    <a:p>
                      <a:endParaRPr lang="en-US"/>
                    </a:p>
                  </a:txBody>
                  <a:tcPr/>
                </a:tc>
                <a:extLst>
                  <a:ext uri="{0D108BD9-81ED-4DB2-BD59-A6C34878D82A}">
                    <a16:rowId xmlns:a16="http://schemas.microsoft.com/office/drawing/2014/main" val="1110583919"/>
                  </a:ext>
                </a:extLst>
              </a:tr>
              <a:tr h="302625">
                <a:tc>
                  <a:txBody>
                    <a:bodyPr/>
                    <a:lstStyle/>
                    <a:p>
                      <a:pPr marL="0" marR="0" algn="ctr">
                        <a:lnSpc>
                          <a:spcPct val="107000"/>
                        </a:lnSpc>
                        <a:spcBef>
                          <a:spcPts val="0"/>
                        </a:spcBef>
                        <a:spcAft>
                          <a:spcPts val="0"/>
                        </a:spcAft>
                      </a:pPr>
                      <a:r>
                        <a:rPr lang="en-US" sz="1800" b="1" dirty="0">
                          <a:solidFill>
                            <a:schemeClr val="bg1"/>
                          </a:solidFill>
                          <a:effectLst>
                            <a:outerShdw blurRad="38100" dist="38100" dir="2700000" algn="tl">
                              <a:srgbClr val="000000">
                                <a:alpha val="43137"/>
                              </a:srgbClr>
                            </a:outerShdw>
                          </a:effectLst>
                          <a:latin typeface="Report" panose="02000506020000020003" pitchFamily="2" charset="0"/>
                        </a:rPr>
                        <a:t>1</a:t>
                      </a:r>
                      <a:endParaRPr lang="en-US" sz="1800" b="1" dirty="0">
                        <a:solidFill>
                          <a:schemeClr val="bg1"/>
                        </a:solidFill>
                        <a:effectLst>
                          <a:outerShdw blurRad="38100" dist="38100" dir="2700000" algn="tl">
                            <a:srgbClr val="000000">
                              <a:alpha val="43137"/>
                            </a:srgbClr>
                          </a:outerShdw>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rgbClr val="7BACDC"/>
                      </a:solidFill>
                      <a:prstDash val="solid"/>
                      <a:round/>
                      <a:headEnd type="none" w="med" len="med"/>
                      <a:tailEnd type="none" w="med" len="med"/>
                    </a:lnB>
                    <a:solidFill>
                      <a:srgbClr val="7BACDC"/>
                    </a:solidFill>
                  </a:tcPr>
                </a:tc>
                <a:tc>
                  <a:txBody>
                    <a:bodyPr/>
                    <a:lstStyle/>
                    <a:p>
                      <a:pPr marL="0" marR="0" algn="ctr">
                        <a:lnSpc>
                          <a:spcPct val="107000"/>
                        </a:lnSpc>
                        <a:spcBef>
                          <a:spcPts val="0"/>
                        </a:spcBef>
                        <a:spcAft>
                          <a:spcPts val="0"/>
                        </a:spcAft>
                      </a:pPr>
                      <a:r>
                        <a:rPr lang="en-US" sz="1800" b="1" dirty="0">
                          <a:solidFill>
                            <a:schemeClr val="bg1"/>
                          </a:solidFill>
                          <a:effectLst>
                            <a:outerShdw blurRad="38100" dist="38100" dir="2700000" algn="tl">
                              <a:srgbClr val="000000">
                                <a:alpha val="43137"/>
                              </a:srgbClr>
                            </a:outerShdw>
                          </a:effectLst>
                          <a:latin typeface="Report" panose="02000506020000020003" pitchFamily="2" charset="0"/>
                        </a:rPr>
                        <a:t>2</a:t>
                      </a:r>
                      <a:endParaRPr lang="en-US" sz="1800" b="1" dirty="0">
                        <a:solidFill>
                          <a:schemeClr val="bg1"/>
                        </a:solidFill>
                        <a:effectLst>
                          <a:outerShdw blurRad="38100" dist="38100" dir="2700000" algn="tl">
                            <a:srgbClr val="000000">
                              <a:alpha val="43137"/>
                            </a:srgbClr>
                          </a:outerShdw>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chemeClr val="bg1"/>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rgbClr val="7BACDC"/>
                      </a:solidFill>
                      <a:prstDash val="solid"/>
                      <a:round/>
                      <a:headEnd type="none" w="med" len="med"/>
                      <a:tailEnd type="none" w="med" len="med"/>
                    </a:lnB>
                    <a:solidFill>
                      <a:srgbClr val="7BACDC"/>
                    </a:solidFill>
                  </a:tcPr>
                </a:tc>
                <a:extLst>
                  <a:ext uri="{0D108BD9-81ED-4DB2-BD59-A6C34878D82A}">
                    <a16:rowId xmlns:a16="http://schemas.microsoft.com/office/drawing/2014/main" val="1742752345"/>
                  </a:ext>
                </a:extLst>
              </a:tr>
              <a:tr h="312663">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Once Beth left a glass of milk on the deck. </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1">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838963410"/>
                  </a:ext>
                </a:extLst>
              </a:tr>
              <a:tr h="312663">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a:solidFill>
                            <a:schemeClr val="tx1"/>
                          </a:solidFill>
                          <a:effectLst/>
                          <a:latin typeface="Report" panose="02000506020000020003" pitchFamily="2" charset="0"/>
                          <a:ea typeface="Futura Medium" panose="020B0500000000000000" pitchFamily="34" charset="0"/>
                          <a:cs typeface="Arial" panose="020B0604020202020204" pitchFamily="34" charset="0"/>
                        </a:rPr>
                        <a:t>The cat bandit spotted it.</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3070459465"/>
                  </a:ext>
                </a:extLst>
              </a:tr>
              <a:tr h="312663">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ea typeface="Futura Medium" panose="020B0500000000000000" pitchFamily="34" charset="0"/>
                          <a:cs typeface="Arial" panose="020B0604020202020204" pitchFamily="34" charset="0"/>
                        </a:rPr>
                        <a:t>It was up where he could not get it.</a:t>
                      </a:r>
                      <a:endParaRPr lang="en-US" sz="1100" b="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179924315"/>
                  </a:ext>
                </a:extLst>
              </a:tr>
              <a:tr h="312663">
                <a:tc>
                  <a:txBody>
                    <a:bodyPr/>
                    <a:lstStyle/>
                    <a:p>
                      <a:pPr marL="0" marR="0">
                        <a:lnSpc>
                          <a:spcPct val="107000"/>
                        </a:lnSpc>
                        <a:spcBef>
                          <a:spcPts val="0"/>
                        </a:spcBef>
                        <a:spcAft>
                          <a:spcPts val="0"/>
                        </a:spcAft>
                      </a:pPr>
                      <a:r>
                        <a:rPr lang="en-US" sz="1600" b="1"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The bandit was sad. </a:t>
                      </a:r>
                      <a:endParaRPr lang="en-US" sz="1100" b="1"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1">
                          <a:solidFill>
                            <a:schemeClr val="tx1"/>
                          </a:solidFill>
                          <a:effectLst/>
                          <a:latin typeface="Report" panose="02000506020000020003" pitchFamily="2" charset="0"/>
                          <a:ea typeface="Futura Medium" panose="020B0500000000000000" pitchFamily="34" charset="0"/>
                          <a:cs typeface="Arial" panose="020B0604020202020204" pitchFamily="34" charset="0"/>
                        </a:rPr>
                        <a:t>The bandit was sad. </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3837993451"/>
                  </a:ext>
                </a:extLst>
              </a:tr>
              <a:tr h="312663">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But then he spotted a string </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197317995"/>
                  </a:ext>
                </a:extLst>
              </a:tr>
              <a:tr h="312663">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a:solidFill>
                            <a:schemeClr val="tx1"/>
                          </a:solidFill>
                          <a:effectLst/>
                          <a:latin typeface="Report" panose="02000506020000020003" pitchFamily="2" charset="0"/>
                          <a:ea typeface="Futura Medium" panose="020B0500000000000000" pitchFamily="34" charset="0"/>
                          <a:cs typeface="Arial" panose="020B0604020202020204" pitchFamily="34" charset="0"/>
                        </a:rPr>
                        <a:t>that ran from the shed to the deck.</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2508347807"/>
                  </a:ext>
                </a:extLst>
              </a:tr>
              <a:tr h="312663">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Mom had hung wet socks,</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787722043"/>
                  </a:ext>
                </a:extLst>
              </a:tr>
              <a:tr h="312663">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b="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a:solidFill>
                            <a:schemeClr val="tx1"/>
                          </a:solidFill>
                          <a:effectLst/>
                          <a:latin typeface="Report" panose="02000506020000020003" pitchFamily="2" charset="0"/>
                          <a:ea typeface="Futura Medium" panose="020B0500000000000000" pitchFamily="34" charset="0"/>
                          <a:cs typeface="Arial" panose="020B0604020202020204" pitchFamily="34" charset="0"/>
                        </a:rPr>
                        <a:t>wet pants, </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2180830832"/>
                  </a:ext>
                </a:extLst>
              </a:tr>
              <a:tr h="312663">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and a wet jacket on the string. </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1">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3041870569"/>
                  </a:ext>
                </a:extLst>
              </a:tr>
              <a:tr h="312663">
                <a:tc>
                  <a:txBody>
                    <a:bodyPr/>
                    <a:lstStyle/>
                    <a:p>
                      <a:pPr marL="0" marR="0">
                        <a:lnSpc>
                          <a:spcPct val="107000"/>
                        </a:lnSpc>
                        <a:spcBef>
                          <a:spcPts val="0"/>
                        </a:spcBef>
                        <a:spcAft>
                          <a:spcPts val="0"/>
                        </a:spcAft>
                      </a:pPr>
                      <a:r>
                        <a:rPr lang="en-US" sz="1600" b="1"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The bandit grinned.</a:t>
                      </a:r>
                      <a:endParaRPr lang="en-US" sz="1100" b="1"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1">
                          <a:solidFill>
                            <a:schemeClr val="tx1"/>
                          </a:solidFill>
                          <a:effectLst/>
                          <a:latin typeface="Report" panose="02000506020000020003" pitchFamily="2" charset="0"/>
                          <a:ea typeface="Futura Medium" panose="020B0500000000000000" pitchFamily="34" charset="0"/>
                          <a:cs typeface="Arial" panose="020B0604020202020204" pitchFamily="34" charset="0"/>
                        </a:rPr>
                        <a:t>The bandit grinned.</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497557934"/>
                  </a:ext>
                </a:extLst>
              </a:tr>
              <a:tr h="312663">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b="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a:solidFill>
                            <a:schemeClr val="tx1"/>
                          </a:solidFill>
                          <a:effectLst/>
                          <a:latin typeface="Report" panose="02000506020000020003" pitchFamily="2" charset="0"/>
                          <a:ea typeface="Futura Medium" panose="020B0500000000000000" pitchFamily="34" charset="0"/>
                          <a:cs typeface="Arial" panose="020B0604020202020204" pitchFamily="34" charset="0"/>
                        </a:rPr>
                        <a:t>The cat bandit went and got Dad’s belt.</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1300469880"/>
                  </a:ext>
                </a:extLst>
              </a:tr>
              <a:tr h="312663">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Then he got up on top of the shed.</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2796923205"/>
                  </a:ext>
                </a:extLst>
              </a:tr>
              <a:tr h="312663">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a:solidFill>
                            <a:schemeClr val="tx1"/>
                          </a:solidFill>
                          <a:effectLst/>
                          <a:latin typeface="Report" panose="02000506020000020003" pitchFamily="2" charset="0"/>
                          <a:ea typeface="Futura Medium" panose="020B0500000000000000" pitchFamily="34" charset="0"/>
                          <a:cs typeface="Arial" panose="020B0604020202020204" pitchFamily="34" charset="0"/>
                        </a:rPr>
                        <a:t>He swung the belt on top of the string. </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3599462036"/>
                  </a:ext>
                </a:extLst>
              </a:tr>
              <a:tr h="312663">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Then he held on to the belt </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2938187228"/>
                  </a:ext>
                </a:extLst>
              </a:tr>
              <a:tr h="312663">
                <a:tc>
                  <a:txBody>
                    <a:bodyPr/>
                    <a:lstStyle/>
                    <a:p>
                      <a:pPr marL="0" marR="0">
                        <a:lnSpc>
                          <a:spcPct val="107000"/>
                        </a:lnSpc>
                        <a:spcBef>
                          <a:spcPts val="0"/>
                        </a:spcBef>
                        <a:spcAft>
                          <a:spcPts val="0"/>
                        </a:spcAft>
                      </a:pPr>
                      <a:r>
                        <a:rPr lang="en-US" sz="1600" b="1"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and jumped off the shed. Whiz!</a:t>
                      </a:r>
                      <a:endParaRPr lang="en-US" sz="1100" b="1"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1">
                          <a:solidFill>
                            <a:schemeClr val="tx1"/>
                          </a:solidFill>
                          <a:effectLst/>
                          <a:latin typeface="Report" panose="02000506020000020003" pitchFamily="2" charset="0"/>
                          <a:ea typeface="Futura Medium" panose="020B0500000000000000" pitchFamily="34" charset="0"/>
                          <a:cs typeface="Arial" panose="020B0604020202020204" pitchFamily="34" charset="0"/>
                        </a:rPr>
                        <a:t>and jumped off the shed. Whiz!</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1550153524"/>
                  </a:ext>
                </a:extLst>
              </a:tr>
              <a:tr h="312663">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a:solidFill>
                            <a:schemeClr val="tx1"/>
                          </a:solidFill>
                          <a:effectLst/>
                          <a:latin typeface="Report" panose="02000506020000020003" pitchFamily="2" charset="0"/>
                          <a:ea typeface="Futura Medium" panose="020B0500000000000000" pitchFamily="34" charset="0"/>
                          <a:cs typeface="Arial" panose="020B0604020202020204" pitchFamily="34" charset="0"/>
                        </a:rPr>
                        <a:t>The bandit went zipping off on the string.</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3091167462"/>
                  </a:ext>
                </a:extLst>
              </a:tr>
              <a:tr h="312663">
                <a:tc>
                  <a:txBody>
                    <a:bodyPr/>
                    <a:lstStyle/>
                    <a:p>
                      <a:pPr marL="0" marR="0">
                        <a:lnSpc>
                          <a:spcPct val="107000"/>
                        </a:lnSpc>
                        <a:spcBef>
                          <a:spcPts val="0"/>
                        </a:spcBef>
                        <a:spcAft>
                          <a:spcPts val="0"/>
                        </a:spcAft>
                      </a:pPr>
                      <a:r>
                        <a:rPr lang="en-US" sz="1600" b="1"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Pop, pop, pop!</a:t>
                      </a:r>
                      <a:endParaRPr lang="en-US" sz="1100" b="1"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1">
                          <a:solidFill>
                            <a:schemeClr val="tx1"/>
                          </a:solidFill>
                          <a:effectLst/>
                          <a:latin typeface="Report" panose="02000506020000020003" pitchFamily="2" charset="0"/>
                          <a:ea typeface="Futura Medium" panose="020B0500000000000000" pitchFamily="34" charset="0"/>
                          <a:cs typeface="Arial" panose="020B0604020202020204" pitchFamily="34" charset="0"/>
                        </a:rPr>
                        <a:t>Pop, pop, pop!</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610602808"/>
                  </a:ext>
                </a:extLst>
              </a:tr>
              <a:tr h="312663">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He knocked the socks off the string. </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786792788"/>
                  </a:ext>
                </a:extLst>
              </a:tr>
            </a:tbl>
          </a:graphicData>
        </a:graphic>
      </p:graphicFrame>
      <p:sp>
        <p:nvSpPr>
          <p:cNvPr id="8" name="Slide Number Placeholder 7">
            <a:extLst>
              <a:ext uri="{FF2B5EF4-FFF2-40B4-BE49-F238E27FC236}">
                <a16:creationId xmlns:a16="http://schemas.microsoft.com/office/drawing/2014/main" id="{D3855E33-344D-4C4D-A879-D1B703848FFB}"/>
              </a:ext>
            </a:extLst>
          </p:cNvPr>
          <p:cNvSpPr>
            <a:spLocks noGrp="1"/>
          </p:cNvSpPr>
          <p:nvPr>
            <p:ph type="sldNum" sz="quarter" idx="12"/>
          </p:nvPr>
        </p:nvSpPr>
        <p:spPr/>
        <p:txBody>
          <a:bodyPr/>
          <a:lstStyle/>
          <a:p>
            <a:fld id="{B10FFC13-3A2A-4149-B98F-0B9AB25B5B24}" type="slidenum">
              <a:rPr lang="en-US" smtClean="0"/>
              <a:t>18</a:t>
            </a:fld>
            <a:endParaRPr lang="en-US"/>
          </a:p>
        </p:txBody>
      </p:sp>
      <p:sp>
        <p:nvSpPr>
          <p:cNvPr id="10" name="TextBox 9">
            <a:extLst>
              <a:ext uri="{FF2B5EF4-FFF2-40B4-BE49-F238E27FC236}">
                <a16:creationId xmlns:a16="http://schemas.microsoft.com/office/drawing/2014/main" id="{F7E97543-9124-4CA0-82F0-A0B6F814CD0A}"/>
              </a:ext>
            </a:extLst>
          </p:cNvPr>
          <p:cNvSpPr txBox="1"/>
          <p:nvPr/>
        </p:nvSpPr>
        <p:spPr>
          <a:xfrm>
            <a:off x="854284" y="162474"/>
            <a:ext cx="4137660" cy="276999"/>
          </a:xfrm>
          <a:prstGeom prst="rect">
            <a:avLst/>
          </a:prstGeom>
          <a:noFill/>
        </p:spPr>
        <p:txBody>
          <a:bodyPr wrap="square" rtlCol="0">
            <a:spAutoFit/>
          </a:bodyPr>
          <a:lstStyle/>
          <a:p>
            <a:r>
              <a:rPr lang="en-US" sz="1200" b="1" dirty="0">
                <a:latin typeface="Neuemontreal-light" panose="00000400000000000000" pitchFamily="50" charset="0"/>
                <a:ea typeface="Microsoft Sans Serif" panose="020B0604020202020204" pitchFamily="34" charset="0"/>
                <a:cs typeface="Microsoft Sans Serif" panose="020B0604020202020204" pitchFamily="34" charset="0"/>
              </a:rPr>
              <a:t>Name: 	    _________________________________________________</a:t>
            </a:r>
          </a:p>
        </p:txBody>
      </p:sp>
      <p:sp>
        <p:nvSpPr>
          <p:cNvPr id="11" name="TextBox 10">
            <a:extLst>
              <a:ext uri="{FF2B5EF4-FFF2-40B4-BE49-F238E27FC236}">
                <a16:creationId xmlns:a16="http://schemas.microsoft.com/office/drawing/2014/main" id="{6FED77A3-4BDF-4811-A378-83CD4155890A}"/>
              </a:ext>
            </a:extLst>
          </p:cNvPr>
          <p:cNvSpPr txBox="1"/>
          <p:nvPr/>
        </p:nvSpPr>
        <p:spPr>
          <a:xfrm>
            <a:off x="2600960" y="363089"/>
            <a:ext cx="4137660" cy="276999"/>
          </a:xfrm>
          <a:prstGeom prst="rect">
            <a:avLst/>
          </a:prstGeom>
          <a:noFill/>
        </p:spPr>
        <p:txBody>
          <a:bodyPr wrap="square" rtlCol="0">
            <a:spAutoFit/>
          </a:bodyPr>
          <a:lstStyle/>
          <a:p>
            <a:pPr algn="r"/>
            <a:r>
              <a:rPr lang="en-US" sz="1200" b="1" dirty="0">
                <a:latin typeface="Neuemontreal-light" panose="00000400000000000000" pitchFamily="50" charset="0"/>
                <a:ea typeface="Microsoft Sans Serif" panose="020B0604020202020204" pitchFamily="34" charset="0"/>
                <a:cs typeface="Microsoft Sans Serif" panose="020B0604020202020204" pitchFamily="34" charset="0"/>
              </a:rPr>
              <a:t>Fluency: Two Voices</a:t>
            </a:r>
          </a:p>
        </p:txBody>
      </p:sp>
      <p:sp>
        <p:nvSpPr>
          <p:cNvPr id="12" name="TextBox 11">
            <a:extLst>
              <a:ext uri="{FF2B5EF4-FFF2-40B4-BE49-F238E27FC236}">
                <a16:creationId xmlns:a16="http://schemas.microsoft.com/office/drawing/2014/main" id="{A89C3691-65CD-422D-A786-869B222A024E}"/>
              </a:ext>
            </a:extLst>
          </p:cNvPr>
          <p:cNvSpPr txBox="1"/>
          <p:nvPr/>
        </p:nvSpPr>
        <p:spPr>
          <a:xfrm>
            <a:off x="871218" y="9071207"/>
            <a:ext cx="4137660" cy="430887"/>
          </a:xfrm>
          <a:prstGeom prst="rect">
            <a:avLst/>
          </a:prstGeom>
          <a:noFill/>
        </p:spPr>
        <p:txBody>
          <a:bodyPr wrap="square" rtlCol="0">
            <a:spAutoFit/>
          </a:bodyPr>
          <a:lstStyle/>
          <a:p>
            <a:r>
              <a:rPr lang="en-US" sz="1050" dirty="0">
                <a:latin typeface="Neuemontreal-light" panose="00000400000000000000" pitchFamily="50" charset="0"/>
                <a:ea typeface="Microsoft Sans Serif" panose="020B0604020202020204" pitchFamily="34" charset="0"/>
                <a:cs typeface="Microsoft Sans Serif" panose="020B0604020202020204" pitchFamily="34" charset="0"/>
              </a:rPr>
              <a:t>CKLA Skills Grade 2</a:t>
            </a:r>
          </a:p>
          <a:p>
            <a:r>
              <a:rPr lang="en-US" sz="1050" dirty="0">
                <a:latin typeface="Neuemontreal-light" panose="00000400000000000000" pitchFamily="50" charset="0"/>
                <a:ea typeface="Microsoft Sans Serif" panose="020B0604020202020204" pitchFamily="34" charset="0"/>
                <a:cs typeface="Microsoft Sans Serif" panose="020B0604020202020204" pitchFamily="34" charset="0"/>
              </a:rPr>
              <a:t>Unit 1 Fluency Texts</a:t>
            </a:r>
          </a:p>
        </p:txBody>
      </p:sp>
      <p:sp>
        <p:nvSpPr>
          <p:cNvPr id="13" name="Text Box 2">
            <a:extLst>
              <a:ext uri="{FF2B5EF4-FFF2-40B4-BE49-F238E27FC236}">
                <a16:creationId xmlns:a16="http://schemas.microsoft.com/office/drawing/2014/main" id="{D65CF689-7D47-4C62-9ACF-2ED42538F8AC}"/>
              </a:ext>
            </a:extLst>
          </p:cNvPr>
          <p:cNvSpPr txBox="1"/>
          <p:nvPr/>
        </p:nvSpPr>
        <p:spPr>
          <a:xfrm>
            <a:off x="214206" y="704425"/>
            <a:ext cx="550545" cy="7440507"/>
          </a:xfrm>
          <a:prstGeom prst="rect">
            <a:avLst/>
          </a:prstGeom>
          <a:noFill/>
          <a:ln w="6350">
            <a:noFill/>
          </a:ln>
        </p:spPr>
        <p:txBody>
          <a:bodyPr rot="0" spcFirstLastPara="0" vert="vert270" wrap="square" lIns="91440" tIns="45720" rIns="91440" bIns="45720" numCol="1" spcCol="0" rtlCol="0" fromWordArt="0" anchor="ctr" anchorCtr="0" forceAA="0" compatLnSpc="1">
            <a:prstTxWarp prst="textNoShape">
              <a:avLst/>
            </a:prstTxWarp>
            <a:noAutofit/>
          </a:bodyPr>
          <a:lstStyle/>
          <a:p>
            <a:pPr marL="0" marR="0">
              <a:lnSpc>
                <a:spcPct val="107000"/>
              </a:lnSpc>
              <a:spcBef>
                <a:spcPts val="0"/>
              </a:spcBef>
              <a:spcAft>
                <a:spcPts val="0"/>
              </a:spcAft>
            </a:pPr>
            <a:r>
              <a:rPr lang="en-US" sz="1200" dirty="0">
                <a:effectLst/>
                <a:latin typeface="Neuemontreal-light" panose="00000400000000000000" pitchFamily="50" charset="0"/>
                <a:ea typeface="Microsoft Sans Serif" panose="020B0604020202020204" pitchFamily="34" charset="0"/>
                <a:cs typeface="Microsoft Sans Serif" panose="020B0604020202020204" pitchFamily="34" charset="0"/>
              </a:rPr>
              <a:t>Directions: One student reads down column 1 while the other student reads down column 2, together completing the story. </a:t>
            </a:r>
          </a:p>
          <a:p>
            <a:pPr marL="0" marR="0">
              <a:lnSpc>
                <a:spcPct val="107000"/>
              </a:lnSpc>
              <a:spcBef>
                <a:spcPts val="0"/>
              </a:spcBef>
              <a:spcAft>
                <a:spcPts val="0"/>
              </a:spcAft>
            </a:pPr>
            <a:r>
              <a:rPr lang="en-US" sz="1200" dirty="0">
                <a:effectLst/>
                <a:latin typeface="Neuemontreal-light" panose="00000400000000000000" pitchFamily="50" charset="0"/>
                <a:ea typeface="Microsoft Sans Serif" panose="020B0604020202020204" pitchFamily="34" charset="0"/>
                <a:cs typeface="Microsoft Sans Serif" panose="020B0604020202020204" pitchFamily="34" charset="0"/>
              </a:rPr>
              <a:t>The lines that should be read chorally (voices together) are in bold.</a:t>
            </a:r>
            <a:endParaRPr lang="en-US" sz="1600" dirty="0">
              <a:effectLst/>
              <a:latin typeface="Neuemontreal-light" panose="00000400000000000000" pitchFamily="50" charset="0"/>
              <a:ea typeface="Microsoft Sans Serif" panose="020B0604020202020204" pitchFamily="34" charset="0"/>
              <a:cs typeface="Microsoft Sans Serif" panose="020B0604020202020204" pitchFamily="34" charset="0"/>
            </a:endParaRPr>
          </a:p>
        </p:txBody>
      </p:sp>
    </p:spTree>
    <p:extLst>
      <p:ext uri="{BB962C8B-B14F-4D97-AF65-F5344CB8AC3E}">
        <p14:creationId xmlns:p14="http://schemas.microsoft.com/office/powerpoint/2010/main" val="9726775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D3461ACD-2ABB-4F7F-878F-06826537A2C2}"/>
              </a:ext>
            </a:extLst>
          </p:cNvPr>
          <p:cNvGraphicFramePr>
            <a:graphicFrameLocks noGrp="1"/>
          </p:cNvGraphicFramePr>
          <p:nvPr>
            <p:extLst>
              <p:ext uri="{D42A27DB-BD31-4B8C-83A1-F6EECF244321}">
                <p14:modId xmlns:p14="http://schemas.microsoft.com/office/powerpoint/2010/main" val="4085305587"/>
              </p:ext>
            </p:extLst>
          </p:nvPr>
        </p:nvGraphicFramePr>
        <p:xfrm>
          <a:off x="929640" y="792852"/>
          <a:ext cx="5808980" cy="4802659"/>
        </p:xfrm>
        <a:graphic>
          <a:graphicData uri="http://schemas.openxmlformats.org/drawingml/2006/table">
            <a:tbl>
              <a:tblPr firstRow="1" firstCol="1" bandRow="1">
                <a:tableStyleId>{5C22544A-7EE6-4342-B048-85BDC9FD1C3A}</a:tableStyleId>
              </a:tblPr>
              <a:tblGrid>
                <a:gridCol w="2904490">
                  <a:extLst>
                    <a:ext uri="{9D8B030D-6E8A-4147-A177-3AD203B41FA5}">
                      <a16:colId xmlns:a16="http://schemas.microsoft.com/office/drawing/2014/main" val="4056414663"/>
                    </a:ext>
                  </a:extLst>
                </a:gridCol>
                <a:gridCol w="2904490">
                  <a:extLst>
                    <a:ext uri="{9D8B030D-6E8A-4147-A177-3AD203B41FA5}">
                      <a16:colId xmlns:a16="http://schemas.microsoft.com/office/drawing/2014/main" val="2121055901"/>
                    </a:ext>
                  </a:extLst>
                </a:gridCol>
              </a:tblGrid>
              <a:tr h="271757">
                <a:tc gridSpan="2">
                  <a:txBody>
                    <a:bodyPr/>
                    <a:lstStyle/>
                    <a:p>
                      <a:pPr marL="0" marR="0" algn="ctr">
                        <a:lnSpc>
                          <a:spcPct val="107000"/>
                        </a:lnSpc>
                        <a:spcBef>
                          <a:spcPts val="0"/>
                        </a:spcBef>
                        <a:spcAft>
                          <a:spcPts val="0"/>
                        </a:spcAft>
                      </a:pPr>
                      <a:r>
                        <a:rPr lang="en-US" sz="2200" b="1" dirty="0">
                          <a:solidFill>
                            <a:schemeClr val="bg1"/>
                          </a:solidFill>
                          <a:effectLst>
                            <a:outerShdw blurRad="38100" dist="38100" dir="2700000" algn="tl">
                              <a:srgbClr val="000000">
                                <a:alpha val="43137"/>
                              </a:srgbClr>
                            </a:outerShdw>
                          </a:effectLst>
                          <a:latin typeface="Report" panose="02000506020000020003" pitchFamily="2" charset="0"/>
                        </a:rPr>
                        <a:t>The Milk</a:t>
                      </a:r>
                      <a:endParaRPr lang="en-US" sz="2200" b="1" dirty="0">
                        <a:solidFill>
                          <a:schemeClr val="bg1"/>
                        </a:solidFill>
                        <a:effectLst>
                          <a:outerShdw blurRad="38100" dist="38100" dir="2700000" algn="tl">
                            <a:srgbClr val="000000">
                              <a:alpha val="43137"/>
                            </a:srgbClr>
                          </a:outerShdw>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7BACDC"/>
                    </a:solidFill>
                  </a:tcPr>
                </a:tc>
                <a:tc hMerge="1">
                  <a:txBody>
                    <a:bodyPr/>
                    <a:lstStyle/>
                    <a:p>
                      <a:endParaRPr lang="en-US"/>
                    </a:p>
                  </a:txBody>
                  <a:tcPr/>
                </a:tc>
                <a:extLst>
                  <a:ext uri="{0D108BD9-81ED-4DB2-BD59-A6C34878D82A}">
                    <a16:rowId xmlns:a16="http://schemas.microsoft.com/office/drawing/2014/main" val="1110583919"/>
                  </a:ext>
                </a:extLst>
              </a:tr>
              <a:tr h="207714">
                <a:tc>
                  <a:txBody>
                    <a:bodyPr/>
                    <a:lstStyle/>
                    <a:p>
                      <a:pPr marL="0" marR="0" algn="ctr">
                        <a:lnSpc>
                          <a:spcPct val="107000"/>
                        </a:lnSpc>
                        <a:spcBef>
                          <a:spcPts val="0"/>
                        </a:spcBef>
                        <a:spcAft>
                          <a:spcPts val="0"/>
                        </a:spcAft>
                      </a:pPr>
                      <a:r>
                        <a:rPr lang="en-US" sz="1800" b="1" dirty="0">
                          <a:solidFill>
                            <a:schemeClr val="bg1"/>
                          </a:solidFill>
                          <a:effectLst>
                            <a:outerShdw blurRad="38100" dist="38100" dir="2700000" algn="tl">
                              <a:srgbClr val="000000">
                                <a:alpha val="43137"/>
                              </a:srgbClr>
                            </a:outerShdw>
                          </a:effectLst>
                          <a:latin typeface="Report" panose="02000506020000020003" pitchFamily="2" charset="0"/>
                        </a:rPr>
                        <a:t>1</a:t>
                      </a:r>
                      <a:endParaRPr lang="en-US" sz="1800" b="1" dirty="0">
                        <a:solidFill>
                          <a:schemeClr val="bg1"/>
                        </a:solidFill>
                        <a:effectLst>
                          <a:outerShdw blurRad="38100" dist="38100" dir="2700000" algn="tl">
                            <a:srgbClr val="000000">
                              <a:alpha val="43137"/>
                            </a:srgbClr>
                          </a:outerShdw>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rgbClr val="7BACDC"/>
                      </a:solidFill>
                      <a:prstDash val="solid"/>
                      <a:round/>
                      <a:headEnd type="none" w="med" len="med"/>
                      <a:tailEnd type="none" w="med" len="med"/>
                    </a:lnB>
                    <a:solidFill>
                      <a:srgbClr val="7BACDC"/>
                    </a:solidFill>
                  </a:tcPr>
                </a:tc>
                <a:tc>
                  <a:txBody>
                    <a:bodyPr/>
                    <a:lstStyle/>
                    <a:p>
                      <a:pPr marL="0" marR="0" algn="ctr">
                        <a:lnSpc>
                          <a:spcPct val="107000"/>
                        </a:lnSpc>
                        <a:spcBef>
                          <a:spcPts val="0"/>
                        </a:spcBef>
                        <a:spcAft>
                          <a:spcPts val="0"/>
                        </a:spcAft>
                      </a:pPr>
                      <a:r>
                        <a:rPr lang="en-US" sz="1800" b="1" dirty="0">
                          <a:solidFill>
                            <a:schemeClr val="bg1"/>
                          </a:solidFill>
                          <a:effectLst>
                            <a:outerShdw blurRad="38100" dist="38100" dir="2700000" algn="tl">
                              <a:srgbClr val="000000">
                                <a:alpha val="43137"/>
                              </a:srgbClr>
                            </a:outerShdw>
                          </a:effectLst>
                          <a:latin typeface="Report" panose="02000506020000020003" pitchFamily="2" charset="0"/>
                        </a:rPr>
                        <a:t>2</a:t>
                      </a:r>
                      <a:endParaRPr lang="en-US" sz="1800" b="1" dirty="0">
                        <a:solidFill>
                          <a:schemeClr val="bg1"/>
                        </a:solidFill>
                        <a:effectLst>
                          <a:outerShdw blurRad="38100" dist="38100" dir="2700000" algn="tl">
                            <a:srgbClr val="000000">
                              <a:alpha val="43137"/>
                            </a:srgbClr>
                          </a:outerShdw>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chemeClr val="bg1"/>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rgbClr val="7BACDC"/>
                      </a:solidFill>
                      <a:prstDash val="solid"/>
                      <a:round/>
                      <a:headEnd type="none" w="med" len="med"/>
                      <a:tailEnd type="none" w="med" len="med"/>
                    </a:lnB>
                    <a:solidFill>
                      <a:srgbClr val="7BACDC"/>
                    </a:solidFill>
                  </a:tcPr>
                </a:tc>
                <a:extLst>
                  <a:ext uri="{0D108BD9-81ED-4DB2-BD59-A6C34878D82A}">
                    <a16:rowId xmlns:a16="http://schemas.microsoft.com/office/drawing/2014/main" val="1742752345"/>
                  </a:ext>
                </a:extLst>
              </a:tr>
              <a:tr h="230872">
                <a:tc>
                  <a:txBody>
                    <a:bodyPr/>
                    <a:lstStyle/>
                    <a:p>
                      <a:pPr marL="0" marR="0">
                        <a:lnSpc>
                          <a:spcPct val="107000"/>
                        </a:lnSpc>
                        <a:spcBef>
                          <a:spcPts val="0"/>
                        </a:spcBef>
                        <a:spcAft>
                          <a:spcPts val="0"/>
                        </a:spcAft>
                      </a:pPr>
                      <a:r>
                        <a:rPr lang="en-US" sz="1600" b="1"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Pop, pop, pop!</a:t>
                      </a:r>
                      <a:endParaRPr lang="en-US" sz="110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1">
                          <a:solidFill>
                            <a:schemeClr val="tx1"/>
                          </a:solidFill>
                          <a:effectLst/>
                          <a:latin typeface="Report" panose="02000506020000020003" pitchFamily="2" charset="0"/>
                          <a:ea typeface="Futura Medium" panose="020B0500000000000000" pitchFamily="34" charset="0"/>
                          <a:cs typeface="Arial" panose="020B0604020202020204" pitchFamily="34" charset="0"/>
                        </a:rPr>
                        <a:t>Pop, pop, pop!</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2947665004"/>
                  </a:ext>
                </a:extLst>
              </a:tr>
              <a:tr h="230872">
                <a:tc>
                  <a:txBody>
                    <a:bodyPr/>
                    <a:lstStyle/>
                    <a:p>
                      <a:pPr marL="0" marR="0">
                        <a:lnSpc>
                          <a:spcPct val="107000"/>
                        </a:lnSpc>
                        <a:spcBef>
                          <a:spcPts val="0"/>
                        </a:spcBef>
                        <a:spcAft>
                          <a:spcPts val="0"/>
                        </a:spcAft>
                      </a:pPr>
                      <a:r>
                        <a:rPr lang="en-US" sz="160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a:solidFill>
                            <a:schemeClr val="tx1"/>
                          </a:solidFill>
                          <a:effectLst/>
                          <a:latin typeface="Report" panose="02000506020000020003" pitchFamily="2" charset="0"/>
                          <a:ea typeface="Futura Medium" panose="020B0500000000000000" pitchFamily="34" charset="0"/>
                          <a:cs typeface="Arial" panose="020B0604020202020204" pitchFamily="34" charset="0"/>
                        </a:rPr>
                        <a:t>He knocked the pants off the string.</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228975540"/>
                  </a:ext>
                </a:extLst>
              </a:tr>
              <a:tr h="230872">
                <a:tc>
                  <a:txBody>
                    <a:bodyPr/>
                    <a:lstStyle/>
                    <a:p>
                      <a:pPr marL="0" marR="0">
                        <a:lnSpc>
                          <a:spcPct val="107000"/>
                        </a:lnSpc>
                        <a:spcBef>
                          <a:spcPts val="0"/>
                        </a:spcBef>
                        <a:spcAft>
                          <a:spcPts val="0"/>
                        </a:spcAft>
                      </a:pPr>
                      <a:r>
                        <a:rPr lang="en-US" sz="1600" b="1">
                          <a:solidFill>
                            <a:schemeClr val="tx1"/>
                          </a:solidFill>
                          <a:effectLst/>
                          <a:latin typeface="Report" panose="02000506020000020003" pitchFamily="2" charset="0"/>
                          <a:ea typeface="Futura Medium" panose="020B0500000000000000" pitchFamily="34" charset="0"/>
                          <a:cs typeface="Arial" panose="020B0604020202020204" pitchFamily="34" charset="0"/>
                        </a:rPr>
                        <a:t>Thwack!</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1">
                          <a:solidFill>
                            <a:schemeClr val="tx1"/>
                          </a:solidFill>
                          <a:effectLst/>
                          <a:latin typeface="Report" panose="02000506020000020003" pitchFamily="2" charset="0"/>
                          <a:ea typeface="Futura Medium" panose="020B0500000000000000" pitchFamily="34" charset="0"/>
                          <a:cs typeface="Arial" panose="020B0604020202020204" pitchFamily="34" charset="0"/>
                        </a:rPr>
                        <a:t>Thwack!</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3817255100"/>
                  </a:ext>
                </a:extLst>
              </a:tr>
              <a:tr h="230872">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He knocked the jacket off the string.</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945741183"/>
                  </a:ext>
                </a:extLst>
              </a:tr>
              <a:tr h="230872">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a:solidFill>
                            <a:schemeClr val="tx1"/>
                          </a:solidFill>
                          <a:effectLst/>
                          <a:latin typeface="Report" panose="02000506020000020003" pitchFamily="2" charset="0"/>
                          <a:ea typeface="Futura Medium" panose="020B0500000000000000" pitchFamily="34" charset="0"/>
                          <a:cs typeface="Arial" panose="020B0604020202020204" pitchFamily="34" charset="0"/>
                        </a:rPr>
                        <a:t>At last the bandit went zipping past the milk.</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2777040559"/>
                  </a:ext>
                </a:extLst>
              </a:tr>
              <a:tr h="230872">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As he went past, he kicked the cup with his leg.</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2943166345"/>
                  </a:ext>
                </a:extLst>
              </a:tr>
              <a:tr h="230872">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a:solidFill>
                            <a:schemeClr val="tx1"/>
                          </a:solidFill>
                          <a:effectLst/>
                          <a:latin typeface="Report" panose="02000506020000020003" pitchFamily="2" charset="0"/>
                          <a:ea typeface="Futura Medium" panose="020B0500000000000000" pitchFamily="34" charset="0"/>
                          <a:cs typeface="Arial" panose="020B0604020202020204" pitchFamily="34" charset="0"/>
                        </a:rPr>
                        <a:t>The cup fell on the deck with a crash.</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3274359385"/>
                  </a:ext>
                </a:extLst>
              </a:tr>
              <a:tr h="230872">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The bandit landed on the deck. </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2098115851"/>
                  </a:ext>
                </a:extLst>
              </a:tr>
              <a:tr h="230872">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a:solidFill>
                            <a:schemeClr val="tx1"/>
                          </a:solidFill>
                          <a:effectLst/>
                          <a:latin typeface="Report" panose="02000506020000020003" pitchFamily="2" charset="0"/>
                          <a:ea typeface="Futura Medium" panose="020B0500000000000000" pitchFamily="34" charset="0"/>
                          <a:cs typeface="Arial" panose="020B0604020202020204" pitchFamily="34" charset="0"/>
                        </a:rPr>
                        <a:t>Then—</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3211721604"/>
                  </a:ext>
                </a:extLst>
              </a:tr>
              <a:tr h="230872">
                <a:tc>
                  <a:txBody>
                    <a:bodyPr/>
                    <a:lstStyle/>
                    <a:p>
                      <a:pPr marL="0" marR="0">
                        <a:lnSpc>
                          <a:spcPct val="107000"/>
                        </a:lnSpc>
                        <a:spcBef>
                          <a:spcPts val="0"/>
                        </a:spcBef>
                        <a:spcAft>
                          <a:spcPts val="0"/>
                        </a:spcAft>
                      </a:pPr>
                      <a:r>
                        <a:rPr lang="en-US" sz="1600" b="1"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lap, lap, lap—</a:t>
                      </a:r>
                      <a:endParaRPr lang="en-US" sz="1100" b="1"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1">
                          <a:solidFill>
                            <a:schemeClr val="tx1"/>
                          </a:solidFill>
                          <a:effectLst/>
                          <a:latin typeface="Report" panose="02000506020000020003" pitchFamily="2" charset="0"/>
                          <a:ea typeface="Futura Medium" panose="020B0500000000000000" pitchFamily="34" charset="0"/>
                          <a:cs typeface="Arial" panose="020B0604020202020204" pitchFamily="34" charset="0"/>
                        </a:rPr>
                        <a:t>lap, lap, lap—</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1282225848"/>
                  </a:ext>
                </a:extLst>
              </a:tr>
              <a:tr h="230872">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that was the end of the milk.</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4289390893"/>
                  </a:ext>
                </a:extLst>
              </a:tr>
            </a:tbl>
          </a:graphicData>
        </a:graphic>
      </p:graphicFrame>
      <p:sp>
        <p:nvSpPr>
          <p:cNvPr id="6" name="TextBox 5">
            <a:extLst>
              <a:ext uri="{FF2B5EF4-FFF2-40B4-BE49-F238E27FC236}">
                <a16:creationId xmlns:a16="http://schemas.microsoft.com/office/drawing/2014/main" id="{0940A82B-E142-4716-981B-387309CDEB51}"/>
              </a:ext>
            </a:extLst>
          </p:cNvPr>
          <p:cNvSpPr txBox="1"/>
          <p:nvPr/>
        </p:nvSpPr>
        <p:spPr>
          <a:xfrm>
            <a:off x="2674620" y="357470"/>
            <a:ext cx="4137660" cy="276999"/>
          </a:xfrm>
          <a:prstGeom prst="rect">
            <a:avLst/>
          </a:prstGeom>
          <a:noFill/>
        </p:spPr>
        <p:txBody>
          <a:bodyPr wrap="square" rtlCol="0">
            <a:spAutoFit/>
          </a:bodyPr>
          <a:lstStyle/>
          <a:p>
            <a:pPr algn="r"/>
            <a:r>
              <a:rPr lang="en-US" sz="1200" b="1" dirty="0">
                <a:latin typeface="Neuemontreal-light" panose="00000400000000000000" pitchFamily="50" charset="0"/>
                <a:ea typeface="Microsoft Sans Serif" panose="020B0604020202020204" pitchFamily="34" charset="0"/>
                <a:cs typeface="Microsoft Sans Serif" panose="020B0604020202020204" pitchFamily="34" charset="0"/>
              </a:rPr>
              <a:t>Fluency: Two Voices (“The Milk” continued)</a:t>
            </a:r>
          </a:p>
        </p:txBody>
      </p:sp>
      <p:sp>
        <p:nvSpPr>
          <p:cNvPr id="8" name="Slide Number Placeholder 7">
            <a:extLst>
              <a:ext uri="{FF2B5EF4-FFF2-40B4-BE49-F238E27FC236}">
                <a16:creationId xmlns:a16="http://schemas.microsoft.com/office/drawing/2014/main" id="{D3855E33-344D-4C4D-A879-D1B703848FFB}"/>
              </a:ext>
            </a:extLst>
          </p:cNvPr>
          <p:cNvSpPr>
            <a:spLocks noGrp="1"/>
          </p:cNvSpPr>
          <p:nvPr>
            <p:ph type="sldNum" sz="quarter" idx="12"/>
          </p:nvPr>
        </p:nvSpPr>
        <p:spPr/>
        <p:txBody>
          <a:bodyPr/>
          <a:lstStyle/>
          <a:p>
            <a:fld id="{B10FFC13-3A2A-4149-B98F-0B9AB25B5B24}" type="slidenum">
              <a:rPr lang="en-US" smtClean="0"/>
              <a:t>19</a:t>
            </a:fld>
            <a:endParaRPr lang="en-US"/>
          </a:p>
        </p:txBody>
      </p:sp>
      <p:sp>
        <p:nvSpPr>
          <p:cNvPr id="7" name="TextBox 6">
            <a:extLst>
              <a:ext uri="{FF2B5EF4-FFF2-40B4-BE49-F238E27FC236}">
                <a16:creationId xmlns:a16="http://schemas.microsoft.com/office/drawing/2014/main" id="{3434F5DE-9859-4B31-9871-E3156D367E91}"/>
              </a:ext>
            </a:extLst>
          </p:cNvPr>
          <p:cNvSpPr txBox="1"/>
          <p:nvPr/>
        </p:nvSpPr>
        <p:spPr>
          <a:xfrm>
            <a:off x="871218" y="9071207"/>
            <a:ext cx="4137660" cy="430887"/>
          </a:xfrm>
          <a:prstGeom prst="rect">
            <a:avLst/>
          </a:prstGeom>
          <a:noFill/>
        </p:spPr>
        <p:txBody>
          <a:bodyPr wrap="square" rtlCol="0">
            <a:spAutoFit/>
          </a:bodyPr>
          <a:lstStyle/>
          <a:p>
            <a:r>
              <a:rPr lang="en-US" sz="1050" dirty="0">
                <a:latin typeface="Neuemontreal-light" panose="00000400000000000000" pitchFamily="50" charset="0"/>
                <a:ea typeface="Microsoft Sans Serif" panose="020B0604020202020204" pitchFamily="34" charset="0"/>
                <a:cs typeface="Microsoft Sans Serif" panose="020B0604020202020204" pitchFamily="34" charset="0"/>
              </a:rPr>
              <a:t>CKLA Skills Grade 2</a:t>
            </a:r>
          </a:p>
          <a:p>
            <a:r>
              <a:rPr lang="en-US" sz="1050" dirty="0">
                <a:latin typeface="Neuemontreal-light" panose="00000400000000000000" pitchFamily="50" charset="0"/>
                <a:ea typeface="Microsoft Sans Serif" panose="020B0604020202020204" pitchFamily="34" charset="0"/>
                <a:cs typeface="Microsoft Sans Serif" panose="020B0604020202020204" pitchFamily="34" charset="0"/>
              </a:rPr>
              <a:t>Unit 1 Fluency Texts</a:t>
            </a:r>
          </a:p>
        </p:txBody>
      </p:sp>
    </p:spTree>
    <p:extLst>
      <p:ext uri="{BB962C8B-B14F-4D97-AF65-F5344CB8AC3E}">
        <p14:creationId xmlns:p14="http://schemas.microsoft.com/office/powerpoint/2010/main" val="24771325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D3461ACD-2ABB-4F7F-878F-06826537A2C2}"/>
              </a:ext>
            </a:extLst>
          </p:cNvPr>
          <p:cNvGraphicFramePr>
            <a:graphicFrameLocks noGrp="1"/>
          </p:cNvGraphicFramePr>
          <p:nvPr>
            <p:extLst>
              <p:ext uri="{D42A27DB-BD31-4B8C-83A1-F6EECF244321}">
                <p14:modId xmlns:p14="http://schemas.microsoft.com/office/powerpoint/2010/main" val="2671861162"/>
              </p:ext>
            </p:extLst>
          </p:nvPr>
        </p:nvGraphicFramePr>
        <p:xfrm>
          <a:off x="922020" y="792852"/>
          <a:ext cx="5816600" cy="9983306"/>
        </p:xfrm>
        <a:graphic>
          <a:graphicData uri="http://schemas.openxmlformats.org/drawingml/2006/table">
            <a:tbl>
              <a:tblPr firstRow="1" firstCol="1" bandRow="1">
                <a:tableStyleId>{5C22544A-7EE6-4342-B048-85BDC9FD1C3A}</a:tableStyleId>
              </a:tblPr>
              <a:tblGrid>
                <a:gridCol w="2908300">
                  <a:extLst>
                    <a:ext uri="{9D8B030D-6E8A-4147-A177-3AD203B41FA5}">
                      <a16:colId xmlns:a16="http://schemas.microsoft.com/office/drawing/2014/main" val="4056414663"/>
                    </a:ext>
                  </a:extLst>
                </a:gridCol>
                <a:gridCol w="2908300">
                  <a:extLst>
                    <a:ext uri="{9D8B030D-6E8A-4147-A177-3AD203B41FA5}">
                      <a16:colId xmlns:a16="http://schemas.microsoft.com/office/drawing/2014/main" val="2121055901"/>
                    </a:ext>
                  </a:extLst>
                </a:gridCol>
              </a:tblGrid>
              <a:tr h="364041">
                <a:tc gridSpan="2">
                  <a:txBody>
                    <a:bodyPr/>
                    <a:lstStyle/>
                    <a:p>
                      <a:pPr marL="0" marR="0" algn="ctr">
                        <a:lnSpc>
                          <a:spcPct val="107000"/>
                        </a:lnSpc>
                        <a:spcBef>
                          <a:spcPts val="0"/>
                        </a:spcBef>
                        <a:spcAft>
                          <a:spcPts val="0"/>
                        </a:spcAft>
                      </a:pPr>
                      <a:r>
                        <a:rPr lang="en-US" sz="2200" b="1" dirty="0">
                          <a:solidFill>
                            <a:schemeClr val="bg1"/>
                          </a:solidFill>
                          <a:effectLst>
                            <a:outerShdw blurRad="38100" dist="38100" dir="2700000" algn="tl">
                              <a:srgbClr val="000000">
                                <a:alpha val="43137"/>
                              </a:srgbClr>
                            </a:outerShdw>
                          </a:effectLst>
                          <a:latin typeface="Report" panose="02000506020000020003" pitchFamily="2" charset="0"/>
                        </a:rPr>
                        <a:t>The Chips</a:t>
                      </a:r>
                      <a:endParaRPr lang="en-US" sz="2200" b="1" dirty="0">
                        <a:solidFill>
                          <a:schemeClr val="bg1"/>
                        </a:solidFill>
                        <a:effectLst>
                          <a:outerShdw blurRad="38100" dist="38100" dir="2700000" algn="tl">
                            <a:srgbClr val="000000">
                              <a:alpha val="43137"/>
                            </a:srgbClr>
                          </a:outerShdw>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7BACDC"/>
                    </a:solidFill>
                  </a:tcPr>
                </a:tc>
                <a:tc hMerge="1">
                  <a:txBody>
                    <a:bodyPr/>
                    <a:lstStyle/>
                    <a:p>
                      <a:endParaRPr lang="en-US"/>
                    </a:p>
                  </a:txBody>
                  <a:tcPr/>
                </a:tc>
                <a:extLst>
                  <a:ext uri="{0D108BD9-81ED-4DB2-BD59-A6C34878D82A}">
                    <a16:rowId xmlns:a16="http://schemas.microsoft.com/office/drawing/2014/main" val="1110583919"/>
                  </a:ext>
                </a:extLst>
              </a:tr>
              <a:tr h="302625">
                <a:tc>
                  <a:txBody>
                    <a:bodyPr/>
                    <a:lstStyle/>
                    <a:p>
                      <a:pPr marL="0" marR="0" algn="ctr">
                        <a:lnSpc>
                          <a:spcPct val="107000"/>
                        </a:lnSpc>
                        <a:spcBef>
                          <a:spcPts val="0"/>
                        </a:spcBef>
                        <a:spcAft>
                          <a:spcPts val="0"/>
                        </a:spcAft>
                      </a:pPr>
                      <a:r>
                        <a:rPr lang="en-US" sz="1800" b="1" dirty="0">
                          <a:solidFill>
                            <a:schemeClr val="bg1"/>
                          </a:solidFill>
                          <a:effectLst>
                            <a:outerShdw blurRad="38100" dist="38100" dir="2700000" algn="tl">
                              <a:srgbClr val="000000">
                                <a:alpha val="43137"/>
                              </a:srgbClr>
                            </a:outerShdw>
                          </a:effectLst>
                          <a:latin typeface="Report" panose="02000506020000020003" pitchFamily="2" charset="0"/>
                        </a:rPr>
                        <a:t>1</a:t>
                      </a:r>
                      <a:endParaRPr lang="en-US" sz="1800" b="1" dirty="0">
                        <a:solidFill>
                          <a:schemeClr val="bg1"/>
                        </a:solidFill>
                        <a:effectLst>
                          <a:outerShdw blurRad="38100" dist="38100" dir="2700000" algn="tl">
                            <a:srgbClr val="000000">
                              <a:alpha val="43137"/>
                            </a:srgbClr>
                          </a:outerShdw>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rgbClr val="7BACDC"/>
                      </a:solidFill>
                      <a:prstDash val="solid"/>
                      <a:round/>
                      <a:headEnd type="none" w="med" len="med"/>
                      <a:tailEnd type="none" w="med" len="med"/>
                    </a:lnB>
                    <a:solidFill>
                      <a:srgbClr val="7BACDC"/>
                    </a:solidFill>
                  </a:tcPr>
                </a:tc>
                <a:tc>
                  <a:txBody>
                    <a:bodyPr/>
                    <a:lstStyle/>
                    <a:p>
                      <a:pPr marL="0" marR="0" algn="ctr">
                        <a:lnSpc>
                          <a:spcPct val="107000"/>
                        </a:lnSpc>
                        <a:spcBef>
                          <a:spcPts val="0"/>
                        </a:spcBef>
                        <a:spcAft>
                          <a:spcPts val="0"/>
                        </a:spcAft>
                      </a:pPr>
                      <a:r>
                        <a:rPr lang="en-US" sz="1800" b="1" dirty="0">
                          <a:solidFill>
                            <a:schemeClr val="bg1"/>
                          </a:solidFill>
                          <a:effectLst>
                            <a:outerShdw blurRad="38100" dist="38100" dir="2700000" algn="tl">
                              <a:srgbClr val="000000">
                                <a:alpha val="43137"/>
                              </a:srgbClr>
                            </a:outerShdw>
                          </a:effectLst>
                          <a:latin typeface="Report" panose="02000506020000020003" pitchFamily="2" charset="0"/>
                        </a:rPr>
                        <a:t>2</a:t>
                      </a:r>
                      <a:endParaRPr lang="en-US" sz="1800" b="1" dirty="0">
                        <a:solidFill>
                          <a:schemeClr val="bg1"/>
                        </a:solidFill>
                        <a:effectLst>
                          <a:outerShdw blurRad="38100" dist="38100" dir="2700000" algn="tl">
                            <a:srgbClr val="000000">
                              <a:alpha val="43137"/>
                            </a:srgbClr>
                          </a:outerShdw>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chemeClr val="bg1"/>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rgbClr val="7BACDC"/>
                      </a:solidFill>
                      <a:prstDash val="solid"/>
                      <a:round/>
                      <a:headEnd type="none" w="med" len="med"/>
                      <a:tailEnd type="none" w="med" len="med"/>
                    </a:lnB>
                    <a:solidFill>
                      <a:srgbClr val="7BACDC"/>
                    </a:solidFill>
                  </a:tcPr>
                </a:tc>
                <a:extLst>
                  <a:ext uri="{0D108BD9-81ED-4DB2-BD59-A6C34878D82A}">
                    <a16:rowId xmlns:a16="http://schemas.microsoft.com/office/drawing/2014/main" val="1742752345"/>
                  </a:ext>
                </a:extLst>
              </a:tr>
              <a:tr h="312663">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Once Mom left a big bag of chips on the top shelf in the kitchen.</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1">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838963410"/>
                  </a:ext>
                </a:extLst>
              </a:tr>
              <a:tr h="312663">
                <a:tc>
                  <a:txBody>
                    <a:bodyPr/>
                    <a:lstStyle/>
                    <a:p>
                      <a:pPr marL="0" marR="0">
                        <a:lnSpc>
                          <a:spcPct val="107000"/>
                        </a:lnSpc>
                        <a:spcBef>
                          <a:spcPts val="0"/>
                        </a:spcBef>
                        <a:spcAft>
                          <a:spcPts val="0"/>
                        </a:spcAft>
                      </a:pPr>
                      <a:r>
                        <a:rPr lang="en-US" sz="1600" b="1"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“The cat will not get them up there,” </a:t>
                      </a:r>
                      <a:endParaRPr lang="en-US" sz="1100" b="1"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1"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“The cat will not get them up there,”</a:t>
                      </a:r>
                      <a:endParaRPr lang="en-US" sz="1100" b="1"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2605170243"/>
                  </a:ext>
                </a:extLst>
              </a:tr>
              <a:tr h="312663">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b="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a:solidFill>
                            <a:schemeClr val="tx1"/>
                          </a:solidFill>
                          <a:effectLst/>
                          <a:latin typeface="Report" panose="02000506020000020003" pitchFamily="2" charset="0"/>
                          <a:ea typeface="Futura Medium" panose="020B0500000000000000" pitchFamily="34" charset="0"/>
                          <a:cs typeface="Arial" panose="020B0604020202020204" pitchFamily="34" charset="0"/>
                        </a:rPr>
                        <a:t>she said.</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2916412501"/>
                  </a:ext>
                </a:extLst>
              </a:tr>
              <a:tr h="312663">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But it was not long until the cat bandit was up to his tricks. </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3837993451"/>
                  </a:ext>
                </a:extLst>
              </a:tr>
              <a:tr h="312663">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b="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a:solidFill>
                            <a:schemeClr val="tx1"/>
                          </a:solidFill>
                          <a:effectLst/>
                          <a:latin typeface="Report" panose="02000506020000020003" pitchFamily="2" charset="0"/>
                          <a:ea typeface="Futura Medium" panose="020B0500000000000000" pitchFamily="34" charset="0"/>
                          <a:cs typeface="Arial" panose="020B0604020202020204" pitchFamily="34" charset="0"/>
                        </a:rPr>
                        <a:t>He got a log, </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197317995"/>
                  </a:ext>
                </a:extLst>
              </a:tr>
              <a:tr h="312663">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a plank,</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2508347807"/>
                  </a:ext>
                </a:extLst>
              </a:tr>
              <a:tr h="312663">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a:solidFill>
                            <a:schemeClr val="tx1"/>
                          </a:solidFill>
                          <a:effectLst/>
                          <a:latin typeface="Report" panose="02000506020000020003" pitchFamily="2" charset="0"/>
                          <a:ea typeface="Futura Medium" panose="020B0500000000000000" pitchFamily="34" charset="0"/>
                          <a:cs typeface="Arial" panose="020B0604020202020204" pitchFamily="34" charset="0"/>
                        </a:rPr>
                        <a:t>and a big rock.</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787722043"/>
                  </a:ext>
                </a:extLst>
              </a:tr>
              <a:tr h="312663">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He set the rock on the bench. </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2180830832"/>
                  </a:ext>
                </a:extLst>
              </a:tr>
              <a:tr h="312663">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a:solidFill>
                            <a:schemeClr val="tx1"/>
                          </a:solidFill>
                          <a:effectLst/>
                          <a:latin typeface="Report" panose="02000506020000020003" pitchFamily="2" charset="0"/>
                          <a:ea typeface="Futura Medium" panose="020B0500000000000000" pitchFamily="34" charset="0"/>
                          <a:cs typeface="Arial" panose="020B0604020202020204" pitchFamily="34" charset="0"/>
                        </a:rPr>
                        <a:t>He set the log on the rug next to the bench. </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3041870569"/>
                  </a:ext>
                </a:extLst>
              </a:tr>
              <a:tr h="312663">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He set the plank on top of the log.</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497557934"/>
                  </a:ext>
                </a:extLst>
              </a:tr>
              <a:tr h="312663">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a:solidFill>
                            <a:schemeClr val="tx1"/>
                          </a:solidFill>
                          <a:effectLst/>
                          <a:latin typeface="Report" panose="02000506020000020003" pitchFamily="2" charset="0"/>
                          <a:ea typeface="Futura Medium" panose="020B0500000000000000" pitchFamily="34" charset="0"/>
                          <a:cs typeface="Arial" panose="020B0604020202020204" pitchFamily="34" charset="0"/>
                        </a:rPr>
                        <a:t>Then the bandit sat on one end of the plank.</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1300469880"/>
                  </a:ext>
                </a:extLst>
              </a:tr>
              <a:tr h="312663">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He slid the rock off the bench.</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2796923205"/>
                  </a:ext>
                </a:extLst>
              </a:tr>
              <a:tr h="312663">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a:solidFill>
                            <a:schemeClr val="tx1"/>
                          </a:solidFill>
                          <a:effectLst/>
                          <a:latin typeface="Report" panose="02000506020000020003" pitchFamily="2" charset="0"/>
                          <a:ea typeface="Futura Medium" panose="020B0500000000000000" pitchFamily="34" charset="0"/>
                          <a:cs typeface="Arial" panose="020B0604020202020204" pitchFamily="34" charset="0"/>
                        </a:rPr>
                        <a:t>The rock fell and landed on one end of the plank.</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3599462036"/>
                  </a:ext>
                </a:extLst>
              </a:tr>
              <a:tr h="312663">
                <a:tc>
                  <a:txBody>
                    <a:bodyPr/>
                    <a:lstStyle/>
                    <a:p>
                      <a:pPr marL="0" marR="0">
                        <a:lnSpc>
                          <a:spcPct val="107000"/>
                        </a:lnSpc>
                        <a:spcBef>
                          <a:spcPts val="0"/>
                        </a:spcBef>
                        <a:spcAft>
                          <a:spcPts val="0"/>
                        </a:spcAft>
                      </a:pPr>
                      <a:r>
                        <a:rPr lang="en-US" sz="1600" b="1"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Smack!</a:t>
                      </a:r>
                      <a:endParaRPr lang="en-US" sz="1100" b="1"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1"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Smack!</a:t>
                      </a:r>
                      <a:endParaRPr lang="en-US" sz="1100" b="1"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2938187228"/>
                  </a:ext>
                </a:extLst>
              </a:tr>
              <a:tr h="312663">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The end of the plank where the rock fell went down fast.</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1550153524"/>
                  </a:ext>
                </a:extLst>
              </a:tr>
              <a:tr h="312663">
                <a:tc>
                  <a:txBody>
                    <a:bodyPr/>
                    <a:lstStyle/>
                    <a:p>
                      <a:pPr marL="0" marR="0">
                        <a:lnSpc>
                          <a:spcPct val="107000"/>
                        </a:lnSpc>
                        <a:spcBef>
                          <a:spcPts val="0"/>
                        </a:spcBef>
                        <a:spcAft>
                          <a:spcPts val="0"/>
                        </a:spcAft>
                      </a:pPr>
                      <a:r>
                        <a:rPr lang="en-US" sz="160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a:solidFill>
                            <a:schemeClr val="tx1"/>
                          </a:solidFill>
                          <a:effectLst/>
                          <a:latin typeface="Report" panose="02000506020000020003" pitchFamily="2" charset="0"/>
                          <a:ea typeface="Futura Medium" panose="020B0500000000000000" pitchFamily="34" charset="0"/>
                          <a:cs typeface="Arial" panose="020B0604020202020204" pitchFamily="34" charset="0"/>
                        </a:rPr>
                        <a:t>But the end of the plank the cat bandit was sitting on popped up,</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3091167462"/>
                  </a:ext>
                </a:extLst>
              </a:tr>
              <a:tr h="312663">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ea typeface="Futura Medium" panose="020B0500000000000000" pitchFamily="34" charset="0"/>
                          <a:cs typeface="Arial" panose="020B0604020202020204" pitchFamily="34" charset="0"/>
                        </a:rPr>
                        <a:t>and the cat bandit popped up with it.</a:t>
                      </a:r>
                      <a:endParaRPr lang="en-US" sz="1100" b="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610602808"/>
                  </a:ext>
                </a:extLst>
              </a:tr>
            </a:tbl>
          </a:graphicData>
        </a:graphic>
      </p:graphicFrame>
      <p:sp>
        <p:nvSpPr>
          <p:cNvPr id="8" name="Slide Number Placeholder 7">
            <a:extLst>
              <a:ext uri="{FF2B5EF4-FFF2-40B4-BE49-F238E27FC236}">
                <a16:creationId xmlns:a16="http://schemas.microsoft.com/office/drawing/2014/main" id="{D3855E33-344D-4C4D-A879-D1B703848FFB}"/>
              </a:ext>
            </a:extLst>
          </p:cNvPr>
          <p:cNvSpPr>
            <a:spLocks noGrp="1"/>
          </p:cNvSpPr>
          <p:nvPr>
            <p:ph type="sldNum" sz="quarter" idx="12"/>
          </p:nvPr>
        </p:nvSpPr>
        <p:spPr/>
        <p:txBody>
          <a:bodyPr/>
          <a:lstStyle/>
          <a:p>
            <a:fld id="{B10FFC13-3A2A-4149-B98F-0B9AB25B5B24}" type="slidenum">
              <a:rPr lang="en-US" smtClean="0"/>
              <a:t>20</a:t>
            </a:fld>
            <a:endParaRPr lang="en-US"/>
          </a:p>
        </p:txBody>
      </p:sp>
      <p:sp>
        <p:nvSpPr>
          <p:cNvPr id="10" name="TextBox 9">
            <a:extLst>
              <a:ext uri="{FF2B5EF4-FFF2-40B4-BE49-F238E27FC236}">
                <a16:creationId xmlns:a16="http://schemas.microsoft.com/office/drawing/2014/main" id="{10D15FFE-90B4-491B-BC1F-E3C21E9A87B3}"/>
              </a:ext>
            </a:extLst>
          </p:cNvPr>
          <p:cNvSpPr txBox="1"/>
          <p:nvPr/>
        </p:nvSpPr>
        <p:spPr>
          <a:xfrm>
            <a:off x="854284" y="162474"/>
            <a:ext cx="4137660" cy="276999"/>
          </a:xfrm>
          <a:prstGeom prst="rect">
            <a:avLst/>
          </a:prstGeom>
          <a:noFill/>
        </p:spPr>
        <p:txBody>
          <a:bodyPr wrap="square" rtlCol="0">
            <a:spAutoFit/>
          </a:bodyPr>
          <a:lstStyle/>
          <a:p>
            <a:r>
              <a:rPr lang="en-US" sz="1200" b="1" dirty="0">
                <a:latin typeface="Neuemontreal-light" panose="00000400000000000000" pitchFamily="50" charset="0"/>
                <a:ea typeface="Microsoft Sans Serif" panose="020B0604020202020204" pitchFamily="34" charset="0"/>
                <a:cs typeface="Microsoft Sans Serif" panose="020B0604020202020204" pitchFamily="34" charset="0"/>
              </a:rPr>
              <a:t>Name: 	    _________________________________________________</a:t>
            </a:r>
          </a:p>
        </p:txBody>
      </p:sp>
      <p:sp>
        <p:nvSpPr>
          <p:cNvPr id="11" name="TextBox 10">
            <a:extLst>
              <a:ext uri="{FF2B5EF4-FFF2-40B4-BE49-F238E27FC236}">
                <a16:creationId xmlns:a16="http://schemas.microsoft.com/office/drawing/2014/main" id="{6E4F7686-AFA0-41B4-8293-F1A077BFBF1A}"/>
              </a:ext>
            </a:extLst>
          </p:cNvPr>
          <p:cNvSpPr txBox="1"/>
          <p:nvPr/>
        </p:nvSpPr>
        <p:spPr>
          <a:xfrm>
            <a:off x="2600960" y="363089"/>
            <a:ext cx="4137660" cy="276999"/>
          </a:xfrm>
          <a:prstGeom prst="rect">
            <a:avLst/>
          </a:prstGeom>
          <a:noFill/>
        </p:spPr>
        <p:txBody>
          <a:bodyPr wrap="square" rtlCol="0">
            <a:spAutoFit/>
          </a:bodyPr>
          <a:lstStyle/>
          <a:p>
            <a:pPr algn="r"/>
            <a:r>
              <a:rPr lang="en-US" sz="1200" b="1" dirty="0">
                <a:latin typeface="Neuemontreal-light" panose="00000400000000000000" pitchFamily="50" charset="0"/>
                <a:ea typeface="Microsoft Sans Serif" panose="020B0604020202020204" pitchFamily="34" charset="0"/>
                <a:cs typeface="Microsoft Sans Serif" panose="020B0604020202020204" pitchFamily="34" charset="0"/>
              </a:rPr>
              <a:t>Fluency: Two Voices</a:t>
            </a:r>
          </a:p>
        </p:txBody>
      </p:sp>
      <p:sp>
        <p:nvSpPr>
          <p:cNvPr id="12" name="TextBox 11">
            <a:extLst>
              <a:ext uri="{FF2B5EF4-FFF2-40B4-BE49-F238E27FC236}">
                <a16:creationId xmlns:a16="http://schemas.microsoft.com/office/drawing/2014/main" id="{6753930A-2E88-400A-AF50-776F47239129}"/>
              </a:ext>
            </a:extLst>
          </p:cNvPr>
          <p:cNvSpPr txBox="1"/>
          <p:nvPr/>
        </p:nvSpPr>
        <p:spPr>
          <a:xfrm>
            <a:off x="871218" y="9071207"/>
            <a:ext cx="4137660" cy="430887"/>
          </a:xfrm>
          <a:prstGeom prst="rect">
            <a:avLst/>
          </a:prstGeom>
          <a:noFill/>
        </p:spPr>
        <p:txBody>
          <a:bodyPr wrap="square" rtlCol="0">
            <a:spAutoFit/>
          </a:bodyPr>
          <a:lstStyle/>
          <a:p>
            <a:r>
              <a:rPr lang="en-US" sz="1050" dirty="0">
                <a:latin typeface="Neuemontreal-light" panose="00000400000000000000" pitchFamily="50" charset="0"/>
                <a:ea typeface="Microsoft Sans Serif" panose="020B0604020202020204" pitchFamily="34" charset="0"/>
                <a:cs typeface="Microsoft Sans Serif" panose="020B0604020202020204" pitchFamily="34" charset="0"/>
              </a:rPr>
              <a:t>CKLA Skills Grade 2</a:t>
            </a:r>
          </a:p>
          <a:p>
            <a:r>
              <a:rPr lang="en-US" sz="1050" dirty="0">
                <a:latin typeface="Neuemontreal-light" panose="00000400000000000000" pitchFamily="50" charset="0"/>
                <a:ea typeface="Microsoft Sans Serif" panose="020B0604020202020204" pitchFamily="34" charset="0"/>
                <a:cs typeface="Microsoft Sans Serif" panose="020B0604020202020204" pitchFamily="34" charset="0"/>
              </a:rPr>
              <a:t>Unit 1 Fluency Texts</a:t>
            </a:r>
          </a:p>
        </p:txBody>
      </p:sp>
      <p:sp>
        <p:nvSpPr>
          <p:cNvPr id="13" name="Text Box 2">
            <a:extLst>
              <a:ext uri="{FF2B5EF4-FFF2-40B4-BE49-F238E27FC236}">
                <a16:creationId xmlns:a16="http://schemas.microsoft.com/office/drawing/2014/main" id="{2BE09D78-1959-4F07-B949-A3EF3CB25C80}"/>
              </a:ext>
            </a:extLst>
          </p:cNvPr>
          <p:cNvSpPr txBox="1"/>
          <p:nvPr/>
        </p:nvSpPr>
        <p:spPr>
          <a:xfrm>
            <a:off x="214206" y="704425"/>
            <a:ext cx="550545" cy="7440507"/>
          </a:xfrm>
          <a:prstGeom prst="rect">
            <a:avLst/>
          </a:prstGeom>
          <a:noFill/>
          <a:ln w="6350">
            <a:noFill/>
          </a:ln>
        </p:spPr>
        <p:txBody>
          <a:bodyPr rot="0" spcFirstLastPara="0" vert="vert270" wrap="square" lIns="91440" tIns="45720" rIns="91440" bIns="45720" numCol="1" spcCol="0" rtlCol="0" fromWordArt="0" anchor="ctr" anchorCtr="0" forceAA="0" compatLnSpc="1">
            <a:prstTxWarp prst="textNoShape">
              <a:avLst/>
            </a:prstTxWarp>
            <a:noAutofit/>
          </a:bodyPr>
          <a:lstStyle/>
          <a:p>
            <a:pPr marL="0" marR="0">
              <a:lnSpc>
                <a:spcPct val="107000"/>
              </a:lnSpc>
              <a:spcBef>
                <a:spcPts val="0"/>
              </a:spcBef>
              <a:spcAft>
                <a:spcPts val="0"/>
              </a:spcAft>
            </a:pPr>
            <a:r>
              <a:rPr lang="en-US" sz="1200" dirty="0">
                <a:effectLst/>
                <a:latin typeface="Neuemontreal-light" panose="00000400000000000000" pitchFamily="50" charset="0"/>
                <a:ea typeface="Microsoft Sans Serif" panose="020B0604020202020204" pitchFamily="34" charset="0"/>
                <a:cs typeface="Microsoft Sans Serif" panose="020B0604020202020204" pitchFamily="34" charset="0"/>
              </a:rPr>
              <a:t>Directions: One student reads down column 1 while the other student reads down column 2, together completing the story. </a:t>
            </a:r>
          </a:p>
          <a:p>
            <a:pPr marL="0" marR="0">
              <a:lnSpc>
                <a:spcPct val="107000"/>
              </a:lnSpc>
              <a:spcBef>
                <a:spcPts val="0"/>
              </a:spcBef>
              <a:spcAft>
                <a:spcPts val="0"/>
              </a:spcAft>
            </a:pPr>
            <a:r>
              <a:rPr lang="en-US" sz="1200" dirty="0">
                <a:effectLst/>
                <a:latin typeface="Neuemontreal-light" panose="00000400000000000000" pitchFamily="50" charset="0"/>
                <a:ea typeface="Microsoft Sans Serif" panose="020B0604020202020204" pitchFamily="34" charset="0"/>
                <a:cs typeface="Microsoft Sans Serif" panose="020B0604020202020204" pitchFamily="34" charset="0"/>
              </a:rPr>
              <a:t>The lines that should be read chorally (voices together) are in bold.</a:t>
            </a:r>
            <a:endParaRPr lang="en-US" sz="1600" dirty="0">
              <a:effectLst/>
              <a:latin typeface="Neuemontreal-light" panose="00000400000000000000" pitchFamily="50" charset="0"/>
              <a:ea typeface="Microsoft Sans Serif" panose="020B0604020202020204" pitchFamily="34" charset="0"/>
              <a:cs typeface="Microsoft Sans Serif" panose="020B0604020202020204" pitchFamily="34" charset="0"/>
            </a:endParaRPr>
          </a:p>
        </p:txBody>
      </p:sp>
    </p:spTree>
    <p:extLst>
      <p:ext uri="{BB962C8B-B14F-4D97-AF65-F5344CB8AC3E}">
        <p14:creationId xmlns:p14="http://schemas.microsoft.com/office/powerpoint/2010/main" val="1857384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D3461ACD-2ABB-4F7F-878F-06826537A2C2}"/>
              </a:ext>
            </a:extLst>
          </p:cNvPr>
          <p:cNvGraphicFramePr>
            <a:graphicFrameLocks noGrp="1"/>
          </p:cNvGraphicFramePr>
          <p:nvPr>
            <p:extLst>
              <p:ext uri="{D42A27DB-BD31-4B8C-83A1-F6EECF244321}">
                <p14:modId xmlns:p14="http://schemas.microsoft.com/office/powerpoint/2010/main" val="22575778"/>
              </p:ext>
            </p:extLst>
          </p:nvPr>
        </p:nvGraphicFramePr>
        <p:xfrm>
          <a:off x="929640" y="792852"/>
          <a:ext cx="5808980" cy="3696931"/>
        </p:xfrm>
        <a:graphic>
          <a:graphicData uri="http://schemas.openxmlformats.org/drawingml/2006/table">
            <a:tbl>
              <a:tblPr firstRow="1" firstCol="1" bandRow="1">
                <a:tableStyleId>{5C22544A-7EE6-4342-B048-85BDC9FD1C3A}</a:tableStyleId>
              </a:tblPr>
              <a:tblGrid>
                <a:gridCol w="2904490">
                  <a:extLst>
                    <a:ext uri="{9D8B030D-6E8A-4147-A177-3AD203B41FA5}">
                      <a16:colId xmlns:a16="http://schemas.microsoft.com/office/drawing/2014/main" val="4056414663"/>
                    </a:ext>
                  </a:extLst>
                </a:gridCol>
                <a:gridCol w="2904490">
                  <a:extLst>
                    <a:ext uri="{9D8B030D-6E8A-4147-A177-3AD203B41FA5}">
                      <a16:colId xmlns:a16="http://schemas.microsoft.com/office/drawing/2014/main" val="2121055901"/>
                    </a:ext>
                  </a:extLst>
                </a:gridCol>
              </a:tblGrid>
              <a:tr h="271757">
                <a:tc gridSpan="2">
                  <a:txBody>
                    <a:bodyPr/>
                    <a:lstStyle/>
                    <a:p>
                      <a:pPr marL="0" marR="0" algn="ctr">
                        <a:lnSpc>
                          <a:spcPct val="107000"/>
                        </a:lnSpc>
                        <a:spcBef>
                          <a:spcPts val="0"/>
                        </a:spcBef>
                        <a:spcAft>
                          <a:spcPts val="0"/>
                        </a:spcAft>
                      </a:pPr>
                      <a:r>
                        <a:rPr lang="en-US" sz="2200" b="1" dirty="0">
                          <a:solidFill>
                            <a:schemeClr val="bg1"/>
                          </a:solidFill>
                          <a:effectLst>
                            <a:outerShdw blurRad="38100" dist="38100" dir="2700000" algn="tl">
                              <a:srgbClr val="000000">
                                <a:alpha val="43137"/>
                              </a:srgbClr>
                            </a:outerShdw>
                          </a:effectLst>
                          <a:latin typeface="Report" panose="02000506020000020003" pitchFamily="2" charset="0"/>
                        </a:rPr>
                        <a:t>The Chips</a:t>
                      </a:r>
                      <a:endParaRPr lang="en-US" sz="2200" b="1" dirty="0">
                        <a:solidFill>
                          <a:schemeClr val="bg1"/>
                        </a:solidFill>
                        <a:effectLst>
                          <a:outerShdw blurRad="38100" dist="38100" dir="2700000" algn="tl">
                            <a:srgbClr val="000000">
                              <a:alpha val="43137"/>
                            </a:srgbClr>
                          </a:outerShdw>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7BACDC"/>
                    </a:solidFill>
                  </a:tcPr>
                </a:tc>
                <a:tc hMerge="1">
                  <a:txBody>
                    <a:bodyPr/>
                    <a:lstStyle/>
                    <a:p>
                      <a:endParaRPr lang="en-US"/>
                    </a:p>
                  </a:txBody>
                  <a:tcPr/>
                </a:tc>
                <a:extLst>
                  <a:ext uri="{0D108BD9-81ED-4DB2-BD59-A6C34878D82A}">
                    <a16:rowId xmlns:a16="http://schemas.microsoft.com/office/drawing/2014/main" val="1110583919"/>
                  </a:ext>
                </a:extLst>
              </a:tr>
              <a:tr h="207714">
                <a:tc>
                  <a:txBody>
                    <a:bodyPr/>
                    <a:lstStyle/>
                    <a:p>
                      <a:pPr marL="0" marR="0" algn="ctr">
                        <a:lnSpc>
                          <a:spcPct val="107000"/>
                        </a:lnSpc>
                        <a:spcBef>
                          <a:spcPts val="0"/>
                        </a:spcBef>
                        <a:spcAft>
                          <a:spcPts val="0"/>
                        </a:spcAft>
                      </a:pPr>
                      <a:r>
                        <a:rPr lang="en-US" sz="1800" b="1" dirty="0">
                          <a:solidFill>
                            <a:schemeClr val="bg1"/>
                          </a:solidFill>
                          <a:effectLst>
                            <a:outerShdw blurRad="38100" dist="38100" dir="2700000" algn="tl">
                              <a:srgbClr val="000000">
                                <a:alpha val="43137"/>
                              </a:srgbClr>
                            </a:outerShdw>
                          </a:effectLst>
                          <a:latin typeface="Report" panose="02000506020000020003" pitchFamily="2" charset="0"/>
                        </a:rPr>
                        <a:t>1</a:t>
                      </a:r>
                      <a:endParaRPr lang="en-US" sz="1800" b="1" dirty="0">
                        <a:solidFill>
                          <a:schemeClr val="bg1"/>
                        </a:solidFill>
                        <a:effectLst>
                          <a:outerShdw blurRad="38100" dist="38100" dir="2700000" algn="tl">
                            <a:srgbClr val="000000">
                              <a:alpha val="43137"/>
                            </a:srgbClr>
                          </a:outerShdw>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rgbClr val="7BACDC"/>
                      </a:solidFill>
                      <a:prstDash val="solid"/>
                      <a:round/>
                      <a:headEnd type="none" w="med" len="med"/>
                      <a:tailEnd type="none" w="med" len="med"/>
                    </a:lnB>
                    <a:solidFill>
                      <a:srgbClr val="7BACDC"/>
                    </a:solidFill>
                  </a:tcPr>
                </a:tc>
                <a:tc>
                  <a:txBody>
                    <a:bodyPr/>
                    <a:lstStyle/>
                    <a:p>
                      <a:pPr marL="0" marR="0" algn="ctr">
                        <a:lnSpc>
                          <a:spcPct val="107000"/>
                        </a:lnSpc>
                        <a:spcBef>
                          <a:spcPts val="0"/>
                        </a:spcBef>
                        <a:spcAft>
                          <a:spcPts val="0"/>
                        </a:spcAft>
                      </a:pPr>
                      <a:r>
                        <a:rPr lang="en-US" sz="1800" b="1" dirty="0">
                          <a:solidFill>
                            <a:schemeClr val="bg1"/>
                          </a:solidFill>
                          <a:effectLst>
                            <a:outerShdw blurRad="38100" dist="38100" dir="2700000" algn="tl">
                              <a:srgbClr val="000000">
                                <a:alpha val="43137"/>
                              </a:srgbClr>
                            </a:outerShdw>
                          </a:effectLst>
                          <a:latin typeface="Report" panose="02000506020000020003" pitchFamily="2" charset="0"/>
                        </a:rPr>
                        <a:t>2</a:t>
                      </a:r>
                      <a:endParaRPr lang="en-US" sz="1800" b="1" dirty="0">
                        <a:solidFill>
                          <a:schemeClr val="bg1"/>
                        </a:solidFill>
                        <a:effectLst>
                          <a:outerShdw blurRad="38100" dist="38100" dir="2700000" algn="tl">
                            <a:srgbClr val="000000">
                              <a:alpha val="43137"/>
                            </a:srgbClr>
                          </a:outerShdw>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chemeClr val="bg1"/>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rgbClr val="7BACDC"/>
                      </a:solidFill>
                      <a:prstDash val="solid"/>
                      <a:round/>
                      <a:headEnd type="none" w="med" len="med"/>
                      <a:tailEnd type="none" w="med" len="med"/>
                    </a:lnB>
                    <a:solidFill>
                      <a:srgbClr val="7BACDC"/>
                    </a:solidFill>
                  </a:tcPr>
                </a:tc>
                <a:extLst>
                  <a:ext uri="{0D108BD9-81ED-4DB2-BD59-A6C34878D82A}">
                    <a16:rowId xmlns:a16="http://schemas.microsoft.com/office/drawing/2014/main" val="1742752345"/>
                  </a:ext>
                </a:extLst>
              </a:tr>
              <a:tr h="230872">
                <a:tc>
                  <a:txBody>
                    <a:bodyPr/>
                    <a:lstStyle/>
                    <a:p>
                      <a:pPr marL="0" marR="0">
                        <a:lnSpc>
                          <a:spcPct val="107000"/>
                        </a:lnSpc>
                        <a:spcBef>
                          <a:spcPts val="0"/>
                        </a:spcBef>
                        <a:spcAft>
                          <a:spcPts val="0"/>
                        </a:spcAft>
                      </a:pPr>
                      <a:r>
                        <a:rPr lang="en-US" sz="1600" b="1"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Whiz!</a:t>
                      </a:r>
                      <a:endParaRPr lang="en-US" sz="110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1"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Whiz!</a:t>
                      </a:r>
                      <a:endParaRPr lang="en-US" sz="110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2947665004"/>
                  </a:ext>
                </a:extLst>
              </a:tr>
              <a:tr h="230872">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The cat bandit did a flip and landed on top of the shelf.</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228975540"/>
                  </a:ext>
                </a:extLst>
              </a:tr>
              <a:tr h="230872">
                <a:tc>
                  <a:txBody>
                    <a:bodyPr/>
                    <a:lstStyle/>
                    <a:p>
                      <a:pPr marL="0" marR="0">
                        <a:lnSpc>
                          <a:spcPct val="107000"/>
                        </a:lnSpc>
                        <a:spcBef>
                          <a:spcPts val="0"/>
                        </a:spcBef>
                        <a:spcAft>
                          <a:spcPts val="0"/>
                        </a:spcAft>
                      </a:pPr>
                      <a:r>
                        <a:rPr lang="en-US" sz="1600" b="1">
                          <a:solidFill>
                            <a:schemeClr val="tx1"/>
                          </a:solidFill>
                          <a:effectLst/>
                          <a:latin typeface="Report" panose="02000506020000020003" pitchFamily="2" charset="0"/>
                          <a:ea typeface="Futura Medium" panose="020B0500000000000000" pitchFamily="34" charset="0"/>
                          <a:cs typeface="Arial" panose="020B0604020202020204" pitchFamily="34" charset="0"/>
                        </a:rPr>
                        <a:t>Slash!</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1">
                          <a:solidFill>
                            <a:schemeClr val="tx1"/>
                          </a:solidFill>
                          <a:effectLst/>
                          <a:latin typeface="Report" panose="02000506020000020003" pitchFamily="2" charset="0"/>
                          <a:ea typeface="Futura Medium" panose="020B0500000000000000" pitchFamily="34" charset="0"/>
                          <a:cs typeface="Arial" panose="020B0604020202020204" pitchFamily="34" charset="0"/>
                        </a:rPr>
                        <a:t>Slash!</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3817255100"/>
                  </a:ext>
                </a:extLst>
              </a:tr>
              <a:tr h="230872">
                <a:tc>
                  <a:txBody>
                    <a:bodyPr/>
                    <a:lstStyle/>
                    <a:p>
                      <a:pPr marL="0" marR="0">
                        <a:lnSpc>
                          <a:spcPct val="107000"/>
                        </a:lnSpc>
                        <a:spcBef>
                          <a:spcPts val="0"/>
                        </a:spcBef>
                        <a:spcAft>
                          <a:spcPts val="0"/>
                        </a:spcAft>
                      </a:pPr>
                      <a:r>
                        <a:rPr lang="en-US" sz="160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a:solidFill>
                            <a:schemeClr val="tx1"/>
                          </a:solidFill>
                          <a:effectLst/>
                          <a:latin typeface="Report" panose="02000506020000020003" pitchFamily="2" charset="0"/>
                          <a:ea typeface="Futura Medium" panose="020B0500000000000000" pitchFamily="34" charset="0"/>
                          <a:cs typeface="Arial" panose="020B0604020202020204" pitchFamily="34" charset="0"/>
                        </a:rPr>
                        <a:t>The bandit cut a big gash in the bag.</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945741183"/>
                  </a:ext>
                </a:extLst>
              </a:tr>
              <a:tr h="230872">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Then—</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2777040559"/>
                  </a:ext>
                </a:extLst>
              </a:tr>
              <a:tr h="230872">
                <a:tc>
                  <a:txBody>
                    <a:bodyPr/>
                    <a:lstStyle/>
                    <a:p>
                      <a:pPr marL="0" marR="0">
                        <a:lnSpc>
                          <a:spcPct val="107000"/>
                        </a:lnSpc>
                        <a:spcBef>
                          <a:spcPts val="0"/>
                        </a:spcBef>
                        <a:spcAft>
                          <a:spcPts val="0"/>
                        </a:spcAft>
                      </a:pPr>
                      <a:r>
                        <a:rPr lang="en-US" sz="1600" b="1">
                          <a:solidFill>
                            <a:schemeClr val="tx1"/>
                          </a:solidFill>
                          <a:effectLst/>
                          <a:latin typeface="Report" panose="02000506020000020003" pitchFamily="2" charset="0"/>
                          <a:ea typeface="Futura Medium" panose="020B0500000000000000" pitchFamily="34" charset="0"/>
                          <a:cs typeface="Arial" panose="020B0604020202020204" pitchFamily="34" charset="0"/>
                        </a:rPr>
                        <a:t>crunch, crunch, crunch—</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1">
                          <a:solidFill>
                            <a:schemeClr val="tx1"/>
                          </a:solidFill>
                          <a:effectLst/>
                          <a:latin typeface="Report" panose="02000506020000020003" pitchFamily="2" charset="0"/>
                          <a:ea typeface="Futura Medium" panose="020B0500000000000000" pitchFamily="34" charset="0"/>
                          <a:cs typeface="Arial" panose="020B0604020202020204" pitchFamily="34" charset="0"/>
                        </a:rPr>
                        <a:t>crunch, crunch, crunch—</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2943166345"/>
                  </a:ext>
                </a:extLst>
              </a:tr>
              <a:tr h="230872">
                <a:tc>
                  <a:txBody>
                    <a:bodyPr/>
                    <a:lstStyle/>
                    <a:p>
                      <a:pPr marL="0" marR="0">
                        <a:lnSpc>
                          <a:spcPct val="107000"/>
                        </a:lnSpc>
                        <a:spcBef>
                          <a:spcPts val="0"/>
                        </a:spcBef>
                        <a:spcAft>
                          <a:spcPts val="0"/>
                        </a:spcAft>
                      </a:pPr>
                      <a:r>
                        <a:rPr lang="en-US" sz="160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that was the end of the chips.</a:t>
                      </a:r>
                      <a:endParaRPr lang="en-US" sz="110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3274359385"/>
                  </a:ext>
                </a:extLst>
              </a:tr>
            </a:tbl>
          </a:graphicData>
        </a:graphic>
      </p:graphicFrame>
      <p:sp>
        <p:nvSpPr>
          <p:cNvPr id="6" name="TextBox 5">
            <a:extLst>
              <a:ext uri="{FF2B5EF4-FFF2-40B4-BE49-F238E27FC236}">
                <a16:creationId xmlns:a16="http://schemas.microsoft.com/office/drawing/2014/main" id="{0940A82B-E142-4716-981B-387309CDEB51}"/>
              </a:ext>
            </a:extLst>
          </p:cNvPr>
          <p:cNvSpPr txBox="1"/>
          <p:nvPr/>
        </p:nvSpPr>
        <p:spPr>
          <a:xfrm>
            <a:off x="2674620" y="357470"/>
            <a:ext cx="4137660" cy="276999"/>
          </a:xfrm>
          <a:prstGeom prst="rect">
            <a:avLst/>
          </a:prstGeom>
          <a:noFill/>
        </p:spPr>
        <p:txBody>
          <a:bodyPr wrap="square" rtlCol="0">
            <a:spAutoFit/>
          </a:bodyPr>
          <a:lstStyle/>
          <a:p>
            <a:pPr algn="r"/>
            <a:r>
              <a:rPr lang="en-US" sz="1200" b="1" dirty="0">
                <a:latin typeface="Neuemontreal-light" panose="00000400000000000000" pitchFamily="50" charset="0"/>
                <a:ea typeface="Microsoft Sans Serif" panose="020B0604020202020204" pitchFamily="34" charset="0"/>
                <a:cs typeface="Microsoft Sans Serif" panose="020B0604020202020204" pitchFamily="34" charset="0"/>
              </a:rPr>
              <a:t>Fluency: Two Voices (“The Chips” continued)</a:t>
            </a:r>
          </a:p>
        </p:txBody>
      </p:sp>
      <p:sp>
        <p:nvSpPr>
          <p:cNvPr id="8" name="Slide Number Placeholder 7">
            <a:extLst>
              <a:ext uri="{FF2B5EF4-FFF2-40B4-BE49-F238E27FC236}">
                <a16:creationId xmlns:a16="http://schemas.microsoft.com/office/drawing/2014/main" id="{D3855E33-344D-4C4D-A879-D1B703848FFB}"/>
              </a:ext>
            </a:extLst>
          </p:cNvPr>
          <p:cNvSpPr>
            <a:spLocks noGrp="1"/>
          </p:cNvSpPr>
          <p:nvPr>
            <p:ph type="sldNum" sz="quarter" idx="12"/>
          </p:nvPr>
        </p:nvSpPr>
        <p:spPr/>
        <p:txBody>
          <a:bodyPr/>
          <a:lstStyle/>
          <a:p>
            <a:fld id="{B10FFC13-3A2A-4149-B98F-0B9AB25B5B24}" type="slidenum">
              <a:rPr lang="en-US" smtClean="0"/>
              <a:t>21</a:t>
            </a:fld>
            <a:endParaRPr lang="en-US"/>
          </a:p>
        </p:txBody>
      </p:sp>
      <p:sp>
        <p:nvSpPr>
          <p:cNvPr id="7" name="TextBox 6">
            <a:extLst>
              <a:ext uri="{FF2B5EF4-FFF2-40B4-BE49-F238E27FC236}">
                <a16:creationId xmlns:a16="http://schemas.microsoft.com/office/drawing/2014/main" id="{D59E8BB6-93CB-4297-AB6E-0E64368F3891}"/>
              </a:ext>
            </a:extLst>
          </p:cNvPr>
          <p:cNvSpPr txBox="1"/>
          <p:nvPr/>
        </p:nvSpPr>
        <p:spPr>
          <a:xfrm>
            <a:off x="871218" y="9071207"/>
            <a:ext cx="4137660" cy="430887"/>
          </a:xfrm>
          <a:prstGeom prst="rect">
            <a:avLst/>
          </a:prstGeom>
          <a:noFill/>
        </p:spPr>
        <p:txBody>
          <a:bodyPr wrap="square" rtlCol="0">
            <a:spAutoFit/>
          </a:bodyPr>
          <a:lstStyle/>
          <a:p>
            <a:r>
              <a:rPr lang="en-US" sz="1050" dirty="0">
                <a:latin typeface="Neuemontreal-light" panose="00000400000000000000" pitchFamily="50" charset="0"/>
                <a:ea typeface="Microsoft Sans Serif" panose="020B0604020202020204" pitchFamily="34" charset="0"/>
                <a:cs typeface="Microsoft Sans Serif" panose="020B0604020202020204" pitchFamily="34" charset="0"/>
              </a:rPr>
              <a:t>CKLA Skills Grade 2</a:t>
            </a:r>
          </a:p>
          <a:p>
            <a:r>
              <a:rPr lang="en-US" sz="1050" dirty="0">
                <a:latin typeface="Neuemontreal-light" panose="00000400000000000000" pitchFamily="50" charset="0"/>
                <a:ea typeface="Microsoft Sans Serif" panose="020B0604020202020204" pitchFamily="34" charset="0"/>
                <a:cs typeface="Microsoft Sans Serif" panose="020B0604020202020204" pitchFamily="34" charset="0"/>
              </a:rPr>
              <a:t>Unit 1 Fluency Texts</a:t>
            </a:r>
          </a:p>
        </p:txBody>
      </p:sp>
    </p:spTree>
    <p:extLst>
      <p:ext uri="{BB962C8B-B14F-4D97-AF65-F5344CB8AC3E}">
        <p14:creationId xmlns:p14="http://schemas.microsoft.com/office/powerpoint/2010/main" val="27393330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D3461ACD-2ABB-4F7F-878F-06826537A2C2}"/>
              </a:ext>
            </a:extLst>
          </p:cNvPr>
          <p:cNvGraphicFramePr>
            <a:graphicFrameLocks noGrp="1"/>
          </p:cNvGraphicFramePr>
          <p:nvPr>
            <p:extLst>
              <p:ext uri="{D42A27DB-BD31-4B8C-83A1-F6EECF244321}">
                <p14:modId xmlns:p14="http://schemas.microsoft.com/office/powerpoint/2010/main" val="2642519624"/>
              </p:ext>
            </p:extLst>
          </p:nvPr>
        </p:nvGraphicFramePr>
        <p:xfrm>
          <a:off x="922020" y="792852"/>
          <a:ext cx="5816600" cy="9255152"/>
        </p:xfrm>
        <a:graphic>
          <a:graphicData uri="http://schemas.openxmlformats.org/drawingml/2006/table">
            <a:tbl>
              <a:tblPr firstRow="1" firstCol="1" bandRow="1">
                <a:tableStyleId>{5C22544A-7EE6-4342-B048-85BDC9FD1C3A}</a:tableStyleId>
              </a:tblPr>
              <a:tblGrid>
                <a:gridCol w="2908300">
                  <a:extLst>
                    <a:ext uri="{9D8B030D-6E8A-4147-A177-3AD203B41FA5}">
                      <a16:colId xmlns:a16="http://schemas.microsoft.com/office/drawing/2014/main" val="4056414663"/>
                    </a:ext>
                  </a:extLst>
                </a:gridCol>
                <a:gridCol w="2908300">
                  <a:extLst>
                    <a:ext uri="{9D8B030D-6E8A-4147-A177-3AD203B41FA5}">
                      <a16:colId xmlns:a16="http://schemas.microsoft.com/office/drawing/2014/main" val="2121055901"/>
                    </a:ext>
                  </a:extLst>
                </a:gridCol>
              </a:tblGrid>
              <a:tr h="364041">
                <a:tc gridSpan="2">
                  <a:txBody>
                    <a:bodyPr/>
                    <a:lstStyle/>
                    <a:p>
                      <a:pPr marL="0" marR="0" algn="ctr">
                        <a:lnSpc>
                          <a:spcPct val="107000"/>
                        </a:lnSpc>
                        <a:spcBef>
                          <a:spcPts val="0"/>
                        </a:spcBef>
                        <a:spcAft>
                          <a:spcPts val="0"/>
                        </a:spcAft>
                      </a:pPr>
                      <a:r>
                        <a:rPr lang="en-US" sz="2200" b="1" dirty="0">
                          <a:solidFill>
                            <a:schemeClr val="bg1"/>
                          </a:solidFill>
                          <a:effectLst>
                            <a:outerShdw blurRad="38100" dist="38100" dir="2700000" algn="tl">
                              <a:srgbClr val="000000">
                                <a:alpha val="43137"/>
                              </a:srgbClr>
                            </a:outerShdw>
                          </a:effectLst>
                          <a:latin typeface="Report" panose="02000506020000020003" pitchFamily="2" charset="0"/>
                        </a:rPr>
                        <a:t>The Catfish</a:t>
                      </a:r>
                      <a:endParaRPr lang="en-US" sz="2200" b="1" dirty="0">
                        <a:solidFill>
                          <a:schemeClr val="bg1"/>
                        </a:solidFill>
                        <a:effectLst>
                          <a:outerShdw blurRad="38100" dist="38100" dir="2700000" algn="tl">
                            <a:srgbClr val="000000">
                              <a:alpha val="43137"/>
                            </a:srgbClr>
                          </a:outerShdw>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7BACDC"/>
                    </a:solidFill>
                  </a:tcPr>
                </a:tc>
                <a:tc hMerge="1">
                  <a:txBody>
                    <a:bodyPr/>
                    <a:lstStyle/>
                    <a:p>
                      <a:endParaRPr lang="en-US"/>
                    </a:p>
                  </a:txBody>
                  <a:tcPr/>
                </a:tc>
                <a:extLst>
                  <a:ext uri="{0D108BD9-81ED-4DB2-BD59-A6C34878D82A}">
                    <a16:rowId xmlns:a16="http://schemas.microsoft.com/office/drawing/2014/main" val="1110583919"/>
                  </a:ext>
                </a:extLst>
              </a:tr>
              <a:tr h="302625">
                <a:tc>
                  <a:txBody>
                    <a:bodyPr/>
                    <a:lstStyle/>
                    <a:p>
                      <a:pPr marL="0" marR="0" algn="ctr">
                        <a:lnSpc>
                          <a:spcPct val="107000"/>
                        </a:lnSpc>
                        <a:spcBef>
                          <a:spcPts val="0"/>
                        </a:spcBef>
                        <a:spcAft>
                          <a:spcPts val="0"/>
                        </a:spcAft>
                      </a:pPr>
                      <a:r>
                        <a:rPr lang="en-US" sz="1800" b="1" dirty="0">
                          <a:solidFill>
                            <a:schemeClr val="bg1"/>
                          </a:solidFill>
                          <a:effectLst>
                            <a:outerShdw blurRad="38100" dist="38100" dir="2700000" algn="tl">
                              <a:srgbClr val="000000">
                                <a:alpha val="43137"/>
                              </a:srgbClr>
                            </a:outerShdw>
                          </a:effectLst>
                          <a:latin typeface="Report" panose="02000506020000020003" pitchFamily="2" charset="0"/>
                        </a:rPr>
                        <a:t>1</a:t>
                      </a:r>
                      <a:endParaRPr lang="en-US" sz="1800" b="1" dirty="0">
                        <a:solidFill>
                          <a:schemeClr val="bg1"/>
                        </a:solidFill>
                        <a:effectLst>
                          <a:outerShdw blurRad="38100" dist="38100" dir="2700000" algn="tl">
                            <a:srgbClr val="000000">
                              <a:alpha val="43137"/>
                            </a:srgbClr>
                          </a:outerShdw>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rgbClr val="7BACDC"/>
                      </a:solidFill>
                      <a:prstDash val="solid"/>
                      <a:round/>
                      <a:headEnd type="none" w="med" len="med"/>
                      <a:tailEnd type="none" w="med" len="med"/>
                    </a:lnB>
                    <a:solidFill>
                      <a:srgbClr val="7BACDC"/>
                    </a:solidFill>
                  </a:tcPr>
                </a:tc>
                <a:tc>
                  <a:txBody>
                    <a:bodyPr/>
                    <a:lstStyle/>
                    <a:p>
                      <a:pPr marL="0" marR="0" algn="ctr">
                        <a:lnSpc>
                          <a:spcPct val="107000"/>
                        </a:lnSpc>
                        <a:spcBef>
                          <a:spcPts val="0"/>
                        </a:spcBef>
                        <a:spcAft>
                          <a:spcPts val="0"/>
                        </a:spcAft>
                      </a:pPr>
                      <a:r>
                        <a:rPr lang="en-US" sz="1800" b="1" dirty="0">
                          <a:solidFill>
                            <a:schemeClr val="bg1"/>
                          </a:solidFill>
                          <a:effectLst>
                            <a:outerShdw blurRad="38100" dist="38100" dir="2700000" algn="tl">
                              <a:srgbClr val="000000">
                                <a:alpha val="43137"/>
                              </a:srgbClr>
                            </a:outerShdw>
                          </a:effectLst>
                          <a:latin typeface="Report" panose="02000506020000020003" pitchFamily="2" charset="0"/>
                        </a:rPr>
                        <a:t>2</a:t>
                      </a:r>
                      <a:endParaRPr lang="en-US" sz="1800" b="1" dirty="0">
                        <a:solidFill>
                          <a:schemeClr val="bg1"/>
                        </a:solidFill>
                        <a:effectLst>
                          <a:outerShdw blurRad="38100" dist="38100" dir="2700000" algn="tl">
                            <a:srgbClr val="000000">
                              <a:alpha val="43137"/>
                            </a:srgbClr>
                          </a:outerShdw>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chemeClr val="bg1"/>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rgbClr val="7BACDC"/>
                      </a:solidFill>
                      <a:prstDash val="solid"/>
                      <a:round/>
                      <a:headEnd type="none" w="med" len="med"/>
                      <a:tailEnd type="none" w="med" len="med"/>
                    </a:lnB>
                    <a:solidFill>
                      <a:srgbClr val="7BACDC"/>
                    </a:solidFill>
                  </a:tcPr>
                </a:tc>
                <a:extLst>
                  <a:ext uri="{0D108BD9-81ED-4DB2-BD59-A6C34878D82A}">
                    <a16:rowId xmlns:a16="http://schemas.microsoft.com/office/drawing/2014/main" val="1742752345"/>
                  </a:ext>
                </a:extLst>
              </a:tr>
              <a:tr h="312663">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Dad went fishing and got a big catfish.</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1">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838963410"/>
                  </a:ext>
                </a:extLst>
              </a:tr>
              <a:tr h="312663">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a:solidFill>
                            <a:schemeClr val="tx1"/>
                          </a:solidFill>
                          <a:effectLst/>
                          <a:latin typeface="Report" panose="02000506020000020003" pitchFamily="2" charset="0"/>
                          <a:ea typeface="Futura Medium" panose="020B0500000000000000" pitchFamily="34" charset="0"/>
                          <a:cs typeface="Arial" panose="020B0604020202020204" pitchFamily="34" charset="0"/>
                        </a:rPr>
                        <a:t>He left the catfish in a bucket.</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718568728"/>
                  </a:ext>
                </a:extLst>
              </a:tr>
              <a:tr h="312663">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Then he locked the bucket in the shed.</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1680758709"/>
                  </a:ext>
                </a:extLst>
              </a:tr>
              <a:tr h="312663">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“There!”</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“There!”</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3837993451"/>
                  </a:ext>
                </a:extLst>
              </a:tr>
              <a:tr h="312663">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b="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a:solidFill>
                            <a:schemeClr val="tx1"/>
                          </a:solidFill>
                          <a:effectLst/>
                          <a:latin typeface="Report" panose="02000506020000020003" pitchFamily="2" charset="0"/>
                          <a:ea typeface="Futura Medium" panose="020B0500000000000000" pitchFamily="34" charset="0"/>
                          <a:cs typeface="Arial" panose="020B0604020202020204" pitchFamily="34" charset="0"/>
                        </a:rPr>
                        <a:t>he said as he clicked the lock shut.</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197317995"/>
                  </a:ext>
                </a:extLst>
              </a:tr>
              <a:tr h="312663">
                <a:tc>
                  <a:txBody>
                    <a:bodyPr/>
                    <a:lstStyle/>
                    <a:p>
                      <a:pPr marL="0" marR="0">
                        <a:lnSpc>
                          <a:spcPct val="107000"/>
                        </a:lnSpc>
                        <a:spcBef>
                          <a:spcPts val="0"/>
                        </a:spcBef>
                        <a:spcAft>
                          <a:spcPts val="0"/>
                        </a:spcAft>
                      </a:pPr>
                      <a:r>
                        <a:rPr lang="en-US" sz="1600" b="1"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“This lock will stop the cat!”</a:t>
                      </a:r>
                      <a:endParaRPr lang="en-US" sz="1100" b="1"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1">
                          <a:solidFill>
                            <a:schemeClr val="tx1"/>
                          </a:solidFill>
                          <a:effectLst/>
                          <a:latin typeface="Report" panose="02000506020000020003" pitchFamily="2" charset="0"/>
                          <a:ea typeface="Futura Medium" panose="020B0500000000000000" pitchFamily="34" charset="0"/>
                          <a:cs typeface="Arial" panose="020B0604020202020204" pitchFamily="34" charset="0"/>
                        </a:rPr>
                        <a:t>“This lock will stop the cat!”</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2508347807"/>
                  </a:ext>
                </a:extLst>
              </a:tr>
              <a:tr h="312663">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The tempting smell of fish drifted in the wind.</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787722043"/>
                  </a:ext>
                </a:extLst>
              </a:tr>
              <a:tr h="312663">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a:solidFill>
                            <a:schemeClr val="tx1"/>
                          </a:solidFill>
                          <a:effectLst/>
                          <a:latin typeface="Report" panose="02000506020000020003" pitchFamily="2" charset="0"/>
                          <a:ea typeface="Futura Medium" panose="020B0500000000000000" pitchFamily="34" charset="0"/>
                          <a:cs typeface="Arial" panose="020B0604020202020204" pitchFamily="34" charset="0"/>
                        </a:rPr>
                        <a:t>The cat bandit sensed that there was a fish in the shed.</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2180830832"/>
                  </a:ext>
                </a:extLst>
              </a:tr>
              <a:tr h="312663">
                <a:tc>
                  <a:txBody>
                    <a:bodyPr/>
                    <a:lstStyle/>
                    <a:p>
                      <a:pPr marL="0" marR="0">
                        <a:lnSpc>
                          <a:spcPct val="107000"/>
                        </a:lnSpc>
                        <a:spcBef>
                          <a:spcPts val="0"/>
                        </a:spcBef>
                        <a:spcAft>
                          <a:spcPts val="0"/>
                        </a:spcAft>
                      </a:pPr>
                      <a:r>
                        <a:rPr lang="en-US" sz="1600" b="1"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He went to visit.</a:t>
                      </a:r>
                      <a:endParaRPr lang="en-US" sz="1100" b="1"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1">
                          <a:solidFill>
                            <a:schemeClr val="tx1"/>
                          </a:solidFill>
                          <a:effectLst/>
                          <a:latin typeface="Report" panose="02000506020000020003" pitchFamily="2" charset="0"/>
                          <a:ea typeface="Futura Medium" panose="020B0500000000000000" pitchFamily="34" charset="0"/>
                          <a:cs typeface="Arial" panose="020B0604020202020204" pitchFamily="34" charset="0"/>
                        </a:rPr>
                        <a:t>He went to visit.</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3041870569"/>
                  </a:ext>
                </a:extLst>
              </a:tr>
              <a:tr h="312663">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The shed was locked up. </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497557934"/>
                  </a:ext>
                </a:extLst>
              </a:tr>
              <a:tr h="312663">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a:solidFill>
                            <a:schemeClr val="tx1"/>
                          </a:solidFill>
                          <a:effectLst/>
                          <a:latin typeface="Report" panose="02000506020000020003" pitchFamily="2" charset="0"/>
                          <a:ea typeface="Futura Medium" panose="020B0500000000000000" pitchFamily="34" charset="0"/>
                          <a:cs typeface="Arial" panose="020B0604020202020204" pitchFamily="34" charset="0"/>
                        </a:rPr>
                        <a:t>But that did not stop him! </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1300469880"/>
                  </a:ext>
                </a:extLst>
              </a:tr>
              <a:tr h="312663">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He went and got a belt.</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2796923205"/>
                  </a:ext>
                </a:extLst>
              </a:tr>
              <a:tr h="312663">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a:solidFill>
                            <a:schemeClr val="tx1"/>
                          </a:solidFill>
                          <a:effectLst/>
                          <a:latin typeface="Report" panose="02000506020000020003" pitchFamily="2" charset="0"/>
                          <a:ea typeface="Futura Medium" panose="020B0500000000000000" pitchFamily="34" charset="0"/>
                          <a:cs typeface="Arial" panose="020B0604020202020204" pitchFamily="34" charset="0"/>
                        </a:rPr>
                        <a:t>He hitched the end of the belt to the lock and tugged on it.</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3599462036"/>
                  </a:ext>
                </a:extLst>
              </a:tr>
              <a:tr h="312663">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But the lock held </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2938187228"/>
                  </a:ext>
                </a:extLst>
              </a:tr>
              <a:tr h="312663">
                <a:tc>
                  <a:txBody>
                    <a:bodyPr/>
                    <a:lstStyle/>
                    <a:p>
                      <a:pPr marL="0" marR="0">
                        <a:lnSpc>
                          <a:spcPct val="107000"/>
                        </a:lnSpc>
                        <a:spcBef>
                          <a:spcPts val="0"/>
                        </a:spcBef>
                        <a:spcAft>
                          <a:spcPts val="0"/>
                        </a:spcAft>
                      </a:pPr>
                      <a:r>
                        <a:rPr lang="en-US" sz="1600" b="1"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and the shed just sat there.</a:t>
                      </a:r>
                      <a:endParaRPr lang="en-US" sz="1100" b="1"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1">
                          <a:solidFill>
                            <a:schemeClr val="tx1"/>
                          </a:solidFill>
                          <a:effectLst/>
                          <a:latin typeface="Report" panose="02000506020000020003" pitchFamily="2" charset="0"/>
                          <a:ea typeface="Futura Medium" panose="020B0500000000000000" pitchFamily="34" charset="0"/>
                          <a:cs typeface="Arial" panose="020B0604020202020204" pitchFamily="34" charset="0"/>
                        </a:rPr>
                        <a:t>and the shed just sat there.</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1550153524"/>
                  </a:ext>
                </a:extLst>
              </a:tr>
              <a:tr h="312663">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a:solidFill>
                            <a:schemeClr val="tx1"/>
                          </a:solidFill>
                          <a:effectLst/>
                          <a:latin typeface="Report" panose="02000506020000020003" pitchFamily="2" charset="0"/>
                          <a:ea typeface="Futura Medium" panose="020B0500000000000000" pitchFamily="34" charset="0"/>
                          <a:cs typeface="Arial" panose="020B0604020202020204" pitchFamily="34" charset="0"/>
                        </a:rPr>
                        <a:t>The cat bandit went and got a dog. </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3091167462"/>
                  </a:ext>
                </a:extLst>
              </a:tr>
              <a:tr h="312663">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The cat and the dog tugged on the belt.</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610602808"/>
                  </a:ext>
                </a:extLst>
              </a:tr>
              <a:tr h="312663">
                <a:tc>
                  <a:txBody>
                    <a:bodyPr/>
                    <a:lstStyle/>
                    <a:p>
                      <a:pPr marL="0" marR="0">
                        <a:lnSpc>
                          <a:spcPct val="107000"/>
                        </a:lnSpc>
                        <a:spcBef>
                          <a:spcPts val="0"/>
                        </a:spcBef>
                        <a:spcAft>
                          <a:spcPts val="0"/>
                        </a:spcAft>
                      </a:pPr>
                      <a:r>
                        <a:rPr lang="en-US" sz="1600" b="1">
                          <a:solidFill>
                            <a:schemeClr val="tx1"/>
                          </a:solidFill>
                          <a:effectLst/>
                          <a:latin typeface="Report" panose="02000506020000020003" pitchFamily="2" charset="0"/>
                          <a:ea typeface="Futura Medium" panose="020B0500000000000000" pitchFamily="34" charset="0"/>
                          <a:cs typeface="Arial" panose="020B0604020202020204" pitchFamily="34" charset="0"/>
                        </a:rPr>
                        <a:t>But still the shed just sat there.</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1"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But still the shed just sat there.</a:t>
                      </a:r>
                      <a:endParaRPr lang="en-US" sz="110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786792788"/>
                  </a:ext>
                </a:extLst>
              </a:tr>
            </a:tbl>
          </a:graphicData>
        </a:graphic>
      </p:graphicFrame>
      <p:sp>
        <p:nvSpPr>
          <p:cNvPr id="8" name="Slide Number Placeholder 7">
            <a:extLst>
              <a:ext uri="{FF2B5EF4-FFF2-40B4-BE49-F238E27FC236}">
                <a16:creationId xmlns:a16="http://schemas.microsoft.com/office/drawing/2014/main" id="{D3855E33-344D-4C4D-A879-D1B703848FFB}"/>
              </a:ext>
            </a:extLst>
          </p:cNvPr>
          <p:cNvSpPr>
            <a:spLocks noGrp="1"/>
          </p:cNvSpPr>
          <p:nvPr>
            <p:ph type="sldNum" sz="quarter" idx="12"/>
          </p:nvPr>
        </p:nvSpPr>
        <p:spPr/>
        <p:txBody>
          <a:bodyPr/>
          <a:lstStyle/>
          <a:p>
            <a:fld id="{B10FFC13-3A2A-4149-B98F-0B9AB25B5B24}" type="slidenum">
              <a:rPr lang="en-US" smtClean="0"/>
              <a:t>22</a:t>
            </a:fld>
            <a:endParaRPr lang="en-US"/>
          </a:p>
        </p:txBody>
      </p:sp>
      <p:sp>
        <p:nvSpPr>
          <p:cNvPr id="10" name="TextBox 9">
            <a:extLst>
              <a:ext uri="{FF2B5EF4-FFF2-40B4-BE49-F238E27FC236}">
                <a16:creationId xmlns:a16="http://schemas.microsoft.com/office/drawing/2014/main" id="{67D4C3ED-820A-4624-A2B4-FC7221A4E0B7}"/>
              </a:ext>
            </a:extLst>
          </p:cNvPr>
          <p:cNvSpPr txBox="1"/>
          <p:nvPr/>
        </p:nvSpPr>
        <p:spPr>
          <a:xfrm>
            <a:off x="854284" y="162474"/>
            <a:ext cx="4137660" cy="276999"/>
          </a:xfrm>
          <a:prstGeom prst="rect">
            <a:avLst/>
          </a:prstGeom>
          <a:noFill/>
        </p:spPr>
        <p:txBody>
          <a:bodyPr wrap="square" rtlCol="0">
            <a:spAutoFit/>
          </a:bodyPr>
          <a:lstStyle/>
          <a:p>
            <a:r>
              <a:rPr lang="en-US" sz="1200" b="1" dirty="0">
                <a:latin typeface="Neuemontreal-light" panose="00000400000000000000" pitchFamily="50" charset="0"/>
                <a:ea typeface="Microsoft Sans Serif" panose="020B0604020202020204" pitchFamily="34" charset="0"/>
                <a:cs typeface="Microsoft Sans Serif" panose="020B0604020202020204" pitchFamily="34" charset="0"/>
              </a:rPr>
              <a:t>Name: 	    _________________________________________________</a:t>
            </a:r>
          </a:p>
        </p:txBody>
      </p:sp>
      <p:sp>
        <p:nvSpPr>
          <p:cNvPr id="11" name="TextBox 10">
            <a:extLst>
              <a:ext uri="{FF2B5EF4-FFF2-40B4-BE49-F238E27FC236}">
                <a16:creationId xmlns:a16="http://schemas.microsoft.com/office/drawing/2014/main" id="{6850A955-4BDC-4F8E-BCDA-24CBF7204E10}"/>
              </a:ext>
            </a:extLst>
          </p:cNvPr>
          <p:cNvSpPr txBox="1"/>
          <p:nvPr/>
        </p:nvSpPr>
        <p:spPr>
          <a:xfrm>
            <a:off x="2600960" y="363089"/>
            <a:ext cx="4137660" cy="276999"/>
          </a:xfrm>
          <a:prstGeom prst="rect">
            <a:avLst/>
          </a:prstGeom>
          <a:noFill/>
        </p:spPr>
        <p:txBody>
          <a:bodyPr wrap="square" rtlCol="0">
            <a:spAutoFit/>
          </a:bodyPr>
          <a:lstStyle/>
          <a:p>
            <a:pPr algn="r"/>
            <a:r>
              <a:rPr lang="en-US" sz="1200" b="1" dirty="0">
                <a:latin typeface="Neuemontreal-light" panose="00000400000000000000" pitchFamily="50" charset="0"/>
                <a:ea typeface="Microsoft Sans Serif" panose="020B0604020202020204" pitchFamily="34" charset="0"/>
                <a:cs typeface="Microsoft Sans Serif" panose="020B0604020202020204" pitchFamily="34" charset="0"/>
              </a:rPr>
              <a:t>Fluency: Two Voices</a:t>
            </a:r>
          </a:p>
        </p:txBody>
      </p:sp>
      <p:sp>
        <p:nvSpPr>
          <p:cNvPr id="12" name="TextBox 11">
            <a:extLst>
              <a:ext uri="{FF2B5EF4-FFF2-40B4-BE49-F238E27FC236}">
                <a16:creationId xmlns:a16="http://schemas.microsoft.com/office/drawing/2014/main" id="{58AD8DEB-3CEE-427A-BDB9-B2DAC4516C98}"/>
              </a:ext>
            </a:extLst>
          </p:cNvPr>
          <p:cNvSpPr txBox="1"/>
          <p:nvPr/>
        </p:nvSpPr>
        <p:spPr>
          <a:xfrm>
            <a:off x="871218" y="9071207"/>
            <a:ext cx="4137660" cy="430887"/>
          </a:xfrm>
          <a:prstGeom prst="rect">
            <a:avLst/>
          </a:prstGeom>
          <a:noFill/>
        </p:spPr>
        <p:txBody>
          <a:bodyPr wrap="square" rtlCol="0">
            <a:spAutoFit/>
          </a:bodyPr>
          <a:lstStyle/>
          <a:p>
            <a:r>
              <a:rPr lang="en-US" sz="1050" dirty="0">
                <a:latin typeface="Neuemontreal-light" panose="00000400000000000000" pitchFamily="50" charset="0"/>
                <a:ea typeface="Microsoft Sans Serif" panose="020B0604020202020204" pitchFamily="34" charset="0"/>
                <a:cs typeface="Microsoft Sans Serif" panose="020B0604020202020204" pitchFamily="34" charset="0"/>
              </a:rPr>
              <a:t>CKLA Skills Grade 2</a:t>
            </a:r>
          </a:p>
          <a:p>
            <a:r>
              <a:rPr lang="en-US" sz="1050" dirty="0">
                <a:latin typeface="Neuemontreal-light" panose="00000400000000000000" pitchFamily="50" charset="0"/>
                <a:ea typeface="Microsoft Sans Serif" panose="020B0604020202020204" pitchFamily="34" charset="0"/>
                <a:cs typeface="Microsoft Sans Serif" panose="020B0604020202020204" pitchFamily="34" charset="0"/>
              </a:rPr>
              <a:t>Unit 1 Fluency Texts</a:t>
            </a:r>
          </a:p>
        </p:txBody>
      </p:sp>
      <p:sp>
        <p:nvSpPr>
          <p:cNvPr id="13" name="Text Box 2">
            <a:extLst>
              <a:ext uri="{FF2B5EF4-FFF2-40B4-BE49-F238E27FC236}">
                <a16:creationId xmlns:a16="http://schemas.microsoft.com/office/drawing/2014/main" id="{AFCF9C7D-9D62-4B4C-A38C-8EAE287290FB}"/>
              </a:ext>
            </a:extLst>
          </p:cNvPr>
          <p:cNvSpPr txBox="1"/>
          <p:nvPr/>
        </p:nvSpPr>
        <p:spPr>
          <a:xfrm>
            <a:off x="214206" y="704425"/>
            <a:ext cx="550545" cy="7440507"/>
          </a:xfrm>
          <a:prstGeom prst="rect">
            <a:avLst/>
          </a:prstGeom>
          <a:noFill/>
          <a:ln w="6350">
            <a:noFill/>
          </a:ln>
        </p:spPr>
        <p:txBody>
          <a:bodyPr rot="0" spcFirstLastPara="0" vert="vert270" wrap="square" lIns="91440" tIns="45720" rIns="91440" bIns="45720" numCol="1" spcCol="0" rtlCol="0" fromWordArt="0" anchor="ctr" anchorCtr="0" forceAA="0" compatLnSpc="1">
            <a:prstTxWarp prst="textNoShape">
              <a:avLst/>
            </a:prstTxWarp>
            <a:noAutofit/>
          </a:bodyPr>
          <a:lstStyle/>
          <a:p>
            <a:pPr marL="0" marR="0">
              <a:lnSpc>
                <a:spcPct val="107000"/>
              </a:lnSpc>
              <a:spcBef>
                <a:spcPts val="0"/>
              </a:spcBef>
              <a:spcAft>
                <a:spcPts val="0"/>
              </a:spcAft>
            </a:pPr>
            <a:r>
              <a:rPr lang="en-US" sz="1200" dirty="0">
                <a:effectLst/>
                <a:latin typeface="Neuemontreal-light" panose="00000400000000000000" pitchFamily="50" charset="0"/>
                <a:ea typeface="Microsoft Sans Serif" panose="020B0604020202020204" pitchFamily="34" charset="0"/>
                <a:cs typeface="Microsoft Sans Serif" panose="020B0604020202020204" pitchFamily="34" charset="0"/>
              </a:rPr>
              <a:t>Directions: One student reads down column 1 while the other student reads down column 2, together completing the story. </a:t>
            </a:r>
          </a:p>
          <a:p>
            <a:pPr marL="0" marR="0">
              <a:lnSpc>
                <a:spcPct val="107000"/>
              </a:lnSpc>
              <a:spcBef>
                <a:spcPts val="0"/>
              </a:spcBef>
              <a:spcAft>
                <a:spcPts val="0"/>
              </a:spcAft>
            </a:pPr>
            <a:r>
              <a:rPr lang="en-US" sz="1200" dirty="0">
                <a:effectLst/>
                <a:latin typeface="Neuemontreal-light" panose="00000400000000000000" pitchFamily="50" charset="0"/>
                <a:ea typeface="Microsoft Sans Serif" panose="020B0604020202020204" pitchFamily="34" charset="0"/>
                <a:cs typeface="Microsoft Sans Serif" panose="020B0604020202020204" pitchFamily="34" charset="0"/>
              </a:rPr>
              <a:t>The lines that should be read chorally (voices together) are in bold.</a:t>
            </a:r>
            <a:endParaRPr lang="en-US" sz="1600" dirty="0">
              <a:effectLst/>
              <a:latin typeface="Neuemontreal-light" panose="00000400000000000000" pitchFamily="50" charset="0"/>
              <a:ea typeface="Microsoft Sans Serif" panose="020B0604020202020204" pitchFamily="34" charset="0"/>
              <a:cs typeface="Microsoft Sans Serif" panose="020B0604020202020204" pitchFamily="34" charset="0"/>
            </a:endParaRPr>
          </a:p>
        </p:txBody>
      </p:sp>
    </p:spTree>
    <p:extLst>
      <p:ext uri="{BB962C8B-B14F-4D97-AF65-F5344CB8AC3E}">
        <p14:creationId xmlns:p14="http://schemas.microsoft.com/office/powerpoint/2010/main" val="31226732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D3461ACD-2ABB-4F7F-878F-06826537A2C2}"/>
              </a:ext>
            </a:extLst>
          </p:cNvPr>
          <p:cNvGraphicFramePr>
            <a:graphicFrameLocks noGrp="1"/>
          </p:cNvGraphicFramePr>
          <p:nvPr>
            <p:extLst>
              <p:ext uri="{D42A27DB-BD31-4B8C-83A1-F6EECF244321}">
                <p14:modId xmlns:p14="http://schemas.microsoft.com/office/powerpoint/2010/main" val="3124465736"/>
              </p:ext>
            </p:extLst>
          </p:nvPr>
        </p:nvGraphicFramePr>
        <p:xfrm>
          <a:off x="929640" y="792852"/>
          <a:ext cx="5808980" cy="4327995"/>
        </p:xfrm>
        <a:graphic>
          <a:graphicData uri="http://schemas.openxmlformats.org/drawingml/2006/table">
            <a:tbl>
              <a:tblPr firstRow="1" firstCol="1" bandRow="1">
                <a:tableStyleId>{5C22544A-7EE6-4342-B048-85BDC9FD1C3A}</a:tableStyleId>
              </a:tblPr>
              <a:tblGrid>
                <a:gridCol w="2904490">
                  <a:extLst>
                    <a:ext uri="{9D8B030D-6E8A-4147-A177-3AD203B41FA5}">
                      <a16:colId xmlns:a16="http://schemas.microsoft.com/office/drawing/2014/main" val="4056414663"/>
                    </a:ext>
                  </a:extLst>
                </a:gridCol>
                <a:gridCol w="2904490">
                  <a:extLst>
                    <a:ext uri="{9D8B030D-6E8A-4147-A177-3AD203B41FA5}">
                      <a16:colId xmlns:a16="http://schemas.microsoft.com/office/drawing/2014/main" val="2121055901"/>
                    </a:ext>
                  </a:extLst>
                </a:gridCol>
              </a:tblGrid>
              <a:tr h="271757">
                <a:tc gridSpan="2">
                  <a:txBody>
                    <a:bodyPr/>
                    <a:lstStyle/>
                    <a:p>
                      <a:pPr marL="0" marR="0" algn="ctr">
                        <a:lnSpc>
                          <a:spcPct val="107000"/>
                        </a:lnSpc>
                        <a:spcBef>
                          <a:spcPts val="0"/>
                        </a:spcBef>
                        <a:spcAft>
                          <a:spcPts val="0"/>
                        </a:spcAft>
                      </a:pPr>
                      <a:r>
                        <a:rPr lang="en-US" sz="2200" b="1" dirty="0">
                          <a:solidFill>
                            <a:schemeClr val="bg1"/>
                          </a:solidFill>
                          <a:effectLst>
                            <a:outerShdw blurRad="38100" dist="38100" dir="2700000" algn="tl">
                              <a:srgbClr val="000000">
                                <a:alpha val="43137"/>
                              </a:srgbClr>
                            </a:outerShdw>
                          </a:effectLst>
                          <a:latin typeface="Report" panose="02000506020000020003" pitchFamily="2" charset="0"/>
                        </a:rPr>
                        <a:t>The Catfish</a:t>
                      </a:r>
                      <a:endParaRPr lang="en-US" sz="2200" b="1" dirty="0">
                        <a:solidFill>
                          <a:schemeClr val="bg1"/>
                        </a:solidFill>
                        <a:effectLst>
                          <a:outerShdw blurRad="38100" dist="38100" dir="2700000" algn="tl">
                            <a:srgbClr val="000000">
                              <a:alpha val="43137"/>
                            </a:srgbClr>
                          </a:outerShdw>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7BACDC"/>
                    </a:solidFill>
                  </a:tcPr>
                </a:tc>
                <a:tc hMerge="1">
                  <a:txBody>
                    <a:bodyPr/>
                    <a:lstStyle/>
                    <a:p>
                      <a:endParaRPr lang="en-US"/>
                    </a:p>
                  </a:txBody>
                  <a:tcPr/>
                </a:tc>
                <a:extLst>
                  <a:ext uri="{0D108BD9-81ED-4DB2-BD59-A6C34878D82A}">
                    <a16:rowId xmlns:a16="http://schemas.microsoft.com/office/drawing/2014/main" val="1110583919"/>
                  </a:ext>
                </a:extLst>
              </a:tr>
              <a:tr h="207714">
                <a:tc>
                  <a:txBody>
                    <a:bodyPr/>
                    <a:lstStyle/>
                    <a:p>
                      <a:pPr marL="0" marR="0" algn="ctr">
                        <a:lnSpc>
                          <a:spcPct val="107000"/>
                        </a:lnSpc>
                        <a:spcBef>
                          <a:spcPts val="0"/>
                        </a:spcBef>
                        <a:spcAft>
                          <a:spcPts val="0"/>
                        </a:spcAft>
                      </a:pPr>
                      <a:r>
                        <a:rPr lang="en-US" sz="1800" b="1" dirty="0">
                          <a:solidFill>
                            <a:schemeClr val="bg1"/>
                          </a:solidFill>
                          <a:effectLst>
                            <a:outerShdw blurRad="38100" dist="38100" dir="2700000" algn="tl">
                              <a:srgbClr val="000000">
                                <a:alpha val="43137"/>
                              </a:srgbClr>
                            </a:outerShdw>
                          </a:effectLst>
                          <a:latin typeface="Report" panose="02000506020000020003" pitchFamily="2" charset="0"/>
                        </a:rPr>
                        <a:t>1</a:t>
                      </a:r>
                      <a:endParaRPr lang="en-US" sz="1800" b="1" dirty="0">
                        <a:solidFill>
                          <a:schemeClr val="bg1"/>
                        </a:solidFill>
                        <a:effectLst>
                          <a:outerShdw blurRad="38100" dist="38100" dir="2700000" algn="tl">
                            <a:srgbClr val="000000">
                              <a:alpha val="43137"/>
                            </a:srgbClr>
                          </a:outerShdw>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rgbClr val="7BACDC"/>
                      </a:solidFill>
                      <a:prstDash val="solid"/>
                      <a:round/>
                      <a:headEnd type="none" w="med" len="med"/>
                      <a:tailEnd type="none" w="med" len="med"/>
                    </a:lnB>
                    <a:solidFill>
                      <a:srgbClr val="7BACDC"/>
                    </a:solidFill>
                  </a:tcPr>
                </a:tc>
                <a:tc>
                  <a:txBody>
                    <a:bodyPr/>
                    <a:lstStyle/>
                    <a:p>
                      <a:pPr marL="0" marR="0" algn="ctr">
                        <a:lnSpc>
                          <a:spcPct val="107000"/>
                        </a:lnSpc>
                        <a:spcBef>
                          <a:spcPts val="0"/>
                        </a:spcBef>
                        <a:spcAft>
                          <a:spcPts val="0"/>
                        </a:spcAft>
                      </a:pPr>
                      <a:r>
                        <a:rPr lang="en-US" sz="1800" b="1" dirty="0">
                          <a:solidFill>
                            <a:schemeClr val="bg1"/>
                          </a:solidFill>
                          <a:effectLst>
                            <a:outerShdw blurRad="38100" dist="38100" dir="2700000" algn="tl">
                              <a:srgbClr val="000000">
                                <a:alpha val="43137"/>
                              </a:srgbClr>
                            </a:outerShdw>
                          </a:effectLst>
                          <a:latin typeface="Report" panose="02000506020000020003" pitchFamily="2" charset="0"/>
                        </a:rPr>
                        <a:t>2</a:t>
                      </a:r>
                      <a:endParaRPr lang="en-US" sz="1800" b="1" dirty="0">
                        <a:solidFill>
                          <a:schemeClr val="bg1"/>
                        </a:solidFill>
                        <a:effectLst>
                          <a:outerShdw blurRad="38100" dist="38100" dir="2700000" algn="tl">
                            <a:srgbClr val="000000">
                              <a:alpha val="43137"/>
                            </a:srgbClr>
                          </a:outerShdw>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chemeClr val="bg1"/>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rgbClr val="7BACDC"/>
                      </a:solidFill>
                      <a:prstDash val="solid"/>
                      <a:round/>
                      <a:headEnd type="none" w="med" len="med"/>
                      <a:tailEnd type="none" w="med" len="med"/>
                    </a:lnB>
                    <a:solidFill>
                      <a:srgbClr val="7BACDC"/>
                    </a:solidFill>
                  </a:tcPr>
                </a:tc>
                <a:extLst>
                  <a:ext uri="{0D108BD9-81ED-4DB2-BD59-A6C34878D82A}">
                    <a16:rowId xmlns:a16="http://schemas.microsoft.com/office/drawing/2014/main" val="1742752345"/>
                  </a:ext>
                </a:extLst>
              </a:tr>
              <a:tr h="230872">
                <a:tc>
                  <a:txBody>
                    <a:bodyPr/>
                    <a:lstStyle/>
                    <a:p>
                      <a:pPr marL="0" marR="0">
                        <a:lnSpc>
                          <a:spcPct val="107000"/>
                        </a:lnSpc>
                        <a:spcBef>
                          <a:spcPts val="0"/>
                        </a:spcBef>
                        <a:spcAft>
                          <a:spcPts val="0"/>
                        </a:spcAft>
                      </a:pPr>
                      <a:r>
                        <a:rPr lang="en-US" sz="1600" b="1"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a:solidFill>
                            <a:schemeClr val="tx1"/>
                          </a:solidFill>
                          <a:effectLst/>
                          <a:latin typeface="Report" panose="02000506020000020003" pitchFamily="2" charset="0"/>
                          <a:ea typeface="Futura Medium" panose="020B0500000000000000" pitchFamily="34" charset="0"/>
                          <a:cs typeface="Arial" panose="020B0604020202020204" pitchFamily="34" charset="0"/>
                        </a:rPr>
                        <a:t>The cat bandit went and got a pig.</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2947665004"/>
                  </a:ext>
                </a:extLst>
              </a:tr>
              <a:tr h="230872">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ea typeface="Futura Medium" panose="020B0500000000000000" pitchFamily="34" charset="0"/>
                          <a:cs typeface="Arial" panose="020B0604020202020204" pitchFamily="34" charset="0"/>
                        </a:rPr>
                        <a:t>The cat, the dog, and the pig tugged on the belt.</a:t>
                      </a:r>
                      <a:endParaRPr lang="en-US" sz="1100" b="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228975540"/>
                  </a:ext>
                </a:extLst>
              </a:tr>
              <a:tr h="230872">
                <a:tc>
                  <a:txBody>
                    <a:bodyPr/>
                    <a:lstStyle/>
                    <a:p>
                      <a:pPr marL="0" marR="0">
                        <a:lnSpc>
                          <a:spcPct val="107000"/>
                        </a:lnSpc>
                        <a:spcBef>
                          <a:spcPts val="0"/>
                        </a:spcBef>
                        <a:spcAft>
                          <a:spcPts val="0"/>
                        </a:spcAft>
                      </a:pPr>
                      <a:r>
                        <a:rPr lang="en-US" sz="1600" b="1"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That did it.</a:t>
                      </a:r>
                      <a:endParaRPr lang="en-US" sz="110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1">
                          <a:solidFill>
                            <a:schemeClr val="tx1"/>
                          </a:solidFill>
                          <a:effectLst/>
                          <a:latin typeface="Report" panose="02000506020000020003" pitchFamily="2" charset="0"/>
                          <a:ea typeface="Futura Medium" panose="020B0500000000000000" pitchFamily="34" charset="0"/>
                          <a:cs typeface="Arial" panose="020B0604020202020204" pitchFamily="34" charset="0"/>
                        </a:rPr>
                        <a:t>That did it.</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3817255100"/>
                  </a:ext>
                </a:extLst>
              </a:tr>
              <a:tr h="230872">
                <a:tc>
                  <a:txBody>
                    <a:bodyPr/>
                    <a:lstStyle/>
                    <a:p>
                      <a:pPr marL="0" marR="0">
                        <a:lnSpc>
                          <a:spcPct val="107000"/>
                        </a:lnSpc>
                        <a:spcBef>
                          <a:spcPts val="0"/>
                        </a:spcBef>
                        <a:spcAft>
                          <a:spcPts val="0"/>
                        </a:spcAft>
                      </a:pPr>
                      <a:r>
                        <a:rPr lang="en-US" sz="160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a:solidFill>
                            <a:schemeClr val="tx1"/>
                          </a:solidFill>
                          <a:effectLst/>
                          <a:latin typeface="Report" panose="02000506020000020003" pitchFamily="2" charset="0"/>
                          <a:ea typeface="Futura Medium" panose="020B0500000000000000" pitchFamily="34" charset="0"/>
                          <a:cs typeface="Arial" panose="020B0604020202020204" pitchFamily="34" charset="0"/>
                        </a:rPr>
                        <a:t>The shed tilted to the left.</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945741183"/>
                  </a:ext>
                </a:extLst>
              </a:tr>
              <a:tr h="230872">
                <a:tc>
                  <a:txBody>
                    <a:bodyPr/>
                    <a:lstStyle/>
                    <a:p>
                      <a:pPr marL="0" marR="0">
                        <a:lnSpc>
                          <a:spcPct val="107000"/>
                        </a:lnSpc>
                        <a:spcBef>
                          <a:spcPts val="0"/>
                        </a:spcBef>
                        <a:spcAft>
                          <a:spcPts val="0"/>
                        </a:spcAft>
                      </a:pPr>
                      <a:r>
                        <a:rPr lang="en-US" sz="1600" b="1">
                          <a:solidFill>
                            <a:schemeClr val="tx1"/>
                          </a:solidFill>
                          <a:effectLst/>
                          <a:latin typeface="Report" panose="02000506020000020003" pitchFamily="2" charset="0"/>
                          <a:ea typeface="Futura Medium" panose="020B0500000000000000" pitchFamily="34" charset="0"/>
                          <a:cs typeface="Arial" panose="020B0604020202020204" pitchFamily="34" charset="0"/>
                        </a:rPr>
                        <a:t>Wham!</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1">
                          <a:solidFill>
                            <a:schemeClr val="tx1"/>
                          </a:solidFill>
                          <a:effectLst/>
                          <a:latin typeface="Report" panose="02000506020000020003" pitchFamily="2" charset="0"/>
                          <a:ea typeface="Futura Medium" panose="020B0500000000000000" pitchFamily="34" charset="0"/>
                          <a:cs typeface="Arial" panose="020B0604020202020204" pitchFamily="34" charset="0"/>
                        </a:rPr>
                        <a:t>Wham!</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2777040559"/>
                  </a:ext>
                </a:extLst>
              </a:tr>
              <a:tr h="230872">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ea typeface="Futura Medium" panose="020B0500000000000000" pitchFamily="34" charset="0"/>
                          <a:cs typeface="Arial" panose="020B0604020202020204" pitchFamily="34" charset="0"/>
                        </a:rPr>
                        <a:t>The shed fell with a crash.</a:t>
                      </a:r>
                      <a:endParaRPr lang="en-US" sz="1100" b="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2943166345"/>
                  </a:ext>
                </a:extLst>
              </a:tr>
              <a:tr h="230872">
                <a:tc>
                  <a:txBody>
                    <a:bodyPr/>
                    <a:lstStyle/>
                    <a:p>
                      <a:pPr marL="0" marR="0">
                        <a:lnSpc>
                          <a:spcPct val="107000"/>
                        </a:lnSpc>
                        <a:spcBef>
                          <a:spcPts val="0"/>
                        </a:spcBef>
                        <a:spcAft>
                          <a:spcPts val="0"/>
                        </a:spcAft>
                      </a:pPr>
                      <a:r>
                        <a:rPr lang="en-US" sz="160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a:solidFill>
                            <a:schemeClr val="tx1"/>
                          </a:solidFill>
                          <a:effectLst/>
                          <a:latin typeface="Report" panose="02000506020000020003" pitchFamily="2" charset="0"/>
                          <a:ea typeface="Futura Medium" panose="020B0500000000000000" pitchFamily="34" charset="0"/>
                          <a:cs typeface="Arial" panose="020B0604020202020204" pitchFamily="34" charset="0"/>
                        </a:rPr>
                        <a:t>Then—</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3274359385"/>
                  </a:ext>
                </a:extLst>
              </a:tr>
              <a:tr h="230872">
                <a:tc>
                  <a:txBody>
                    <a:bodyPr/>
                    <a:lstStyle/>
                    <a:p>
                      <a:pPr marL="0" marR="0">
                        <a:lnSpc>
                          <a:spcPct val="107000"/>
                        </a:lnSpc>
                        <a:spcBef>
                          <a:spcPts val="0"/>
                        </a:spcBef>
                        <a:spcAft>
                          <a:spcPts val="0"/>
                        </a:spcAft>
                      </a:pPr>
                      <a:r>
                        <a:rPr lang="en-US" sz="1600" b="1">
                          <a:solidFill>
                            <a:schemeClr val="tx1"/>
                          </a:solidFill>
                          <a:effectLst/>
                          <a:latin typeface="Report" panose="02000506020000020003" pitchFamily="2" charset="0"/>
                          <a:ea typeface="Futura Medium" panose="020B0500000000000000" pitchFamily="34" charset="0"/>
                          <a:cs typeface="Arial" panose="020B0604020202020204" pitchFamily="34" charset="0"/>
                        </a:rPr>
                        <a:t>munch, munch, munch—</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1">
                          <a:solidFill>
                            <a:schemeClr val="tx1"/>
                          </a:solidFill>
                          <a:effectLst/>
                          <a:latin typeface="Report" panose="02000506020000020003" pitchFamily="2" charset="0"/>
                          <a:ea typeface="Futura Medium" panose="020B0500000000000000" pitchFamily="34" charset="0"/>
                          <a:cs typeface="Arial" panose="020B0604020202020204" pitchFamily="34" charset="0"/>
                        </a:rPr>
                        <a:t>munch, munch, munch—</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2098115851"/>
                  </a:ext>
                </a:extLst>
              </a:tr>
              <a:tr h="230872">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ea typeface="Futura Medium" panose="020B0500000000000000" pitchFamily="34" charset="0"/>
                          <a:cs typeface="Arial" panose="020B0604020202020204" pitchFamily="34" charset="0"/>
                        </a:rPr>
                        <a:t>that was the end of the catfish.</a:t>
                      </a:r>
                      <a:endParaRPr lang="en-US" sz="1100" b="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3211721604"/>
                  </a:ext>
                </a:extLst>
              </a:tr>
            </a:tbl>
          </a:graphicData>
        </a:graphic>
      </p:graphicFrame>
      <p:sp>
        <p:nvSpPr>
          <p:cNvPr id="6" name="TextBox 5">
            <a:extLst>
              <a:ext uri="{FF2B5EF4-FFF2-40B4-BE49-F238E27FC236}">
                <a16:creationId xmlns:a16="http://schemas.microsoft.com/office/drawing/2014/main" id="{0940A82B-E142-4716-981B-387309CDEB51}"/>
              </a:ext>
            </a:extLst>
          </p:cNvPr>
          <p:cNvSpPr txBox="1"/>
          <p:nvPr/>
        </p:nvSpPr>
        <p:spPr>
          <a:xfrm>
            <a:off x="2674620" y="357470"/>
            <a:ext cx="4137660" cy="276999"/>
          </a:xfrm>
          <a:prstGeom prst="rect">
            <a:avLst/>
          </a:prstGeom>
          <a:noFill/>
        </p:spPr>
        <p:txBody>
          <a:bodyPr wrap="square" rtlCol="0">
            <a:spAutoFit/>
          </a:bodyPr>
          <a:lstStyle/>
          <a:p>
            <a:pPr algn="r"/>
            <a:r>
              <a:rPr lang="en-US" sz="1200" b="1" dirty="0">
                <a:latin typeface="Neuemontreal-light" panose="00000400000000000000" pitchFamily="50" charset="0"/>
                <a:ea typeface="Microsoft Sans Serif" panose="020B0604020202020204" pitchFamily="34" charset="0"/>
                <a:cs typeface="Microsoft Sans Serif" panose="020B0604020202020204" pitchFamily="34" charset="0"/>
              </a:rPr>
              <a:t>Fluency: Two Voices (“The Catfish” continued)</a:t>
            </a:r>
          </a:p>
        </p:txBody>
      </p:sp>
      <p:sp>
        <p:nvSpPr>
          <p:cNvPr id="8" name="Slide Number Placeholder 7">
            <a:extLst>
              <a:ext uri="{FF2B5EF4-FFF2-40B4-BE49-F238E27FC236}">
                <a16:creationId xmlns:a16="http://schemas.microsoft.com/office/drawing/2014/main" id="{D3855E33-344D-4C4D-A879-D1B703848FFB}"/>
              </a:ext>
            </a:extLst>
          </p:cNvPr>
          <p:cNvSpPr>
            <a:spLocks noGrp="1"/>
          </p:cNvSpPr>
          <p:nvPr>
            <p:ph type="sldNum" sz="quarter" idx="12"/>
          </p:nvPr>
        </p:nvSpPr>
        <p:spPr/>
        <p:txBody>
          <a:bodyPr/>
          <a:lstStyle/>
          <a:p>
            <a:fld id="{B10FFC13-3A2A-4149-B98F-0B9AB25B5B24}" type="slidenum">
              <a:rPr lang="en-US" smtClean="0"/>
              <a:t>23</a:t>
            </a:fld>
            <a:endParaRPr lang="en-US"/>
          </a:p>
        </p:txBody>
      </p:sp>
      <p:sp>
        <p:nvSpPr>
          <p:cNvPr id="7" name="TextBox 6">
            <a:extLst>
              <a:ext uri="{FF2B5EF4-FFF2-40B4-BE49-F238E27FC236}">
                <a16:creationId xmlns:a16="http://schemas.microsoft.com/office/drawing/2014/main" id="{2DACEB52-E4D1-4053-905D-F7BA713CDF53}"/>
              </a:ext>
            </a:extLst>
          </p:cNvPr>
          <p:cNvSpPr txBox="1"/>
          <p:nvPr/>
        </p:nvSpPr>
        <p:spPr>
          <a:xfrm>
            <a:off x="871218" y="9071207"/>
            <a:ext cx="4137660" cy="430887"/>
          </a:xfrm>
          <a:prstGeom prst="rect">
            <a:avLst/>
          </a:prstGeom>
          <a:noFill/>
        </p:spPr>
        <p:txBody>
          <a:bodyPr wrap="square" rtlCol="0">
            <a:spAutoFit/>
          </a:bodyPr>
          <a:lstStyle/>
          <a:p>
            <a:r>
              <a:rPr lang="en-US" sz="1050" dirty="0">
                <a:latin typeface="Neuemontreal-light" panose="00000400000000000000" pitchFamily="50" charset="0"/>
                <a:ea typeface="Microsoft Sans Serif" panose="020B0604020202020204" pitchFamily="34" charset="0"/>
                <a:cs typeface="Microsoft Sans Serif" panose="020B0604020202020204" pitchFamily="34" charset="0"/>
              </a:rPr>
              <a:t>CKLA Skills Grade 2</a:t>
            </a:r>
          </a:p>
          <a:p>
            <a:r>
              <a:rPr lang="en-US" sz="1050" dirty="0">
                <a:latin typeface="Neuemontreal-light" panose="00000400000000000000" pitchFamily="50" charset="0"/>
                <a:ea typeface="Microsoft Sans Serif" panose="020B0604020202020204" pitchFamily="34" charset="0"/>
                <a:cs typeface="Microsoft Sans Serif" panose="020B0604020202020204" pitchFamily="34" charset="0"/>
              </a:rPr>
              <a:t>Unit 1 Fluency Texts</a:t>
            </a:r>
          </a:p>
        </p:txBody>
      </p:sp>
    </p:spTree>
    <p:extLst>
      <p:ext uri="{BB962C8B-B14F-4D97-AF65-F5344CB8AC3E}">
        <p14:creationId xmlns:p14="http://schemas.microsoft.com/office/powerpoint/2010/main" val="36996606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D3855E33-344D-4C4D-A879-D1B703848FFB}"/>
              </a:ext>
            </a:extLst>
          </p:cNvPr>
          <p:cNvSpPr>
            <a:spLocks noGrp="1"/>
          </p:cNvSpPr>
          <p:nvPr>
            <p:ph type="sldNum" sz="quarter" idx="12"/>
          </p:nvPr>
        </p:nvSpPr>
        <p:spPr/>
        <p:txBody>
          <a:bodyPr/>
          <a:lstStyle/>
          <a:p>
            <a:fld id="{B10FFC13-3A2A-4149-B98F-0B9AB25B5B24}" type="slidenum">
              <a:rPr lang="en-US" smtClean="0"/>
              <a:t>24</a:t>
            </a:fld>
            <a:endParaRPr lang="en-US"/>
          </a:p>
        </p:txBody>
      </p:sp>
      <p:pic>
        <p:nvPicPr>
          <p:cNvPr id="10" name="Picture 9">
            <a:extLst>
              <a:ext uri="{FF2B5EF4-FFF2-40B4-BE49-F238E27FC236}">
                <a16:creationId xmlns:a16="http://schemas.microsoft.com/office/drawing/2014/main" id="{94E4BC23-B53D-4BF5-A506-30329A166FAE}"/>
              </a:ext>
            </a:extLst>
          </p:cNvPr>
          <p:cNvPicPr/>
          <p:nvPr/>
        </p:nvPicPr>
        <p:blipFill>
          <a:blip r:embed="rId2"/>
          <a:stretch>
            <a:fillRect/>
          </a:stretch>
        </p:blipFill>
        <p:spPr>
          <a:xfrm>
            <a:off x="0" y="282494"/>
            <a:ext cx="7153275" cy="8572913"/>
          </a:xfrm>
          <a:prstGeom prst="rect">
            <a:avLst/>
          </a:prstGeom>
        </p:spPr>
      </p:pic>
    </p:spTree>
    <p:extLst>
      <p:ext uri="{BB962C8B-B14F-4D97-AF65-F5344CB8AC3E}">
        <p14:creationId xmlns:p14="http://schemas.microsoft.com/office/powerpoint/2010/main" val="338982266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D128E0-F6B5-4D0A-A529-A4ED8D6D29A5}"/>
              </a:ext>
            </a:extLst>
          </p:cNvPr>
          <p:cNvSpPr>
            <a:spLocks noGrp="1"/>
          </p:cNvSpPr>
          <p:nvPr>
            <p:ph type="title"/>
          </p:nvPr>
        </p:nvSpPr>
        <p:spPr>
          <a:xfrm>
            <a:off x="502921" y="511177"/>
            <a:ext cx="6309360" cy="442275"/>
          </a:xfrm>
        </p:spPr>
        <p:txBody>
          <a:bodyPr>
            <a:noAutofit/>
          </a:bodyPr>
          <a:lstStyle/>
          <a:p>
            <a:endParaRPr lang="en-US" sz="2400" dirty="0"/>
          </a:p>
        </p:txBody>
      </p:sp>
      <p:sp>
        <p:nvSpPr>
          <p:cNvPr id="3" name="Content Placeholder 2">
            <a:extLst>
              <a:ext uri="{FF2B5EF4-FFF2-40B4-BE49-F238E27FC236}">
                <a16:creationId xmlns:a16="http://schemas.microsoft.com/office/drawing/2014/main" id="{653B42F7-B3F5-46F1-B675-31BDF71A9EB8}"/>
              </a:ext>
            </a:extLst>
          </p:cNvPr>
          <p:cNvSpPr>
            <a:spLocks noGrp="1"/>
          </p:cNvSpPr>
          <p:nvPr>
            <p:ph idx="1"/>
          </p:nvPr>
        </p:nvSpPr>
        <p:spPr>
          <a:xfrm>
            <a:off x="502921" y="1181101"/>
            <a:ext cx="6309360" cy="7466648"/>
          </a:xfrm>
        </p:spPr>
        <p:txBody>
          <a:bodyPr>
            <a:normAutofit/>
          </a:bodyPr>
          <a:lstStyle/>
          <a:p>
            <a:pPr marL="0" indent="0">
              <a:lnSpc>
                <a:spcPct val="114000"/>
              </a:lnSpc>
              <a:spcBef>
                <a:spcPts val="0"/>
              </a:spcBef>
              <a:spcAft>
                <a:spcPts val="300"/>
              </a:spcAft>
              <a:buNone/>
            </a:pPr>
            <a:endParaRPr lang="en-US" sz="1600" dirty="0"/>
          </a:p>
        </p:txBody>
      </p:sp>
      <p:sp>
        <p:nvSpPr>
          <p:cNvPr id="4" name="Slide Number Placeholder 3">
            <a:extLst>
              <a:ext uri="{FF2B5EF4-FFF2-40B4-BE49-F238E27FC236}">
                <a16:creationId xmlns:a16="http://schemas.microsoft.com/office/drawing/2014/main" id="{866121F1-E724-47EB-8E26-869D08867E6A}"/>
              </a:ext>
            </a:extLst>
          </p:cNvPr>
          <p:cNvSpPr>
            <a:spLocks noGrp="1"/>
          </p:cNvSpPr>
          <p:nvPr>
            <p:ph type="sldNum" sz="quarter" idx="12"/>
          </p:nvPr>
        </p:nvSpPr>
        <p:spPr/>
        <p:txBody>
          <a:bodyPr/>
          <a:lstStyle/>
          <a:p>
            <a:fld id="{B10FFC13-3A2A-4149-B98F-0B9AB25B5B24}" type="slidenum">
              <a:rPr lang="en-US" smtClean="0"/>
              <a:t>25</a:t>
            </a:fld>
            <a:endParaRPr lang="en-US"/>
          </a:p>
        </p:txBody>
      </p:sp>
    </p:spTree>
    <p:extLst>
      <p:ext uri="{BB962C8B-B14F-4D97-AF65-F5344CB8AC3E}">
        <p14:creationId xmlns:p14="http://schemas.microsoft.com/office/powerpoint/2010/main" val="1447055975"/>
      </p:ext>
    </p:extLst>
  </p:cSld>
  <p:clrMapOvr>
    <a:masterClrMapping/>
  </p:clrMapOvr>
</p:sld>
</file>

<file path=ppt/theme/theme1.xml><?xml version="1.0" encoding="utf-8"?>
<a:theme xmlns:a="http://schemas.openxmlformats.org/drawingml/2006/main" name="Theme1">
  <a:themeElements>
    <a:clrScheme name="Slipstream">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Custom 1">
      <a:majorFont>
        <a:latin typeface="Arial Black"/>
        <a:ea typeface=""/>
        <a:cs typeface=""/>
      </a:majorFont>
      <a:minorFont>
        <a:latin typeface="Futura Medium"/>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1" id="{14161B98-8B5D-42D7-A30E-CD59A63B98F1}" vid="{F7DB6F47-4EDD-48EB-B654-65BC1A58AF2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Theme1</Template>
  <TotalTime>1454</TotalTime>
  <Words>4150</Words>
  <Application>Microsoft Office PowerPoint</Application>
  <PresentationFormat>Custom</PresentationFormat>
  <Paragraphs>665</Paragraphs>
  <Slides>25</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25</vt:i4>
      </vt:variant>
    </vt:vector>
  </HeadingPairs>
  <TitlesOfParts>
    <vt:vector size="35" baseType="lpstr">
      <vt:lpstr>Arial</vt:lpstr>
      <vt:lpstr>Arial Black</vt:lpstr>
      <vt:lpstr>Bodoni MT</vt:lpstr>
      <vt:lpstr>Calibri</vt:lpstr>
      <vt:lpstr>Futura Medium</vt:lpstr>
      <vt:lpstr>Linotte SemBold</vt:lpstr>
      <vt:lpstr>Neuemontreal-bold</vt:lpstr>
      <vt:lpstr>Neuemontreal-light</vt:lpstr>
      <vt:lpstr>Report</vt:lpstr>
      <vt:lpstr>Theme1</vt:lpstr>
      <vt:lpstr>PowerPoint Presentation</vt:lpstr>
      <vt:lpstr>PowerPoint Presentation</vt:lpstr>
      <vt:lpstr>About these Texts</vt:lpstr>
      <vt:lpstr>Why Fluency</vt:lpstr>
      <vt:lpstr>How to Use These Texts</vt:lpstr>
      <vt:lpstr>Warm-Up: Silly Voices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Maggie Dillier</dc:creator>
  <cp:lastModifiedBy>Maggie Dillier</cp:lastModifiedBy>
  <cp:revision>77</cp:revision>
  <dcterms:created xsi:type="dcterms:W3CDTF">2019-11-17T17:53:17Z</dcterms:created>
  <dcterms:modified xsi:type="dcterms:W3CDTF">2020-02-06T02:44:27Z</dcterms:modified>
</cp:coreProperties>
</file>