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72" r:id="rId2"/>
    <p:sldId id="274" r:id="rId3"/>
    <p:sldId id="275" r:id="rId4"/>
    <p:sldId id="279" r:id="rId5"/>
    <p:sldId id="278" r:id="rId6"/>
    <p:sldId id="276" r:id="rId7"/>
    <p:sldId id="277" r:id="rId8"/>
    <p:sldId id="256" r:id="rId9"/>
    <p:sldId id="280" r:id="rId10"/>
    <p:sldId id="259" r:id="rId11"/>
    <p:sldId id="260" r:id="rId12"/>
    <p:sldId id="261" r:id="rId13"/>
    <p:sldId id="262" r:id="rId14"/>
    <p:sldId id="258" r:id="rId15"/>
    <p:sldId id="257" r:id="rId16"/>
    <p:sldId id="263" r:id="rId17"/>
    <p:sldId id="264" r:id="rId18"/>
    <p:sldId id="265" r:id="rId19"/>
    <p:sldId id="266" r:id="rId20"/>
    <p:sldId id="267" r:id="rId21"/>
    <p:sldId id="268" r:id="rId22"/>
    <p:sldId id="269" r:id="rId23"/>
    <p:sldId id="270" r:id="rId24"/>
    <p:sldId id="271" r:id="rId25"/>
    <p:sldId id="273" r:id="rId26"/>
  </p:sldIdLst>
  <p:sldSz cx="7315200" cy="96012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BACDC"/>
    <a:srgbClr val="E1E9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0" d="100"/>
          <a:sy n="60" d="100"/>
        </p:scale>
        <p:origin x="2400"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420A5FA1-4A51-48B0-9134-72E26FA5F078}" type="datetimeFigureOut">
              <a:rPr lang="en-US" smtClean="0"/>
              <a:t>11/22/2019</a:t>
            </a:fld>
            <a:endParaRPr lang="en-US"/>
          </a:p>
        </p:txBody>
      </p:sp>
      <p:sp>
        <p:nvSpPr>
          <p:cNvPr id="4" name="Slide Image Placeholder 3"/>
          <p:cNvSpPr>
            <a:spLocks noGrp="1" noRot="1" noChangeAspect="1"/>
          </p:cNvSpPr>
          <p:nvPr>
            <p:ph type="sldImg" idx="2"/>
          </p:nvPr>
        </p:nvSpPr>
        <p:spPr>
          <a:xfrm>
            <a:off x="2422525" y="1200150"/>
            <a:ext cx="24701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49B65203-C4E9-46BC-BDBC-BBA4B55E61F5}" type="slidenum">
              <a:rPr lang="en-US" smtClean="0"/>
              <a:t>‹#›</a:t>
            </a:fld>
            <a:endParaRPr lang="en-US"/>
          </a:p>
        </p:txBody>
      </p:sp>
    </p:spTree>
    <p:extLst>
      <p:ext uri="{BB962C8B-B14F-4D97-AF65-F5344CB8AC3E}">
        <p14:creationId xmlns:p14="http://schemas.microsoft.com/office/powerpoint/2010/main" val="3395037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1571308"/>
            <a:ext cx="6217920" cy="3342640"/>
          </a:xfrm>
        </p:spPr>
        <p:txBody>
          <a:bodyPr anchor="b"/>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914400" y="5042853"/>
            <a:ext cx="5486400" cy="2318067"/>
          </a:xfrm>
        </p:spPr>
        <p:txBody>
          <a:bodyPr/>
          <a:lstStyle>
            <a:lvl1pPr marL="0" indent="0" algn="ctr">
              <a:buNone/>
              <a:defRPr sz="1920"/>
            </a:lvl1pPr>
            <a:lvl2pPr marL="365758" indent="0" algn="ctr">
              <a:buNone/>
              <a:defRPr sz="1600"/>
            </a:lvl2pPr>
            <a:lvl3pPr marL="731515" indent="0" algn="ctr">
              <a:buNone/>
              <a:defRPr sz="1440"/>
            </a:lvl3pPr>
            <a:lvl4pPr marL="1097273" indent="0" algn="ctr">
              <a:buNone/>
              <a:defRPr sz="1280"/>
            </a:lvl4pPr>
            <a:lvl5pPr marL="1463031" indent="0" algn="ctr">
              <a:buNone/>
              <a:defRPr sz="1280"/>
            </a:lvl5pPr>
            <a:lvl6pPr marL="1828789" indent="0" algn="ctr">
              <a:buNone/>
              <a:defRPr sz="1280"/>
            </a:lvl6pPr>
            <a:lvl7pPr marL="2194546" indent="0" algn="ctr">
              <a:buNone/>
              <a:defRPr sz="1280"/>
            </a:lvl7pPr>
            <a:lvl8pPr marL="2560304" indent="0" algn="ctr">
              <a:buNone/>
              <a:defRPr sz="1280"/>
            </a:lvl8pPr>
            <a:lvl9pPr marL="2926062" indent="0" algn="ctr">
              <a:buNone/>
              <a:defRPr sz="12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2C284D8-A90B-4365-A776-97F5510FE77C}" type="datetime1">
              <a:rPr lang="en-US" smtClean="0"/>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3207505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C9816D-D668-45D6-B593-D017E5729058}" type="datetime1">
              <a:rPr lang="en-US" smtClean="0"/>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2804062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0" y="2393636"/>
            <a:ext cx="6309360" cy="3993831"/>
          </a:xfrm>
        </p:spPr>
        <p:txBody>
          <a:bodyPr anchor="b"/>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499110" y="6425251"/>
            <a:ext cx="6309360" cy="2100261"/>
          </a:xfrm>
        </p:spPr>
        <p:txBody>
          <a:bodyPr/>
          <a:lstStyle>
            <a:lvl1pPr marL="0" indent="0">
              <a:buNone/>
              <a:defRPr sz="1920">
                <a:solidFill>
                  <a:schemeClr val="tx1"/>
                </a:solidFill>
              </a:defRPr>
            </a:lvl1pPr>
            <a:lvl2pPr marL="365758" indent="0">
              <a:buNone/>
              <a:defRPr sz="1600">
                <a:solidFill>
                  <a:schemeClr val="tx1">
                    <a:tint val="75000"/>
                  </a:schemeClr>
                </a:solidFill>
              </a:defRPr>
            </a:lvl2pPr>
            <a:lvl3pPr marL="731515" indent="0">
              <a:buNone/>
              <a:defRPr sz="1440">
                <a:solidFill>
                  <a:schemeClr val="tx1">
                    <a:tint val="75000"/>
                  </a:schemeClr>
                </a:solidFill>
              </a:defRPr>
            </a:lvl3pPr>
            <a:lvl4pPr marL="1097273" indent="0">
              <a:buNone/>
              <a:defRPr sz="1280">
                <a:solidFill>
                  <a:schemeClr val="tx1">
                    <a:tint val="75000"/>
                  </a:schemeClr>
                </a:solidFill>
              </a:defRPr>
            </a:lvl4pPr>
            <a:lvl5pPr marL="1463031" indent="0">
              <a:buNone/>
              <a:defRPr sz="1280">
                <a:solidFill>
                  <a:schemeClr val="tx1">
                    <a:tint val="75000"/>
                  </a:schemeClr>
                </a:solidFill>
              </a:defRPr>
            </a:lvl5pPr>
            <a:lvl6pPr marL="1828789" indent="0">
              <a:buNone/>
              <a:defRPr sz="1280">
                <a:solidFill>
                  <a:schemeClr val="tx1">
                    <a:tint val="75000"/>
                  </a:schemeClr>
                </a:solidFill>
              </a:defRPr>
            </a:lvl6pPr>
            <a:lvl7pPr marL="2194546" indent="0">
              <a:buNone/>
              <a:defRPr sz="1280">
                <a:solidFill>
                  <a:schemeClr val="tx1">
                    <a:tint val="75000"/>
                  </a:schemeClr>
                </a:solidFill>
              </a:defRPr>
            </a:lvl7pPr>
            <a:lvl8pPr marL="2560304" indent="0">
              <a:buNone/>
              <a:defRPr sz="1280">
                <a:solidFill>
                  <a:schemeClr val="tx1">
                    <a:tint val="75000"/>
                  </a:schemeClr>
                </a:solidFill>
              </a:defRPr>
            </a:lvl8pPr>
            <a:lvl9pPr marL="2926062" indent="0">
              <a:buNone/>
              <a:defRPr sz="12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32E5C-9A02-445D-BF59-DCFF0610A815}" type="datetime1">
              <a:rPr lang="en-US" smtClean="0"/>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55883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2920" y="2555875"/>
            <a:ext cx="3108960" cy="6091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703320" y="2555875"/>
            <a:ext cx="3108960" cy="6091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142B78-8DA3-44AB-8245-C94BE58D2F9E}" type="datetime1">
              <a:rPr lang="en-US" smtClean="0"/>
              <a:t>11/22/2019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3902745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3" y="511177"/>
            <a:ext cx="630936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503874" y="2353630"/>
            <a:ext cx="3094672" cy="1153476"/>
          </a:xfrm>
        </p:spPr>
        <p:txBody>
          <a:bodyPr anchor="b"/>
          <a:lstStyle>
            <a:lvl1pPr marL="0" indent="0">
              <a:buNone/>
              <a:defRPr sz="1920" b="1"/>
            </a:lvl1pPr>
            <a:lvl2pPr marL="365758" indent="0">
              <a:buNone/>
              <a:defRPr sz="1600" b="1"/>
            </a:lvl2pPr>
            <a:lvl3pPr marL="731515" indent="0">
              <a:buNone/>
              <a:defRPr sz="1440" b="1"/>
            </a:lvl3pPr>
            <a:lvl4pPr marL="1097273" indent="0">
              <a:buNone/>
              <a:defRPr sz="1280" b="1"/>
            </a:lvl4pPr>
            <a:lvl5pPr marL="1463031" indent="0">
              <a:buNone/>
              <a:defRPr sz="1280" b="1"/>
            </a:lvl5pPr>
            <a:lvl6pPr marL="1828789" indent="0">
              <a:buNone/>
              <a:defRPr sz="1280" b="1"/>
            </a:lvl6pPr>
            <a:lvl7pPr marL="2194546" indent="0">
              <a:buNone/>
              <a:defRPr sz="1280" b="1"/>
            </a:lvl7pPr>
            <a:lvl8pPr marL="2560304" indent="0">
              <a:buNone/>
              <a:defRPr sz="1280" b="1"/>
            </a:lvl8pPr>
            <a:lvl9pPr marL="2926062" indent="0">
              <a:buNone/>
              <a:defRPr sz="1280" b="1"/>
            </a:lvl9pPr>
          </a:lstStyle>
          <a:p>
            <a:pPr lvl="0"/>
            <a:r>
              <a:rPr lang="en-US"/>
              <a:t>Click to edit Master text styles</a:t>
            </a:r>
          </a:p>
        </p:txBody>
      </p:sp>
      <p:sp>
        <p:nvSpPr>
          <p:cNvPr id="4" name="Content Placeholder 3"/>
          <p:cNvSpPr>
            <a:spLocks noGrp="1"/>
          </p:cNvSpPr>
          <p:nvPr>
            <p:ph sz="half" idx="2"/>
          </p:nvPr>
        </p:nvSpPr>
        <p:spPr>
          <a:xfrm>
            <a:off x="503874" y="3507106"/>
            <a:ext cx="3094672" cy="5158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703321" y="2353630"/>
            <a:ext cx="3109913" cy="1153476"/>
          </a:xfrm>
        </p:spPr>
        <p:txBody>
          <a:bodyPr anchor="b"/>
          <a:lstStyle>
            <a:lvl1pPr marL="0" indent="0">
              <a:buNone/>
              <a:defRPr sz="1920" b="1"/>
            </a:lvl1pPr>
            <a:lvl2pPr marL="365758" indent="0">
              <a:buNone/>
              <a:defRPr sz="1600" b="1"/>
            </a:lvl2pPr>
            <a:lvl3pPr marL="731515" indent="0">
              <a:buNone/>
              <a:defRPr sz="1440" b="1"/>
            </a:lvl3pPr>
            <a:lvl4pPr marL="1097273" indent="0">
              <a:buNone/>
              <a:defRPr sz="1280" b="1"/>
            </a:lvl4pPr>
            <a:lvl5pPr marL="1463031" indent="0">
              <a:buNone/>
              <a:defRPr sz="1280" b="1"/>
            </a:lvl5pPr>
            <a:lvl6pPr marL="1828789" indent="0">
              <a:buNone/>
              <a:defRPr sz="1280" b="1"/>
            </a:lvl6pPr>
            <a:lvl7pPr marL="2194546" indent="0">
              <a:buNone/>
              <a:defRPr sz="1280" b="1"/>
            </a:lvl7pPr>
            <a:lvl8pPr marL="2560304" indent="0">
              <a:buNone/>
              <a:defRPr sz="1280" b="1"/>
            </a:lvl8pPr>
            <a:lvl9pPr marL="2926062" indent="0">
              <a:buNone/>
              <a:defRPr sz="1280" b="1"/>
            </a:lvl9pPr>
          </a:lstStyle>
          <a:p>
            <a:pPr lvl="0"/>
            <a:r>
              <a:rPr lang="en-US"/>
              <a:t>Click to edit Master text styles</a:t>
            </a:r>
          </a:p>
        </p:txBody>
      </p:sp>
      <p:sp>
        <p:nvSpPr>
          <p:cNvPr id="6" name="Content Placeholder 5"/>
          <p:cNvSpPr>
            <a:spLocks noGrp="1"/>
          </p:cNvSpPr>
          <p:nvPr>
            <p:ph sz="quarter" idx="4"/>
          </p:nvPr>
        </p:nvSpPr>
        <p:spPr>
          <a:xfrm>
            <a:off x="3703321" y="3507106"/>
            <a:ext cx="3109913" cy="5158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3E39C92-036F-4ACA-93A6-4875BD8149F1}" type="datetime1">
              <a:rPr lang="en-US" smtClean="0"/>
              <a:t>11/22/2019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1783687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0F8482-FDFF-4157-A47E-56A6734271E7}" type="datetime1">
              <a:rPr lang="en-US" smtClean="0"/>
              <a:t>11/22/2019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4061022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6BF664-C9C2-4BE7-8144-A16022BFF0CB}" type="datetime1">
              <a:rPr lang="en-US" smtClean="0"/>
              <a:t>11/22/2019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4096908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40080"/>
            <a:ext cx="2359342" cy="2240280"/>
          </a:xfrm>
        </p:spPr>
        <p:txBody>
          <a:bodyPr anchor="b"/>
          <a:lstStyle>
            <a:lvl1pPr>
              <a:defRPr sz="2560"/>
            </a:lvl1pPr>
          </a:lstStyle>
          <a:p>
            <a:r>
              <a:rPr lang="en-US"/>
              <a:t>Click to edit Master title style</a:t>
            </a:r>
            <a:endParaRPr lang="en-US" dirty="0"/>
          </a:p>
        </p:txBody>
      </p:sp>
      <p:sp>
        <p:nvSpPr>
          <p:cNvPr id="3" name="Content Placeholder 2"/>
          <p:cNvSpPr>
            <a:spLocks noGrp="1"/>
          </p:cNvSpPr>
          <p:nvPr>
            <p:ph idx="1"/>
          </p:nvPr>
        </p:nvSpPr>
        <p:spPr>
          <a:xfrm>
            <a:off x="3109913" y="1382398"/>
            <a:ext cx="3703320" cy="6823075"/>
          </a:xfr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873" y="2880360"/>
            <a:ext cx="2359342" cy="5336223"/>
          </a:xfrm>
        </p:spPr>
        <p:txBody>
          <a:bodyPr/>
          <a:lstStyle>
            <a:lvl1pPr marL="0" indent="0">
              <a:buNone/>
              <a:defRPr sz="1280"/>
            </a:lvl1pPr>
            <a:lvl2pPr marL="365758" indent="0">
              <a:buNone/>
              <a:defRPr sz="1120"/>
            </a:lvl2pPr>
            <a:lvl3pPr marL="731515" indent="0">
              <a:buNone/>
              <a:defRPr sz="960"/>
            </a:lvl3pPr>
            <a:lvl4pPr marL="1097273" indent="0">
              <a:buNone/>
              <a:defRPr sz="800"/>
            </a:lvl4pPr>
            <a:lvl5pPr marL="1463031" indent="0">
              <a:buNone/>
              <a:defRPr sz="800"/>
            </a:lvl5pPr>
            <a:lvl6pPr marL="1828789" indent="0">
              <a:buNone/>
              <a:defRPr sz="800"/>
            </a:lvl6pPr>
            <a:lvl7pPr marL="2194546" indent="0">
              <a:buNone/>
              <a:defRPr sz="800"/>
            </a:lvl7pPr>
            <a:lvl8pPr marL="2560304" indent="0">
              <a:buNone/>
              <a:defRPr sz="800"/>
            </a:lvl8pPr>
            <a:lvl9pPr marL="2926062"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DC09F7B2-F5FA-42CB-AAD5-8A9F288B9D64}" type="datetime1">
              <a:rPr lang="en-US" smtClean="0"/>
              <a:t>11/22/2019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3394815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40080"/>
            <a:ext cx="2359342" cy="2240280"/>
          </a:xfrm>
        </p:spPr>
        <p:txBody>
          <a:bodyPr anchor="b"/>
          <a:lstStyle>
            <a:lvl1pPr>
              <a:defRPr sz="2560"/>
            </a:lvl1pPr>
          </a:lstStyle>
          <a:p>
            <a:r>
              <a:rPr lang="en-US"/>
              <a:t>Click to edit Master title style</a:t>
            </a:r>
            <a:endParaRPr lang="en-US" dirty="0"/>
          </a:p>
        </p:txBody>
      </p:sp>
      <p:sp>
        <p:nvSpPr>
          <p:cNvPr id="3" name="Picture Placeholder 2"/>
          <p:cNvSpPr>
            <a:spLocks noGrp="1" noChangeAspect="1"/>
          </p:cNvSpPr>
          <p:nvPr>
            <p:ph type="pic" idx="1"/>
          </p:nvPr>
        </p:nvSpPr>
        <p:spPr>
          <a:xfrm>
            <a:off x="3109913" y="1382398"/>
            <a:ext cx="3703320" cy="6823075"/>
          </a:xfrm>
        </p:spPr>
        <p:txBody>
          <a:bodyPr anchor="t"/>
          <a:lstStyle>
            <a:lvl1pPr marL="0" indent="0">
              <a:buNone/>
              <a:defRPr sz="2560"/>
            </a:lvl1pPr>
            <a:lvl2pPr marL="365758" indent="0">
              <a:buNone/>
              <a:defRPr sz="2240"/>
            </a:lvl2pPr>
            <a:lvl3pPr marL="731515" indent="0">
              <a:buNone/>
              <a:defRPr sz="1920"/>
            </a:lvl3pPr>
            <a:lvl4pPr marL="1097273" indent="0">
              <a:buNone/>
              <a:defRPr sz="1600"/>
            </a:lvl4pPr>
            <a:lvl5pPr marL="1463031" indent="0">
              <a:buNone/>
              <a:defRPr sz="1600"/>
            </a:lvl5pPr>
            <a:lvl6pPr marL="1828789" indent="0">
              <a:buNone/>
              <a:defRPr sz="1600"/>
            </a:lvl6pPr>
            <a:lvl7pPr marL="2194546" indent="0">
              <a:buNone/>
              <a:defRPr sz="1600"/>
            </a:lvl7pPr>
            <a:lvl8pPr marL="2560304" indent="0">
              <a:buNone/>
              <a:defRPr sz="1600"/>
            </a:lvl8pPr>
            <a:lvl9pPr marL="2926062"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03873" y="2880360"/>
            <a:ext cx="2359342" cy="5336223"/>
          </a:xfrm>
        </p:spPr>
        <p:txBody>
          <a:bodyPr/>
          <a:lstStyle>
            <a:lvl1pPr marL="0" indent="0">
              <a:buNone/>
              <a:defRPr sz="1280"/>
            </a:lvl1pPr>
            <a:lvl2pPr marL="365758" indent="0">
              <a:buNone/>
              <a:defRPr sz="1120"/>
            </a:lvl2pPr>
            <a:lvl3pPr marL="731515" indent="0">
              <a:buNone/>
              <a:defRPr sz="960"/>
            </a:lvl3pPr>
            <a:lvl4pPr marL="1097273" indent="0">
              <a:buNone/>
              <a:defRPr sz="800"/>
            </a:lvl4pPr>
            <a:lvl5pPr marL="1463031" indent="0">
              <a:buNone/>
              <a:defRPr sz="800"/>
            </a:lvl5pPr>
            <a:lvl6pPr marL="1828789" indent="0">
              <a:buNone/>
              <a:defRPr sz="800"/>
            </a:lvl6pPr>
            <a:lvl7pPr marL="2194546" indent="0">
              <a:buNone/>
              <a:defRPr sz="800"/>
            </a:lvl7pPr>
            <a:lvl8pPr marL="2560304" indent="0">
              <a:buNone/>
              <a:defRPr sz="800"/>
            </a:lvl8pPr>
            <a:lvl9pPr marL="2926062"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986CB456-F5DE-4D10-86D7-20ADD3A50665}" type="datetime1">
              <a:rPr lang="en-US" smtClean="0"/>
              <a:t>11/22/2019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2582571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CD45B7-C50B-4CE9-812D-F00C12A1DE08}" type="datetime1">
              <a:rPr lang="en-US" smtClean="0"/>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2390288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1" y="511176"/>
            <a:ext cx="1577340"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02921" y="511176"/>
            <a:ext cx="4640580" cy="81365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BAB820-4CD5-4D04-A555-64925CF6E764}" type="datetime1">
              <a:rPr lang="en-US" smtClean="0"/>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FFC13-3A2A-4149-B98F-0B9AB25B5B24}" type="slidenum">
              <a:rPr lang="en-US" smtClean="0"/>
              <a:t>‹#›</a:t>
            </a:fld>
            <a:endParaRPr lang="en-US"/>
          </a:p>
        </p:txBody>
      </p:sp>
    </p:spTree>
    <p:extLst>
      <p:ext uri="{BB962C8B-B14F-4D97-AF65-F5344CB8AC3E}">
        <p14:creationId xmlns:p14="http://schemas.microsoft.com/office/powerpoint/2010/main" val="3164998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1" y="511177"/>
            <a:ext cx="630936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2921" y="2555875"/>
            <a:ext cx="6309360" cy="60918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02920" y="8898893"/>
            <a:ext cx="1645920" cy="511175"/>
          </a:xfrm>
          <a:prstGeom prst="rect">
            <a:avLst/>
          </a:prstGeom>
        </p:spPr>
        <p:txBody>
          <a:bodyPr vert="horz" lIns="91440" tIns="45720" rIns="91440" bIns="45720" rtlCol="0" anchor="ctr"/>
          <a:lstStyle>
            <a:lvl1pPr algn="l">
              <a:defRPr sz="960">
                <a:solidFill>
                  <a:schemeClr val="tx1">
                    <a:tint val="75000"/>
                  </a:schemeClr>
                </a:solidFill>
              </a:defRPr>
            </a:lvl1pPr>
          </a:lstStyle>
          <a:p>
            <a:fld id="{C8D044A1-33F2-453D-A792-61613F94EC5E}" type="datetime1">
              <a:rPr lang="en-US" smtClean="0"/>
              <a:t>11/22/2019</a:t>
            </a:fld>
            <a:endParaRPr lang="en-US"/>
          </a:p>
        </p:txBody>
      </p:sp>
      <p:sp>
        <p:nvSpPr>
          <p:cNvPr id="5" name="Footer Placeholder 4"/>
          <p:cNvSpPr>
            <a:spLocks noGrp="1"/>
          </p:cNvSpPr>
          <p:nvPr>
            <p:ph type="ftr" sz="quarter" idx="3"/>
          </p:nvPr>
        </p:nvSpPr>
        <p:spPr>
          <a:xfrm>
            <a:off x="2423161" y="8898893"/>
            <a:ext cx="2468880" cy="511175"/>
          </a:xfrm>
          <a:prstGeom prst="rect">
            <a:avLst/>
          </a:prstGeom>
        </p:spPr>
        <p:txBody>
          <a:bodyPr vert="horz" lIns="91440" tIns="45720" rIns="91440" bIns="45720" rtlCol="0" anchor="ctr"/>
          <a:lstStyle>
            <a:lvl1pPr algn="ctr">
              <a:defRPr sz="9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166360" y="8898893"/>
            <a:ext cx="1645920" cy="511175"/>
          </a:xfrm>
          <a:prstGeom prst="rect">
            <a:avLst/>
          </a:prstGeom>
        </p:spPr>
        <p:txBody>
          <a:bodyPr vert="horz" lIns="91440" tIns="45720" rIns="91440" bIns="45720" rtlCol="0" anchor="ctr"/>
          <a:lstStyle>
            <a:lvl1pPr algn="r">
              <a:defRPr sz="1050" i="0">
                <a:solidFill>
                  <a:schemeClr val="tx1">
                    <a:tint val="75000"/>
                  </a:schemeClr>
                </a:solidFill>
                <a:latin typeface="+mj-lt"/>
              </a:defRPr>
            </a:lvl1pPr>
          </a:lstStyle>
          <a:p>
            <a:fld id="{B10FFC13-3A2A-4149-B98F-0B9AB25B5B24}" type="slidenum">
              <a:rPr lang="en-US" smtClean="0"/>
              <a:pPr/>
              <a:t>‹#›</a:t>
            </a:fld>
            <a:endParaRPr lang="en-US"/>
          </a:p>
        </p:txBody>
      </p:sp>
    </p:spTree>
    <p:extLst>
      <p:ext uri="{BB962C8B-B14F-4D97-AF65-F5344CB8AC3E}">
        <p14:creationId xmlns:p14="http://schemas.microsoft.com/office/powerpoint/2010/main" val="2758539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731515" rtl="0" eaLnBrk="1" latinLnBrk="0" hangingPunct="1">
        <a:lnSpc>
          <a:spcPct val="90000"/>
        </a:lnSpc>
        <a:spcBef>
          <a:spcPct val="0"/>
        </a:spcBef>
        <a:buNone/>
        <a:defRPr sz="3520" kern="1200">
          <a:solidFill>
            <a:schemeClr val="tx1"/>
          </a:solidFill>
          <a:latin typeface="+mj-lt"/>
          <a:ea typeface="+mj-ea"/>
          <a:cs typeface="+mj-cs"/>
        </a:defRPr>
      </a:lvl1pPr>
    </p:titleStyle>
    <p:bodyStyle>
      <a:lvl1pPr marL="182879" indent="-182879" algn="l" defTabSz="731515"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37" indent="-182879" algn="l" defTabSz="731515"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394" indent="-182879" algn="l" defTabSz="731515"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52"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10"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67"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25"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183"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41"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p:bodyStyle>
    <p:otherStyle>
      <a:defPPr>
        <a:defRPr lang="en-US"/>
      </a:defPPr>
      <a:lvl1pPr marL="0" algn="l" defTabSz="731515" rtl="0" eaLnBrk="1" latinLnBrk="0" hangingPunct="1">
        <a:defRPr sz="1440" kern="1200">
          <a:solidFill>
            <a:schemeClr val="tx1"/>
          </a:solidFill>
          <a:latin typeface="+mn-lt"/>
          <a:ea typeface="+mn-ea"/>
          <a:cs typeface="+mn-cs"/>
        </a:defRPr>
      </a:lvl1pPr>
      <a:lvl2pPr marL="365758" algn="l" defTabSz="731515" rtl="0" eaLnBrk="1" latinLnBrk="0" hangingPunct="1">
        <a:defRPr sz="1440" kern="1200">
          <a:solidFill>
            <a:schemeClr val="tx1"/>
          </a:solidFill>
          <a:latin typeface="+mn-lt"/>
          <a:ea typeface="+mn-ea"/>
          <a:cs typeface="+mn-cs"/>
        </a:defRPr>
      </a:lvl2pPr>
      <a:lvl3pPr marL="731515" algn="l" defTabSz="731515" rtl="0" eaLnBrk="1" latinLnBrk="0" hangingPunct="1">
        <a:defRPr sz="1440" kern="1200">
          <a:solidFill>
            <a:schemeClr val="tx1"/>
          </a:solidFill>
          <a:latin typeface="+mn-lt"/>
          <a:ea typeface="+mn-ea"/>
          <a:cs typeface="+mn-cs"/>
        </a:defRPr>
      </a:lvl3pPr>
      <a:lvl4pPr marL="1097273" algn="l" defTabSz="731515" rtl="0" eaLnBrk="1" latinLnBrk="0" hangingPunct="1">
        <a:defRPr sz="1440" kern="1200">
          <a:solidFill>
            <a:schemeClr val="tx1"/>
          </a:solidFill>
          <a:latin typeface="+mn-lt"/>
          <a:ea typeface="+mn-ea"/>
          <a:cs typeface="+mn-cs"/>
        </a:defRPr>
      </a:lvl4pPr>
      <a:lvl5pPr marL="1463031" algn="l" defTabSz="731515" rtl="0" eaLnBrk="1" latinLnBrk="0" hangingPunct="1">
        <a:defRPr sz="1440" kern="1200">
          <a:solidFill>
            <a:schemeClr val="tx1"/>
          </a:solidFill>
          <a:latin typeface="+mn-lt"/>
          <a:ea typeface="+mn-ea"/>
          <a:cs typeface="+mn-cs"/>
        </a:defRPr>
      </a:lvl5pPr>
      <a:lvl6pPr marL="1828789" algn="l" defTabSz="731515" rtl="0" eaLnBrk="1" latinLnBrk="0" hangingPunct="1">
        <a:defRPr sz="1440" kern="1200">
          <a:solidFill>
            <a:schemeClr val="tx1"/>
          </a:solidFill>
          <a:latin typeface="+mn-lt"/>
          <a:ea typeface="+mn-ea"/>
          <a:cs typeface="+mn-cs"/>
        </a:defRPr>
      </a:lvl6pPr>
      <a:lvl7pPr marL="2194546" algn="l" defTabSz="731515" rtl="0" eaLnBrk="1" latinLnBrk="0" hangingPunct="1">
        <a:defRPr sz="1440" kern="1200">
          <a:solidFill>
            <a:schemeClr val="tx1"/>
          </a:solidFill>
          <a:latin typeface="+mn-lt"/>
          <a:ea typeface="+mn-ea"/>
          <a:cs typeface="+mn-cs"/>
        </a:defRPr>
      </a:lvl7pPr>
      <a:lvl8pPr marL="2560304" algn="l" defTabSz="731515" rtl="0" eaLnBrk="1" latinLnBrk="0" hangingPunct="1">
        <a:defRPr sz="1440" kern="1200">
          <a:solidFill>
            <a:schemeClr val="tx1"/>
          </a:solidFill>
          <a:latin typeface="+mn-lt"/>
          <a:ea typeface="+mn-ea"/>
          <a:cs typeface="+mn-cs"/>
        </a:defRPr>
      </a:lvl8pPr>
      <a:lvl9pPr marL="2926062" algn="l" defTabSz="731515" rtl="0" eaLnBrk="1" latinLnBrk="0" hangingPunct="1">
        <a:defRPr sz="14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pangrampangram.com/products/neue-montreal?variant=8853413593130" TargetMode="External"/><Relationship Id="rId2" Type="http://schemas.openxmlformats.org/officeDocument/2006/relationships/hyperlink" Target="http://fontsgeek.com/fonts/Report-Regula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pepnonprofit.org/flash-fluency.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weareteachers.com/what-is-fluency/"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5DDCF-DF93-4433-8D99-585FD31C947E}"/>
              </a:ext>
            </a:extLst>
          </p:cNvPr>
          <p:cNvSpPr>
            <a:spLocks noGrp="1"/>
          </p:cNvSpPr>
          <p:nvPr>
            <p:ph type="ctrTitle"/>
          </p:nvPr>
        </p:nvSpPr>
        <p:spPr>
          <a:xfrm>
            <a:off x="548640" y="1571308"/>
            <a:ext cx="6217920" cy="1657667"/>
          </a:xfrm>
        </p:spPr>
        <p:txBody>
          <a:bodyPr/>
          <a:lstStyle/>
          <a:p>
            <a:endParaRPr lang="en-US" dirty="0"/>
          </a:p>
        </p:txBody>
      </p:sp>
      <p:sp>
        <p:nvSpPr>
          <p:cNvPr id="3" name="Subtitle 2">
            <a:extLst>
              <a:ext uri="{FF2B5EF4-FFF2-40B4-BE49-F238E27FC236}">
                <a16:creationId xmlns:a16="http://schemas.microsoft.com/office/drawing/2014/main" id="{B5EC6403-54EF-4ED2-954B-3930270A8C70}"/>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1130A31B-B7F5-4F96-8569-DE4893A92C22}"/>
              </a:ext>
            </a:extLst>
          </p:cNvPr>
          <p:cNvSpPr>
            <a:spLocks noGrp="1"/>
          </p:cNvSpPr>
          <p:nvPr>
            <p:ph type="sldNum" sz="quarter" idx="12"/>
          </p:nvPr>
        </p:nvSpPr>
        <p:spPr/>
        <p:txBody>
          <a:bodyPr/>
          <a:lstStyle/>
          <a:p>
            <a:fld id="{B10FFC13-3A2A-4149-B98F-0B9AB25B5B24}" type="slidenum">
              <a:rPr lang="en-US" smtClean="0"/>
              <a:t>1</a:t>
            </a:fld>
            <a:endParaRPr lang="en-US"/>
          </a:p>
        </p:txBody>
      </p:sp>
    </p:spTree>
    <p:extLst>
      <p:ext uri="{BB962C8B-B14F-4D97-AF65-F5344CB8AC3E}">
        <p14:creationId xmlns:p14="http://schemas.microsoft.com/office/powerpoint/2010/main" val="574978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5DDCF-DF93-4433-8D99-585FD31C947E}"/>
              </a:ext>
            </a:extLst>
          </p:cNvPr>
          <p:cNvSpPr>
            <a:spLocks noGrp="1"/>
          </p:cNvSpPr>
          <p:nvPr>
            <p:ph type="ctrTitle"/>
          </p:nvPr>
        </p:nvSpPr>
        <p:spPr>
          <a:xfrm>
            <a:off x="548640" y="1571308"/>
            <a:ext cx="6217920" cy="1657667"/>
          </a:xfrm>
        </p:spPr>
        <p:txBody>
          <a:bodyPr/>
          <a:lstStyle/>
          <a:p>
            <a:endParaRPr lang="en-US" dirty="0"/>
          </a:p>
        </p:txBody>
      </p:sp>
      <p:sp>
        <p:nvSpPr>
          <p:cNvPr id="3" name="Subtitle 2">
            <a:extLst>
              <a:ext uri="{FF2B5EF4-FFF2-40B4-BE49-F238E27FC236}">
                <a16:creationId xmlns:a16="http://schemas.microsoft.com/office/drawing/2014/main" id="{B5EC6403-54EF-4ED2-954B-3930270A8C70}"/>
              </a:ext>
            </a:extLst>
          </p:cNvPr>
          <p:cNvSpPr>
            <a:spLocks noGrp="1"/>
          </p:cNvSpPr>
          <p:nvPr>
            <p:ph type="subTitle" idx="1"/>
          </p:nvPr>
        </p:nvSpPr>
        <p:spPr/>
        <p:txBody>
          <a:bodyPr/>
          <a:lstStyle/>
          <a:p>
            <a:pPr>
              <a:lnSpc>
                <a:spcPct val="114000"/>
              </a:lnSpc>
              <a:spcBef>
                <a:spcPts val="0"/>
              </a:spcBef>
              <a:spcAft>
                <a:spcPts val="600"/>
              </a:spcAft>
            </a:pPr>
            <a:endParaRPr lang="en-US" dirty="0"/>
          </a:p>
          <a:p>
            <a:pPr>
              <a:lnSpc>
                <a:spcPct val="114000"/>
              </a:lnSpc>
              <a:spcBef>
                <a:spcPts val="0"/>
              </a:spcBef>
              <a:spcAft>
                <a:spcPts val="600"/>
              </a:spcAft>
            </a:pPr>
            <a:endParaRPr lang="en-US" dirty="0"/>
          </a:p>
        </p:txBody>
      </p:sp>
      <p:sp>
        <p:nvSpPr>
          <p:cNvPr id="4" name="Slide Number Placeholder 3">
            <a:extLst>
              <a:ext uri="{FF2B5EF4-FFF2-40B4-BE49-F238E27FC236}">
                <a16:creationId xmlns:a16="http://schemas.microsoft.com/office/drawing/2014/main" id="{1130A31B-B7F5-4F96-8569-DE4893A92C22}"/>
              </a:ext>
            </a:extLst>
          </p:cNvPr>
          <p:cNvSpPr>
            <a:spLocks noGrp="1"/>
          </p:cNvSpPr>
          <p:nvPr>
            <p:ph type="sldNum" sz="quarter" idx="12"/>
          </p:nvPr>
        </p:nvSpPr>
        <p:spPr/>
        <p:txBody>
          <a:bodyPr/>
          <a:lstStyle/>
          <a:p>
            <a:fld id="{B10FFC13-3A2A-4149-B98F-0B9AB25B5B24}" type="slidenum">
              <a:rPr lang="en-US" smtClean="0"/>
              <a:t>2</a:t>
            </a:fld>
            <a:endParaRPr lang="en-US"/>
          </a:p>
        </p:txBody>
      </p:sp>
    </p:spTree>
    <p:extLst>
      <p:ext uri="{BB962C8B-B14F-4D97-AF65-F5344CB8AC3E}">
        <p14:creationId xmlns:p14="http://schemas.microsoft.com/office/powerpoint/2010/main" val="3576249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31495-1EFF-497E-B6BD-7787460ADE0A}"/>
              </a:ext>
            </a:extLst>
          </p:cNvPr>
          <p:cNvSpPr>
            <a:spLocks noGrp="1"/>
          </p:cNvSpPr>
          <p:nvPr>
            <p:ph type="title"/>
          </p:nvPr>
        </p:nvSpPr>
        <p:spPr>
          <a:xfrm>
            <a:off x="502921" y="511177"/>
            <a:ext cx="6309360" cy="555623"/>
          </a:xfrm>
        </p:spPr>
        <p:txBody>
          <a:bodyPr>
            <a:normAutofit/>
          </a:bodyPr>
          <a:lstStyle/>
          <a:p>
            <a:r>
              <a:rPr lang="en-US" sz="2800" b="1" dirty="0">
                <a:solidFill>
                  <a:srgbClr val="7BACDC"/>
                </a:solidFill>
                <a:effectLst>
                  <a:outerShdw blurRad="38100" dist="38100" dir="2700000" algn="tl">
                    <a:srgbClr val="000000">
                      <a:alpha val="43137"/>
                    </a:srgbClr>
                  </a:outerShdw>
                </a:effectLst>
                <a:latin typeface="Report" panose="02000506020000020003" pitchFamily="2" charset="0"/>
              </a:rPr>
              <a:t>About these Texts</a:t>
            </a:r>
          </a:p>
        </p:txBody>
      </p:sp>
      <p:sp>
        <p:nvSpPr>
          <p:cNvPr id="3" name="Content Placeholder 2">
            <a:extLst>
              <a:ext uri="{FF2B5EF4-FFF2-40B4-BE49-F238E27FC236}">
                <a16:creationId xmlns:a16="http://schemas.microsoft.com/office/drawing/2014/main" id="{C8A69A0D-B246-4087-A914-C9CC9FF8D75D}"/>
              </a:ext>
            </a:extLst>
          </p:cNvPr>
          <p:cNvSpPr>
            <a:spLocks noGrp="1"/>
          </p:cNvSpPr>
          <p:nvPr>
            <p:ph idx="1"/>
          </p:nvPr>
        </p:nvSpPr>
        <p:spPr>
          <a:xfrm>
            <a:off x="502920" y="4330986"/>
            <a:ext cx="6309360" cy="4985371"/>
          </a:xfrm>
        </p:spPr>
        <p:txBody>
          <a:bodyPr>
            <a:normAutofit/>
          </a:bodyPr>
          <a:lstStyle/>
          <a:p>
            <a:pPr marL="0" indent="0" algn="just">
              <a:lnSpc>
                <a:spcPct val="114000"/>
              </a:lnSpc>
              <a:spcBef>
                <a:spcPts val="0"/>
              </a:spcBef>
              <a:spcAft>
                <a:spcPts val="300"/>
              </a:spcAft>
              <a:buNone/>
            </a:pPr>
            <a:r>
              <a:rPr lang="en-US" sz="1600" b="1" dirty="0">
                <a:solidFill>
                  <a:srgbClr val="7BACDC"/>
                </a:solidFill>
                <a:effectLst>
                  <a:outerShdw blurRad="38100" dist="38100" dir="2700000" algn="tl">
                    <a:srgbClr val="000000">
                      <a:alpha val="43137"/>
                    </a:srgbClr>
                  </a:outerShdw>
                </a:effectLst>
                <a:latin typeface="Report" panose="02000506020000020003" pitchFamily="2" charset="0"/>
              </a:rPr>
              <a:t>Printing</a:t>
            </a:r>
            <a:endParaRPr lang="en-US" sz="1600" b="1" dirty="0">
              <a:latin typeface="Neuemontreal-light" panose="00000400000000000000" pitchFamily="50" charset="0"/>
            </a:endParaRPr>
          </a:p>
          <a:p>
            <a:pPr marL="0" indent="0" algn="just">
              <a:lnSpc>
                <a:spcPct val="114000"/>
              </a:lnSpc>
              <a:spcBef>
                <a:spcPts val="0"/>
              </a:spcBef>
              <a:spcAft>
                <a:spcPts val="300"/>
              </a:spcAft>
              <a:buNone/>
            </a:pPr>
            <a:r>
              <a:rPr lang="en-US" sz="1200" b="1" dirty="0">
                <a:latin typeface="Neuemontreal-light" panose="00000400000000000000" pitchFamily="50" charset="0"/>
              </a:rPr>
              <a:t>I’ve added a blank page after any one-page texts so that you can print all of them double-sided and have each one be one sheet each. </a:t>
            </a:r>
          </a:p>
          <a:p>
            <a:pPr marL="0" indent="0" algn="just">
              <a:lnSpc>
                <a:spcPct val="114000"/>
              </a:lnSpc>
              <a:spcBef>
                <a:spcPts val="0"/>
              </a:spcBef>
              <a:spcAft>
                <a:spcPts val="300"/>
              </a:spcAft>
              <a:buNone/>
            </a:pPr>
            <a:endParaRPr lang="en-US" sz="1200" b="1" dirty="0">
              <a:latin typeface="Neuemontreal-light" panose="00000400000000000000" pitchFamily="50" charset="0"/>
            </a:endParaRPr>
          </a:p>
          <a:p>
            <a:pPr marL="0" indent="0" algn="just">
              <a:lnSpc>
                <a:spcPct val="114000"/>
              </a:lnSpc>
              <a:spcBef>
                <a:spcPts val="0"/>
              </a:spcBef>
              <a:spcAft>
                <a:spcPts val="300"/>
              </a:spcAft>
              <a:buNone/>
            </a:pPr>
            <a:endParaRPr lang="en-US" sz="700" b="1" dirty="0">
              <a:latin typeface="Neuemontreal-light" panose="00000400000000000000" pitchFamily="50" charset="0"/>
            </a:endParaRPr>
          </a:p>
          <a:p>
            <a:pPr marL="0" indent="0" algn="just">
              <a:lnSpc>
                <a:spcPct val="114000"/>
              </a:lnSpc>
              <a:spcBef>
                <a:spcPts val="0"/>
              </a:spcBef>
              <a:spcAft>
                <a:spcPts val="300"/>
              </a:spcAft>
              <a:buNone/>
            </a:pPr>
            <a:r>
              <a:rPr lang="en-US" sz="1600" b="1" dirty="0">
                <a:solidFill>
                  <a:srgbClr val="7BACDC"/>
                </a:solidFill>
                <a:effectLst>
                  <a:outerShdw blurRad="38100" dist="38100" dir="2700000" algn="tl">
                    <a:srgbClr val="000000">
                      <a:alpha val="43137"/>
                    </a:srgbClr>
                  </a:outerShdw>
                </a:effectLst>
                <a:latin typeface="Report" panose="02000506020000020003" pitchFamily="2" charset="0"/>
              </a:rPr>
              <a:t>Fonts</a:t>
            </a:r>
          </a:p>
          <a:p>
            <a:pPr marL="0" indent="0" algn="ctr">
              <a:lnSpc>
                <a:spcPct val="114000"/>
              </a:lnSpc>
              <a:spcBef>
                <a:spcPts val="0"/>
              </a:spcBef>
              <a:buNone/>
            </a:pPr>
            <a:r>
              <a:rPr lang="en-US" sz="1400" dirty="0">
                <a:latin typeface="Report" panose="02000506020000020003" pitchFamily="2" charset="0"/>
              </a:rPr>
              <a:t>Font for student texts:</a:t>
            </a:r>
          </a:p>
          <a:p>
            <a:pPr marL="0" indent="0" algn="ctr">
              <a:lnSpc>
                <a:spcPct val="114000"/>
              </a:lnSpc>
              <a:spcBef>
                <a:spcPts val="0"/>
              </a:spcBef>
              <a:spcAft>
                <a:spcPts val="600"/>
              </a:spcAft>
              <a:buNone/>
            </a:pPr>
            <a:r>
              <a:rPr lang="en-US" sz="1400" b="1" dirty="0">
                <a:solidFill>
                  <a:schemeClr val="accent4">
                    <a:lumMod val="50000"/>
                  </a:schemeClr>
                </a:solidFill>
                <a:latin typeface="Report" panose="02000506020000020003" pitchFamily="2" charset="0"/>
                <a:hlinkClick r:id="rId2">
                  <a:extLst>
                    <a:ext uri="{A12FA001-AC4F-418D-AE19-62706E023703}">
                      <ahyp:hlinkClr xmlns:ahyp="http://schemas.microsoft.com/office/drawing/2018/hyperlinkcolor" val="tx"/>
                    </a:ext>
                  </a:extLst>
                </a:hlinkClick>
              </a:rPr>
              <a:t>Report Regular</a:t>
            </a:r>
            <a:endParaRPr lang="en-US" sz="1400" b="1" dirty="0">
              <a:solidFill>
                <a:schemeClr val="accent4">
                  <a:lumMod val="50000"/>
                </a:schemeClr>
              </a:solidFill>
              <a:latin typeface="Report" panose="02000506020000020003" pitchFamily="2" charset="0"/>
            </a:endParaRPr>
          </a:p>
          <a:p>
            <a:pPr marL="0" indent="0" algn="ctr">
              <a:lnSpc>
                <a:spcPct val="114000"/>
              </a:lnSpc>
              <a:spcBef>
                <a:spcPts val="0"/>
              </a:spcBef>
              <a:buNone/>
            </a:pPr>
            <a:r>
              <a:rPr lang="en-US" sz="1200" b="1" dirty="0">
                <a:latin typeface="Neuemontreal-light" panose="00000400000000000000" pitchFamily="50" charset="0"/>
              </a:rPr>
              <a:t>Font for headings and lesson plans: </a:t>
            </a:r>
          </a:p>
          <a:p>
            <a:pPr marL="0" indent="0" algn="ctr">
              <a:lnSpc>
                <a:spcPct val="114000"/>
              </a:lnSpc>
              <a:spcBef>
                <a:spcPts val="0"/>
              </a:spcBef>
              <a:spcAft>
                <a:spcPts val="600"/>
              </a:spcAft>
              <a:buNone/>
            </a:pPr>
            <a:r>
              <a:rPr lang="en-US" sz="1200" dirty="0">
                <a:solidFill>
                  <a:schemeClr val="accent4">
                    <a:lumMod val="50000"/>
                  </a:schemeClr>
                </a:solidFill>
                <a:latin typeface="Neuemontreal-bold" panose="00000800000000000000" pitchFamily="50" charset="0"/>
                <a:hlinkClick r:id="rId3">
                  <a:extLst>
                    <a:ext uri="{A12FA001-AC4F-418D-AE19-62706E023703}">
                      <ahyp:hlinkClr xmlns:ahyp="http://schemas.microsoft.com/office/drawing/2018/hyperlinkcolor" val="tx"/>
                    </a:ext>
                  </a:extLst>
                </a:hlinkClick>
              </a:rPr>
              <a:t>Neue Montreal</a:t>
            </a:r>
            <a:endParaRPr lang="en-US" sz="1200" dirty="0">
              <a:solidFill>
                <a:schemeClr val="accent4">
                  <a:lumMod val="50000"/>
                </a:schemeClr>
              </a:solidFill>
              <a:latin typeface="Neuemontreal-bold" panose="00000800000000000000" pitchFamily="50" charset="0"/>
            </a:endParaRPr>
          </a:p>
          <a:p>
            <a:pPr marL="0" indent="0" algn="just">
              <a:lnSpc>
                <a:spcPct val="114000"/>
              </a:lnSpc>
              <a:spcBef>
                <a:spcPts val="0"/>
              </a:spcBef>
              <a:spcAft>
                <a:spcPts val="300"/>
              </a:spcAft>
              <a:buNone/>
            </a:pPr>
            <a:endParaRPr lang="en-US" sz="700" b="1" dirty="0">
              <a:latin typeface="Neuemontreal-light" panose="00000400000000000000" pitchFamily="50" charset="0"/>
            </a:endParaRPr>
          </a:p>
        </p:txBody>
      </p:sp>
      <p:sp>
        <p:nvSpPr>
          <p:cNvPr id="4" name="Slide Number Placeholder 3">
            <a:extLst>
              <a:ext uri="{FF2B5EF4-FFF2-40B4-BE49-F238E27FC236}">
                <a16:creationId xmlns:a16="http://schemas.microsoft.com/office/drawing/2014/main" id="{34AE09D5-13BF-4888-A994-6C19E9E31969}"/>
              </a:ext>
            </a:extLst>
          </p:cNvPr>
          <p:cNvSpPr>
            <a:spLocks noGrp="1"/>
          </p:cNvSpPr>
          <p:nvPr>
            <p:ph type="sldNum" sz="quarter" idx="12"/>
          </p:nvPr>
        </p:nvSpPr>
        <p:spPr/>
        <p:txBody>
          <a:bodyPr/>
          <a:lstStyle/>
          <a:p>
            <a:fld id="{B10FFC13-3A2A-4149-B98F-0B9AB25B5B24}" type="slidenum">
              <a:rPr lang="en-US" smtClean="0"/>
              <a:t>3</a:t>
            </a:fld>
            <a:endParaRPr lang="en-US"/>
          </a:p>
        </p:txBody>
      </p:sp>
      <p:cxnSp>
        <p:nvCxnSpPr>
          <p:cNvPr id="12" name="Straight Connector 11">
            <a:extLst>
              <a:ext uri="{FF2B5EF4-FFF2-40B4-BE49-F238E27FC236}">
                <a16:creationId xmlns:a16="http://schemas.microsoft.com/office/drawing/2014/main" id="{B42C900D-1BA3-49BC-B090-EEB7073166F0}"/>
              </a:ext>
            </a:extLst>
          </p:cNvPr>
          <p:cNvCxnSpPr/>
          <p:nvPr/>
        </p:nvCxnSpPr>
        <p:spPr>
          <a:xfrm>
            <a:off x="600075" y="1066800"/>
            <a:ext cx="6180272" cy="0"/>
          </a:xfrm>
          <a:prstGeom prst="line">
            <a:avLst/>
          </a:prstGeom>
          <a:ln w="60325" cmpd="thinThick">
            <a:solidFill>
              <a:srgbClr val="7BACDC"/>
            </a:solidFill>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0A138E69-61B0-4A14-8253-AC1F96B38D24}"/>
              </a:ext>
            </a:extLst>
          </p:cNvPr>
          <p:cNvSpPr txBox="1">
            <a:spLocks/>
          </p:cNvSpPr>
          <p:nvPr/>
        </p:nvSpPr>
        <p:spPr>
          <a:xfrm>
            <a:off x="535531" y="1168687"/>
            <a:ext cx="6309360" cy="3162298"/>
          </a:xfrm>
          <a:prstGeom prst="rect">
            <a:avLst/>
          </a:prstGeom>
        </p:spPr>
        <p:txBody>
          <a:bodyPr vert="horz" lIns="91440" tIns="45720" rIns="91440" bIns="45720" rtlCol="0">
            <a:normAutofit/>
          </a:bodyPr>
          <a:lstStyle>
            <a:lvl1pPr marL="182879" indent="-182879" algn="l" defTabSz="731515"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37" indent="-182879" algn="l" defTabSz="731515"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394" indent="-182879" algn="l" defTabSz="731515"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52"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10"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67"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25"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183"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41"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a:lstStyle>
          <a:p>
            <a:pPr marL="0" indent="0" algn="just">
              <a:lnSpc>
                <a:spcPct val="114000"/>
              </a:lnSpc>
              <a:spcBef>
                <a:spcPts val="0"/>
              </a:spcBef>
              <a:spcAft>
                <a:spcPts val="300"/>
              </a:spcAft>
              <a:buFont typeface="Arial" panose="020B0604020202020204" pitchFamily="34" charset="0"/>
              <a:buNone/>
            </a:pPr>
            <a:r>
              <a:rPr lang="en-US" sz="1600" b="1" dirty="0">
                <a:solidFill>
                  <a:srgbClr val="7BACDC"/>
                </a:solidFill>
                <a:effectLst>
                  <a:outerShdw blurRad="38100" dist="38100" dir="2700000" algn="tl">
                    <a:srgbClr val="000000">
                      <a:alpha val="43137"/>
                    </a:srgbClr>
                  </a:outerShdw>
                </a:effectLst>
                <a:latin typeface="Report" panose="02000506020000020003" pitchFamily="2" charset="0"/>
              </a:rPr>
              <a:t>Printing</a:t>
            </a:r>
            <a:endParaRPr lang="en-US" sz="1600" b="1" dirty="0">
              <a:latin typeface="Neuemontreal-light" panose="00000400000000000000" pitchFamily="50" charset="0"/>
            </a:endParaRPr>
          </a:p>
          <a:p>
            <a:pPr marL="0" indent="0" algn="just">
              <a:lnSpc>
                <a:spcPct val="114000"/>
              </a:lnSpc>
              <a:spcBef>
                <a:spcPts val="0"/>
              </a:spcBef>
              <a:spcAft>
                <a:spcPts val="300"/>
              </a:spcAft>
              <a:buFont typeface="Arial" panose="020B0604020202020204" pitchFamily="34" charset="0"/>
              <a:buNone/>
            </a:pPr>
            <a:r>
              <a:rPr lang="en-US" sz="1200" b="1" dirty="0">
                <a:latin typeface="Neuemontreal-light" panose="00000400000000000000" pitchFamily="50" charset="0"/>
              </a:rPr>
              <a:t>I’ve added a blank page after any one-page texts so that you can print all of them double-sided and have each one be one sheet each. </a:t>
            </a:r>
          </a:p>
          <a:p>
            <a:pPr marL="0" indent="0" algn="just">
              <a:lnSpc>
                <a:spcPct val="114000"/>
              </a:lnSpc>
              <a:spcBef>
                <a:spcPts val="0"/>
              </a:spcBef>
              <a:spcAft>
                <a:spcPts val="300"/>
              </a:spcAft>
              <a:buFont typeface="Arial" panose="020B0604020202020204" pitchFamily="34" charset="0"/>
              <a:buNone/>
            </a:pPr>
            <a:endParaRPr lang="en-US" sz="1200" b="1" dirty="0">
              <a:latin typeface="Neuemontreal-light" panose="00000400000000000000" pitchFamily="50" charset="0"/>
            </a:endParaRPr>
          </a:p>
        </p:txBody>
      </p:sp>
    </p:spTree>
    <p:extLst>
      <p:ext uri="{BB962C8B-B14F-4D97-AF65-F5344CB8AC3E}">
        <p14:creationId xmlns:p14="http://schemas.microsoft.com/office/powerpoint/2010/main" val="3476349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31495-1EFF-497E-B6BD-7787460ADE0A}"/>
              </a:ext>
            </a:extLst>
          </p:cNvPr>
          <p:cNvSpPr>
            <a:spLocks noGrp="1"/>
          </p:cNvSpPr>
          <p:nvPr>
            <p:ph type="title"/>
          </p:nvPr>
        </p:nvSpPr>
        <p:spPr>
          <a:xfrm>
            <a:off x="502921" y="511177"/>
            <a:ext cx="6309360" cy="555623"/>
          </a:xfrm>
        </p:spPr>
        <p:txBody>
          <a:bodyPr>
            <a:normAutofit/>
          </a:bodyPr>
          <a:lstStyle/>
          <a:p>
            <a:r>
              <a:rPr lang="en-US" sz="2800" b="1" dirty="0">
                <a:solidFill>
                  <a:srgbClr val="7BACDC"/>
                </a:solidFill>
                <a:effectLst>
                  <a:outerShdw blurRad="38100" dist="38100" dir="2700000" algn="tl">
                    <a:srgbClr val="000000">
                      <a:alpha val="43137"/>
                    </a:srgbClr>
                  </a:outerShdw>
                </a:effectLst>
                <a:latin typeface="Report" panose="02000506020000020003" pitchFamily="2" charset="0"/>
              </a:rPr>
              <a:t>Why Fluency</a:t>
            </a:r>
          </a:p>
        </p:txBody>
      </p:sp>
      <p:sp>
        <p:nvSpPr>
          <p:cNvPr id="3" name="Content Placeholder 2">
            <a:extLst>
              <a:ext uri="{FF2B5EF4-FFF2-40B4-BE49-F238E27FC236}">
                <a16:creationId xmlns:a16="http://schemas.microsoft.com/office/drawing/2014/main" id="{C8A69A0D-B246-4087-A914-C9CC9FF8D75D}"/>
              </a:ext>
            </a:extLst>
          </p:cNvPr>
          <p:cNvSpPr>
            <a:spLocks noGrp="1"/>
          </p:cNvSpPr>
          <p:nvPr>
            <p:ph idx="1"/>
          </p:nvPr>
        </p:nvSpPr>
        <p:spPr>
          <a:xfrm>
            <a:off x="929640" y="1219487"/>
            <a:ext cx="5303520" cy="4053554"/>
          </a:xfrm>
        </p:spPr>
        <p:txBody>
          <a:bodyPr>
            <a:normAutofit/>
          </a:bodyPr>
          <a:lstStyle/>
          <a:p>
            <a:pPr marL="0" indent="0" algn="just">
              <a:lnSpc>
                <a:spcPct val="124000"/>
              </a:lnSpc>
              <a:spcBef>
                <a:spcPts val="0"/>
              </a:spcBef>
              <a:buNone/>
            </a:pPr>
            <a:r>
              <a:rPr lang="en-US" sz="1400" i="1" dirty="0">
                <a:effectLst>
                  <a:outerShdw blurRad="38100" dist="38100" dir="2700000" algn="tl">
                    <a:srgbClr val="000000">
                      <a:alpha val="43137"/>
                    </a:srgbClr>
                  </a:outerShdw>
                </a:effectLst>
                <a:latin typeface="Bodoni MT" panose="02070603080606020203" pitchFamily="18" charset="0"/>
              </a:rPr>
              <a:t>“Though fluency does not guarantee comprehension, lack of fluency guarantees students will not be able to comprehend text.” </a:t>
            </a:r>
          </a:p>
          <a:p>
            <a:pPr marL="0" indent="0" algn="r">
              <a:lnSpc>
                <a:spcPct val="124000"/>
              </a:lnSpc>
              <a:spcBef>
                <a:spcPts val="0"/>
              </a:spcBef>
              <a:spcAft>
                <a:spcPts val="600"/>
              </a:spcAft>
              <a:buNone/>
            </a:pPr>
            <a:r>
              <a:rPr lang="en-US" sz="1100" i="1" dirty="0">
                <a:latin typeface="Bodoni MT" panose="02070603080606020203" pitchFamily="18" charset="0"/>
              </a:rPr>
              <a:t>Student Achievement Partners</a:t>
            </a:r>
          </a:p>
          <a:p>
            <a:pPr marL="0" indent="0">
              <a:lnSpc>
                <a:spcPct val="124000"/>
              </a:lnSpc>
              <a:spcBef>
                <a:spcPts val="0"/>
              </a:spcBef>
              <a:buNone/>
            </a:pPr>
            <a:r>
              <a:rPr lang="en-US" sz="600" i="1" dirty="0">
                <a:effectLst>
                  <a:outerShdw blurRad="38100" dist="38100" dir="2700000" algn="tl">
                    <a:srgbClr val="000000">
                      <a:alpha val="43137"/>
                    </a:srgbClr>
                  </a:outerShdw>
                </a:effectLst>
                <a:latin typeface="Bodoni MT" panose="02070603080606020203" pitchFamily="18" charset="0"/>
              </a:rPr>
              <a:t> </a:t>
            </a:r>
          </a:p>
          <a:p>
            <a:pPr marL="0" indent="0" algn="just">
              <a:lnSpc>
                <a:spcPct val="124000"/>
              </a:lnSpc>
              <a:spcBef>
                <a:spcPts val="0"/>
              </a:spcBef>
              <a:buNone/>
            </a:pPr>
            <a:r>
              <a:rPr lang="en-US" sz="1400" i="1" dirty="0">
                <a:effectLst>
                  <a:outerShdw blurRad="38100" dist="38100" dir="2700000" algn="tl">
                    <a:srgbClr val="000000">
                      <a:alpha val="43137"/>
                    </a:srgbClr>
                  </a:outerShdw>
                </a:effectLst>
                <a:latin typeface="Bodoni MT" panose="02070603080606020203" pitchFamily="18" charset="0"/>
              </a:rPr>
              <a:t>“It may be helpful to think of reading fluency as a ‘bridge’ between the two major components of reading – word decoding and comprehension. At one end of this bridge, fluency connects to accuracy and automaticity in decoding. At the other end, fluency connects to comprehension though prosody, or expressive interpretation.”</a:t>
            </a:r>
          </a:p>
          <a:p>
            <a:pPr marL="0" indent="0" algn="r" fontAlgn="base">
              <a:lnSpc>
                <a:spcPct val="124000"/>
              </a:lnSpc>
              <a:spcBef>
                <a:spcPts val="0"/>
              </a:spcBef>
              <a:buNone/>
            </a:pPr>
            <a:r>
              <a:rPr lang="en-US" sz="1100" i="1" dirty="0">
                <a:latin typeface="Bodoni MT" panose="02070603080606020203" pitchFamily="18" charset="0"/>
              </a:rPr>
              <a:t>Flash Fluency by The Positive Engagement Project</a:t>
            </a:r>
          </a:p>
          <a:p>
            <a:pPr marL="0" indent="0" algn="r">
              <a:lnSpc>
                <a:spcPct val="124000"/>
              </a:lnSpc>
              <a:spcBef>
                <a:spcPts val="0"/>
              </a:spcBef>
              <a:buNone/>
            </a:pPr>
            <a:r>
              <a:rPr lang="en-US" sz="1100" i="1" u="sng" dirty="0">
                <a:latin typeface="Bodoni MT" panose="02070603080606020203" pitchFamily="18" charset="0"/>
                <a:hlinkClick r:id="rId2">
                  <a:extLst>
                    <a:ext uri="{A12FA001-AC4F-418D-AE19-62706E023703}">
                      <ahyp:hlinkClr xmlns:ahyp="http://schemas.microsoft.com/office/drawing/2018/hyperlinkcolor" val="tx"/>
                    </a:ext>
                  </a:extLst>
                </a:hlinkClick>
              </a:rPr>
              <a:t>http://pepnonprofit.org/flash-fluency.html</a:t>
            </a:r>
            <a:endParaRPr lang="en-US" sz="400" b="1" i="1" dirty="0">
              <a:latin typeface="Bodoni MT" panose="02070603080606020203" pitchFamily="18" charset="0"/>
            </a:endParaRPr>
          </a:p>
        </p:txBody>
      </p:sp>
      <p:sp>
        <p:nvSpPr>
          <p:cNvPr id="4" name="Slide Number Placeholder 3">
            <a:extLst>
              <a:ext uri="{FF2B5EF4-FFF2-40B4-BE49-F238E27FC236}">
                <a16:creationId xmlns:a16="http://schemas.microsoft.com/office/drawing/2014/main" id="{34AE09D5-13BF-4888-A994-6C19E9E31969}"/>
              </a:ext>
            </a:extLst>
          </p:cNvPr>
          <p:cNvSpPr>
            <a:spLocks noGrp="1"/>
          </p:cNvSpPr>
          <p:nvPr>
            <p:ph type="sldNum" sz="quarter" idx="12"/>
          </p:nvPr>
        </p:nvSpPr>
        <p:spPr/>
        <p:txBody>
          <a:bodyPr/>
          <a:lstStyle/>
          <a:p>
            <a:fld id="{B10FFC13-3A2A-4149-B98F-0B9AB25B5B24}" type="slidenum">
              <a:rPr lang="en-US" smtClean="0"/>
              <a:t>4</a:t>
            </a:fld>
            <a:endParaRPr lang="en-US"/>
          </a:p>
        </p:txBody>
      </p:sp>
      <p:cxnSp>
        <p:nvCxnSpPr>
          <p:cNvPr id="12" name="Straight Connector 11">
            <a:extLst>
              <a:ext uri="{FF2B5EF4-FFF2-40B4-BE49-F238E27FC236}">
                <a16:creationId xmlns:a16="http://schemas.microsoft.com/office/drawing/2014/main" id="{B42C900D-1BA3-49BC-B090-EEB7073166F0}"/>
              </a:ext>
            </a:extLst>
          </p:cNvPr>
          <p:cNvCxnSpPr/>
          <p:nvPr/>
        </p:nvCxnSpPr>
        <p:spPr>
          <a:xfrm>
            <a:off x="600075" y="1066800"/>
            <a:ext cx="6180272" cy="0"/>
          </a:xfrm>
          <a:prstGeom prst="line">
            <a:avLst/>
          </a:prstGeom>
          <a:ln w="60325" cmpd="thinThick">
            <a:solidFill>
              <a:srgbClr val="7BACDC"/>
            </a:solidFill>
          </a:ln>
        </p:spPr>
        <p:style>
          <a:lnRef idx="1">
            <a:schemeClr val="accent1"/>
          </a:lnRef>
          <a:fillRef idx="0">
            <a:schemeClr val="accent1"/>
          </a:fillRef>
          <a:effectRef idx="0">
            <a:schemeClr val="accent1"/>
          </a:effectRef>
          <a:fontRef idx="minor">
            <a:schemeClr val="tx1"/>
          </a:fontRef>
        </p:style>
      </p:cxnSp>
      <p:graphicFrame>
        <p:nvGraphicFramePr>
          <p:cNvPr id="5" name="Table 4">
            <a:extLst>
              <a:ext uri="{FF2B5EF4-FFF2-40B4-BE49-F238E27FC236}">
                <a16:creationId xmlns:a16="http://schemas.microsoft.com/office/drawing/2014/main" id="{FF137239-51BE-468A-84E1-8AA1196189CE}"/>
              </a:ext>
            </a:extLst>
          </p:cNvPr>
          <p:cNvGraphicFramePr>
            <a:graphicFrameLocks noGrp="1"/>
          </p:cNvGraphicFramePr>
          <p:nvPr>
            <p:extLst>
              <p:ext uri="{D42A27DB-BD31-4B8C-83A1-F6EECF244321}">
                <p14:modId xmlns:p14="http://schemas.microsoft.com/office/powerpoint/2010/main" val="402030199"/>
              </p:ext>
            </p:extLst>
          </p:nvPr>
        </p:nvGraphicFramePr>
        <p:xfrm>
          <a:off x="3064938" y="6251318"/>
          <a:ext cx="3589866" cy="2750757"/>
        </p:xfrm>
        <a:graphic>
          <a:graphicData uri="http://schemas.openxmlformats.org/drawingml/2006/table">
            <a:tbl>
              <a:tblPr firstRow="1" firstCol="1" bandRow="1">
                <a:effectLst>
                  <a:outerShdw blurRad="50800" dist="38100" dir="2700000" algn="tl" rotWithShape="0">
                    <a:prstClr val="black">
                      <a:alpha val="40000"/>
                    </a:prstClr>
                  </a:outerShdw>
                </a:effectLst>
                <a:tableStyleId>{5940675A-B579-460E-94D1-54222C63F5DA}</a:tableStyleId>
              </a:tblPr>
              <a:tblGrid>
                <a:gridCol w="3589866">
                  <a:extLst>
                    <a:ext uri="{9D8B030D-6E8A-4147-A177-3AD203B41FA5}">
                      <a16:colId xmlns:a16="http://schemas.microsoft.com/office/drawing/2014/main" val="140871751"/>
                    </a:ext>
                  </a:extLst>
                </a:gridCol>
              </a:tblGrid>
              <a:tr h="1578544">
                <a:tc>
                  <a:txBody>
                    <a:bodyPr/>
                    <a:lstStyle/>
                    <a:p>
                      <a:pPr marL="0" marR="0" algn="l" defTabSz="731515" rtl="0" eaLnBrk="1" latinLnBrk="0" hangingPunct="1">
                        <a:lnSpc>
                          <a:spcPct val="114000"/>
                        </a:lnSpc>
                        <a:spcBef>
                          <a:spcPts val="0"/>
                        </a:spcBef>
                        <a:spcAft>
                          <a:spcPts val="600"/>
                        </a:spcAft>
                      </a:pPr>
                      <a:r>
                        <a:rPr lang="en-US" sz="1800" kern="1200" dirty="0">
                          <a:solidFill>
                            <a:schemeClr val="tx1"/>
                          </a:solidFill>
                          <a:effectLst/>
                          <a:latin typeface="Neuemontreal-bold" panose="00000800000000000000" pitchFamily="50" charset="0"/>
                          <a:ea typeface="+mn-ea"/>
                          <a:cs typeface="+mn-cs"/>
                        </a:rPr>
                        <a:t>RF.2.4</a:t>
                      </a:r>
                    </a:p>
                    <a:p>
                      <a:pPr marL="0" marR="0" algn="l">
                        <a:lnSpc>
                          <a:spcPct val="114000"/>
                        </a:lnSpc>
                        <a:spcBef>
                          <a:spcPts val="0"/>
                        </a:spcBef>
                        <a:spcAft>
                          <a:spcPts val="600"/>
                        </a:spcAft>
                      </a:pPr>
                      <a:r>
                        <a:rPr lang="en-US" sz="1200" b="1" dirty="0">
                          <a:effectLst/>
                          <a:latin typeface="Neuemontreal-light" panose="00000400000000000000" pitchFamily="50" charset="0"/>
                        </a:rPr>
                        <a:t>Read with sufficient accuracy and fluency to support comprehension.</a:t>
                      </a:r>
                    </a:p>
                    <a:p>
                      <a:pPr marL="228600" marR="0" indent="-228600" algn="l">
                        <a:lnSpc>
                          <a:spcPct val="114000"/>
                        </a:lnSpc>
                        <a:spcBef>
                          <a:spcPts val="0"/>
                        </a:spcBef>
                        <a:spcAft>
                          <a:spcPts val="600"/>
                        </a:spcAft>
                        <a:buFont typeface="+mj-lt"/>
                        <a:buAutoNum type="alphaLcPeriod"/>
                      </a:pPr>
                      <a:r>
                        <a:rPr lang="en-US" sz="1200" b="1" dirty="0">
                          <a:effectLst/>
                          <a:latin typeface="Neuemontreal-light" panose="00000400000000000000" pitchFamily="50" charset="0"/>
                        </a:rPr>
                        <a:t>Read grade-level text with purpose and understanding.</a:t>
                      </a:r>
                    </a:p>
                    <a:p>
                      <a:pPr marL="228600" marR="0" indent="-228600" algn="l">
                        <a:lnSpc>
                          <a:spcPct val="114000"/>
                        </a:lnSpc>
                        <a:spcBef>
                          <a:spcPts val="0"/>
                        </a:spcBef>
                        <a:spcAft>
                          <a:spcPts val="600"/>
                        </a:spcAft>
                        <a:buFont typeface="+mj-lt"/>
                        <a:buAutoNum type="alphaLcPeriod"/>
                      </a:pPr>
                      <a:r>
                        <a:rPr lang="en-US" sz="1200" b="1" dirty="0">
                          <a:effectLst/>
                          <a:latin typeface="Neuemontreal-light" panose="00000400000000000000" pitchFamily="50" charset="0"/>
                        </a:rPr>
                        <a:t>Read grade-level text orally with accuracy, appropriate rate, and expression.</a:t>
                      </a:r>
                    </a:p>
                    <a:p>
                      <a:pPr marL="228600" marR="0" indent="-228600" algn="l">
                        <a:lnSpc>
                          <a:spcPct val="114000"/>
                        </a:lnSpc>
                        <a:spcBef>
                          <a:spcPts val="0"/>
                        </a:spcBef>
                        <a:spcAft>
                          <a:spcPts val="600"/>
                        </a:spcAft>
                        <a:buFont typeface="+mj-lt"/>
                        <a:buAutoNum type="alphaLcPeriod"/>
                      </a:pPr>
                      <a:r>
                        <a:rPr lang="en-US" sz="1200" b="1" dirty="0">
                          <a:effectLst/>
                          <a:latin typeface="Neuemontreal-light" panose="00000400000000000000" pitchFamily="50" charset="0"/>
                        </a:rPr>
                        <a:t>Use context to confirm or self-correct word recognition and understanding, rereading as necessary.</a:t>
                      </a:r>
                    </a:p>
                  </a:txBody>
                  <a:tcPr marL="137160" marR="137160" marT="137160" marB="137160">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8726334"/>
                  </a:ext>
                </a:extLst>
              </a:tr>
            </a:tbl>
          </a:graphicData>
        </a:graphic>
      </p:graphicFrame>
      <p:sp>
        <p:nvSpPr>
          <p:cNvPr id="7" name="Content Placeholder 2">
            <a:extLst>
              <a:ext uri="{FF2B5EF4-FFF2-40B4-BE49-F238E27FC236}">
                <a16:creationId xmlns:a16="http://schemas.microsoft.com/office/drawing/2014/main" id="{376F641B-D1DF-4969-9D20-BAE5DE55C213}"/>
              </a:ext>
            </a:extLst>
          </p:cNvPr>
          <p:cNvSpPr txBox="1">
            <a:spLocks/>
          </p:cNvSpPr>
          <p:nvPr/>
        </p:nvSpPr>
        <p:spPr>
          <a:xfrm>
            <a:off x="600075" y="3864254"/>
            <a:ext cx="6180272" cy="1825974"/>
          </a:xfrm>
          <a:prstGeom prst="rect">
            <a:avLst/>
          </a:prstGeom>
        </p:spPr>
        <p:txBody>
          <a:bodyPr vert="horz" lIns="91440" tIns="45720" rIns="91440" bIns="45720" rtlCol="0">
            <a:normAutofit/>
          </a:bodyPr>
          <a:lstStyle>
            <a:lvl1pPr marL="182879" indent="-182879" algn="l" defTabSz="731515"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37" indent="-182879" algn="l" defTabSz="731515"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394" indent="-182879" algn="l" defTabSz="731515"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52"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10"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67"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25"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183"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41"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a:lstStyle>
          <a:p>
            <a:pPr marL="0" indent="0" algn="just">
              <a:lnSpc>
                <a:spcPct val="114000"/>
              </a:lnSpc>
              <a:spcBef>
                <a:spcPts val="0"/>
              </a:spcBef>
              <a:spcAft>
                <a:spcPts val="300"/>
              </a:spcAft>
              <a:buFont typeface="Arial" panose="020B0604020202020204" pitchFamily="34" charset="0"/>
              <a:buNone/>
            </a:pPr>
            <a:r>
              <a:rPr lang="en-US" sz="1800" b="1" dirty="0">
                <a:solidFill>
                  <a:srgbClr val="7BACDC"/>
                </a:solidFill>
                <a:effectLst>
                  <a:outerShdw blurRad="38100" dist="38100" dir="2700000" algn="tl">
                    <a:srgbClr val="000000">
                      <a:alpha val="43137"/>
                    </a:srgbClr>
                  </a:outerShdw>
                </a:effectLst>
                <a:latin typeface="Report" panose="02000506020000020003" pitchFamily="2" charset="0"/>
              </a:rPr>
              <a:t>About Fluency</a:t>
            </a:r>
            <a:endParaRPr lang="en-US" sz="1800" b="1" dirty="0">
              <a:latin typeface="Neuemontreal-light" panose="00000400000000000000" pitchFamily="50" charset="0"/>
            </a:endParaRPr>
          </a:p>
          <a:p>
            <a:pPr marL="0" indent="0" algn="just">
              <a:lnSpc>
                <a:spcPct val="114000"/>
              </a:lnSpc>
              <a:spcBef>
                <a:spcPts val="0"/>
              </a:spcBef>
              <a:spcAft>
                <a:spcPts val="300"/>
              </a:spcAft>
              <a:buFont typeface="Arial" panose="020B0604020202020204" pitchFamily="34" charset="0"/>
              <a:buNone/>
            </a:pPr>
            <a:r>
              <a:rPr lang="en-US" sz="1200" b="1" dirty="0">
                <a:latin typeface="Neuemontreal-light" panose="00000400000000000000" pitchFamily="50" charset="0"/>
              </a:rPr>
              <a:t>At this stage, attention to fluency is not on reading rate; rather it is on building a bank of words recognized automatically and developing the ability to read with expression. Beginning readers may continue to demonstrate some word-by-word reading as phrasal reading develops. As automaticity with word recognition increases, cognitive resources needed for decoding are freed up for comprehension, allowing for fluid and expressive oral reading.</a:t>
            </a:r>
            <a:endParaRPr lang="en-US" sz="700" b="1" dirty="0">
              <a:latin typeface="Neuemontreal-light" panose="00000400000000000000" pitchFamily="50" charset="0"/>
            </a:endParaRPr>
          </a:p>
          <a:p>
            <a:pPr marL="0" indent="0" algn="r">
              <a:lnSpc>
                <a:spcPct val="114000"/>
              </a:lnSpc>
              <a:spcBef>
                <a:spcPts val="0"/>
              </a:spcBef>
              <a:spcAft>
                <a:spcPts val="300"/>
              </a:spcAft>
              <a:buFont typeface="Arial" panose="020B0604020202020204" pitchFamily="34" charset="0"/>
              <a:buNone/>
            </a:pPr>
            <a:r>
              <a:rPr lang="en-US" sz="1100" b="1" dirty="0">
                <a:latin typeface="Neuemontreal-light" panose="00000400000000000000" pitchFamily="50" charset="0"/>
              </a:rPr>
              <a:t>Quoted from Grade 1 Unit 2 Assessment and Remediation Guide, p. 102</a:t>
            </a:r>
          </a:p>
        </p:txBody>
      </p:sp>
      <p:sp>
        <p:nvSpPr>
          <p:cNvPr id="8" name="Content Placeholder 2">
            <a:extLst>
              <a:ext uri="{FF2B5EF4-FFF2-40B4-BE49-F238E27FC236}">
                <a16:creationId xmlns:a16="http://schemas.microsoft.com/office/drawing/2014/main" id="{9A6CE50A-F2FF-48D4-B64F-D3DD873961D1}"/>
              </a:ext>
            </a:extLst>
          </p:cNvPr>
          <p:cNvSpPr txBox="1">
            <a:spLocks/>
          </p:cNvSpPr>
          <p:nvPr/>
        </p:nvSpPr>
        <p:spPr>
          <a:xfrm>
            <a:off x="436890" y="6160275"/>
            <a:ext cx="2499176" cy="2896867"/>
          </a:xfrm>
          <a:prstGeom prst="rect">
            <a:avLst/>
          </a:prstGeom>
        </p:spPr>
        <p:txBody>
          <a:bodyPr vert="horz" lIns="91440" tIns="45720" rIns="91440" bIns="45720" rtlCol="0">
            <a:normAutofit/>
          </a:bodyPr>
          <a:lstStyle>
            <a:lvl1pPr marL="182879" indent="-182879" algn="l" defTabSz="731515"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37" indent="-182879" algn="l" defTabSz="731515"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394" indent="-182879" algn="l" defTabSz="731515"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52"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10"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67"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25"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183"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41"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a:lstStyle>
          <a:p>
            <a:pPr marL="0" indent="0" algn="just">
              <a:lnSpc>
                <a:spcPct val="114000"/>
              </a:lnSpc>
              <a:spcBef>
                <a:spcPts val="0"/>
              </a:spcBef>
              <a:spcAft>
                <a:spcPts val="300"/>
              </a:spcAft>
              <a:buFont typeface="Arial" panose="020B0604020202020204" pitchFamily="34" charset="0"/>
              <a:buNone/>
            </a:pPr>
            <a:r>
              <a:rPr lang="en-US" sz="1200" b="1" dirty="0">
                <a:latin typeface="Neuemontreal-light" panose="00000400000000000000" pitchFamily="50" charset="0"/>
              </a:rPr>
              <a:t>This is fluency practice’s great benefit to struggling readers – the more they read and reread, the more quickly they can correctly identify words. As second graders progress through the year, you can help them develop their ability to </a:t>
            </a:r>
            <a:r>
              <a:rPr lang="en-US" sz="1200" b="1" dirty="0">
                <a:effectLst>
                  <a:outerShdw blurRad="38100" dist="38100" dir="2700000" algn="tl">
                    <a:srgbClr val="000000">
                      <a:alpha val="43137"/>
                    </a:srgbClr>
                  </a:outerShdw>
                </a:effectLst>
                <a:latin typeface="Neuemontreal-light" panose="00000400000000000000" pitchFamily="50" charset="0"/>
              </a:rPr>
              <a:t>phrase</a:t>
            </a:r>
            <a:r>
              <a:rPr lang="en-US" sz="1200" b="1" dirty="0">
                <a:latin typeface="Neuemontreal-light" panose="00000400000000000000" pitchFamily="50" charset="0"/>
              </a:rPr>
              <a:t> (group words into chunks) and add </a:t>
            </a:r>
            <a:r>
              <a:rPr lang="en-US" sz="1200" b="1" dirty="0">
                <a:effectLst>
                  <a:outerShdw blurRad="38100" dist="38100" dir="2700000" algn="tl">
                    <a:srgbClr val="000000">
                      <a:alpha val="43137"/>
                    </a:srgbClr>
                  </a:outerShdw>
                </a:effectLst>
                <a:latin typeface="Neuemontreal-light" panose="00000400000000000000" pitchFamily="50" charset="0"/>
              </a:rPr>
              <a:t>expression</a:t>
            </a:r>
            <a:r>
              <a:rPr lang="en-US" sz="1200" b="1" dirty="0">
                <a:latin typeface="Neuemontreal-light" panose="00000400000000000000" pitchFamily="50" charset="0"/>
              </a:rPr>
              <a:t>. The ultimate goal, of course, is not smooth reading on its own, but smooth reading that frees up mental space for </a:t>
            </a:r>
            <a:r>
              <a:rPr lang="en-US" sz="1200" b="1" i="1" dirty="0">
                <a:latin typeface="Neuemontreal-light" panose="00000400000000000000" pitchFamily="50" charset="0"/>
              </a:rPr>
              <a:t>understanding</a:t>
            </a:r>
            <a:r>
              <a:rPr lang="en-US" sz="1200" b="1" dirty="0">
                <a:latin typeface="Neuemontreal-light" panose="00000400000000000000" pitchFamily="50" charset="0"/>
              </a:rPr>
              <a:t>. </a:t>
            </a:r>
            <a:endParaRPr lang="en-US" sz="1100" b="1" dirty="0">
              <a:latin typeface="Neuemontreal-light" panose="00000400000000000000" pitchFamily="50" charset="0"/>
            </a:endParaRPr>
          </a:p>
        </p:txBody>
      </p:sp>
      <p:sp>
        <p:nvSpPr>
          <p:cNvPr id="9" name="TextBox 8">
            <a:extLst>
              <a:ext uri="{FF2B5EF4-FFF2-40B4-BE49-F238E27FC236}">
                <a16:creationId xmlns:a16="http://schemas.microsoft.com/office/drawing/2014/main" id="{2AD04950-3D1A-4133-A3C5-1955A0C70553}"/>
              </a:ext>
            </a:extLst>
          </p:cNvPr>
          <p:cNvSpPr txBox="1"/>
          <p:nvPr/>
        </p:nvSpPr>
        <p:spPr>
          <a:xfrm>
            <a:off x="82531" y="3882469"/>
            <a:ext cx="599844" cy="1107996"/>
          </a:xfrm>
          <a:prstGeom prst="rect">
            <a:avLst/>
          </a:prstGeom>
          <a:noFill/>
        </p:spPr>
        <p:txBody>
          <a:bodyPr wrap="none" rtlCol="0">
            <a:spAutoFit/>
          </a:bodyPr>
          <a:lstStyle/>
          <a:p>
            <a:r>
              <a:rPr lang="en-US" sz="6600" b="1" dirty="0">
                <a:solidFill>
                  <a:schemeClr val="tx1">
                    <a:lumMod val="65000"/>
                    <a:lumOff val="35000"/>
                  </a:schemeClr>
                </a:solidFill>
                <a:latin typeface="Bodoni MT" panose="02070603080606020203" pitchFamily="18" charset="0"/>
              </a:rPr>
              <a:t>“</a:t>
            </a:r>
          </a:p>
        </p:txBody>
      </p:sp>
      <p:sp>
        <p:nvSpPr>
          <p:cNvPr id="10" name="TextBox 9">
            <a:extLst>
              <a:ext uri="{FF2B5EF4-FFF2-40B4-BE49-F238E27FC236}">
                <a16:creationId xmlns:a16="http://schemas.microsoft.com/office/drawing/2014/main" id="{9C201797-268B-4F0A-A913-A81BBA1CFB8D}"/>
              </a:ext>
            </a:extLst>
          </p:cNvPr>
          <p:cNvSpPr txBox="1"/>
          <p:nvPr/>
        </p:nvSpPr>
        <p:spPr>
          <a:xfrm>
            <a:off x="6609513" y="4844494"/>
            <a:ext cx="599844" cy="1107996"/>
          </a:xfrm>
          <a:prstGeom prst="rect">
            <a:avLst/>
          </a:prstGeom>
          <a:noFill/>
        </p:spPr>
        <p:txBody>
          <a:bodyPr wrap="none" rtlCol="0">
            <a:spAutoFit/>
          </a:bodyPr>
          <a:lstStyle/>
          <a:p>
            <a:r>
              <a:rPr lang="en-US" sz="6600" b="1" dirty="0">
                <a:solidFill>
                  <a:schemeClr val="tx1">
                    <a:lumMod val="65000"/>
                    <a:lumOff val="35000"/>
                  </a:schemeClr>
                </a:solidFill>
                <a:latin typeface="Bodoni MT" panose="02070603080606020203" pitchFamily="18" charset="0"/>
              </a:rPr>
              <a:t>”</a:t>
            </a:r>
          </a:p>
        </p:txBody>
      </p:sp>
      <p:sp>
        <p:nvSpPr>
          <p:cNvPr id="11" name="Content Placeholder 2">
            <a:extLst>
              <a:ext uri="{FF2B5EF4-FFF2-40B4-BE49-F238E27FC236}">
                <a16:creationId xmlns:a16="http://schemas.microsoft.com/office/drawing/2014/main" id="{CC7592B5-9E4C-4EC0-B529-987A3E008849}"/>
              </a:ext>
            </a:extLst>
          </p:cNvPr>
          <p:cNvSpPr txBox="1">
            <a:spLocks/>
          </p:cNvSpPr>
          <p:nvPr/>
        </p:nvSpPr>
        <p:spPr>
          <a:xfrm>
            <a:off x="452130" y="5665613"/>
            <a:ext cx="6180272" cy="2716382"/>
          </a:xfrm>
          <a:prstGeom prst="rect">
            <a:avLst/>
          </a:prstGeom>
        </p:spPr>
        <p:txBody>
          <a:bodyPr vert="horz" lIns="91440" tIns="45720" rIns="91440" bIns="45720" rtlCol="0">
            <a:normAutofit/>
          </a:bodyPr>
          <a:lstStyle>
            <a:lvl1pPr marL="182879" indent="-182879" algn="l" defTabSz="731515"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37" indent="-182879" algn="l" defTabSz="731515"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394" indent="-182879" algn="l" defTabSz="731515"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52"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10"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67"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25"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183"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41"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a:lstStyle>
          <a:p>
            <a:pPr marL="0" indent="0" algn="just">
              <a:lnSpc>
                <a:spcPct val="114000"/>
              </a:lnSpc>
              <a:spcBef>
                <a:spcPts val="0"/>
              </a:spcBef>
              <a:buFont typeface="Arial" panose="020B0604020202020204" pitchFamily="34" charset="0"/>
              <a:buNone/>
            </a:pPr>
            <a:r>
              <a:rPr lang="en-US" sz="1200" b="1" dirty="0">
                <a:latin typeface="Neuemontreal-light" panose="00000400000000000000" pitchFamily="50" charset="0"/>
              </a:rPr>
              <a:t>This is the second-grade Common Core standard related to fluency. </a:t>
            </a:r>
          </a:p>
          <a:p>
            <a:pPr marL="0" indent="0" algn="just">
              <a:lnSpc>
                <a:spcPct val="114000"/>
              </a:lnSpc>
              <a:spcBef>
                <a:spcPts val="0"/>
              </a:spcBef>
              <a:buFont typeface="Arial" panose="020B0604020202020204" pitchFamily="34" charset="0"/>
              <a:buNone/>
            </a:pPr>
            <a:r>
              <a:rPr lang="en-US" sz="1200" b="1" dirty="0">
                <a:latin typeface="Neuemontreal-light" panose="00000400000000000000" pitchFamily="50" charset="0"/>
              </a:rPr>
              <a:t>As stated in the quote above, the first step is </a:t>
            </a:r>
            <a:r>
              <a:rPr lang="en-US" sz="1200" b="1" dirty="0">
                <a:solidFill>
                  <a:srgbClr val="7BACDC"/>
                </a:solidFill>
                <a:effectLst>
                  <a:outerShdw blurRad="38100" dist="38100" dir="2700000" algn="tl">
                    <a:srgbClr val="000000">
                      <a:alpha val="43137"/>
                    </a:srgbClr>
                  </a:outerShdw>
                </a:effectLst>
                <a:latin typeface="Neuemontreal-light" panose="00000400000000000000" pitchFamily="50" charset="0"/>
              </a:rPr>
              <a:t>accuracy</a:t>
            </a:r>
            <a:r>
              <a:rPr lang="en-US" sz="1200" b="1" dirty="0">
                <a:latin typeface="Neuemontreal-light" panose="00000400000000000000" pitchFamily="50" charset="0"/>
              </a:rPr>
              <a:t> and </a:t>
            </a:r>
            <a:r>
              <a:rPr lang="en-US" sz="1200" b="1" dirty="0">
                <a:solidFill>
                  <a:srgbClr val="7BACDC"/>
                </a:solidFill>
                <a:effectLst>
                  <a:outerShdw blurRad="38100" dist="38100" dir="2700000" algn="tl">
                    <a:srgbClr val="000000">
                      <a:alpha val="43137"/>
                    </a:srgbClr>
                  </a:outerShdw>
                </a:effectLst>
                <a:latin typeface="Neuemontreal-light" panose="00000400000000000000" pitchFamily="50" charset="0"/>
              </a:rPr>
              <a:t>automaticity</a:t>
            </a:r>
            <a:r>
              <a:rPr lang="en-US" sz="1200" b="1" dirty="0">
                <a:latin typeface="Neuemontreal-light" panose="00000400000000000000" pitchFamily="50" charset="0"/>
              </a:rPr>
              <a:t>. </a:t>
            </a:r>
            <a:endParaRPr lang="en-US" sz="1100" b="1" dirty="0">
              <a:latin typeface="Neuemontreal-light" panose="00000400000000000000" pitchFamily="50" charset="0"/>
            </a:endParaRPr>
          </a:p>
        </p:txBody>
      </p:sp>
    </p:spTree>
    <p:extLst>
      <p:ext uri="{BB962C8B-B14F-4D97-AF65-F5344CB8AC3E}">
        <p14:creationId xmlns:p14="http://schemas.microsoft.com/office/powerpoint/2010/main" val="315599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31495-1EFF-497E-B6BD-7787460ADE0A}"/>
              </a:ext>
            </a:extLst>
          </p:cNvPr>
          <p:cNvSpPr>
            <a:spLocks noGrp="1"/>
          </p:cNvSpPr>
          <p:nvPr>
            <p:ph type="title"/>
          </p:nvPr>
        </p:nvSpPr>
        <p:spPr>
          <a:xfrm>
            <a:off x="502921" y="511177"/>
            <a:ext cx="6309360" cy="555623"/>
          </a:xfrm>
        </p:spPr>
        <p:txBody>
          <a:bodyPr>
            <a:normAutofit/>
          </a:bodyPr>
          <a:lstStyle/>
          <a:p>
            <a:r>
              <a:rPr lang="en-US" sz="2800" b="1" dirty="0">
                <a:solidFill>
                  <a:srgbClr val="7BACDC"/>
                </a:solidFill>
                <a:effectLst>
                  <a:outerShdw blurRad="38100" dist="38100" dir="2700000" algn="tl">
                    <a:srgbClr val="000000">
                      <a:alpha val="43137"/>
                    </a:srgbClr>
                  </a:outerShdw>
                </a:effectLst>
                <a:latin typeface="Report" panose="02000506020000020003" pitchFamily="2" charset="0"/>
              </a:rPr>
              <a:t>How to Use These Texts</a:t>
            </a:r>
          </a:p>
        </p:txBody>
      </p:sp>
      <p:sp>
        <p:nvSpPr>
          <p:cNvPr id="3" name="Content Placeholder 2">
            <a:extLst>
              <a:ext uri="{FF2B5EF4-FFF2-40B4-BE49-F238E27FC236}">
                <a16:creationId xmlns:a16="http://schemas.microsoft.com/office/drawing/2014/main" id="{C8A69A0D-B246-4087-A914-C9CC9FF8D75D}"/>
              </a:ext>
            </a:extLst>
          </p:cNvPr>
          <p:cNvSpPr>
            <a:spLocks noGrp="1"/>
          </p:cNvSpPr>
          <p:nvPr>
            <p:ph idx="1"/>
          </p:nvPr>
        </p:nvSpPr>
        <p:spPr>
          <a:xfrm>
            <a:off x="502920" y="4216685"/>
            <a:ext cx="6309360" cy="2730214"/>
          </a:xfrm>
        </p:spPr>
        <p:txBody>
          <a:bodyPr>
            <a:normAutofit/>
          </a:bodyPr>
          <a:lstStyle/>
          <a:p>
            <a:pPr marL="0" indent="0" algn="just">
              <a:lnSpc>
                <a:spcPct val="114000"/>
              </a:lnSpc>
              <a:spcBef>
                <a:spcPts val="0"/>
              </a:spcBef>
              <a:spcAft>
                <a:spcPts val="300"/>
              </a:spcAft>
              <a:buNone/>
            </a:pPr>
            <a:r>
              <a:rPr lang="en-US" sz="1800" b="1" dirty="0">
                <a:solidFill>
                  <a:srgbClr val="7BACDC"/>
                </a:solidFill>
                <a:effectLst>
                  <a:outerShdw blurRad="38100" dist="38100" dir="2700000" algn="tl">
                    <a:srgbClr val="000000">
                      <a:alpha val="43137"/>
                    </a:srgbClr>
                  </a:outerShdw>
                </a:effectLst>
                <a:latin typeface="Report" panose="02000506020000020003" pitchFamily="2" charset="0"/>
              </a:rPr>
              <a:t>Directions for Two-Voice Texts</a:t>
            </a:r>
          </a:p>
          <a:p>
            <a:pPr marL="0" indent="0" algn="just">
              <a:lnSpc>
                <a:spcPct val="114000"/>
              </a:lnSpc>
              <a:spcBef>
                <a:spcPts val="0"/>
              </a:spcBef>
              <a:spcAft>
                <a:spcPts val="300"/>
              </a:spcAft>
              <a:buNone/>
            </a:pPr>
            <a:r>
              <a:rPr lang="en-US" sz="1200" b="1" dirty="0">
                <a:latin typeface="Neuemontreal-bold" panose="00000800000000000000" pitchFamily="50" charset="0"/>
              </a:rPr>
              <a:t>Objective: </a:t>
            </a:r>
            <a:r>
              <a:rPr lang="en-US" sz="1200" b="1" dirty="0">
                <a:latin typeface="Neuemontreal-light" panose="00000400000000000000" pitchFamily="50" charset="0"/>
              </a:rPr>
              <a:t>Foster automatic recognition of words and promote expressive reading.</a:t>
            </a:r>
          </a:p>
          <a:p>
            <a:pPr marL="0" indent="0" algn="just">
              <a:lnSpc>
                <a:spcPct val="114000"/>
              </a:lnSpc>
              <a:spcBef>
                <a:spcPts val="0"/>
              </a:spcBef>
              <a:spcAft>
                <a:spcPts val="300"/>
              </a:spcAft>
              <a:buNone/>
            </a:pPr>
            <a:r>
              <a:rPr lang="en-US" sz="1200" b="1" dirty="0">
                <a:latin typeface="Neuemontreal-bold" panose="00000800000000000000" pitchFamily="50" charset="0"/>
              </a:rPr>
              <a:t>Materials:</a:t>
            </a:r>
          </a:p>
          <a:p>
            <a:pPr algn="just">
              <a:lnSpc>
                <a:spcPct val="114000"/>
              </a:lnSpc>
              <a:spcBef>
                <a:spcPts val="0"/>
              </a:spcBef>
              <a:spcAft>
                <a:spcPts val="300"/>
              </a:spcAft>
            </a:pPr>
            <a:r>
              <a:rPr lang="en-US" sz="1200" b="1" dirty="0">
                <a:latin typeface="Neuemontreal-light" panose="00000400000000000000" pitchFamily="50" charset="0"/>
              </a:rPr>
              <a:t>copies of familiar story in the Two Voices format</a:t>
            </a:r>
          </a:p>
          <a:p>
            <a:pPr marL="0" indent="0" algn="just">
              <a:lnSpc>
                <a:spcPct val="114000"/>
              </a:lnSpc>
              <a:spcBef>
                <a:spcPts val="0"/>
              </a:spcBef>
              <a:spcAft>
                <a:spcPts val="300"/>
              </a:spcAft>
              <a:buNone/>
            </a:pPr>
            <a:r>
              <a:rPr lang="en-US" sz="1200" b="1" dirty="0">
                <a:latin typeface="Neuemontreal-bold" panose="00000800000000000000" pitchFamily="50" charset="0"/>
              </a:rPr>
              <a:t>Preparation: </a:t>
            </a:r>
            <a:r>
              <a:rPr lang="en-US" sz="1200" b="1" dirty="0">
                <a:latin typeface="Neuemontreal-light" panose="00000400000000000000" pitchFamily="50" charset="0"/>
              </a:rPr>
              <a:t>Select and copy a familiar story in the Two Voices format.</a:t>
            </a:r>
          </a:p>
          <a:p>
            <a:pPr marL="0" indent="0" algn="just">
              <a:lnSpc>
                <a:spcPct val="114000"/>
              </a:lnSpc>
              <a:spcBef>
                <a:spcPts val="0"/>
              </a:spcBef>
              <a:spcAft>
                <a:spcPts val="300"/>
              </a:spcAft>
              <a:buNone/>
            </a:pPr>
            <a:r>
              <a:rPr lang="en-US" sz="1200" b="1" dirty="0">
                <a:latin typeface="Neuemontreal-bold" panose="00000800000000000000" pitchFamily="50" charset="0"/>
              </a:rPr>
              <a:t>Instructions:</a:t>
            </a:r>
          </a:p>
          <a:p>
            <a:pPr algn="just">
              <a:lnSpc>
                <a:spcPct val="114000"/>
              </a:lnSpc>
              <a:spcBef>
                <a:spcPts val="0"/>
              </a:spcBef>
              <a:spcAft>
                <a:spcPts val="300"/>
              </a:spcAft>
            </a:pPr>
            <a:r>
              <a:rPr lang="en-US" sz="1200" b="1" dirty="0">
                <a:latin typeface="Neuemontreal-light" panose="00000400000000000000" pitchFamily="50" charset="0"/>
              </a:rPr>
              <a:t>Provide student partner pairs with a copy of the selected story in the Two Voices format.</a:t>
            </a:r>
          </a:p>
          <a:p>
            <a:pPr algn="just">
              <a:lnSpc>
                <a:spcPct val="114000"/>
              </a:lnSpc>
              <a:spcBef>
                <a:spcPts val="0"/>
              </a:spcBef>
              <a:spcAft>
                <a:spcPts val="300"/>
              </a:spcAft>
            </a:pPr>
            <a:r>
              <a:rPr lang="en-US" sz="1200" b="1" dirty="0">
                <a:latin typeface="Neuemontreal-light" panose="00000400000000000000" pitchFamily="50" charset="0"/>
              </a:rPr>
              <a:t>One student reads down column 1 while the other student reads down column 2, together completing the story. The lines read chorally (voices together) are in bold.</a:t>
            </a:r>
            <a:endParaRPr lang="en-US" sz="700" b="1" dirty="0">
              <a:latin typeface="Neuemontreal-light" panose="00000400000000000000" pitchFamily="50" charset="0"/>
            </a:endParaRPr>
          </a:p>
          <a:p>
            <a:pPr marL="0" indent="0" algn="r">
              <a:lnSpc>
                <a:spcPct val="114000"/>
              </a:lnSpc>
              <a:spcBef>
                <a:spcPts val="0"/>
              </a:spcBef>
              <a:spcAft>
                <a:spcPts val="300"/>
              </a:spcAft>
              <a:buNone/>
            </a:pPr>
            <a:r>
              <a:rPr lang="en-US" sz="1100" b="1" dirty="0">
                <a:latin typeface="Neuemontreal-light" panose="00000400000000000000" pitchFamily="50" charset="0"/>
              </a:rPr>
              <a:t>Grade 1 Unit 2 Assessment and Remediation Guide, p. 103</a:t>
            </a:r>
            <a:endParaRPr lang="en-US" sz="1200" b="1" dirty="0">
              <a:latin typeface="Neuemontreal-light" panose="00000400000000000000" pitchFamily="50" charset="0"/>
            </a:endParaRPr>
          </a:p>
        </p:txBody>
      </p:sp>
      <p:sp>
        <p:nvSpPr>
          <p:cNvPr id="4" name="Slide Number Placeholder 3">
            <a:extLst>
              <a:ext uri="{FF2B5EF4-FFF2-40B4-BE49-F238E27FC236}">
                <a16:creationId xmlns:a16="http://schemas.microsoft.com/office/drawing/2014/main" id="{34AE09D5-13BF-4888-A994-6C19E9E31969}"/>
              </a:ext>
            </a:extLst>
          </p:cNvPr>
          <p:cNvSpPr>
            <a:spLocks noGrp="1"/>
          </p:cNvSpPr>
          <p:nvPr>
            <p:ph type="sldNum" sz="quarter" idx="12"/>
          </p:nvPr>
        </p:nvSpPr>
        <p:spPr/>
        <p:txBody>
          <a:bodyPr/>
          <a:lstStyle/>
          <a:p>
            <a:fld id="{B10FFC13-3A2A-4149-B98F-0B9AB25B5B24}" type="slidenum">
              <a:rPr lang="en-US" smtClean="0"/>
              <a:t>5</a:t>
            </a:fld>
            <a:endParaRPr lang="en-US"/>
          </a:p>
        </p:txBody>
      </p:sp>
      <p:pic>
        <p:nvPicPr>
          <p:cNvPr id="1026" name="Picture 2" descr="What Is Fluency">
            <a:extLst>
              <a:ext uri="{FF2B5EF4-FFF2-40B4-BE49-F238E27FC236}">
                <a16:creationId xmlns:a16="http://schemas.microsoft.com/office/drawing/2014/main" id="{201F424A-6180-4897-B1CC-8E12468D88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403" r="17940"/>
          <a:stretch/>
        </p:blipFill>
        <p:spPr bwMode="auto">
          <a:xfrm>
            <a:off x="4295048" y="1272869"/>
            <a:ext cx="2447926" cy="21630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Content Placeholder 2">
            <a:extLst>
              <a:ext uri="{FF2B5EF4-FFF2-40B4-BE49-F238E27FC236}">
                <a16:creationId xmlns:a16="http://schemas.microsoft.com/office/drawing/2014/main" id="{EB5CD945-1A4B-44A4-BD8F-0B596FDC0E27}"/>
              </a:ext>
            </a:extLst>
          </p:cNvPr>
          <p:cNvSpPr txBox="1">
            <a:spLocks/>
          </p:cNvSpPr>
          <p:nvPr/>
        </p:nvSpPr>
        <p:spPr>
          <a:xfrm>
            <a:off x="502922" y="1179464"/>
            <a:ext cx="3545204" cy="3221083"/>
          </a:xfrm>
          <a:prstGeom prst="rect">
            <a:avLst/>
          </a:prstGeom>
        </p:spPr>
        <p:txBody>
          <a:bodyPr vert="horz" lIns="91440" tIns="45720" rIns="91440" bIns="45720" rtlCol="0">
            <a:normAutofit/>
          </a:bodyPr>
          <a:lstStyle>
            <a:lvl1pPr marL="182879" indent="-182879" algn="l" defTabSz="731515"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37" indent="-182879" algn="l" defTabSz="731515"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394" indent="-182879" algn="l" defTabSz="731515"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52"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10"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67"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25"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183"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41"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a:lstStyle>
          <a:p>
            <a:pPr marL="0" indent="0" algn="just">
              <a:lnSpc>
                <a:spcPct val="114000"/>
              </a:lnSpc>
              <a:spcBef>
                <a:spcPts val="0"/>
              </a:spcBef>
              <a:spcAft>
                <a:spcPts val="300"/>
              </a:spcAft>
              <a:buFont typeface="Arial" panose="020B0604020202020204" pitchFamily="34" charset="0"/>
              <a:buNone/>
            </a:pPr>
            <a:r>
              <a:rPr lang="en-US" sz="1200" b="1" dirty="0">
                <a:latin typeface="Neuemontreal-light" panose="00000400000000000000" pitchFamily="50" charset="0"/>
              </a:rPr>
              <a:t>In the CKLA Skills Assessment &amp; Remediation Guides for grade 1, the fluency texts are located in a section called Fluency and Comprehension, and the program suggests that fluency be used as a </a:t>
            </a:r>
            <a:r>
              <a:rPr lang="en-US" sz="1200" b="1" i="1" dirty="0">
                <a:latin typeface="Neuemontreal-light" panose="00000400000000000000" pitchFamily="50" charset="0"/>
              </a:rPr>
              <a:t>warm-up</a:t>
            </a:r>
            <a:r>
              <a:rPr lang="en-US" sz="1200" b="1" dirty="0">
                <a:latin typeface="Neuemontreal-light" panose="00000400000000000000" pitchFamily="50" charset="0"/>
              </a:rPr>
              <a:t> to a comprehension-strategy lesson. </a:t>
            </a:r>
          </a:p>
          <a:p>
            <a:pPr marL="0" indent="0" algn="just">
              <a:lnSpc>
                <a:spcPct val="114000"/>
              </a:lnSpc>
              <a:spcBef>
                <a:spcPts val="0"/>
              </a:spcBef>
              <a:spcAft>
                <a:spcPts val="300"/>
              </a:spcAft>
              <a:buFont typeface="Arial" panose="020B0604020202020204" pitchFamily="34" charset="0"/>
              <a:buNone/>
            </a:pPr>
            <a:r>
              <a:rPr lang="en-US" sz="1800" b="1" dirty="0">
                <a:solidFill>
                  <a:srgbClr val="7BACDC"/>
                </a:solidFill>
                <a:effectLst>
                  <a:outerShdw blurRad="38100" dist="38100" dir="2700000" algn="tl">
                    <a:srgbClr val="000000">
                      <a:alpha val="43137"/>
                    </a:srgbClr>
                  </a:outerShdw>
                </a:effectLst>
                <a:latin typeface="Report" panose="02000506020000020003" pitchFamily="2" charset="0"/>
              </a:rPr>
              <a:t>If you use these texts as a warm-up </a:t>
            </a:r>
            <a:r>
              <a:rPr lang="en-US" sz="1200" b="1" dirty="0">
                <a:latin typeface="Neuemontreal-light" panose="00000400000000000000" pitchFamily="50" charset="0"/>
              </a:rPr>
              <a:t>to other activities, two directions from CKLA:</a:t>
            </a:r>
          </a:p>
          <a:p>
            <a:pPr marL="228600" indent="-228600" algn="just">
              <a:lnSpc>
                <a:spcPct val="114000"/>
              </a:lnSpc>
              <a:spcBef>
                <a:spcPts val="0"/>
              </a:spcBef>
              <a:spcAft>
                <a:spcPts val="300"/>
              </a:spcAft>
              <a:buAutoNum type="arabicParenBoth"/>
            </a:pPr>
            <a:r>
              <a:rPr lang="en-US" sz="1200" b="1" dirty="0">
                <a:solidFill>
                  <a:srgbClr val="7BACDC"/>
                </a:solidFill>
                <a:latin typeface="Neuemontreal-bold" panose="00000800000000000000" pitchFamily="50" charset="0"/>
              </a:rPr>
              <a:t>Simple directions </a:t>
            </a:r>
            <a:r>
              <a:rPr lang="en-US" sz="1200" b="1" dirty="0">
                <a:latin typeface="Neuemontreal-light" panose="00000400000000000000" pitchFamily="50" charset="0"/>
              </a:rPr>
              <a:t>on how to use two-voice texts are below. They are also printed vertically along the side of each text. </a:t>
            </a:r>
          </a:p>
          <a:p>
            <a:pPr marL="228600" indent="-228600" algn="just">
              <a:lnSpc>
                <a:spcPct val="114000"/>
              </a:lnSpc>
              <a:spcBef>
                <a:spcPts val="0"/>
              </a:spcBef>
              <a:spcAft>
                <a:spcPts val="300"/>
              </a:spcAft>
              <a:buAutoNum type="arabicParenBoth"/>
            </a:pPr>
            <a:r>
              <a:rPr lang="en-US" sz="1200" b="1" dirty="0">
                <a:solidFill>
                  <a:srgbClr val="7BACDC"/>
                </a:solidFill>
                <a:latin typeface="Neuemontreal-bold" panose="00000800000000000000" pitchFamily="50" charset="0"/>
              </a:rPr>
              <a:t>Silly Voices</a:t>
            </a:r>
            <a:r>
              <a:rPr lang="en-US" sz="1200" b="1" dirty="0">
                <a:solidFill>
                  <a:srgbClr val="7BACDC"/>
                </a:solidFill>
                <a:latin typeface="Neuemontreal-light" panose="00000400000000000000" pitchFamily="50" charset="0"/>
              </a:rPr>
              <a:t> </a:t>
            </a:r>
            <a:r>
              <a:rPr lang="en-US" sz="1200" b="1" dirty="0">
                <a:latin typeface="Neuemontreal-light" panose="00000400000000000000" pitchFamily="50" charset="0"/>
              </a:rPr>
              <a:t>as a warm-up is copied to the next two slides (these directions are from CKLA and I did not write them).</a:t>
            </a:r>
          </a:p>
        </p:txBody>
      </p:sp>
      <p:sp>
        <p:nvSpPr>
          <p:cNvPr id="9" name="Rectangle 8">
            <a:extLst>
              <a:ext uri="{FF2B5EF4-FFF2-40B4-BE49-F238E27FC236}">
                <a16:creationId xmlns:a16="http://schemas.microsoft.com/office/drawing/2014/main" id="{F1D1A674-641C-496A-B233-6F5B1139ED06}"/>
              </a:ext>
            </a:extLst>
          </p:cNvPr>
          <p:cNvSpPr/>
          <p:nvPr/>
        </p:nvSpPr>
        <p:spPr>
          <a:xfrm>
            <a:off x="4245518" y="3642013"/>
            <a:ext cx="2447925" cy="415498"/>
          </a:xfrm>
          <a:prstGeom prst="rect">
            <a:avLst/>
          </a:prstGeom>
        </p:spPr>
        <p:txBody>
          <a:bodyPr wrap="square">
            <a:spAutoFit/>
          </a:bodyPr>
          <a:lstStyle/>
          <a:p>
            <a:pPr algn="just"/>
            <a:r>
              <a:rPr lang="en-US" sz="1050" dirty="0">
                <a:latin typeface="Neuemontreal-light" panose="00000400000000000000" pitchFamily="50" charset="0"/>
              </a:rPr>
              <a:t>Image (and a nice little article) found at </a:t>
            </a:r>
            <a:r>
              <a:rPr lang="en-US" sz="1050" dirty="0">
                <a:latin typeface="Neuemontreal-light" panose="00000400000000000000" pitchFamily="50" charset="0"/>
                <a:hlinkClick r:id="rId3">
                  <a:extLst>
                    <a:ext uri="{A12FA001-AC4F-418D-AE19-62706E023703}">
                      <ahyp:hlinkClr xmlns:ahyp="http://schemas.microsoft.com/office/drawing/2018/hyperlinkcolor" val="tx"/>
                    </a:ext>
                  </a:extLst>
                </a:hlinkClick>
              </a:rPr>
              <a:t>www.weareteachers.com/what-is-fluency/</a:t>
            </a:r>
            <a:endParaRPr lang="en-US" sz="1050" dirty="0">
              <a:latin typeface="Neuemontreal-light" panose="00000400000000000000" pitchFamily="50" charset="0"/>
            </a:endParaRPr>
          </a:p>
        </p:txBody>
      </p:sp>
      <p:cxnSp>
        <p:nvCxnSpPr>
          <p:cNvPr id="12" name="Straight Connector 11">
            <a:extLst>
              <a:ext uri="{FF2B5EF4-FFF2-40B4-BE49-F238E27FC236}">
                <a16:creationId xmlns:a16="http://schemas.microsoft.com/office/drawing/2014/main" id="{B42C900D-1BA3-49BC-B090-EEB7073166F0}"/>
              </a:ext>
            </a:extLst>
          </p:cNvPr>
          <p:cNvCxnSpPr/>
          <p:nvPr/>
        </p:nvCxnSpPr>
        <p:spPr>
          <a:xfrm>
            <a:off x="600075" y="1066800"/>
            <a:ext cx="6180272" cy="0"/>
          </a:xfrm>
          <a:prstGeom prst="line">
            <a:avLst/>
          </a:prstGeom>
          <a:ln w="60325" cmpd="thinThick">
            <a:solidFill>
              <a:srgbClr val="7BACDC"/>
            </a:solidFill>
          </a:ln>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54AC768F-1626-4E35-B72B-48FDC21F0156}"/>
              </a:ext>
            </a:extLst>
          </p:cNvPr>
          <p:cNvSpPr txBox="1">
            <a:spLocks/>
          </p:cNvSpPr>
          <p:nvPr/>
        </p:nvSpPr>
        <p:spPr>
          <a:xfrm>
            <a:off x="470987" y="6819900"/>
            <a:ext cx="6309360" cy="2538146"/>
          </a:xfrm>
          <a:prstGeom prst="rect">
            <a:avLst/>
          </a:prstGeom>
        </p:spPr>
        <p:txBody>
          <a:bodyPr vert="horz" lIns="91440" tIns="45720" rIns="91440" bIns="45720" rtlCol="0">
            <a:normAutofit/>
          </a:bodyPr>
          <a:lstStyle>
            <a:lvl1pPr marL="182879" indent="-182879" algn="l" defTabSz="731515"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37" indent="-182879" algn="l" defTabSz="731515"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394" indent="-182879" algn="l" defTabSz="731515"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52"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10"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67"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25"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183"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41" indent="-182879" algn="l" defTabSz="73151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a:lstStyle>
          <a:p>
            <a:pPr marL="0" indent="0" algn="just">
              <a:lnSpc>
                <a:spcPct val="114000"/>
              </a:lnSpc>
              <a:spcBef>
                <a:spcPts val="0"/>
              </a:spcBef>
              <a:spcAft>
                <a:spcPts val="300"/>
              </a:spcAft>
              <a:buNone/>
            </a:pPr>
            <a:r>
              <a:rPr lang="en-US" sz="1800" b="1" dirty="0">
                <a:solidFill>
                  <a:srgbClr val="7BACDC"/>
                </a:solidFill>
                <a:effectLst>
                  <a:outerShdw blurRad="38100" dist="38100" dir="2700000" algn="tl">
                    <a:srgbClr val="000000">
                      <a:alpha val="43137"/>
                    </a:srgbClr>
                  </a:outerShdw>
                </a:effectLst>
                <a:latin typeface="Report" panose="02000506020000020003" pitchFamily="2" charset="0"/>
              </a:rPr>
              <a:t>If you want to use these texts as the basis of their own fluency lesson:</a:t>
            </a:r>
          </a:p>
          <a:p>
            <a:pPr marL="228600" indent="-228600" algn="just">
              <a:lnSpc>
                <a:spcPct val="114000"/>
              </a:lnSpc>
              <a:spcBef>
                <a:spcPts val="0"/>
              </a:spcBef>
              <a:spcAft>
                <a:spcPts val="300"/>
              </a:spcAft>
              <a:buAutoNum type="arabicParenBoth"/>
            </a:pPr>
            <a:r>
              <a:rPr lang="en-US" sz="1200" b="1" dirty="0">
                <a:solidFill>
                  <a:srgbClr val="7BACDC"/>
                </a:solidFill>
                <a:latin typeface="Neuemontreal-bold" panose="00000800000000000000" pitchFamily="50" charset="0"/>
              </a:rPr>
              <a:t>Sample lesson outline </a:t>
            </a:r>
            <a:r>
              <a:rPr lang="en-US" sz="1200" b="1" dirty="0">
                <a:latin typeface="Neuemontreal-light" panose="00000400000000000000" pitchFamily="50" charset="0"/>
              </a:rPr>
              <a:t>for a 45-minute block is below.</a:t>
            </a:r>
          </a:p>
          <a:p>
            <a:pPr marL="228600" indent="-228600" algn="just">
              <a:lnSpc>
                <a:spcPct val="114000"/>
              </a:lnSpc>
              <a:spcBef>
                <a:spcPts val="0"/>
              </a:spcBef>
              <a:spcAft>
                <a:spcPts val="300"/>
              </a:spcAft>
              <a:buAutoNum type="arabicParenBoth"/>
            </a:pPr>
            <a:r>
              <a:rPr lang="en-US" sz="1200" b="1" dirty="0">
                <a:solidFill>
                  <a:srgbClr val="7BACDC"/>
                </a:solidFill>
                <a:latin typeface="Neuemontreal-bold" panose="00000800000000000000" pitchFamily="50" charset="0"/>
              </a:rPr>
              <a:t>Some of my favorite tried-and-true activities </a:t>
            </a:r>
            <a:r>
              <a:rPr lang="en-US" sz="1200" b="1" dirty="0">
                <a:latin typeface="Neuemontreal-light" panose="00000400000000000000" pitchFamily="50" charset="0"/>
              </a:rPr>
              <a:t>are listed after the Silly Voices warm-up. The activities are separated into </a:t>
            </a:r>
            <a:r>
              <a:rPr lang="en-US" sz="1200" b="1" dirty="0">
                <a:effectLst>
                  <a:outerShdw blurRad="38100" dist="38100" dir="2700000" algn="tl">
                    <a:srgbClr val="000000">
                      <a:alpha val="43137"/>
                    </a:srgbClr>
                  </a:outerShdw>
                </a:effectLst>
                <a:latin typeface="Neuemontreal-light" panose="00000400000000000000" pitchFamily="50" charset="0"/>
              </a:rPr>
              <a:t>accuracy and smoothness, phrasing, pacing</a:t>
            </a:r>
            <a:r>
              <a:rPr lang="en-US" sz="1200" b="1" dirty="0">
                <a:latin typeface="Neuemontreal-light" panose="00000400000000000000" pitchFamily="50" charset="0"/>
              </a:rPr>
              <a:t>, and </a:t>
            </a:r>
            <a:r>
              <a:rPr lang="en-US" sz="1200" b="1" dirty="0">
                <a:effectLst>
                  <a:outerShdw blurRad="38100" dist="38100" dir="2700000" algn="tl">
                    <a:srgbClr val="000000">
                      <a:alpha val="43137"/>
                    </a:srgbClr>
                  </a:outerShdw>
                </a:effectLst>
                <a:latin typeface="Neuemontreal-light" panose="00000400000000000000" pitchFamily="50" charset="0"/>
              </a:rPr>
              <a:t>expression and volume</a:t>
            </a:r>
            <a:r>
              <a:rPr lang="en-US" sz="1200" b="1" dirty="0">
                <a:latin typeface="Neuemontreal-light" panose="00000400000000000000" pitchFamily="50" charset="0"/>
              </a:rPr>
              <a:t>.</a:t>
            </a:r>
          </a:p>
        </p:txBody>
      </p:sp>
      <p:sp>
        <p:nvSpPr>
          <p:cNvPr id="5" name="TextBox 4">
            <a:extLst>
              <a:ext uri="{FF2B5EF4-FFF2-40B4-BE49-F238E27FC236}">
                <a16:creationId xmlns:a16="http://schemas.microsoft.com/office/drawing/2014/main" id="{85DC3906-3FF2-45BD-9C3C-0C3DF51D963D}"/>
              </a:ext>
            </a:extLst>
          </p:cNvPr>
          <p:cNvSpPr txBox="1"/>
          <p:nvPr/>
        </p:nvSpPr>
        <p:spPr>
          <a:xfrm>
            <a:off x="600075" y="8216900"/>
            <a:ext cx="4264025" cy="276999"/>
          </a:xfrm>
          <a:prstGeom prst="rect">
            <a:avLst/>
          </a:prstGeom>
          <a:noFill/>
        </p:spPr>
        <p:txBody>
          <a:bodyPr wrap="square" rtlCol="0">
            <a:spAutoFit/>
          </a:bodyPr>
          <a:lstStyle/>
          <a:p>
            <a:r>
              <a:rPr lang="en-US" sz="1200" b="1" dirty="0">
                <a:latin typeface="Neuemontreal-light" panose="00000400000000000000" pitchFamily="50" charset="0"/>
              </a:rPr>
              <a:t>Warm-up: Tricky Words flash cards or choral reading of </a:t>
            </a:r>
          </a:p>
        </p:txBody>
      </p:sp>
    </p:spTree>
    <p:extLst>
      <p:ext uri="{BB962C8B-B14F-4D97-AF65-F5344CB8AC3E}">
        <p14:creationId xmlns:p14="http://schemas.microsoft.com/office/powerpoint/2010/main" val="28076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31495-1EFF-497E-B6BD-7787460ADE0A}"/>
              </a:ext>
            </a:extLst>
          </p:cNvPr>
          <p:cNvSpPr>
            <a:spLocks noGrp="1"/>
          </p:cNvSpPr>
          <p:nvPr>
            <p:ph type="title"/>
          </p:nvPr>
        </p:nvSpPr>
        <p:spPr>
          <a:xfrm>
            <a:off x="502921" y="511177"/>
            <a:ext cx="6309360" cy="555623"/>
          </a:xfrm>
        </p:spPr>
        <p:txBody>
          <a:bodyPr>
            <a:normAutofit/>
          </a:bodyPr>
          <a:lstStyle/>
          <a:p>
            <a:r>
              <a:rPr lang="en-US" sz="2800" b="1" dirty="0">
                <a:solidFill>
                  <a:srgbClr val="7BACDC"/>
                </a:solidFill>
                <a:effectLst>
                  <a:outerShdw blurRad="38100" dist="38100" dir="2700000" algn="tl">
                    <a:srgbClr val="000000">
                      <a:alpha val="43137"/>
                    </a:srgbClr>
                  </a:outerShdw>
                </a:effectLst>
                <a:latin typeface="Report" panose="02000506020000020003" pitchFamily="2" charset="0"/>
              </a:rPr>
              <a:t>Warm-Up: Silly Voices</a:t>
            </a:r>
          </a:p>
        </p:txBody>
      </p:sp>
      <p:sp>
        <p:nvSpPr>
          <p:cNvPr id="3" name="Content Placeholder 2">
            <a:extLst>
              <a:ext uri="{FF2B5EF4-FFF2-40B4-BE49-F238E27FC236}">
                <a16:creationId xmlns:a16="http://schemas.microsoft.com/office/drawing/2014/main" id="{C8A69A0D-B246-4087-A914-C9CC9FF8D75D}"/>
              </a:ext>
            </a:extLst>
          </p:cNvPr>
          <p:cNvSpPr>
            <a:spLocks noGrp="1"/>
          </p:cNvSpPr>
          <p:nvPr>
            <p:ph idx="1"/>
          </p:nvPr>
        </p:nvSpPr>
        <p:spPr>
          <a:xfrm>
            <a:off x="502920" y="1138766"/>
            <a:ext cx="6309360" cy="7688160"/>
          </a:xfrm>
        </p:spPr>
        <p:txBody>
          <a:bodyPr>
            <a:normAutofit/>
          </a:bodyPr>
          <a:lstStyle/>
          <a:p>
            <a:pPr marL="0" indent="0">
              <a:lnSpc>
                <a:spcPct val="114000"/>
              </a:lnSpc>
              <a:spcBef>
                <a:spcPts val="0"/>
              </a:spcBef>
              <a:spcAft>
                <a:spcPts val="300"/>
              </a:spcAft>
              <a:buNone/>
            </a:pPr>
            <a:r>
              <a:rPr lang="en-US" sz="1200" b="1" dirty="0">
                <a:latin typeface="Neuemontreal-bold" panose="00000800000000000000" pitchFamily="50" charset="0"/>
              </a:rPr>
              <a:t>Objective: </a:t>
            </a:r>
            <a:r>
              <a:rPr lang="en-US" sz="1200" b="1" dirty="0">
                <a:latin typeface="Neuemontreal-light" panose="00000400000000000000" pitchFamily="50" charset="0"/>
              </a:rPr>
              <a:t>Foster automatic recognition of words and promote expressive reading.</a:t>
            </a:r>
          </a:p>
          <a:p>
            <a:pPr marL="0" indent="0">
              <a:lnSpc>
                <a:spcPct val="114000"/>
              </a:lnSpc>
              <a:spcBef>
                <a:spcPts val="0"/>
              </a:spcBef>
              <a:spcAft>
                <a:spcPts val="300"/>
              </a:spcAft>
              <a:buNone/>
            </a:pPr>
            <a:r>
              <a:rPr lang="en-US" sz="1200" b="1" dirty="0">
                <a:latin typeface="Neuemontreal-bold" panose="00000800000000000000" pitchFamily="50" charset="0"/>
              </a:rPr>
              <a:t>Materials:</a:t>
            </a:r>
          </a:p>
          <a:p>
            <a:pPr>
              <a:lnSpc>
                <a:spcPct val="114000"/>
              </a:lnSpc>
              <a:spcBef>
                <a:spcPts val="0"/>
              </a:spcBef>
              <a:spcAft>
                <a:spcPts val="300"/>
              </a:spcAft>
            </a:pPr>
            <a:r>
              <a:rPr lang="en-US" sz="1200" b="1" dirty="0">
                <a:latin typeface="Neuemontreal-light" panose="00000400000000000000" pitchFamily="50" charset="0"/>
              </a:rPr>
              <a:t>Silly Voices Cards</a:t>
            </a:r>
          </a:p>
          <a:p>
            <a:pPr>
              <a:lnSpc>
                <a:spcPct val="114000"/>
              </a:lnSpc>
              <a:spcBef>
                <a:spcPts val="0"/>
              </a:spcBef>
              <a:spcAft>
                <a:spcPts val="300"/>
              </a:spcAft>
            </a:pPr>
            <a:r>
              <a:rPr lang="en-US" sz="1200" b="1" dirty="0">
                <a:latin typeface="Neuemontreal-light" panose="00000400000000000000" pitchFamily="50" charset="0"/>
              </a:rPr>
              <a:t>copies of familiar story</a:t>
            </a:r>
          </a:p>
          <a:p>
            <a:pPr marL="0" indent="0">
              <a:lnSpc>
                <a:spcPct val="114000"/>
              </a:lnSpc>
              <a:spcBef>
                <a:spcPts val="0"/>
              </a:spcBef>
              <a:spcAft>
                <a:spcPts val="300"/>
              </a:spcAft>
              <a:buNone/>
            </a:pPr>
            <a:r>
              <a:rPr lang="en-US" sz="1200" b="1" dirty="0">
                <a:latin typeface="Neuemontreal-bold" panose="00000800000000000000" pitchFamily="50" charset="0"/>
              </a:rPr>
              <a:t>Preparation: </a:t>
            </a:r>
            <a:r>
              <a:rPr lang="en-US" sz="1200" b="1" dirty="0">
                <a:latin typeface="Neuemontreal-light" panose="00000400000000000000" pitchFamily="50" charset="0"/>
              </a:rPr>
              <a:t>Copy and cut a set of Silly Voices cards and select and copy a familiar story from [these texts].</a:t>
            </a:r>
          </a:p>
          <a:p>
            <a:pPr marL="0" indent="0">
              <a:lnSpc>
                <a:spcPct val="114000"/>
              </a:lnSpc>
              <a:spcBef>
                <a:spcPts val="0"/>
              </a:spcBef>
              <a:spcAft>
                <a:spcPts val="300"/>
              </a:spcAft>
              <a:buNone/>
            </a:pPr>
            <a:r>
              <a:rPr lang="en-US" sz="1200" b="1" dirty="0">
                <a:latin typeface="Neuemontreal-bold" panose="00000800000000000000" pitchFamily="50" charset="0"/>
              </a:rPr>
              <a:t>Instructions:</a:t>
            </a:r>
          </a:p>
          <a:p>
            <a:pPr>
              <a:lnSpc>
                <a:spcPct val="114000"/>
              </a:lnSpc>
              <a:spcBef>
                <a:spcPts val="0"/>
              </a:spcBef>
              <a:spcAft>
                <a:spcPts val="300"/>
              </a:spcAft>
            </a:pPr>
            <a:r>
              <a:rPr lang="en-US" sz="1200" b="1" dirty="0">
                <a:latin typeface="Neuemontreal-light" panose="00000400000000000000" pitchFamily="50" charset="0"/>
              </a:rPr>
              <a:t>Provide each student with a copy of the selected text.</a:t>
            </a:r>
          </a:p>
          <a:p>
            <a:pPr>
              <a:lnSpc>
                <a:spcPct val="114000"/>
              </a:lnSpc>
              <a:spcBef>
                <a:spcPts val="0"/>
              </a:spcBef>
              <a:spcAft>
                <a:spcPts val="300"/>
              </a:spcAft>
            </a:pPr>
            <a:r>
              <a:rPr lang="en-US" sz="1200" b="1" dirty="0">
                <a:latin typeface="Neuemontreal-light" panose="00000400000000000000" pitchFamily="50" charset="0"/>
              </a:rPr>
              <a:t>Have students choose or draw a Silly Voices card to determine the voice they will use for reading aloud.</a:t>
            </a:r>
          </a:p>
          <a:p>
            <a:pPr>
              <a:lnSpc>
                <a:spcPct val="114000"/>
              </a:lnSpc>
              <a:spcBef>
                <a:spcPts val="0"/>
              </a:spcBef>
              <a:spcAft>
                <a:spcPts val="300"/>
              </a:spcAft>
            </a:pPr>
            <a:r>
              <a:rPr lang="en-US" sz="1200" b="1" dirty="0">
                <a:latin typeface="Neuemontreal-light" panose="00000400000000000000" pitchFamily="50" charset="0"/>
              </a:rPr>
              <a:t>Students read aloud independently, with a partner, or to the teacher.</a:t>
            </a:r>
          </a:p>
          <a:p>
            <a:pPr marL="0" indent="0">
              <a:lnSpc>
                <a:spcPct val="114000"/>
              </a:lnSpc>
              <a:spcBef>
                <a:spcPts val="0"/>
              </a:spcBef>
              <a:spcAft>
                <a:spcPts val="300"/>
              </a:spcAft>
              <a:buNone/>
            </a:pPr>
            <a:r>
              <a:rPr lang="en-US" sz="1200" b="1" dirty="0">
                <a:latin typeface="Neuemontreal-light" panose="00000400000000000000" pitchFamily="50" charset="0"/>
              </a:rPr>
              <a:t>Partner reading options may include:</a:t>
            </a:r>
          </a:p>
          <a:p>
            <a:pPr marL="0" indent="0">
              <a:lnSpc>
                <a:spcPct val="114000"/>
              </a:lnSpc>
              <a:spcBef>
                <a:spcPts val="0"/>
              </a:spcBef>
              <a:spcAft>
                <a:spcPts val="300"/>
              </a:spcAft>
              <a:buNone/>
            </a:pPr>
            <a:endParaRPr lang="en-US" sz="1200" b="1" dirty="0">
              <a:latin typeface="Neuemontreal-light" panose="00000400000000000000" pitchFamily="50" charset="0"/>
            </a:endParaRPr>
          </a:p>
          <a:p>
            <a:pPr marL="0" indent="0">
              <a:lnSpc>
                <a:spcPct val="114000"/>
              </a:lnSpc>
              <a:spcBef>
                <a:spcPts val="0"/>
              </a:spcBef>
              <a:spcAft>
                <a:spcPts val="300"/>
              </a:spcAft>
              <a:buNone/>
            </a:pPr>
            <a:endParaRPr lang="en-US" sz="1200" b="1" dirty="0">
              <a:latin typeface="Neuemontreal-light" panose="00000400000000000000" pitchFamily="50" charset="0"/>
            </a:endParaRPr>
          </a:p>
          <a:p>
            <a:pPr marL="0" indent="0">
              <a:lnSpc>
                <a:spcPct val="114000"/>
              </a:lnSpc>
              <a:spcBef>
                <a:spcPts val="0"/>
              </a:spcBef>
              <a:spcAft>
                <a:spcPts val="300"/>
              </a:spcAft>
              <a:buNone/>
            </a:pPr>
            <a:endParaRPr lang="en-US" sz="1200" b="1" dirty="0">
              <a:latin typeface="Neuemontreal-light" panose="00000400000000000000" pitchFamily="50" charset="0"/>
            </a:endParaRPr>
          </a:p>
          <a:p>
            <a:pPr marL="0" indent="0">
              <a:lnSpc>
                <a:spcPct val="114000"/>
              </a:lnSpc>
              <a:spcBef>
                <a:spcPts val="0"/>
              </a:spcBef>
              <a:spcAft>
                <a:spcPts val="300"/>
              </a:spcAft>
              <a:buNone/>
            </a:pPr>
            <a:endParaRPr lang="en-US" sz="1200" b="1" dirty="0">
              <a:latin typeface="Neuemontreal-light" panose="00000400000000000000" pitchFamily="50" charset="0"/>
            </a:endParaRPr>
          </a:p>
          <a:p>
            <a:pPr marL="0" indent="0">
              <a:lnSpc>
                <a:spcPct val="114000"/>
              </a:lnSpc>
              <a:spcBef>
                <a:spcPts val="0"/>
              </a:spcBef>
              <a:spcAft>
                <a:spcPts val="300"/>
              </a:spcAft>
              <a:buNone/>
            </a:pPr>
            <a:endParaRPr lang="en-US" sz="1200" b="1" dirty="0">
              <a:latin typeface="Neuemontreal-light" panose="00000400000000000000" pitchFamily="50" charset="0"/>
            </a:endParaRPr>
          </a:p>
          <a:p>
            <a:pPr marL="0" indent="0">
              <a:lnSpc>
                <a:spcPct val="114000"/>
              </a:lnSpc>
              <a:spcBef>
                <a:spcPts val="0"/>
              </a:spcBef>
              <a:spcAft>
                <a:spcPts val="300"/>
              </a:spcAft>
              <a:buNone/>
            </a:pPr>
            <a:r>
              <a:rPr lang="en-US" sz="1200" b="1" dirty="0">
                <a:latin typeface="Neuemontreal-light" panose="00000400000000000000" pitchFamily="50" charset="0"/>
              </a:rPr>
              <a:t>If students are using the silly voices for the first time, model how to use the voices and gestures to read like the characters on the cards.</a:t>
            </a:r>
          </a:p>
          <a:p>
            <a:pPr marL="0" indent="0">
              <a:lnSpc>
                <a:spcPct val="114000"/>
              </a:lnSpc>
              <a:spcBef>
                <a:spcPts val="0"/>
              </a:spcBef>
              <a:spcAft>
                <a:spcPts val="300"/>
              </a:spcAft>
              <a:buNone/>
            </a:pPr>
            <a:endParaRPr lang="en-US" sz="1200" b="1" dirty="0">
              <a:latin typeface="Neuemontreal-light" panose="00000400000000000000" pitchFamily="50" charset="0"/>
            </a:endParaRPr>
          </a:p>
        </p:txBody>
      </p:sp>
      <p:sp>
        <p:nvSpPr>
          <p:cNvPr id="4" name="Slide Number Placeholder 3">
            <a:extLst>
              <a:ext uri="{FF2B5EF4-FFF2-40B4-BE49-F238E27FC236}">
                <a16:creationId xmlns:a16="http://schemas.microsoft.com/office/drawing/2014/main" id="{34AE09D5-13BF-4888-A994-6C19E9E31969}"/>
              </a:ext>
            </a:extLst>
          </p:cNvPr>
          <p:cNvSpPr>
            <a:spLocks noGrp="1"/>
          </p:cNvSpPr>
          <p:nvPr>
            <p:ph type="sldNum" sz="quarter" idx="12"/>
          </p:nvPr>
        </p:nvSpPr>
        <p:spPr/>
        <p:txBody>
          <a:bodyPr/>
          <a:lstStyle/>
          <a:p>
            <a:fld id="{B10FFC13-3A2A-4149-B98F-0B9AB25B5B24}" type="slidenum">
              <a:rPr lang="en-US" smtClean="0"/>
              <a:t>6</a:t>
            </a:fld>
            <a:endParaRPr lang="en-US"/>
          </a:p>
        </p:txBody>
      </p:sp>
      <p:sp>
        <p:nvSpPr>
          <p:cNvPr id="5" name="Rectangle: Rounded Corners 4">
            <a:extLst>
              <a:ext uri="{FF2B5EF4-FFF2-40B4-BE49-F238E27FC236}">
                <a16:creationId xmlns:a16="http://schemas.microsoft.com/office/drawing/2014/main" id="{3AF2FCF2-FDC0-4CD9-81F8-FED378C72EAE}"/>
              </a:ext>
            </a:extLst>
          </p:cNvPr>
          <p:cNvSpPr/>
          <p:nvPr/>
        </p:nvSpPr>
        <p:spPr>
          <a:xfrm>
            <a:off x="502920" y="4174280"/>
            <a:ext cx="6309360" cy="885349"/>
          </a:xfrm>
          <a:prstGeom prst="roundRect">
            <a:avLst/>
          </a:prstGeom>
          <a:solidFill>
            <a:srgbClr val="E1E9F6"/>
          </a:solidFill>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marL="228600" indent="-228600">
              <a:spcAft>
                <a:spcPts val="600"/>
              </a:spcAft>
              <a:buFont typeface="+mj-lt"/>
              <a:buAutoNum type="arabicPeriod"/>
            </a:pPr>
            <a:r>
              <a:rPr lang="en-US" sz="1200" b="1" dirty="0">
                <a:latin typeface="Neuemontreal-light" panose="00000400000000000000" pitchFamily="50" charset="0"/>
              </a:rPr>
              <a:t>Take turns reading the entire story;</a:t>
            </a:r>
          </a:p>
          <a:p>
            <a:pPr marL="228600" indent="-228600">
              <a:spcAft>
                <a:spcPts val="600"/>
              </a:spcAft>
              <a:buFont typeface="+mj-lt"/>
              <a:buAutoNum type="arabicPeriod"/>
            </a:pPr>
            <a:r>
              <a:rPr lang="en-US" sz="1200" b="1" dirty="0">
                <a:latin typeface="Neuemontreal-light" panose="00000400000000000000" pitchFamily="50" charset="0"/>
              </a:rPr>
              <a:t>Have one student be the leader, reading a line at a time for the partner to echo.</a:t>
            </a:r>
          </a:p>
          <a:p>
            <a:pPr marL="228600" indent="-228600">
              <a:spcAft>
                <a:spcPts val="600"/>
              </a:spcAft>
              <a:buFont typeface="+mj-lt"/>
              <a:buAutoNum type="arabicPeriod"/>
            </a:pPr>
            <a:r>
              <a:rPr lang="en-US" sz="1200" b="1" dirty="0">
                <a:latin typeface="Neuemontreal-light" panose="00000400000000000000" pitchFamily="50" charset="0"/>
              </a:rPr>
              <a:t>Read chorally, keeping voices together to read the story.</a:t>
            </a:r>
          </a:p>
        </p:txBody>
      </p:sp>
      <p:sp>
        <p:nvSpPr>
          <p:cNvPr id="7" name="Rectangle: Rounded Corners 6">
            <a:extLst>
              <a:ext uri="{FF2B5EF4-FFF2-40B4-BE49-F238E27FC236}">
                <a16:creationId xmlns:a16="http://schemas.microsoft.com/office/drawing/2014/main" id="{F120AAE1-42CF-4281-BCB4-BED08ECB96EB}"/>
              </a:ext>
            </a:extLst>
          </p:cNvPr>
          <p:cNvSpPr/>
          <p:nvPr/>
        </p:nvSpPr>
        <p:spPr>
          <a:xfrm>
            <a:off x="502920" y="5840440"/>
            <a:ext cx="6309360" cy="2621994"/>
          </a:xfrm>
          <a:prstGeom prst="roundRect">
            <a:avLst/>
          </a:prstGeom>
          <a:solidFill>
            <a:srgbClr val="E1E9F6"/>
          </a:solidFill>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marL="228600" indent="-228600">
              <a:spcAft>
                <a:spcPts val="600"/>
              </a:spcAft>
              <a:buFont typeface="+mj-lt"/>
              <a:buAutoNum type="arabicPeriod"/>
            </a:pPr>
            <a:r>
              <a:rPr lang="en-US" sz="1200" b="1" dirty="0">
                <a:latin typeface="Neuemontreal-bold" panose="00000800000000000000" pitchFamily="50" charset="0"/>
              </a:rPr>
              <a:t>Cowboy: </a:t>
            </a:r>
            <a:r>
              <a:rPr lang="en-US" sz="1200" b="1" dirty="0">
                <a:latin typeface="Neuemontreal-light" panose="00000400000000000000" pitchFamily="50" charset="0"/>
              </a:rPr>
              <a:t>Sit in your chair like you are riding a horse and use a country accent.</a:t>
            </a:r>
          </a:p>
          <a:p>
            <a:pPr marL="228600" indent="-228600">
              <a:spcAft>
                <a:spcPts val="600"/>
              </a:spcAft>
              <a:buFont typeface="+mj-lt"/>
              <a:buAutoNum type="arabicPeriod"/>
            </a:pPr>
            <a:r>
              <a:rPr lang="en-US" sz="1200" b="1" dirty="0">
                <a:latin typeface="Neuemontreal-bold" panose="00000800000000000000" pitchFamily="50" charset="0"/>
              </a:rPr>
              <a:t>Scuba Diver: </a:t>
            </a:r>
            <a:r>
              <a:rPr lang="en-US" sz="1200" b="1" dirty="0">
                <a:latin typeface="Neuemontreal-light" panose="00000400000000000000" pitchFamily="50" charset="0"/>
              </a:rPr>
              <a:t>Vibrate your pointer finger on your lips as you read.</a:t>
            </a:r>
          </a:p>
          <a:p>
            <a:pPr marL="228600" indent="-228600">
              <a:spcAft>
                <a:spcPts val="600"/>
              </a:spcAft>
              <a:buFont typeface="+mj-lt"/>
              <a:buAutoNum type="arabicPeriod"/>
            </a:pPr>
            <a:r>
              <a:rPr lang="en-US" sz="1200" b="1" dirty="0">
                <a:latin typeface="Neuemontreal-bold" panose="00000800000000000000" pitchFamily="50" charset="0"/>
              </a:rPr>
              <a:t>Sick Person: </a:t>
            </a:r>
            <a:r>
              <a:rPr lang="en-US" sz="1200" b="1" dirty="0">
                <a:latin typeface="Neuemontreal-light" panose="00000400000000000000" pitchFamily="50" charset="0"/>
              </a:rPr>
              <a:t>Hold your nose to sound all stuffed up.</a:t>
            </a:r>
          </a:p>
          <a:p>
            <a:pPr marL="228600" indent="-228600">
              <a:spcAft>
                <a:spcPts val="600"/>
              </a:spcAft>
              <a:buFont typeface="+mj-lt"/>
              <a:buAutoNum type="arabicPeriod"/>
            </a:pPr>
            <a:r>
              <a:rPr lang="en-US" sz="1200" b="1" dirty="0">
                <a:latin typeface="Neuemontreal-bold" panose="00000800000000000000" pitchFamily="50" charset="0"/>
              </a:rPr>
              <a:t>Opera Singer: </a:t>
            </a:r>
            <a:r>
              <a:rPr lang="en-US" sz="1200" b="1" dirty="0">
                <a:latin typeface="Neuemontreal-light" panose="00000400000000000000" pitchFamily="50" charset="0"/>
              </a:rPr>
              <a:t>Use big arm motions and a grand singing voice.</a:t>
            </a:r>
          </a:p>
          <a:p>
            <a:pPr marL="228600" indent="-228600">
              <a:spcAft>
                <a:spcPts val="600"/>
              </a:spcAft>
              <a:buFont typeface="+mj-lt"/>
              <a:buAutoNum type="arabicPeriod"/>
            </a:pPr>
            <a:r>
              <a:rPr lang="en-US" sz="1200" b="1" dirty="0">
                <a:latin typeface="Neuemontreal-bold" panose="00000800000000000000" pitchFamily="50" charset="0"/>
              </a:rPr>
              <a:t>Rock Star: </a:t>
            </a:r>
            <a:r>
              <a:rPr lang="en-US" sz="1200" b="1" dirty="0">
                <a:latin typeface="Neuemontreal-light" panose="00000400000000000000" pitchFamily="50" charset="0"/>
              </a:rPr>
              <a:t>Play your guitar while you read.</a:t>
            </a:r>
          </a:p>
          <a:p>
            <a:pPr marL="228600" indent="-228600">
              <a:spcAft>
                <a:spcPts val="600"/>
              </a:spcAft>
              <a:buFont typeface="+mj-lt"/>
              <a:buAutoNum type="arabicPeriod"/>
            </a:pPr>
            <a:r>
              <a:rPr lang="en-US" sz="1200" b="1" dirty="0">
                <a:latin typeface="Neuemontreal-bold" panose="00000800000000000000" pitchFamily="50" charset="0"/>
              </a:rPr>
              <a:t>Robot: </a:t>
            </a:r>
            <a:r>
              <a:rPr lang="en-US" sz="1200" b="1" dirty="0">
                <a:latin typeface="Neuemontreal-light" panose="00000400000000000000" pitchFamily="50" charset="0"/>
              </a:rPr>
              <a:t>Move your arms like a robot and use a monotone voice.</a:t>
            </a:r>
          </a:p>
          <a:p>
            <a:pPr marL="228600" indent="-228600">
              <a:spcAft>
                <a:spcPts val="600"/>
              </a:spcAft>
              <a:buFont typeface="+mj-lt"/>
              <a:buAutoNum type="arabicPeriod"/>
            </a:pPr>
            <a:r>
              <a:rPr lang="en-US" sz="1200" b="1" dirty="0">
                <a:latin typeface="Neuemontreal-bold" panose="00000800000000000000" pitchFamily="50" charset="0"/>
              </a:rPr>
              <a:t>Ghost:</a:t>
            </a:r>
            <a:r>
              <a:rPr lang="en-US" sz="1200" b="1" dirty="0">
                <a:latin typeface="Neuemontreal-light" panose="00000400000000000000" pitchFamily="50" charset="0"/>
              </a:rPr>
              <a:t> Use a spooky voice.</a:t>
            </a:r>
          </a:p>
          <a:p>
            <a:pPr marL="228600" indent="-228600">
              <a:spcAft>
                <a:spcPts val="600"/>
              </a:spcAft>
              <a:buFont typeface="+mj-lt"/>
              <a:buAutoNum type="arabicPeriod"/>
            </a:pPr>
            <a:r>
              <a:rPr lang="en-US" sz="1200" b="1" dirty="0">
                <a:latin typeface="Neuemontreal-bold" panose="00000800000000000000" pitchFamily="50" charset="0"/>
              </a:rPr>
              <a:t>Teacher: </a:t>
            </a:r>
            <a:r>
              <a:rPr lang="en-US" sz="1200" b="1" dirty="0">
                <a:latin typeface="Neuemontreal-light" panose="00000400000000000000" pitchFamily="50" charset="0"/>
              </a:rPr>
              <a:t>Point to the words and use a teacher voice.</a:t>
            </a:r>
          </a:p>
          <a:p>
            <a:pPr>
              <a:spcAft>
                <a:spcPts val="600"/>
              </a:spcAft>
            </a:pPr>
            <a:r>
              <a:rPr lang="en-US" sz="1200" b="1" dirty="0">
                <a:latin typeface="Neuemontreal-light" panose="00000400000000000000" pitchFamily="50" charset="0"/>
              </a:rPr>
              <a:t>Feel free to add others you or your students think of!</a:t>
            </a:r>
          </a:p>
        </p:txBody>
      </p:sp>
      <p:sp>
        <p:nvSpPr>
          <p:cNvPr id="6" name="Rectangle 5">
            <a:extLst>
              <a:ext uri="{FF2B5EF4-FFF2-40B4-BE49-F238E27FC236}">
                <a16:creationId xmlns:a16="http://schemas.microsoft.com/office/drawing/2014/main" id="{7BC82DC8-5959-445F-A344-93903EAC3AA7}"/>
              </a:ext>
            </a:extLst>
          </p:cNvPr>
          <p:cNvSpPr/>
          <p:nvPr/>
        </p:nvSpPr>
        <p:spPr>
          <a:xfrm>
            <a:off x="2641600" y="8593606"/>
            <a:ext cx="4170680" cy="269304"/>
          </a:xfrm>
          <a:prstGeom prst="rect">
            <a:avLst/>
          </a:prstGeom>
        </p:spPr>
        <p:txBody>
          <a:bodyPr wrap="square">
            <a:spAutoFit/>
          </a:bodyPr>
          <a:lstStyle/>
          <a:p>
            <a:pPr algn="r">
              <a:lnSpc>
                <a:spcPct val="114000"/>
              </a:lnSpc>
              <a:spcAft>
                <a:spcPts val="300"/>
              </a:spcAft>
            </a:pPr>
            <a:r>
              <a:rPr lang="en-US" sz="1100" b="1" dirty="0">
                <a:latin typeface="Neuemontreal-light" panose="00000400000000000000" pitchFamily="50" charset="0"/>
              </a:rPr>
              <a:t>from Grade 1 Unit 2 Assessment and Remediation Guide, p. 102-3</a:t>
            </a:r>
          </a:p>
        </p:txBody>
      </p:sp>
    </p:spTree>
    <p:extLst>
      <p:ext uri="{BB962C8B-B14F-4D97-AF65-F5344CB8AC3E}">
        <p14:creationId xmlns:p14="http://schemas.microsoft.com/office/powerpoint/2010/main" val="2718664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1">
            <a:extLst>
              <a:ext uri="{FF2B5EF4-FFF2-40B4-BE49-F238E27FC236}">
                <a16:creationId xmlns:a16="http://schemas.microsoft.com/office/drawing/2014/main" id="{3F747ADA-422F-44A7-9744-91C919B7D599}"/>
              </a:ext>
            </a:extLst>
          </p:cNvPr>
          <p:cNvGraphicFramePr>
            <a:graphicFrameLocks noGrp="1"/>
          </p:cNvGraphicFramePr>
          <p:nvPr>
            <p:ph idx="1"/>
            <p:extLst>
              <p:ext uri="{D42A27DB-BD31-4B8C-83A1-F6EECF244321}">
                <p14:modId xmlns:p14="http://schemas.microsoft.com/office/powerpoint/2010/main" val="1529889481"/>
              </p:ext>
            </p:extLst>
          </p:nvPr>
        </p:nvGraphicFramePr>
        <p:xfrm>
          <a:off x="666750" y="738289"/>
          <a:ext cx="6145212" cy="7712300"/>
        </p:xfrm>
        <a:graphic>
          <a:graphicData uri="http://schemas.openxmlformats.org/drawingml/2006/table">
            <a:tbl>
              <a:tblPr firstRow="1" bandRow="1">
                <a:tableStyleId>{5940675A-B579-460E-94D1-54222C63F5DA}</a:tableStyleId>
              </a:tblPr>
              <a:tblGrid>
                <a:gridCol w="3072606">
                  <a:extLst>
                    <a:ext uri="{9D8B030D-6E8A-4147-A177-3AD203B41FA5}">
                      <a16:colId xmlns:a16="http://schemas.microsoft.com/office/drawing/2014/main" val="3214858031"/>
                    </a:ext>
                  </a:extLst>
                </a:gridCol>
                <a:gridCol w="3072606">
                  <a:extLst>
                    <a:ext uri="{9D8B030D-6E8A-4147-A177-3AD203B41FA5}">
                      <a16:colId xmlns:a16="http://schemas.microsoft.com/office/drawing/2014/main" val="2138438560"/>
                    </a:ext>
                  </a:extLst>
                </a:gridCol>
              </a:tblGrid>
              <a:tr h="1928075">
                <a:tc>
                  <a:txBody>
                    <a:bodyPr/>
                    <a:lstStyle/>
                    <a:p>
                      <a:endParaRPr lang="en-US"/>
                    </a:p>
                  </a:txBody>
                  <a:tcP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tcPr>
                </a:tc>
                <a:tc>
                  <a:txBody>
                    <a:bodyPr/>
                    <a:lstStyle/>
                    <a:p>
                      <a:endParaRPr lang="en-US" dirty="0"/>
                    </a:p>
                  </a:txBody>
                  <a:tcP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tcPr>
                </a:tc>
                <a:extLst>
                  <a:ext uri="{0D108BD9-81ED-4DB2-BD59-A6C34878D82A}">
                    <a16:rowId xmlns:a16="http://schemas.microsoft.com/office/drawing/2014/main" val="345922839"/>
                  </a:ext>
                </a:extLst>
              </a:tr>
              <a:tr h="1928075">
                <a:tc>
                  <a:txBody>
                    <a:bodyPr/>
                    <a:lstStyle/>
                    <a:p>
                      <a:endParaRPr lang="en-US"/>
                    </a:p>
                  </a:txBody>
                  <a:tcP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tcPr>
                </a:tc>
                <a:tc>
                  <a:txBody>
                    <a:bodyPr/>
                    <a:lstStyle/>
                    <a:p>
                      <a:endParaRPr lang="en-US"/>
                    </a:p>
                  </a:txBody>
                  <a:tcP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tcPr>
                </a:tc>
                <a:extLst>
                  <a:ext uri="{0D108BD9-81ED-4DB2-BD59-A6C34878D82A}">
                    <a16:rowId xmlns:a16="http://schemas.microsoft.com/office/drawing/2014/main" val="37578421"/>
                  </a:ext>
                </a:extLst>
              </a:tr>
              <a:tr h="1928075">
                <a:tc>
                  <a:txBody>
                    <a:bodyPr/>
                    <a:lstStyle/>
                    <a:p>
                      <a:endParaRPr lang="en-US" dirty="0"/>
                    </a:p>
                  </a:txBody>
                  <a:tcP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tcPr>
                </a:tc>
                <a:tc>
                  <a:txBody>
                    <a:bodyPr/>
                    <a:lstStyle/>
                    <a:p>
                      <a:endParaRPr lang="en-US"/>
                    </a:p>
                  </a:txBody>
                  <a:tcP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tcPr>
                </a:tc>
                <a:extLst>
                  <a:ext uri="{0D108BD9-81ED-4DB2-BD59-A6C34878D82A}">
                    <a16:rowId xmlns:a16="http://schemas.microsoft.com/office/drawing/2014/main" val="1199715700"/>
                  </a:ext>
                </a:extLst>
              </a:tr>
              <a:tr h="1928075">
                <a:tc>
                  <a:txBody>
                    <a:bodyPr/>
                    <a:lstStyle/>
                    <a:p>
                      <a:endParaRPr lang="en-US" dirty="0"/>
                    </a:p>
                  </a:txBody>
                  <a:tcP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tcPr>
                </a:tc>
                <a:tc>
                  <a:txBody>
                    <a:bodyPr/>
                    <a:lstStyle/>
                    <a:p>
                      <a:endParaRPr lang="en-US" dirty="0"/>
                    </a:p>
                  </a:txBody>
                  <a:tcP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tcPr>
                </a:tc>
                <a:extLst>
                  <a:ext uri="{0D108BD9-81ED-4DB2-BD59-A6C34878D82A}">
                    <a16:rowId xmlns:a16="http://schemas.microsoft.com/office/drawing/2014/main" val="1207127775"/>
                  </a:ext>
                </a:extLst>
              </a:tr>
            </a:tbl>
          </a:graphicData>
        </a:graphic>
      </p:graphicFrame>
      <p:sp>
        <p:nvSpPr>
          <p:cNvPr id="4" name="Slide Number Placeholder 3">
            <a:extLst>
              <a:ext uri="{FF2B5EF4-FFF2-40B4-BE49-F238E27FC236}">
                <a16:creationId xmlns:a16="http://schemas.microsoft.com/office/drawing/2014/main" id="{34AE09D5-13BF-4888-A994-6C19E9E31969}"/>
              </a:ext>
            </a:extLst>
          </p:cNvPr>
          <p:cNvSpPr>
            <a:spLocks noGrp="1"/>
          </p:cNvSpPr>
          <p:nvPr>
            <p:ph type="sldNum" sz="quarter" idx="12"/>
          </p:nvPr>
        </p:nvSpPr>
        <p:spPr/>
        <p:txBody>
          <a:bodyPr/>
          <a:lstStyle/>
          <a:p>
            <a:fld id="{B10FFC13-3A2A-4149-B98F-0B9AB25B5B24}" type="slidenum">
              <a:rPr lang="en-US" smtClean="0"/>
              <a:t>7</a:t>
            </a:fld>
            <a:endParaRPr lang="en-US"/>
          </a:p>
        </p:txBody>
      </p:sp>
      <p:sp>
        <p:nvSpPr>
          <p:cNvPr id="6" name="Rectangle 5">
            <a:extLst>
              <a:ext uri="{FF2B5EF4-FFF2-40B4-BE49-F238E27FC236}">
                <a16:creationId xmlns:a16="http://schemas.microsoft.com/office/drawing/2014/main" id="{7BC82DC8-5959-445F-A344-93903EAC3AA7}"/>
              </a:ext>
            </a:extLst>
          </p:cNvPr>
          <p:cNvSpPr/>
          <p:nvPr/>
        </p:nvSpPr>
        <p:spPr>
          <a:xfrm>
            <a:off x="2700869" y="8593606"/>
            <a:ext cx="4170680" cy="269304"/>
          </a:xfrm>
          <a:prstGeom prst="rect">
            <a:avLst/>
          </a:prstGeom>
        </p:spPr>
        <p:txBody>
          <a:bodyPr wrap="square">
            <a:spAutoFit/>
          </a:bodyPr>
          <a:lstStyle/>
          <a:p>
            <a:pPr algn="r">
              <a:lnSpc>
                <a:spcPct val="114000"/>
              </a:lnSpc>
              <a:spcAft>
                <a:spcPts val="300"/>
              </a:spcAft>
            </a:pPr>
            <a:r>
              <a:rPr lang="en-US" sz="1100" b="1" dirty="0">
                <a:latin typeface="Neuemontreal-light" panose="00000400000000000000" pitchFamily="50" charset="0"/>
              </a:rPr>
              <a:t>from Grade 1 Unit 2 Assessment and Remediation Guide, p. 138</a:t>
            </a:r>
          </a:p>
        </p:txBody>
      </p:sp>
      <p:sp>
        <p:nvSpPr>
          <p:cNvPr id="8" name="TextBox 7">
            <a:extLst>
              <a:ext uri="{FF2B5EF4-FFF2-40B4-BE49-F238E27FC236}">
                <a16:creationId xmlns:a16="http://schemas.microsoft.com/office/drawing/2014/main" id="{B0999FE1-CFF6-4ABC-BE56-BAE117A05014}"/>
              </a:ext>
            </a:extLst>
          </p:cNvPr>
          <p:cNvSpPr txBox="1"/>
          <p:nvPr/>
        </p:nvSpPr>
        <p:spPr>
          <a:xfrm>
            <a:off x="2723416" y="348645"/>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Silly Voices Cards</a:t>
            </a:r>
          </a:p>
        </p:txBody>
      </p:sp>
      <p:sp>
        <p:nvSpPr>
          <p:cNvPr id="13" name="Rectangle 12">
            <a:extLst>
              <a:ext uri="{FF2B5EF4-FFF2-40B4-BE49-F238E27FC236}">
                <a16:creationId xmlns:a16="http://schemas.microsoft.com/office/drawing/2014/main" id="{4E977629-6746-4F57-BC6A-259BC37EC9FB}"/>
              </a:ext>
            </a:extLst>
          </p:cNvPr>
          <p:cNvSpPr/>
          <p:nvPr/>
        </p:nvSpPr>
        <p:spPr>
          <a:xfrm rot="16200000">
            <a:off x="-3540512" y="4406839"/>
            <a:ext cx="7810500" cy="276999"/>
          </a:xfrm>
          <a:prstGeom prst="rect">
            <a:avLst/>
          </a:prstGeom>
        </p:spPr>
        <p:txBody>
          <a:bodyPr wrap="square">
            <a:spAutoFit/>
          </a:bodyPr>
          <a:lstStyle/>
          <a:p>
            <a:r>
              <a:rPr lang="en-US" sz="1200" dirty="0">
                <a:latin typeface="Neuemontreal-light" panose="00000400000000000000" pitchFamily="50" charset="0"/>
              </a:rPr>
              <a:t>Directions: Print and cut out the character cards to pull out of a bag when rereading stories with silly voices. </a:t>
            </a:r>
          </a:p>
        </p:txBody>
      </p:sp>
      <p:pic>
        <p:nvPicPr>
          <p:cNvPr id="14" name="Picture 13">
            <a:extLst>
              <a:ext uri="{FF2B5EF4-FFF2-40B4-BE49-F238E27FC236}">
                <a16:creationId xmlns:a16="http://schemas.microsoft.com/office/drawing/2014/main" id="{27F0A715-FF15-4877-9B8D-812D9193E57C}"/>
              </a:ext>
            </a:extLst>
          </p:cNvPr>
          <p:cNvPicPr>
            <a:picLocks noChangeAspect="1"/>
          </p:cNvPicPr>
          <p:nvPr/>
        </p:nvPicPr>
        <p:blipFill rotWithShape="1">
          <a:blip r:embed="rId2"/>
          <a:srcRect l="53963" t="52308" b="1"/>
          <a:stretch/>
        </p:blipFill>
        <p:spPr>
          <a:xfrm>
            <a:off x="4134821" y="2719474"/>
            <a:ext cx="2513629" cy="1795205"/>
          </a:xfrm>
          <a:prstGeom prst="rect">
            <a:avLst/>
          </a:prstGeom>
        </p:spPr>
      </p:pic>
      <p:pic>
        <p:nvPicPr>
          <p:cNvPr id="15" name="Picture 14">
            <a:extLst>
              <a:ext uri="{FF2B5EF4-FFF2-40B4-BE49-F238E27FC236}">
                <a16:creationId xmlns:a16="http://schemas.microsoft.com/office/drawing/2014/main" id="{DDA3BCEA-A0F1-4ABA-82E8-9712CC5ABBCC}"/>
              </a:ext>
            </a:extLst>
          </p:cNvPr>
          <p:cNvPicPr>
            <a:picLocks noChangeAspect="1"/>
          </p:cNvPicPr>
          <p:nvPr/>
        </p:nvPicPr>
        <p:blipFill rotWithShape="1">
          <a:blip r:embed="rId3"/>
          <a:srcRect l="56201" t="50884"/>
          <a:stretch/>
        </p:blipFill>
        <p:spPr>
          <a:xfrm>
            <a:off x="4035663" y="6547025"/>
            <a:ext cx="2421414" cy="1874989"/>
          </a:xfrm>
          <a:prstGeom prst="rect">
            <a:avLst/>
          </a:prstGeom>
        </p:spPr>
      </p:pic>
      <p:pic>
        <p:nvPicPr>
          <p:cNvPr id="16" name="Picture 15">
            <a:extLst>
              <a:ext uri="{FF2B5EF4-FFF2-40B4-BE49-F238E27FC236}">
                <a16:creationId xmlns:a16="http://schemas.microsoft.com/office/drawing/2014/main" id="{D3070925-33CF-4ECB-B578-00CA325F5AF9}"/>
              </a:ext>
            </a:extLst>
          </p:cNvPr>
          <p:cNvPicPr>
            <a:picLocks noChangeAspect="1"/>
          </p:cNvPicPr>
          <p:nvPr/>
        </p:nvPicPr>
        <p:blipFill rotWithShape="1">
          <a:blip r:embed="rId2"/>
          <a:srcRect t="51523" r="66393"/>
          <a:stretch/>
        </p:blipFill>
        <p:spPr>
          <a:xfrm>
            <a:off x="1023144" y="2704686"/>
            <a:ext cx="1834973" cy="1824779"/>
          </a:xfrm>
          <a:prstGeom prst="rect">
            <a:avLst/>
          </a:prstGeom>
        </p:spPr>
      </p:pic>
      <p:pic>
        <p:nvPicPr>
          <p:cNvPr id="17" name="Picture 16">
            <a:extLst>
              <a:ext uri="{FF2B5EF4-FFF2-40B4-BE49-F238E27FC236}">
                <a16:creationId xmlns:a16="http://schemas.microsoft.com/office/drawing/2014/main" id="{288F4384-23B4-42C4-A726-1DD36E1C9118}"/>
              </a:ext>
            </a:extLst>
          </p:cNvPr>
          <p:cNvPicPr>
            <a:picLocks noChangeAspect="1"/>
          </p:cNvPicPr>
          <p:nvPr/>
        </p:nvPicPr>
        <p:blipFill rotWithShape="1">
          <a:blip r:embed="rId2"/>
          <a:srcRect l="50241" b="56574"/>
          <a:stretch/>
        </p:blipFill>
        <p:spPr>
          <a:xfrm>
            <a:off x="3808104" y="859538"/>
            <a:ext cx="2716829" cy="1634647"/>
          </a:xfrm>
          <a:prstGeom prst="rect">
            <a:avLst/>
          </a:prstGeom>
        </p:spPr>
      </p:pic>
      <p:pic>
        <p:nvPicPr>
          <p:cNvPr id="18" name="Picture 17">
            <a:extLst>
              <a:ext uri="{FF2B5EF4-FFF2-40B4-BE49-F238E27FC236}">
                <a16:creationId xmlns:a16="http://schemas.microsoft.com/office/drawing/2014/main" id="{28C0F71D-3A40-48DF-A289-7A3CF4AF83D8}"/>
              </a:ext>
            </a:extLst>
          </p:cNvPr>
          <p:cNvPicPr>
            <a:picLocks noChangeAspect="1"/>
          </p:cNvPicPr>
          <p:nvPr/>
        </p:nvPicPr>
        <p:blipFill rotWithShape="1">
          <a:blip r:embed="rId2"/>
          <a:srcRect r="59528" b="51513"/>
          <a:stretch/>
        </p:blipFill>
        <p:spPr>
          <a:xfrm>
            <a:off x="1023144" y="781892"/>
            <a:ext cx="2209800" cy="1825147"/>
          </a:xfrm>
          <a:prstGeom prst="rect">
            <a:avLst/>
          </a:prstGeom>
        </p:spPr>
      </p:pic>
      <p:pic>
        <p:nvPicPr>
          <p:cNvPr id="19" name="Picture 18">
            <a:extLst>
              <a:ext uri="{FF2B5EF4-FFF2-40B4-BE49-F238E27FC236}">
                <a16:creationId xmlns:a16="http://schemas.microsoft.com/office/drawing/2014/main" id="{A85A45DE-4381-4E76-A3E9-0F8E2E00822D}"/>
              </a:ext>
            </a:extLst>
          </p:cNvPr>
          <p:cNvPicPr>
            <a:picLocks noChangeAspect="1"/>
          </p:cNvPicPr>
          <p:nvPr/>
        </p:nvPicPr>
        <p:blipFill rotWithShape="1">
          <a:blip r:embed="rId3"/>
          <a:srcRect t="51732" r="62062"/>
          <a:stretch/>
        </p:blipFill>
        <p:spPr>
          <a:xfrm>
            <a:off x="1079341" y="6607953"/>
            <a:ext cx="2097405" cy="1842636"/>
          </a:xfrm>
          <a:prstGeom prst="rect">
            <a:avLst/>
          </a:prstGeom>
        </p:spPr>
      </p:pic>
      <p:pic>
        <p:nvPicPr>
          <p:cNvPr id="20" name="Picture 19">
            <a:extLst>
              <a:ext uri="{FF2B5EF4-FFF2-40B4-BE49-F238E27FC236}">
                <a16:creationId xmlns:a16="http://schemas.microsoft.com/office/drawing/2014/main" id="{C5856745-3C35-41CF-A0B2-99DA4527C2A3}"/>
              </a:ext>
            </a:extLst>
          </p:cNvPr>
          <p:cNvPicPr>
            <a:picLocks noChangeAspect="1"/>
          </p:cNvPicPr>
          <p:nvPr/>
        </p:nvPicPr>
        <p:blipFill rotWithShape="1">
          <a:blip r:embed="rId3"/>
          <a:srcRect r="62467" b="50884"/>
          <a:stretch/>
        </p:blipFill>
        <p:spPr>
          <a:xfrm>
            <a:off x="1079341" y="4615037"/>
            <a:ext cx="2075012" cy="1874989"/>
          </a:xfrm>
          <a:prstGeom prst="rect">
            <a:avLst/>
          </a:prstGeom>
        </p:spPr>
      </p:pic>
      <p:pic>
        <p:nvPicPr>
          <p:cNvPr id="21" name="Picture 20">
            <a:extLst>
              <a:ext uri="{FF2B5EF4-FFF2-40B4-BE49-F238E27FC236}">
                <a16:creationId xmlns:a16="http://schemas.microsoft.com/office/drawing/2014/main" id="{8CF81035-BD07-478E-93B3-605EE1A21693}"/>
              </a:ext>
            </a:extLst>
          </p:cNvPr>
          <p:cNvPicPr>
            <a:picLocks noChangeAspect="1"/>
          </p:cNvPicPr>
          <p:nvPr/>
        </p:nvPicPr>
        <p:blipFill rotWithShape="1">
          <a:blip r:embed="rId3"/>
          <a:srcRect l="53746" b="52199"/>
          <a:stretch/>
        </p:blipFill>
        <p:spPr>
          <a:xfrm>
            <a:off x="4035663" y="4632750"/>
            <a:ext cx="2557126" cy="1824779"/>
          </a:xfrm>
          <a:prstGeom prst="rect">
            <a:avLst/>
          </a:prstGeom>
        </p:spPr>
      </p:pic>
    </p:spTree>
    <p:extLst>
      <p:ext uri="{BB962C8B-B14F-4D97-AF65-F5344CB8AC3E}">
        <p14:creationId xmlns:p14="http://schemas.microsoft.com/office/powerpoint/2010/main" val="3017183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459336604"/>
              </p:ext>
            </p:extLst>
          </p:nvPr>
        </p:nvGraphicFramePr>
        <p:xfrm>
          <a:off x="922020" y="792852"/>
          <a:ext cx="5816600" cy="8154123"/>
        </p:xfrm>
        <a:graphic>
          <a:graphicData uri="http://schemas.openxmlformats.org/drawingml/2006/table">
            <a:tbl>
              <a:tblPr firstRow="1" firstCol="1" bandRow="1">
                <a:tableStyleId>{5C22544A-7EE6-4342-B048-85BDC9FD1C3A}</a:tableStyleId>
              </a:tblPr>
              <a:tblGrid>
                <a:gridCol w="2908300">
                  <a:extLst>
                    <a:ext uri="{9D8B030D-6E8A-4147-A177-3AD203B41FA5}">
                      <a16:colId xmlns:a16="http://schemas.microsoft.com/office/drawing/2014/main" val="4056414663"/>
                    </a:ext>
                  </a:extLst>
                </a:gridCol>
                <a:gridCol w="2908300">
                  <a:extLst>
                    <a:ext uri="{9D8B030D-6E8A-4147-A177-3AD203B41FA5}">
                      <a16:colId xmlns:a16="http://schemas.microsoft.com/office/drawing/2014/main" val="2121055901"/>
                    </a:ext>
                  </a:extLst>
                </a:gridCol>
              </a:tblGrid>
              <a:tr h="369013">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Hot Dog</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306758">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35601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Mom had a hot dog.</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Mom had a hot dog.</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838963410"/>
                  </a:ext>
                </a:extLst>
              </a:tr>
              <a:tr h="563271">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She left the hot dog on a shelf in the den.</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37993451"/>
                  </a:ext>
                </a:extLst>
              </a:tr>
              <a:tr h="563271">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 hot dog sent up a smell. The smell</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97317995"/>
                  </a:ext>
                </a:extLst>
              </a:tr>
              <a:tr h="30304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drifted and drifted.</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drifted and drifted.</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508347807"/>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sat on the deck,</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7722043"/>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wishing he had a snack.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180830832"/>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the hot dog smell hit him.</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41870569"/>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Such a smell!</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97557934"/>
                  </a:ext>
                </a:extLst>
              </a:tr>
              <a:tr h="303042">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Sniff, sniff, sniff!</a:t>
                      </a:r>
                      <a:endParaRPr lang="en-US" sz="1100" b="1">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Sniff, sniff, sniff!</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300469880"/>
                  </a:ext>
                </a:extLst>
              </a:tr>
              <a:tr h="35601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ran in the den.</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96923205"/>
                  </a:ext>
                </a:extLst>
              </a:tr>
              <a:tr h="563271">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He spotted the hot dog up on the shelf.</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599462036"/>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He got up on a bench.</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38187228"/>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sprang up on the TV set.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550153524"/>
                  </a:ext>
                </a:extLst>
              </a:tr>
              <a:tr h="35601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Then,</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91167462"/>
                  </a:ext>
                </a:extLst>
              </a:tr>
              <a:tr h="35601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with a big jump,</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610602808"/>
                  </a:ext>
                </a:extLst>
              </a:tr>
              <a:tr h="35601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he sprang up and</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6792788"/>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landed on the shelf.</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777790776"/>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Then—</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53360645"/>
                  </a:ext>
                </a:extLst>
              </a:tr>
              <a:tr h="303042">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munch, munch, munch—</a:t>
                      </a:r>
                      <a:endParaRPr lang="en-US" sz="1100" b="1">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munch, munch, munch—</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646346493"/>
                  </a:ext>
                </a:extLst>
              </a:tr>
              <a:tr h="35601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452464175"/>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had himself a picnic lunch.</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709679804"/>
                  </a:ext>
                </a:extLst>
              </a:tr>
            </a:tbl>
          </a:graphicData>
        </a:graphic>
      </p:graphicFrame>
      <p:sp>
        <p:nvSpPr>
          <p:cNvPr id="5" name="TextBox 4">
            <a:extLst>
              <a:ext uri="{FF2B5EF4-FFF2-40B4-BE49-F238E27FC236}">
                <a16:creationId xmlns:a16="http://schemas.microsoft.com/office/drawing/2014/main" id="{854EC961-39EA-43A4-AD03-4A2FEEF37E27}"/>
              </a:ext>
            </a:extLst>
          </p:cNvPr>
          <p:cNvSpPr txBox="1"/>
          <p:nvPr/>
        </p:nvSpPr>
        <p:spPr>
          <a:xfrm>
            <a:off x="854284" y="162474"/>
            <a:ext cx="4137660" cy="276999"/>
          </a:xfrm>
          <a:prstGeom prst="rect">
            <a:avLst/>
          </a:prstGeom>
          <a:noFill/>
        </p:spPr>
        <p:txBody>
          <a:bodyPr wrap="square" rtlCol="0">
            <a:spAutoFit/>
          </a:bodyPr>
          <a:lstStyle/>
          <a:p>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Name: 	    _________________________________________________</a:t>
            </a:r>
          </a:p>
        </p:txBody>
      </p:sp>
      <p:sp>
        <p:nvSpPr>
          <p:cNvPr id="6" name="TextBox 5">
            <a:extLst>
              <a:ext uri="{FF2B5EF4-FFF2-40B4-BE49-F238E27FC236}">
                <a16:creationId xmlns:a16="http://schemas.microsoft.com/office/drawing/2014/main" id="{0940A82B-E142-4716-981B-387309CDEB51}"/>
              </a:ext>
            </a:extLst>
          </p:cNvPr>
          <p:cNvSpPr txBox="1"/>
          <p:nvPr/>
        </p:nvSpPr>
        <p:spPr>
          <a:xfrm>
            <a:off x="2600960" y="363089"/>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a:t>
            </a:r>
          </a:p>
        </p:txBody>
      </p:sp>
      <p:sp>
        <p:nvSpPr>
          <p:cNvPr id="7" name="TextBox 6">
            <a:extLst>
              <a:ext uri="{FF2B5EF4-FFF2-40B4-BE49-F238E27FC236}">
                <a16:creationId xmlns:a16="http://schemas.microsoft.com/office/drawing/2014/main" id="{CF187FB9-4CA3-4E40-B033-08B21DA2D174}"/>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8</a:t>
            </a:fld>
            <a:endParaRPr lang="en-US" dirty="0"/>
          </a:p>
        </p:txBody>
      </p:sp>
      <p:sp>
        <p:nvSpPr>
          <p:cNvPr id="9" name="Text Box 2">
            <a:extLst>
              <a:ext uri="{FF2B5EF4-FFF2-40B4-BE49-F238E27FC236}">
                <a16:creationId xmlns:a16="http://schemas.microsoft.com/office/drawing/2014/main" id="{73CB1203-A0D7-4E4D-8746-3C162260F239}"/>
              </a:ext>
            </a:extLst>
          </p:cNvPr>
          <p:cNvSpPr txBox="1"/>
          <p:nvPr/>
        </p:nvSpPr>
        <p:spPr>
          <a:xfrm>
            <a:off x="214206" y="704425"/>
            <a:ext cx="550545" cy="7440507"/>
          </a:xfrm>
          <a:prstGeom prst="rect">
            <a:avLst/>
          </a:prstGeom>
          <a:noFill/>
          <a:ln w="6350">
            <a:noFill/>
          </a:ln>
        </p:spPr>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Directions: One student reads down column 1 while the other student reads down column 2, together completing the story. </a:t>
            </a:r>
          </a:p>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The lines that should be read chorally (voices together) are in bold.</a:t>
            </a:r>
            <a:endParaRPr lang="en-US" sz="1600" dirty="0">
              <a:effectLst/>
              <a:latin typeface="Neuemontreal-light" panose="00000400000000000000" pitchFamily="50"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2791556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52ECC5-8B34-4796-97DD-7BFFAA142510}"/>
              </a:ext>
            </a:extLst>
          </p:cNvPr>
          <p:cNvSpPr>
            <a:spLocks noGrp="1"/>
          </p:cNvSpPr>
          <p:nvPr>
            <p:ph type="sldNum" sz="quarter" idx="12"/>
          </p:nvPr>
        </p:nvSpPr>
        <p:spPr/>
        <p:txBody>
          <a:bodyPr/>
          <a:lstStyle/>
          <a:p>
            <a:fld id="{B10FFC13-3A2A-4149-B98F-0B9AB25B5B24}" type="slidenum">
              <a:rPr lang="en-US" smtClean="0"/>
              <a:t>9</a:t>
            </a:fld>
            <a:endParaRPr lang="en-US"/>
          </a:p>
        </p:txBody>
      </p:sp>
    </p:spTree>
    <p:extLst>
      <p:ext uri="{BB962C8B-B14F-4D97-AF65-F5344CB8AC3E}">
        <p14:creationId xmlns:p14="http://schemas.microsoft.com/office/powerpoint/2010/main" val="147279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2504475425"/>
              </p:ext>
            </p:extLst>
          </p:nvPr>
        </p:nvGraphicFramePr>
        <p:xfrm>
          <a:off x="922020" y="792852"/>
          <a:ext cx="5816600" cy="8010827"/>
        </p:xfrm>
        <a:graphic>
          <a:graphicData uri="http://schemas.openxmlformats.org/drawingml/2006/table">
            <a:tbl>
              <a:tblPr firstRow="1" firstCol="1" bandRow="1">
                <a:tableStyleId>{5C22544A-7EE6-4342-B048-85BDC9FD1C3A}</a:tableStyleId>
              </a:tblPr>
              <a:tblGrid>
                <a:gridCol w="2908300">
                  <a:extLst>
                    <a:ext uri="{9D8B030D-6E8A-4147-A177-3AD203B41FA5}">
                      <a16:colId xmlns:a16="http://schemas.microsoft.com/office/drawing/2014/main" val="4056414663"/>
                    </a:ext>
                  </a:extLst>
                </a:gridCol>
                <a:gridCol w="2908300">
                  <a:extLst>
                    <a:ext uri="{9D8B030D-6E8A-4147-A177-3AD203B41FA5}">
                      <a16:colId xmlns:a16="http://schemas.microsoft.com/office/drawing/2014/main" val="2121055901"/>
                    </a:ext>
                  </a:extLst>
                </a:gridCol>
              </a:tblGrid>
              <a:tr h="369013">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Chicken Nugget</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306758">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263130">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Hank set his dish in the sink.</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effectLst/>
                          <a:latin typeface="Report" panose="02000506020000020003" pitchFamily="2" charset="0"/>
                          <a:ea typeface="Futura Medium" panose="020B0500000000000000" pitchFamily="34" charset="0"/>
                          <a:cs typeface="Arial" panose="020B0604020202020204" pitchFamily="34" charset="0"/>
                        </a:rPr>
                        <a:t> </a:t>
                      </a:r>
                      <a:endParaRPr lang="en-US" sz="110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838963410"/>
                  </a:ext>
                </a:extLst>
              </a:tr>
              <a:tr h="563271">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effectLst/>
                          <a:latin typeface="Report" panose="02000506020000020003" pitchFamily="2" charset="0"/>
                          <a:ea typeface="Futura Medium" panose="020B0500000000000000" pitchFamily="34" charset="0"/>
                          <a:cs typeface="Arial" panose="020B0604020202020204" pitchFamily="34" charset="0"/>
                        </a:rPr>
                        <a:t>He left a big chicken nugget on the dish.</a:t>
                      </a:r>
                      <a:endParaRPr lang="en-US" sz="110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37993451"/>
                  </a:ext>
                </a:extLst>
              </a:tr>
              <a:tr h="275799">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nugget was still hot.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 </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97317995"/>
                  </a:ext>
                </a:extLst>
              </a:tr>
              <a:tr h="30304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The smell of </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508347807"/>
                  </a:ext>
                </a:extLst>
              </a:tr>
              <a:tr h="30304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chicken</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effectLst/>
                          <a:latin typeface="Report" panose="02000506020000020003" pitchFamily="2" charset="0"/>
                          <a:ea typeface="Futura Medium" panose="020B0500000000000000" pitchFamily="34" charset="0"/>
                          <a:cs typeface="Arial" panose="020B0604020202020204" pitchFamily="34" charset="0"/>
                        </a:rPr>
                        <a:t>chicken</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7722043"/>
                  </a:ext>
                </a:extLst>
              </a:tr>
              <a:tr h="30304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drifted up from the sink.</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 </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180830832"/>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It drifted into the den.</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41870569"/>
                  </a:ext>
                </a:extLst>
              </a:tr>
              <a:tr h="30304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was napping in the den.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 </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97557934"/>
                  </a:ext>
                </a:extLst>
              </a:tr>
              <a:tr h="30304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But he was sniffing as he slept. </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300469880"/>
                  </a:ext>
                </a:extLst>
              </a:tr>
              <a:tr h="35601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Sniff, sniff, sniff!</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effectLst/>
                          <a:latin typeface="Report" panose="02000506020000020003" pitchFamily="2" charset="0"/>
                          <a:ea typeface="Futura Medium" panose="020B0500000000000000" pitchFamily="34" charset="0"/>
                          <a:cs typeface="Arial" panose="020B0604020202020204" pitchFamily="34" charset="0"/>
                        </a:rPr>
                        <a:t>Sniff, sniff, sniff!</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96923205"/>
                  </a:ext>
                </a:extLst>
              </a:tr>
              <a:tr h="307807">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sprang up.</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 </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599462036"/>
                  </a:ext>
                </a:extLst>
              </a:tr>
              <a:tr h="30304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He ran in and spotted the nugget in the sink.</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38187228"/>
                  </a:ext>
                </a:extLst>
              </a:tr>
              <a:tr h="30304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sat a bit,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 </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550153524"/>
                  </a:ext>
                </a:extLst>
              </a:tr>
              <a:tr h="35601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effectLst/>
                          <a:latin typeface="Report" panose="02000506020000020003" pitchFamily="2" charset="0"/>
                          <a:ea typeface="Futura Medium" panose="020B0500000000000000" pitchFamily="34" charset="0"/>
                          <a:cs typeface="Arial" panose="020B0604020202020204" pitchFamily="34" charset="0"/>
                        </a:rPr>
                        <a:t>thinking up a plan.</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91167462"/>
                  </a:ext>
                </a:extLst>
              </a:tr>
              <a:tr h="35601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went to the closet and got a bunch of boxes.</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effectLst/>
                          <a:latin typeface="Report" panose="02000506020000020003" pitchFamily="2" charset="0"/>
                          <a:ea typeface="Futura Medium" panose="020B0500000000000000" pitchFamily="34" charset="0"/>
                          <a:cs typeface="Arial" panose="020B0604020202020204" pitchFamily="34" charset="0"/>
                        </a:rPr>
                        <a:t> </a:t>
                      </a:r>
                      <a:endParaRPr lang="en-US" sz="110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610602808"/>
                  </a:ext>
                </a:extLst>
              </a:tr>
              <a:tr h="35601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effectLst/>
                          <a:latin typeface="Report" panose="02000506020000020003" pitchFamily="2" charset="0"/>
                          <a:ea typeface="Futura Medium" panose="020B0500000000000000" pitchFamily="34" charset="0"/>
                          <a:cs typeface="Arial" panose="020B0604020202020204" pitchFamily="34" charset="0"/>
                        </a:rPr>
                        <a:t>He set up a box.</a:t>
                      </a:r>
                      <a:endParaRPr lang="en-US" sz="110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6792788"/>
                  </a:ext>
                </a:extLst>
              </a:tr>
              <a:tr h="30304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set a big box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effectLst/>
                          <a:latin typeface="Report" panose="02000506020000020003" pitchFamily="2" charset="0"/>
                          <a:ea typeface="Futura Medium" panose="020B0500000000000000" pitchFamily="34" charset="0"/>
                          <a:cs typeface="Arial" panose="020B0604020202020204" pitchFamily="34" charset="0"/>
                        </a:rPr>
                        <a:t> </a:t>
                      </a:r>
                      <a:endParaRPr lang="en-US" sz="110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777790776"/>
                  </a:ext>
                </a:extLst>
              </a:tr>
              <a:tr h="30304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next to that box.</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effectLst/>
                          <a:latin typeface="Report" panose="02000506020000020003" pitchFamily="2" charset="0"/>
                          <a:ea typeface="Futura Medium" panose="020B0500000000000000" pitchFamily="34" charset="0"/>
                          <a:cs typeface="Arial" panose="020B0604020202020204" pitchFamily="34" charset="0"/>
                        </a:rPr>
                        <a:t>next to that box.</a:t>
                      </a:r>
                      <a:endParaRPr lang="en-US" sz="110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53360645"/>
                  </a:ext>
                </a:extLst>
              </a:tr>
              <a:tr h="30304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effectLst/>
                          <a:latin typeface="Report" panose="02000506020000020003" pitchFamily="2" charset="0"/>
                          <a:ea typeface="Futura Medium" panose="020B0500000000000000" pitchFamily="34" charset="0"/>
                          <a:cs typeface="Arial" panose="020B0604020202020204" pitchFamily="34" charset="0"/>
                        </a:rPr>
                        <a:t>Then he set the biggest box</a:t>
                      </a:r>
                      <a:endParaRPr lang="en-US" sz="110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646346493"/>
                  </a:ext>
                </a:extLst>
              </a:tr>
              <a:tr h="35601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next to the sink.</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effectLst/>
                          <a:latin typeface="Report" panose="02000506020000020003" pitchFamily="2" charset="0"/>
                          <a:ea typeface="Futura Medium" panose="020B0500000000000000" pitchFamily="34" charset="0"/>
                          <a:cs typeface="Arial" panose="020B0604020202020204" pitchFamily="34" charset="0"/>
                        </a:rPr>
                        <a:t>next to the sink.</a:t>
                      </a:r>
                      <a:endParaRPr lang="en-US" sz="1100" dirty="0">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452464175"/>
                  </a:ext>
                </a:extLst>
              </a:tr>
            </a:tbl>
          </a:graphicData>
        </a:graphic>
      </p:graphicFrame>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10</a:t>
            </a:fld>
            <a:endParaRPr lang="en-US"/>
          </a:p>
        </p:txBody>
      </p:sp>
      <p:sp>
        <p:nvSpPr>
          <p:cNvPr id="10" name="TextBox 9">
            <a:extLst>
              <a:ext uri="{FF2B5EF4-FFF2-40B4-BE49-F238E27FC236}">
                <a16:creationId xmlns:a16="http://schemas.microsoft.com/office/drawing/2014/main" id="{93DDDFE4-E142-491E-B93A-30F433B717E9}"/>
              </a:ext>
            </a:extLst>
          </p:cNvPr>
          <p:cNvSpPr txBox="1"/>
          <p:nvPr/>
        </p:nvSpPr>
        <p:spPr>
          <a:xfrm>
            <a:off x="854284" y="162474"/>
            <a:ext cx="4137660" cy="276999"/>
          </a:xfrm>
          <a:prstGeom prst="rect">
            <a:avLst/>
          </a:prstGeom>
          <a:noFill/>
        </p:spPr>
        <p:txBody>
          <a:bodyPr wrap="square" rtlCol="0">
            <a:spAutoFit/>
          </a:bodyPr>
          <a:lstStyle/>
          <a:p>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Name: 	    _________________________________________________</a:t>
            </a:r>
          </a:p>
        </p:txBody>
      </p:sp>
      <p:sp>
        <p:nvSpPr>
          <p:cNvPr id="11" name="TextBox 10">
            <a:extLst>
              <a:ext uri="{FF2B5EF4-FFF2-40B4-BE49-F238E27FC236}">
                <a16:creationId xmlns:a16="http://schemas.microsoft.com/office/drawing/2014/main" id="{CA5C4750-E846-492B-B0BC-DEC61C61D800}"/>
              </a:ext>
            </a:extLst>
          </p:cNvPr>
          <p:cNvSpPr txBox="1"/>
          <p:nvPr/>
        </p:nvSpPr>
        <p:spPr>
          <a:xfrm>
            <a:off x="2600960" y="363089"/>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a:t>
            </a:r>
          </a:p>
        </p:txBody>
      </p:sp>
      <p:sp>
        <p:nvSpPr>
          <p:cNvPr id="12" name="TextBox 11">
            <a:extLst>
              <a:ext uri="{FF2B5EF4-FFF2-40B4-BE49-F238E27FC236}">
                <a16:creationId xmlns:a16="http://schemas.microsoft.com/office/drawing/2014/main" id="{E36B6240-FF21-45F4-8AF2-C579A86B972F}"/>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
        <p:nvSpPr>
          <p:cNvPr id="13" name="Text Box 2">
            <a:extLst>
              <a:ext uri="{FF2B5EF4-FFF2-40B4-BE49-F238E27FC236}">
                <a16:creationId xmlns:a16="http://schemas.microsoft.com/office/drawing/2014/main" id="{5E5F0508-1D1C-4683-8AAD-14266359B196}"/>
              </a:ext>
            </a:extLst>
          </p:cNvPr>
          <p:cNvSpPr txBox="1"/>
          <p:nvPr/>
        </p:nvSpPr>
        <p:spPr>
          <a:xfrm>
            <a:off x="214206" y="704425"/>
            <a:ext cx="550545" cy="7440507"/>
          </a:xfrm>
          <a:prstGeom prst="rect">
            <a:avLst/>
          </a:prstGeom>
          <a:noFill/>
          <a:ln w="6350">
            <a:noFill/>
          </a:ln>
        </p:spPr>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Directions: One student reads down column 1 while the other student reads down column 2, together completing the story. </a:t>
            </a:r>
          </a:p>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The lines that should be read chorally (voices together) are in bold.</a:t>
            </a:r>
            <a:endParaRPr lang="en-US" sz="1600" dirty="0">
              <a:effectLst/>
              <a:latin typeface="Neuemontreal-light" panose="00000400000000000000" pitchFamily="50"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2990722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3774544022"/>
              </p:ext>
            </p:extLst>
          </p:nvPr>
        </p:nvGraphicFramePr>
        <p:xfrm>
          <a:off x="929640" y="792852"/>
          <a:ext cx="5808980" cy="2783895"/>
        </p:xfrm>
        <a:graphic>
          <a:graphicData uri="http://schemas.openxmlformats.org/drawingml/2006/table">
            <a:tbl>
              <a:tblPr firstRow="1" firstCol="1" bandRow="1">
                <a:tableStyleId>{5C22544A-7EE6-4342-B048-85BDC9FD1C3A}</a:tableStyleId>
              </a:tblPr>
              <a:tblGrid>
                <a:gridCol w="2904490">
                  <a:extLst>
                    <a:ext uri="{9D8B030D-6E8A-4147-A177-3AD203B41FA5}">
                      <a16:colId xmlns:a16="http://schemas.microsoft.com/office/drawing/2014/main" val="4056414663"/>
                    </a:ext>
                  </a:extLst>
                </a:gridCol>
                <a:gridCol w="2904490">
                  <a:extLst>
                    <a:ext uri="{9D8B030D-6E8A-4147-A177-3AD203B41FA5}">
                      <a16:colId xmlns:a16="http://schemas.microsoft.com/office/drawing/2014/main" val="2121055901"/>
                    </a:ext>
                  </a:extLst>
                </a:gridCol>
              </a:tblGrid>
              <a:tr h="271757">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Chicken Nugget</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207714">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310755">
                <a:tc>
                  <a:txBody>
                    <a:bodyPr/>
                    <a:lstStyle/>
                    <a:p>
                      <a:pPr marL="0" marR="0" lvl="0" indent="0" algn="l" defTabSz="731515" rtl="0" eaLnBrk="1" fontAlgn="auto" latinLnBrk="0" hangingPunct="1">
                        <a:lnSpc>
                          <a:spcPct val="107000"/>
                        </a:lnSpc>
                        <a:spcBef>
                          <a:spcPts val="0"/>
                        </a:spcBef>
                        <a:spcAft>
                          <a:spcPts val="0"/>
                        </a:spcAft>
                        <a:buClrTx/>
                        <a:buSzTx/>
                        <a:buFontTx/>
                        <a:buNone/>
                        <a:tabLst/>
                        <a:defRPr/>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set off running.</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7665004"/>
                  </a:ext>
                </a:extLst>
              </a:tr>
              <a:tr h="207714">
                <a:tc>
                  <a:txBody>
                    <a:bodyPr/>
                    <a:lstStyle/>
                    <a:p>
                      <a:pPr marL="0" marR="0">
                        <a:lnSpc>
                          <a:spcPct val="107000"/>
                        </a:lnSpc>
                        <a:spcBef>
                          <a:spcPts val="0"/>
                        </a:spcBef>
                        <a:spcAft>
                          <a:spcPts val="0"/>
                        </a:spcAft>
                      </a:pP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kern="1200" dirty="0">
                          <a:solidFill>
                            <a:schemeClr val="tx1"/>
                          </a:solidFill>
                          <a:effectLst/>
                          <a:latin typeface="Report" panose="02000506020000020003" pitchFamily="2" charset="0"/>
                          <a:ea typeface="+mn-ea"/>
                          <a:cs typeface="Arial" panose="020B0604020202020204" pitchFamily="34" charset="0"/>
                        </a:rPr>
                        <a:t>He ran up the boxes, </a:t>
                      </a:r>
                      <a:endParaRPr lang="en-US" sz="1600" kern="1200" dirty="0">
                        <a:solidFill>
                          <a:schemeClr val="tx1"/>
                        </a:solidFill>
                        <a:effectLst/>
                        <a:latin typeface="Report" panose="02000506020000020003" pitchFamily="2" charset="0"/>
                        <a:ea typeface="Futura Medium" panose="020B0500000000000000" pitchFamily="34" charset="0"/>
                        <a:cs typeface="Arial" panose="020B0604020202020204" pitchFamily="34"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28975540"/>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hopping from box to box.</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17255100"/>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945741183"/>
                  </a:ext>
                </a:extLst>
              </a:tr>
              <a:tr h="207714">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munch, munch, munch—</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munch, munch, munch—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74359385"/>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that was the end</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53594956"/>
                  </a:ext>
                </a:extLst>
              </a:tr>
              <a:tr h="207714">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of the chicken nugget.</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of the chicken nugget.</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037820521"/>
                  </a:ext>
                </a:extLst>
              </a:tr>
            </a:tbl>
          </a:graphicData>
        </a:graphic>
      </p:graphicFrame>
      <p:sp>
        <p:nvSpPr>
          <p:cNvPr id="6" name="TextBox 5">
            <a:extLst>
              <a:ext uri="{FF2B5EF4-FFF2-40B4-BE49-F238E27FC236}">
                <a16:creationId xmlns:a16="http://schemas.microsoft.com/office/drawing/2014/main" id="{0940A82B-E142-4716-981B-387309CDEB51}"/>
              </a:ext>
            </a:extLst>
          </p:cNvPr>
          <p:cNvSpPr txBox="1"/>
          <p:nvPr/>
        </p:nvSpPr>
        <p:spPr>
          <a:xfrm>
            <a:off x="2674620" y="357470"/>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 (“The Chicken Nugget” continued)</a:t>
            </a:r>
          </a:p>
        </p:txBody>
      </p:sp>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11</a:t>
            </a:fld>
            <a:endParaRPr lang="en-US"/>
          </a:p>
        </p:txBody>
      </p:sp>
      <p:sp>
        <p:nvSpPr>
          <p:cNvPr id="7" name="TextBox 6">
            <a:extLst>
              <a:ext uri="{FF2B5EF4-FFF2-40B4-BE49-F238E27FC236}">
                <a16:creationId xmlns:a16="http://schemas.microsoft.com/office/drawing/2014/main" id="{37BD1871-A19A-4D0D-A186-0106CF5685B4}"/>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Tree>
    <p:extLst>
      <p:ext uri="{BB962C8B-B14F-4D97-AF65-F5344CB8AC3E}">
        <p14:creationId xmlns:p14="http://schemas.microsoft.com/office/powerpoint/2010/main" val="3792954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1869622421"/>
              </p:ext>
            </p:extLst>
          </p:nvPr>
        </p:nvGraphicFramePr>
        <p:xfrm>
          <a:off x="922020" y="792852"/>
          <a:ext cx="5816600" cy="8043917"/>
        </p:xfrm>
        <a:graphic>
          <a:graphicData uri="http://schemas.openxmlformats.org/drawingml/2006/table">
            <a:tbl>
              <a:tblPr firstRow="1" firstCol="1" bandRow="1">
                <a:tableStyleId>{5C22544A-7EE6-4342-B048-85BDC9FD1C3A}</a:tableStyleId>
              </a:tblPr>
              <a:tblGrid>
                <a:gridCol w="2908300">
                  <a:extLst>
                    <a:ext uri="{9D8B030D-6E8A-4147-A177-3AD203B41FA5}">
                      <a16:colId xmlns:a16="http://schemas.microsoft.com/office/drawing/2014/main" val="4056414663"/>
                    </a:ext>
                  </a:extLst>
                </a:gridCol>
                <a:gridCol w="2908300">
                  <a:extLst>
                    <a:ext uri="{9D8B030D-6E8A-4147-A177-3AD203B41FA5}">
                      <a16:colId xmlns:a16="http://schemas.microsoft.com/office/drawing/2014/main" val="2121055901"/>
                    </a:ext>
                  </a:extLst>
                </a:gridCol>
              </a:tblGrid>
              <a:tr h="369013">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Snack Mix</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306758">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263130">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Beth left a basket of snack mix on a shelf.</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838963410"/>
                  </a:ext>
                </a:extLst>
              </a:tr>
              <a:tr h="563271">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spotted the snack mix.</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37993451"/>
                  </a:ext>
                </a:extLst>
              </a:tr>
              <a:tr h="275799">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He felt he had to get it.</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97317995"/>
                  </a:ext>
                </a:extLst>
              </a:tr>
              <a:tr h="303042">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But how?</a:t>
                      </a:r>
                      <a:endParaRPr lang="en-US" sz="1100" b="1">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But how?</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508347807"/>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He sat thinking.</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7722043"/>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got up and ran off to the deck.</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180830832"/>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got the grilling tongs Dad kept next to the gas grill.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41870569"/>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He set the tongs up on the rug.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97557934"/>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went and got a bunch of rocks.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300469880"/>
                  </a:ext>
                </a:extLst>
              </a:tr>
              <a:tr h="35601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He set the rocks on the rug.</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96923205"/>
                  </a:ext>
                </a:extLst>
              </a:tr>
              <a:tr h="307807">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He got a rock and set it down on the top tong.</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599462036"/>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He set his leg on the top tong to press it down.</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38187228"/>
                  </a:ext>
                </a:extLst>
              </a:tr>
              <a:tr h="30304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let the tong spring up. Swish!</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550153524"/>
                  </a:ext>
                </a:extLst>
              </a:tr>
              <a:tr h="35601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 rock went zipping off. Bing!</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91167462"/>
                  </a:ext>
                </a:extLst>
              </a:tr>
              <a:tr h="35601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 rock hit the shelf.</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610602808"/>
                  </a:ext>
                </a:extLst>
              </a:tr>
              <a:tr h="35601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But it did not hit the basket with the snack mix.</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6792788"/>
                  </a:ext>
                </a:extLst>
              </a:tr>
            </a:tbl>
          </a:graphicData>
        </a:graphic>
      </p:graphicFrame>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12</a:t>
            </a:fld>
            <a:endParaRPr lang="en-US"/>
          </a:p>
        </p:txBody>
      </p:sp>
      <p:sp>
        <p:nvSpPr>
          <p:cNvPr id="10" name="TextBox 9">
            <a:extLst>
              <a:ext uri="{FF2B5EF4-FFF2-40B4-BE49-F238E27FC236}">
                <a16:creationId xmlns:a16="http://schemas.microsoft.com/office/drawing/2014/main" id="{433D041E-B8BB-45C1-A6AF-DE5E53A33A08}"/>
              </a:ext>
            </a:extLst>
          </p:cNvPr>
          <p:cNvSpPr txBox="1"/>
          <p:nvPr/>
        </p:nvSpPr>
        <p:spPr>
          <a:xfrm>
            <a:off x="854284" y="162474"/>
            <a:ext cx="4137660" cy="276999"/>
          </a:xfrm>
          <a:prstGeom prst="rect">
            <a:avLst/>
          </a:prstGeom>
          <a:noFill/>
        </p:spPr>
        <p:txBody>
          <a:bodyPr wrap="square" rtlCol="0">
            <a:spAutoFit/>
          </a:bodyPr>
          <a:lstStyle/>
          <a:p>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Name: 	    _________________________________________________</a:t>
            </a:r>
          </a:p>
        </p:txBody>
      </p:sp>
      <p:sp>
        <p:nvSpPr>
          <p:cNvPr id="11" name="TextBox 10">
            <a:extLst>
              <a:ext uri="{FF2B5EF4-FFF2-40B4-BE49-F238E27FC236}">
                <a16:creationId xmlns:a16="http://schemas.microsoft.com/office/drawing/2014/main" id="{6271D72E-7DAE-4F34-8BE1-7CE1E8227EFC}"/>
              </a:ext>
            </a:extLst>
          </p:cNvPr>
          <p:cNvSpPr txBox="1"/>
          <p:nvPr/>
        </p:nvSpPr>
        <p:spPr>
          <a:xfrm>
            <a:off x="2600960" y="363089"/>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a:t>
            </a:r>
          </a:p>
        </p:txBody>
      </p:sp>
      <p:sp>
        <p:nvSpPr>
          <p:cNvPr id="12" name="TextBox 11">
            <a:extLst>
              <a:ext uri="{FF2B5EF4-FFF2-40B4-BE49-F238E27FC236}">
                <a16:creationId xmlns:a16="http://schemas.microsoft.com/office/drawing/2014/main" id="{3C1517DA-FC17-4E80-924E-A6C6646D7F99}"/>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
        <p:nvSpPr>
          <p:cNvPr id="13" name="Text Box 2">
            <a:extLst>
              <a:ext uri="{FF2B5EF4-FFF2-40B4-BE49-F238E27FC236}">
                <a16:creationId xmlns:a16="http://schemas.microsoft.com/office/drawing/2014/main" id="{79DD8A24-5119-4E0E-B87C-1EFD52845892}"/>
              </a:ext>
            </a:extLst>
          </p:cNvPr>
          <p:cNvSpPr txBox="1"/>
          <p:nvPr/>
        </p:nvSpPr>
        <p:spPr>
          <a:xfrm>
            <a:off x="214206" y="704425"/>
            <a:ext cx="550545" cy="7440507"/>
          </a:xfrm>
          <a:prstGeom prst="rect">
            <a:avLst/>
          </a:prstGeom>
          <a:noFill/>
          <a:ln w="6350">
            <a:noFill/>
          </a:ln>
        </p:spPr>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Directions: One student reads down column 1 while the other student reads down column 2, together completing the story. </a:t>
            </a:r>
          </a:p>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The lines that should be read chorally (voices together) are in bold.</a:t>
            </a:r>
            <a:endParaRPr lang="en-US" sz="1600" dirty="0">
              <a:effectLst/>
              <a:latin typeface="Neuemontreal-light" panose="00000400000000000000" pitchFamily="50"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2315500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168142772"/>
              </p:ext>
            </p:extLst>
          </p:nvPr>
        </p:nvGraphicFramePr>
        <p:xfrm>
          <a:off x="929640" y="792852"/>
          <a:ext cx="5808980" cy="5714203"/>
        </p:xfrm>
        <a:graphic>
          <a:graphicData uri="http://schemas.openxmlformats.org/drawingml/2006/table">
            <a:tbl>
              <a:tblPr firstRow="1" firstCol="1" bandRow="1">
                <a:tableStyleId>{5C22544A-7EE6-4342-B048-85BDC9FD1C3A}</a:tableStyleId>
              </a:tblPr>
              <a:tblGrid>
                <a:gridCol w="2904490">
                  <a:extLst>
                    <a:ext uri="{9D8B030D-6E8A-4147-A177-3AD203B41FA5}">
                      <a16:colId xmlns:a16="http://schemas.microsoft.com/office/drawing/2014/main" val="4056414663"/>
                    </a:ext>
                  </a:extLst>
                </a:gridCol>
                <a:gridCol w="2904490">
                  <a:extLst>
                    <a:ext uri="{9D8B030D-6E8A-4147-A177-3AD203B41FA5}">
                      <a16:colId xmlns:a16="http://schemas.microsoft.com/office/drawing/2014/main" val="2121055901"/>
                    </a:ext>
                  </a:extLst>
                </a:gridCol>
              </a:tblGrid>
              <a:tr h="271757">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Snack Mix</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207714">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310755">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set a rock on the tongs and shot it.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7665004"/>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Swish, bing!</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28975540"/>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Swish, bing!</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17255100"/>
                  </a:ext>
                </a:extLst>
              </a:tr>
              <a:tr h="207714">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Swish, bing!</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Swish, bing!</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945741183"/>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shot six rocks.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77040559"/>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But the rocks did not hit the basket of snack mix.</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3166345"/>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At last—</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74359385"/>
                  </a:ext>
                </a:extLst>
              </a:tr>
              <a:tr h="207714">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swish, smack!</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swish, smack!</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098115851"/>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seventh rock hit the basket.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11721604"/>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basket fell down.</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282225848"/>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It landed on the rug.</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289390893"/>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rug was dotted with snack mix.</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18457404"/>
                  </a:ext>
                </a:extLst>
              </a:tr>
              <a:tr h="207714">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chomp, chomp, chomp—</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chomp, chomp, chomp—</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53594956"/>
                  </a:ext>
                </a:extLst>
              </a:tr>
              <a:tr h="207714">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that was the end of the snack mix.</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037820521"/>
                  </a:ext>
                </a:extLst>
              </a:tr>
            </a:tbl>
          </a:graphicData>
        </a:graphic>
      </p:graphicFrame>
      <p:sp>
        <p:nvSpPr>
          <p:cNvPr id="6" name="TextBox 5">
            <a:extLst>
              <a:ext uri="{FF2B5EF4-FFF2-40B4-BE49-F238E27FC236}">
                <a16:creationId xmlns:a16="http://schemas.microsoft.com/office/drawing/2014/main" id="{0940A82B-E142-4716-981B-387309CDEB51}"/>
              </a:ext>
            </a:extLst>
          </p:cNvPr>
          <p:cNvSpPr txBox="1"/>
          <p:nvPr/>
        </p:nvSpPr>
        <p:spPr>
          <a:xfrm>
            <a:off x="2674620" y="357470"/>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 (“The Snack Mix” continued)</a:t>
            </a:r>
          </a:p>
        </p:txBody>
      </p:sp>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13</a:t>
            </a:fld>
            <a:endParaRPr lang="en-US"/>
          </a:p>
        </p:txBody>
      </p:sp>
      <p:sp>
        <p:nvSpPr>
          <p:cNvPr id="7" name="TextBox 6">
            <a:extLst>
              <a:ext uri="{FF2B5EF4-FFF2-40B4-BE49-F238E27FC236}">
                <a16:creationId xmlns:a16="http://schemas.microsoft.com/office/drawing/2014/main" id="{C12A6C20-F8BA-4355-8666-6409D53E1D21}"/>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Tree>
    <p:extLst>
      <p:ext uri="{BB962C8B-B14F-4D97-AF65-F5344CB8AC3E}">
        <p14:creationId xmlns:p14="http://schemas.microsoft.com/office/powerpoint/2010/main" val="914956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nvGraphicFramePr>
        <p:xfrm>
          <a:off x="922020" y="792852"/>
          <a:ext cx="5816600" cy="7769734"/>
        </p:xfrm>
        <a:graphic>
          <a:graphicData uri="http://schemas.openxmlformats.org/drawingml/2006/table">
            <a:tbl>
              <a:tblPr firstRow="1" firstCol="1" bandRow="1">
                <a:tableStyleId>{5C22544A-7EE6-4342-B048-85BDC9FD1C3A}</a:tableStyleId>
              </a:tblPr>
              <a:tblGrid>
                <a:gridCol w="2908300">
                  <a:extLst>
                    <a:ext uri="{9D8B030D-6E8A-4147-A177-3AD203B41FA5}">
                      <a16:colId xmlns:a16="http://schemas.microsoft.com/office/drawing/2014/main" val="4056414663"/>
                    </a:ext>
                  </a:extLst>
                </a:gridCol>
                <a:gridCol w="2908300">
                  <a:extLst>
                    <a:ext uri="{9D8B030D-6E8A-4147-A177-3AD203B41FA5}">
                      <a16:colId xmlns:a16="http://schemas.microsoft.com/office/drawing/2014/main" val="2121055901"/>
                    </a:ext>
                  </a:extLst>
                </a:gridCol>
              </a:tblGrid>
              <a:tr h="271757">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Ham</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207714">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379866">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Mom left a pink ham sitting in a big black pan.</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 </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838963410"/>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The cat bandit was resting on a quilt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97317995"/>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when he got a whiff of the ham.</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508347807"/>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What was that smell?</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7722043"/>
                  </a:ext>
                </a:extLst>
              </a:tr>
              <a:tr h="207714">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rPr>
                        <a:t>It was ham!</a:t>
                      </a:r>
                      <a:endParaRPr lang="en-US" sz="1600" b="1"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rPr>
                        <a:t>It was ham!</a:t>
                      </a:r>
                      <a:endParaRPr lang="en-US" sz="1600" b="1"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180830832"/>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Where was the ham?</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41870569"/>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The cat bandit set off,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97557934"/>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sniffing as he went.</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300469880"/>
                  </a:ext>
                </a:extLst>
              </a:tr>
              <a:tr h="379866">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 </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He went on sniffing until he spotted the ham.</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96923205"/>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But the ham was up on top.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599462036"/>
                  </a:ext>
                </a:extLst>
              </a:tr>
              <a:tr h="207714">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 </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How was he to get it down?</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38187228"/>
                  </a:ext>
                </a:extLst>
              </a:tr>
              <a:tr h="207714">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rPr>
                        <a:t>That was the problem.</a:t>
                      </a:r>
                      <a:endParaRPr lang="en-US" sz="1600" b="1">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rPr>
                        <a:t>That was the problem.</a:t>
                      </a:r>
                      <a:endParaRPr lang="en-US" sz="1600" b="1"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550153524"/>
                  </a:ext>
                </a:extLst>
              </a:tr>
              <a:tr h="379866">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The cat bandit ran to the closet and got a belt.</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91167462"/>
                  </a:ext>
                </a:extLst>
              </a:tr>
              <a:tr h="379866">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Then he ran to the shed and got a strong magnet.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610602808"/>
                  </a:ext>
                </a:extLst>
              </a:tr>
              <a:tr h="379866">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He stuck the magnet on the end of the belt.</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6792788"/>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The magnet stuck to the belt.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777790776"/>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Then the cat bandit swung the belt.</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53360645"/>
                  </a:ext>
                </a:extLst>
              </a:tr>
              <a:tr h="207714">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rPr>
                        <a:t>Clang!</a:t>
                      </a:r>
                      <a:endParaRPr lang="en-US" sz="1600" b="1">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rPr>
                        <a:t>Clang!</a:t>
                      </a:r>
                      <a:endParaRPr lang="en-US" sz="1600" b="1"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646346493"/>
                  </a:ext>
                </a:extLst>
              </a:tr>
              <a:tr h="379866">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The magnet on the end of the belt hit the pan.</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452464175"/>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It stuck to the pan.</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 </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709679804"/>
                  </a:ext>
                </a:extLst>
              </a:tr>
            </a:tbl>
          </a:graphicData>
        </a:graphic>
      </p:graphicFrame>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14</a:t>
            </a:fld>
            <a:endParaRPr lang="en-US"/>
          </a:p>
        </p:txBody>
      </p:sp>
      <p:sp>
        <p:nvSpPr>
          <p:cNvPr id="10" name="TextBox 9">
            <a:extLst>
              <a:ext uri="{FF2B5EF4-FFF2-40B4-BE49-F238E27FC236}">
                <a16:creationId xmlns:a16="http://schemas.microsoft.com/office/drawing/2014/main" id="{8AED7211-0D56-42F5-88EB-05B86B2AF358}"/>
              </a:ext>
            </a:extLst>
          </p:cNvPr>
          <p:cNvSpPr txBox="1"/>
          <p:nvPr/>
        </p:nvSpPr>
        <p:spPr>
          <a:xfrm>
            <a:off x="854284" y="162474"/>
            <a:ext cx="4137660" cy="276999"/>
          </a:xfrm>
          <a:prstGeom prst="rect">
            <a:avLst/>
          </a:prstGeom>
          <a:noFill/>
        </p:spPr>
        <p:txBody>
          <a:bodyPr wrap="square" rtlCol="0">
            <a:spAutoFit/>
          </a:bodyPr>
          <a:lstStyle/>
          <a:p>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Name: 	    _________________________________________________</a:t>
            </a:r>
          </a:p>
        </p:txBody>
      </p:sp>
      <p:sp>
        <p:nvSpPr>
          <p:cNvPr id="11" name="TextBox 10">
            <a:extLst>
              <a:ext uri="{FF2B5EF4-FFF2-40B4-BE49-F238E27FC236}">
                <a16:creationId xmlns:a16="http://schemas.microsoft.com/office/drawing/2014/main" id="{18210F6E-2C04-4E3F-8F99-F88E13E07DAB}"/>
              </a:ext>
            </a:extLst>
          </p:cNvPr>
          <p:cNvSpPr txBox="1"/>
          <p:nvPr/>
        </p:nvSpPr>
        <p:spPr>
          <a:xfrm>
            <a:off x="2600960" y="363089"/>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a:t>
            </a:r>
          </a:p>
        </p:txBody>
      </p:sp>
      <p:sp>
        <p:nvSpPr>
          <p:cNvPr id="12" name="TextBox 11">
            <a:extLst>
              <a:ext uri="{FF2B5EF4-FFF2-40B4-BE49-F238E27FC236}">
                <a16:creationId xmlns:a16="http://schemas.microsoft.com/office/drawing/2014/main" id="{0B4E515D-B6C4-47C5-9DB5-CE50E18A49D1}"/>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
        <p:nvSpPr>
          <p:cNvPr id="13" name="Text Box 2">
            <a:extLst>
              <a:ext uri="{FF2B5EF4-FFF2-40B4-BE49-F238E27FC236}">
                <a16:creationId xmlns:a16="http://schemas.microsoft.com/office/drawing/2014/main" id="{38437EDA-03D9-4053-A047-04EFE46F0604}"/>
              </a:ext>
            </a:extLst>
          </p:cNvPr>
          <p:cNvSpPr txBox="1"/>
          <p:nvPr/>
        </p:nvSpPr>
        <p:spPr>
          <a:xfrm>
            <a:off x="214206" y="704425"/>
            <a:ext cx="550545" cy="7440507"/>
          </a:xfrm>
          <a:prstGeom prst="rect">
            <a:avLst/>
          </a:prstGeom>
          <a:noFill/>
          <a:ln w="6350">
            <a:noFill/>
          </a:ln>
        </p:spPr>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Directions: One student reads down column 1 while the other student reads down column 2, together completing the story. </a:t>
            </a:r>
          </a:p>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The lines that should be read chorally (voices together) are in bold.</a:t>
            </a:r>
            <a:endParaRPr lang="en-US" sz="1600" dirty="0">
              <a:effectLst/>
              <a:latin typeface="Neuemontreal-light" panose="00000400000000000000" pitchFamily="50"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721397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3691969980"/>
              </p:ext>
            </p:extLst>
          </p:nvPr>
        </p:nvGraphicFramePr>
        <p:xfrm>
          <a:off x="929640" y="792852"/>
          <a:ext cx="5808980" cy="4303344"/>
        </p:xfrm>
        <a:graphic>
          <a:graphicData uri="http://schemas.openxmlformats.org/drawingml/2006/table">
            <a:tbl>
              <a:tblPr firstRow="1" firstCol="1" bandRow="1">
                <a:tableStyleId>{5C22544A-7EE6-4342-B048-85BDC9FD1C3A}</a:tableStyleId>
              </a:tblPr>
              <a:tblGrid>
                <a:gridCol w="2904490">
                  <a:extLst>
                    <a:ext uri="{9D8B030D-6E8A-4147-A177-3AD203B41FA5}">
                      <a16:colId xmlns:a16="http://schemas.microsoft.com/office/drawing/2014/main" val="4056414663"/>
                    </a:ext>
                  </a:extLst>
                </a:gridCol>
                <a:gridCol w="2904490">
                  <a:extLst>
                    <a:ext uri="{9D8B030D-6E8A-4147-A177-3AD203B41FA5}">
                      <a16:colId xmlns:a16="http://schemas.microsoft.com/office/drawing/2014/main" val="2121055901"/>
                    </a:ext>
                  </a:extLst>
                </a:gridCol>
              </a:tblGrid>
              <a:tr h="271757">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Ham</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207714">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379866">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 </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In a flash, the cat bandit was tugging on the belt.</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7665004"/>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Tug,</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28975540"/>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tug,</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17255100"/>
                  </a:ext>
                </a:extLst>
              </a:tr>
              <a:tr h="207714">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rPr>
                        <a:t>tug!</a:t>
                      </a:r>
                      <a:endParaRPr lang="en-US" sz="1600" b="1">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rPr>
                        <a:t>tug!</a:t>
                      </a:r>
                      <a:endParaRPr lang="en-US" sz="1600" b="1"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945741183"/>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Yank,</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74359385"/>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yank,</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53594956"/>
                  </a:ext>
                </a:extLst>
              </a:tr>
              <a:tr h="207714">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rPr>
                        <a:t>yank!</a:t>
                      </a:r>
                      <a:endParaRPr lang="en-US" sz="1600" b="1">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rPr>
                        <a:t>yank!</a:t>
                      </a:r>
                      <a:endParaRPr lang="en-US" sz="1600" b="1"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037820521"/>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At last, the pan slid off.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01820885"/>
                  </a:ext>
                </a:extLst>
              </a:tr>
              <a:tr h="32520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 </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It fell down and landed with a clang.</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412445593"/>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Then—</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0695840"/>
                  </a:ext>
                </a:extLst>
              </a:tr>
              <a:tr h="207714">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rPr>
                        <a:t>munch, munch, munch—</a:t>
                      </a:r>
                      <a:endParaRPr lang="en-US" sz="1600" b="1">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rPr>
                        <a:t>munch, munch, munch—</a:t>
                      </a:r>
                      <a:endParaRPr lang="en-US" sz="1600" b="1"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73521361"/>
                  </a:ext>
                </a:extLst>
              </a:tr>
              <a:tr h="207714">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rPr>
                        <a:t> </a:t>
                      </a:r>
                      <a:endParaRPr lang="en-US" sz="1600" b="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rPr>
                        <a:t>that was the end of the ham.</a:t>
                      </a:r>
                      <a:endParaRPr lang="en-US" sz="1600" b="0" dirty="0">
                        <a:solidFill>
                          <a:schemeClr val="tx1"/>
                        </a:solidFill>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088799220"/>
                  </a:ext>
                </a:extLst>
              </a:tr>
            </a:tbl>
          </a:graphicData>
        </a:graphic>
      </p:graphicFrame>
      <p:sp>
        <p:nvSpPr>
          <p:cNvPr id="6" name="TextBox 5">
            <a:extLst>
              <a:ext uri="{FF2B5EF4-FFF2-40B4-BE49-F238E27FC236}">
                <a16:creationId xmlns:a16="http://schemas.microsoft.com/office/drawing/2014/main" id="{0940A82B-E142-4716-981B-387309CDEB51}"/>
              </a:ext>
            </a:extLst>
          </p:cNvPr>
          <p:cNvSpPr txBox="1"/>
          <p:nvPr/>
        </p:nvSpPr>
        <p:spPr>
          <a:xfrm>
            <a:off x="2674620" y="357470"/>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 (“The Ham” continued)</a:t>
            </a:r>
          </a:p>
        </p:txBody>
      </p:sp>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15</a:t>
            </a:fld>
            <a:endParaRPr lang="en-US"/>
          </a:p>
        </p:txBody>
      </p:sp>
      <p:sp>
        <p:nvSpPr>
          <p:cNvPr id="7" name="TextBox 6">
            <a:extLst>
              <a:ext uri="{FF2B5EF4-FFF2-40B4-BE49-F238E27FC236}">
                <a16:creationId xmlns:a16="http://schemas.microsoft.com/office/drawing/2014/main" id="{3E3BBEE3-B2B0-4E32-81A6-E55CBF3081DD}"/>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Tree>
    <p:extLst>
      <p:ext uri="{BB962C8B-B14F-4D97-AF65-F5344CB8AC3E}">
        <p14:creationId xmlns:p14="http://schemas.microsoft.com/office/powerpoint/2010/main" val="242951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2746621616"/>
              </p:ext>
            </p:extLst>
          </p:nvPr>
        </p:nvGraphicFramePr>
        <p:xfrm>
          <a:off x="922020" y="792852"/>
          <a:ext cx="5816600" cy="8149495"/>
        </p:xfrm>
        <a:graphic>
          <a:graphicData uri="http://schemas.openxmlformats.org/drawingml/2006/table">
            <a:tbl>
              <a:tblPr firstRow="1" firstCol="1" bandRow="1">
                <a:tableStyleId>{5C22544A-7EE6-4342-B048-85BDC9FD1C3A}</a:tableStyleId>
              </a:tblPr>
              <a:tblGrid>
                <a:gridCol w="2908300">
                  <a:extLst>
                    <a:ext uri="{9D8B030D-6E8A-4147-A177-3AD203B41FA5}">
                      <a16:colId xmlns:a16="http://schemas.microsoft.com/office/drawing/2014/main" val="4056414663"/>
                    </a:ext>
                  </a:extLst>
                </a:gridCol>
                <a:gridCol w="2908300">
                  <a:extLst>
                    <a:ext uri="{9D8B030D-6E8A-4147-A177-3AD203B41FA5}">
                      <a16:colId xmlns:a16="http://schemas.microsoft.com/office/drawing/2014/main" val="2121055901"/>
                    </a:ext>
                  </a:extLst>
                </a:gridCol>
              </a:tblGrid>
              <a:tr h="364041">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Fish</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302625">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Once Mom hung a fish up on a string.</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838963410"/>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was scratching himself</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3462614"/>
                  </a:ext>
                </a:extLst>
              </a:tr>
              <a:tr h="312663">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when he got a whiff of the fish.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37993451"/>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Quick as a flash </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Quick as a flash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9731799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ran into the kitchen.</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508347807"/>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spotted the fish hanging on the string.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7722043"/>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sat down to think up a plan to get the fish.</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180830832"/>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ran and got Mom’s glasses.</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41870569"/>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set the glasses on a bench that was in the sun.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97557934"/>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sun shone on the two lenses of the glasses.</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The sun shone on the two lenses of the glasses.</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300469880"/>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lenses glinted in the sun.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9692320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slid the glasses a bit to the left.</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599462036"/>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He slid the glasses until one of the lenses sent hot sun flashing onto the string.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38187228"/>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sat. </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sat.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550153524"/>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sun from the glasses shone on the string.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91167462"/>
                  </a:ext>
                </a:extLst>
              </a:tr>
            </a:tbl>
          </a:graphicData>
        </a:graphic>
      </p:graphicFrame>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16</a:t>
            </a:fld>
            <a:endParaRPr lang="en-US"/>
          </a:p>
        </p:txBody>
      </p:sp>
      <p:sp>
        <p:nvSpPr>
          <p:cNvPr id="10" name="TextBox 9">
            <a:extLst>
              <a:ext uri="{FF2B5EF4-FFF2-40B4-BE49-F238E27FC236}">
                <a16:creationId xmlns:a16="http://schemas.microsoft.com/office/drawing/2014/main" id="{B6FCE400-1F09-4483-891B-EDCDD4D7C9FB}"/>
              </a:ext>
            </a:extLst>
          </p:cNvPr>
          <p:cNvSpPr txBox="1"/>
          <p:nvPr/>
        </p:nvSpPr>
        <p:spPr>
          <a:xfrm>
            <a:off x="854284" y="162474"/>
            <a:ext cx="4137660" cy="276999"/>
          </a:xfrm>
          <a:prstGeom prst="rect">
            <a:avLst/>
          </a:prstGeom>
          <a:noFill/>
        </p:spPr>
        <p:txBody>
          <a:bodyPr wrap="square" rtlCol="0">
            <a:spAutoFit/>
          </a:bodyPr>
          <a:lstStyle/>
          <a:p>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Name: 	    _________________________________________________</a:t>
            </a:r>
          </a:p>
        </p:txBody>
      </p:sp>
      <p:sp>
        <p:nvSpPr>
          <p:cNvPr id="11" name="TextBox 10">
            <a:extLst>
              <a:ext uri="{FF2B5EF4-FFF2-40B4-BE49-F238E27FC236}">
                <a16:creationId xmlns:a16="http://schemas.microsoft.com/office/drawing/2014/main" id="{B9C42591-5FBC-4FA1-8052-36F353B22D79}"/>
              </a:ext>
            </a:extLst>
          </p:cNvPr>
          <p:cNvSpPr txBox="1"/>
          <p:nvPr/>
        </p:nvSpPr>
        <p:spPr>
          <a:xfrm>
            <a:off x="2600960" y="363089"/>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a:t>
            </a:r>
          </a:p>
        </p:txBody>
      </p:sp>
      <p:sp>
        <p:nvSpPr>
          <p:cNvPr id="12" name="TextBox 11">
            <a:extLst>
              <a:ext uri="{FF2B5EF4-FFF2-40B4-BE49-F238E27FC236}">
                <a16:creationId xmlns:a16="http://schemas.microsoft.com/office/drawing/2014/main" id="{BEB4F8B7-E7D3-4653-A14E-8CECD98845C4}"/>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
        <p:nvSpPr>
          <p:cNvPr id="13" name="Text Box 2">
            <a:extLst>
              <a:ext uri="{FF2B5EF4-FFF2-40B4-BE49-F238E27FC236}">
                <a16:creationId xmlns:a16="http://schemas.microsoft.com/office/drawing/2014/main" id="{47D0710E-D596-4D51-80BE-6A4E853BBC27}"/>
              </a:ext>
            </a:extLst>
          </p:cNvPr>
          <p:cNvSpPr txBox="1"/>
          <p:nvPr/>
        </p:nvSpPr>
        <p:spPr>
          <a:xfrm>
            <a:off x="214206" y="704425"/>
            <a:ext cx="550545" cy="7440507"/>
          </a:xfrm>
          <a:prstGeom prst="rect">
            <a:avLst/>
          </a:prstGeom>
          <a:noFill/>
          <a:ln w="6350">
            <a:noFill/>
          </a:ln>
        </p:spPr>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Directions: One student reads down column 1 while the other student reads down column 2, together completing the story. </a:t>
            </a:r>
          </a:p>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The lines that should be read chorally (voices together) are in bold.</a:t>
            </a:r>
            <a:endParaRPr lang="en-US" sz="1600" dirty="0">
              <a:effectLst/>
              <a:latin typeface="Neuemontreal-light" panose="00000400000000000000" pitchFamily="50"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86108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3769181072"/>
              </p:ext>
            </p:extLst>
          </p:nvPr>
        </p:nvGraphicFramePr>
        <p:xfrm>
          <a:off x="929640" y="792852"/>
          <a:ext cx="5808980" cy="2804504"/>
        </p:xfrm>
        <a:graphic>
          <a:graphicData uri="http://schemas.openxmlformats.org/drawingml/2006/table">
            <a:tbl>
              <a:tblPr firstRow="1" firstCol="1" bandRow="1">
                <a:tableStyleId>{5C22544A-7EE6-4342-B048-85BDC9FD1C3A}</a:tableStyleId>
              </a:tblPr>
              <a:tblGrid>
                <a:gridCol w="2904490">
                  <a:extLst>
                    <a:ext uri="{9D8B030D-6E8A-4147-A177-3AD203B41FA5}">
                      <a16:colId xmlns:a16="http://schemas.microsoft.com/office/drawing/2014/main" val="4056414663"/>
                    </a:ext>
                  </a:extLst>
                </a:gridCol>
                <a:gridCol w="2904490">
                  <a:extLst>
                    <a:ext uri="{9D8B030D-6E8A-4147-A177-3AD203B41FA5}">
                      <a16:colId xmlns:a16="http://schemas.microsoft.com/office/drawing/2014/main" val="2121055901"/>
                    </a:ext>
                  </a:extLst>
                </a:gridCol>
              </a:tblGrid>
              <a:tr h="271757">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Fish</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207714">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string got hot.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7665004"/>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wax on the string melted.</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28975540"/>
                  </a:ext>
                </a:extLst>
              </a:tr>
              <a:tr h="230872">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Then,</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17255100"/>
                  </a:ext>
                </a:extLst>
              </a:tr>
              <a:tr h="23087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rip!</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rip!</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945741183"/>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fish fell. Then—</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77040559"/>
                  </a:ext>
                </a:extLst>
              </a:tr>
              <a:tr h="230872">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munch, munch, munch—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munch, munch, munch—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3166345"/>
                  </a:ext>
                </a:extLst>
              </a:tr>
              <a:tr h="230872">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that was the end of the fish.</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74359385"/>
                  </a:ext>
                </a:extLst>
              </a:tr>
            </a:tbl>
          </a:graphicData>
        </a:graphic>
      </p:graphicFrame>
      <p:sp>
        <p:nvSpPr>
          <p:cNvPr id="6" name="TextBox 5">
            <a:extLst>
              <a:ext uri="{FF2B5EF4-FFF2-40B4-BE49-F238E27FC236}">
                <a16:creationId xmlns:a16="http://schemas.microsoft.com/office/drawing/2014/main" id="{0940A82B-E142-4716-981B-387309CDEB51}"/>
              </a:ext>
            </a:extLst>
          </p:cNvPr>
          <p:cNvSpPr txBox="1"/>
          <p:nvPr/>
        </p:nvSpPr>
        <p:spPr>
          <a:xfrm>
            <a:off x="2674620" y="357470"/>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 (“The Fish” continued)</a:t>
            </a:r>
          </a:p>
        </p:txBody>
      </p:sp>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17</a:t>
            </a:fld>
            <a:endParaRPr lang="en-US"/>
          </a:p>
        </p:txBody>
      </p:sp>
      <p:sp>
        <p:nvSpPr>
          <p:cNvPr id="7" name="TextBox 6">
            <a:extLst>
              <a:ext uri="{FF2B5EF4-FFF2-40B4-BE49-F238E27FC236}">
                <a16:creationId xmlns:a16="http://schemas.microsoft.com/office/drawing/2014/main" id="{0B48EDF1-A458-4155-AFDC-2AD3A33FE759}"/>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Tree>
    <p:extLst>
      <p:ext uri="{BB962C8B-B14F-4D97-AF65-F5344CB8AC3E}">
        <p14:creationId xmlns:p14="http://schemas.microsoft.com/office/powerpoint/2010/main" val="2493946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2680664794"/>
              </p:ext>
            </p:extLst>
          </p:nvPr>
        </p:nvGraphicFramePr>
        <p:xfrm>
          <a:off x="922020" y="792852"/>
          <a:ext cx="5816600" cy="7313926"/>
        </p:xfrm>
        <a:graphic>
          <a:graphicData uri="http://schemas.openxmlformats.org/drawingml/2006/table">
            <a:tbl>
              <a:tblPr firstRow="1" firstCol="1" bandRow="1">
                <a:tableStyleId>{5C22544A-7EE6-4342-B048-85BDC9FD1C3A}</a:tableStyleId>
              </a:tblPr>
              <a:tblGrid>
                <a:gridCol w="2908300">
                  <a:extLst>
                    <a:ext uri="{9D8B030D-6E8A-4147-A177-3AD203B41FA5}">
                      <a16:colId xmlns:a16="http://schemas.microsoft.com/office/drawing/2014/main" val="4056414663"/>
                    </a:ext>
                  </a:extLst>
                </a:gridCol>
                <a:gridCol w="2908300">
                  <a:extLst>
                    <a:ext uri="{9D8B030D-6E8A-4147-A177-3AD203B41FA5}">
                      <a16:colId xmlns:a16="http://schemas.microsoft.com/office/drawing/2014/main" val="2121055901"/>
                    </a:ext>
                  </a:extLst>
                </a:gridCol>
              </a:tblGrid>
              <a:tr h="364041">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Milk</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302625">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Once Beth left a glass of milk on the deck.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838963410"/>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spotted it.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70459465"/>
                  </a:ext>
                </a:extLst>
              </a:tr>
              <a:tr h="312663">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It was up where he could not get it.</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79924315"/>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was sad. </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was sad.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37993451"/>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But then he spotted a string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9731799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that ran from the shed to the deck.</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508347807"/>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Mom had hung wet socks,</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7722043"/>
                  </a:ext>
                </a:extLst>
              </a:tr>
              <a:tr h="312663">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wet pants,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180830832"/>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and a wet jacket on the string.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41870569"/>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grinned.</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grinned.</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97557934"/>
                  </a:ext>
                </a:extLst>
              </a:tr>
              <a:tr h="312663">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went and got Dad’s belt.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300469880"/>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got up on top of the shed.</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9692320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He swung the belt on top of the string.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599462036"/>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held on to the belt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38187228"/>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and jumped off the shed. Whiz!</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and jumped off the shed. Whiz!</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550153524"/>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went zipping off on the string.</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91167462"/>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Pop, pop, pop!</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Pop, pop, pop!</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610602808"/>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knocked the socks off the string.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6792788"/>
                  </a:ext>
                </a:extLst>
              </a:tr>
            </a:tbl>
          </a:graphicData>
        </a:graphic>
      </p:graphicFrame>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18</a:t>
            </a:fld>
            <a:endParaRPr lang="en-US"/>
          </a:p>
        </p:txBody>
      </p:sp>
      <p:sp>
        <p:nvSpPr>
          <p:cNvPr id="10" name="TextBox 9">
            <a:extLst>
              <a:ext uri="{FF2B5EF4-FFF2-40B4-BE49-F238E27FC236}">
                <a16:creationId xmlns:a16="http://schemas.microsoft.com/office/drawing/2014/main" id="{F7E97543-9124-4CA0-82F0-A0B6F814CD0A}"/>
              </a:ext>
            </a:extLst>
          </p:cNvPr>
          <p:cNvSpPr txBox="1"/>
          <p:nvPr/>
        </p:nvSpPr>
        <p:spPr>
          <a:xfrm>
            <a:off x="854284" y="162474"/>
            <a:ext cx="4137660" cy="276999"/>
          </a:xfrm>
          <a:prstGeom prst="rect">
            <a:avLst/>
          </a:prstGeom>
          <a:noFill/>
        </p:spPr>
        <p:txBody>
          <a:bodyPr wrap="square" rtlCol="0">
            <a:spAutoFit/>
          </a:bodyPr>
          <a:lstStyle/>
          <a:p>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Name: 	    _________________________________________________</a:t>
            </a:r>
          </a:p>
        </p:txBody>
      </p:sp>
      <p:sp>
        <p:nvSpPr>
          <p:cNvPr id="11" name="TextBox 10">
            <a:extLst>
              <a:ext uri="{FF2B5EF4-FFF2-40B4-BE49-F238E27FC236}">
                <a16:creationId xmlns:a16="http://schemas.microsoft.com/office/drawing/2014/main" id="{6FED77A3-4BDF-4811-A378-83CD4155890A}"/>
              </a:ext>
            </a:extLst>
          </p:cNvPr>
          <p:cNvSpPr txBox="1"/>
          <p:nvPr/>
        </p:nvSpPr>
        <p:spPr>
          <a:xfrm>
            <a:off x="2600960" y="363089"/>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a:t>
            </a:r>
          </a:p>
        </p:txBody>
      </p:sp>
      <p:sp>
        <p:nvSpPr>
          <p:cNvPr id="12" name="TextBox 11">
            <a:extLst>
              <a:ext uri="{FF2B5EF4-FFF2-40B4-BE49-F238E27FC236}">
                <a16:creationId xmlns:a16="http://schemas.microsoft.com/office/drawing/2014/main" id="{A89C3691-65CD-422D-A786-869B222A024E}"/>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
        <p:nvSpPr>
          <p:cNvPr id="13" name="Text Box 2">
            <a:extLst>
              <a:ext uri="{FF2B5EF4-FFF2-40B4-BE49-F238E27FC236}">
                <a16:creationId xmlns:a16="http://schemas.microsoft.com/office/drawing/2014/main" id="{D65CF689-7D47-4C62-9ACF-2ED42538F8AC}"/>
              </a:ext>
            </a:extLst>
          </p:cNvPr>
          <p:cNvSpPr txBox="1"/>
          <p:nvPr/>
        </p:nvSpPr>
        <p:spPr>
          <a:xfrm>
            <a:off x="214206" y="704425"/>
            <a:ext cx="550545" cy="7440507"/>
          </a:xfrm>
          <a:prstGeom prst="rect">
            <a:avLst/>
          </a:prstGeom>
          <a:noFill/>
          <a:ln w="6350">
            <a:noFill/>
          </a:ln>
        </p:spPr>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Directions: One student reads down column 1 while the other student reads down column 2, together completing the story. </a:t>
            </a:r>
          </a:p>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The lines that should be read chorally (voices together) are in bold.</a:t>
            </a:r>
            <a:endParaRPr lang="en-US" sz="1600" dirty="0">
              <a:effectLst/>
              <a:latin typeface="Neuemontreal-light" panose="00000400000000000000" pitchFamily="50"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972677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4085305587"/>
              </p:ext>
            </p:extLst>
          </p:nvPr>
        </p:nvGraphicFramePr>
        <p:xfrm>
          <a:off x="929640" y="792852"/>
          <a:ext cx="5808980" cy="4802659"/>
        </p:xfrm>
        <a:graphic>
          <a:graphicData uri="http://schemas.openxmlformats.org/drawingml/2006/table">
            <a:tbl>
              <a:tblPr firstRow="1" firstCol="1" bandRow="1">
                <a:tableStyleId>{5C22544A-7EE6-4342-B048-85BDC9FD1C3A}</a:tableStyleId>
              </a:tblPr>
              <a:tblGrid>
                <a:gridCol w="2904490">
                  <a:extLst>
                    <a:ext uri="{9D8B030D-6E8A-4147-A177-3AD203B41FA5}">
                      <a16:colId xmlns:a16="http://schemas.microsoft.com/office/drawing/2014/main" val="4056414663"/>
                    </a:ext>
                  </a:extLst>
                </a:gridCol>
                <a:gridCol w="2904490">
                  <a:extLst>
                    <a:ext uri="{9D8B030D-6E8A-4147-A177-3AD203B41FA5}">
                      <a16:colId xmlns:a16="http://schemas.microsoft.com/office/drawing/2014/main" val="2121055901"/>
                    </a:ext>
                  </a:extLst>
                </a:gridCol>
              </a:tblGrid>
              <a:tr h="271757">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Milk</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207714">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23087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Pop, pop, pop!</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Pop, pop, pop!</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7665004"/>
                  </a:ext>
                </a:extLst>
              </a:tr>
              <a:tr h="230872">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He knocked the pants off the string.</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28975540"/>
                  </a:ext>
                </a:extLst>
              </a:tr>
              <a:tr h="230872">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Thwack!</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Thwack!</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17255100"/>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knocked the jacket off the string.</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945741183"/>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At last the bandit went zipping past the milk.</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77040559"/>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As he went past, he kicked the cup with his leg.</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3166345"/>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cup fell on the deck with a crash.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74359385"/>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landed on the deck.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098115851"/>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Then—</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11721604"/>
                  </a:ext>
                </a:extLst>
              </a:tr>
              <a:tr h="23087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lap, lap, lap—</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lap, lap, lap—</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282225848"/>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that was the end of the milk.</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289390893"/>
                  </a:ext>
                </a:extLst>
              </a:tr>
            </a:tbl>
          </a:graphicData>
        </a:graphic>
      </p:graphicFrame>
      <p:sp>
        <p:nvSpPr>
          <p:cNvPr id="6" name="TextBox 5">
            <a:extLst>
              <a:ext uri="{FF2B5EF4-FFF2-40B4-BE49-F238E27FC236}">
                <a16:creationId xmlns:a16="http://schemas.microsoft.com/office/drawing/2014/main" id="{0940A82B-E142-4716-981B-387309CDEB51}"/>
              </a:ext>
            </a:extLst>
          </p:cNvPr>
          <p:cNvSpPr txBox="1"/>
          <p:nvPr/>
        </p:nvSpPr>
        <p:spPr>
          <a:xfrm>
            <a:off x="2674620" y="357470"/>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 (“The Milk” continued)</a:t>
            </a:r>
          </a:p>
        </p:txBody>
      </p:sp>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19</a:t>
            </a:fld>
            <a:endParaRPr lang="en-US"/>
          </a:p>
        </p:txBody>
      </p:sp>
      <p:sp>
        <p:nvSpPr>
          <p:cNvPr id="7" name="TextBox 6">
            <a:extLst>
              <a:ext uri="{FF2B5EF4-FFF2-40B4-BE49-F238E27FC236}">
                <a16:creationId xmlns:a16="http://schemas.microsoft.com/office/drawing/2014/main" id="{3434F5DE-9859-4B31-9871-E3156D367E91}"/>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Tree>
    <p:extLst>
      <p:ext uri="{BB962C8B-B14F-4D97-AF65-F5344CB8AC3E}">
        <p14:creationId xmlns:p14="http://schemas.microsoft.com/office/powerpoint/2010/main" val="2477132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2671861162"/>
              </p:ext>
            </p:extLst>
          </p:nvPr>
        </p:nvGraphicFramePr>
        <p:xfrm>
          <a:off x="922020" y="792852"/>
          <a:ext cx="5816600" cy="8009687"/>
        </p:xfrm>
        <a:graphic>
          <a:graphicData uri="http://schemas.openxmlformats.org/drawingml/2006/table">
            <a:tbl>
              <a:tblPr firstRow="1" firstCol="1" bandRow="1">
                <a:tableStyleId>{5C22544A-7EE6-4342-B048-85BDC9FD1C3A}</a:tableStyleId>
              </a:tblPr>
              <a:tblGrid>
                <a:gridCol w="2908300">
                  <a:extLst>
                    <a:ext uri="{9D8B030D-6E8A-4147-A177-3AD203B41FA5}">
                      <a16:colId xmlns:a16="http://schemas.microsoft.com/office/drawing/2014/main" val="4056414663"/>
                    </a:ext>
                  </a:extLst>
                </a:gridCol>
                <a:gridCol w="2908300">
                  <a:extLst>
                    <a:ext uri="{9D8B030D-6E8A-4147-A177-3AD203B41FA5}">
                      <a16:colId xmlns:a16="http://schemas.microsoft.com/office/drawing/2014/main" val="2121055901"/>
                    </a:ext>
                  </a:extLst>
                </a:gridCol>
              </a:tblGrid>
              <a:tr h="364041">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Chips</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302625">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Once Mom left a big bag of chips on the top shelf in the kitchen.</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838963410"/>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will not get them up there,” </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will not get them up there,”</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605170243"/>
                  </a:ext>
                </a:extLst>
              </a:tr>
              <a:tr h="312663">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she said.</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16412501"/>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But it was not long until the cat bandit was up to his tricks.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37993451"/>
                  </a:ext>
                </a:extLst>
              </a:tr>
              <a:tr h="312663">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He got a log,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9731799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a plank,</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508347807"/>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and a big rock.</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7722043"/>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set the rock on the bench.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180830832"/>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He set the log on the rug next to the bench.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41870569"/>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set the plank on top of the log.</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97557934"/>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the bandit sat on one end of the plank.</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300469880"/>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slid the rock off the bench.</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9692320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rock fell and landed on one end of the plank.</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599462036"/>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Smack!</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Smack!</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38187228"/>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end of the plank where the rock fell went down fast.</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550153524"/>
                  </a:ext>
                </a:extLst>
              </a:tr>
              <a:tr h="312663">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But the end of the plank the cat bandit was sitting on popped up,</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91167462"/>
                  </a:ext>
                </a:extLst>
              </a:tr>
              <a:tr h="312663">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and the cat bandit popped up with it.</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610602808"/>
                  </a:ext>
                </a:extLst>
              </a:tr>
            </a:tbl>
          </a:graphicData>
        </a:graphic>
      </p:graphicFrame>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20</a:t>
            </a:fld>
            <a:endParaRPr lang="en-US"/>
          </a:p>
        </p:txBody>
      </p:sp>
      <p:sp>
        <p:nvSpPr>
          <p:cNvPr id="10" name="TextBox 9">
            <a:extLst>
              <a:ext uri="{FF2B5EF4-FFF2-40B4-BE49-F238E27FC236}">
                <a16:creationId xmlns:a16="http://schemas.microsoft.com/office/drawing/2014/main" id="{10D15FFE-90B4-491B-BC1F-E3C21E9A87B3}"/>
              </a:ext>
            </a:extLst>
          </p:cNvPr>
          <p:cNvSpPr txBox="1"/>
          <p:nvPr/>
        </p:nvSpPr>
        <p:spPr>
          <a:xfrm>
            <a:off x="854284" y="162474"/>
            <a:ext cx="4137660" cy="276999"/>
          </a:xfrm>
          <a:prstGeom prst="rect">
            <a:avLst/>
          </a:prstGeom>
          <a:noFill/>
        </p:spPr>
        <p:txBody>
          <a:bodyPr wrap="square" rtlCol="0">
            <a:spAutoFit/>
          </a:bodyPr>
          <a:lstStyle/>
          <a:p>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Name: 	    _________________________________________________</a:t>
            </a:r>
          </a:p>
        </p:txBody>
      </p:sp>
      <p:sp>
        <p:nvSpPr>
          <p:cNvPr id="11" name="TextBox 10">
            <a:extLst>
              <a:ext uri="{FF2B5EF4-FFF2-40B4-BE49-F238E27FC236}">
                <a16:creationId xmlns:a16="http://schemas.microsoft.com/office/drawing/2014/main" id="{6E4F7686-AFA0-41B4-8293-F1A077BFBF1A}"/>
              </a:ext>
            </a:extLst>
          </p:cNvPr>
          <p:cNvSpPr txBox="1"/>
          <p:nvPr/>
        </p:nvSpPr>
        <p:spPr>
          <a:xfrm>
            <a:off x="2600960" y="363089"/>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a:t>
            </a:r>
          </a:p>
        </p:txBody>
      </p:sp>
      <p:sp>
        <p:nvSpPr>
          <p:cNvPr id="12" name="TextBox 11">
            <a:extLst>
              <a:ext uri="{FF2B5EF4-FFF2-40B4-BE49-F238E27FC236}">
                <a16:creationId xmlns:a16="http://schemas.microsoft.com/office/drawing/2014/main" id="{6753930A-2E88-400A-AF50-776F47239129}"/>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
        <p:nvSpPr>
          <p:cNvPr id="13" name="Text Box 2">
            <a:extLst>
              <a:ext uri="{FF2B5EF4-FFF2-40B4-BE49-F238E27FC236}">
                <a16:creationId xmlns:a16="http://schemas.microsoft.com/office/drawing/2014/main" id="{2BE09D78-1959-4F07-B949-A3EF3CB25C80}"/>
              </a:ext>
            </a:extLst>
          </p:cNvPr>
          <p:cNvSpPr txBox="1"/>
          <p:nvPr/>
        </p:nvSpPr>
        <p:spPr>
          <a:xfrm>
            <a:off x="214206" y="704425"/>
            <a:ext cx="550545" cy="7440507"/>
          </a:xfrm>
          <a:prstGeom prst="rect">
            <a:avLst/>
          </a:prstGeom>
          <a:noFill/>
          <a:ln w="6350">
            <a:noFill/>
          </a:ln>
        </p:spPr>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Directions: One student reads down column 1 while the other student reads down column 2, together completing the story. </a:t>
            </a:r>
          </a:p>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The lines that should be read chorally (voices together) are in bold.</a:t>
            </a:r>
            <a:endParaRPr lang="en-US" sz="1600" dirty="0">
              <a:effectLst/>
              <a:latin typeface="Neuemontreal-light" panose="00000400000000000000" pitchFamily="50"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85738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22575778"/>
              </p:ext>
            </p:extLst>
          </p:nvPr>
        </p:nvGraphicFramePr>
        <p:xfrm>
          <a:off x="929640" y="792852"/>
          <a:ext cx="5808980" cy="3065425"/>
        </p:xfrm>
        <a:graphic>
          <a:graphicData uri="http://schemas.openxmlformats.org/drawingml/2006/table">
            <a:tbl>
              <a:tblPr firstRow="1" firstCol="1" bandRow="1">
                <a:tableStyleId>{5C22544A-7EE6-4342-B048-85BDC9FD1C3A}</a:tableStyleId>
              </a:tblPr>
              <a:tblGrid>
                <a:gridCol w="2904490">
                  <a:extLst>
                    <a:ext uri="{9D8B030D-6E8A-4147-A177-3AD203B41FA5}">
                      <a16:colId xmlns:a16="http://schemas.microsoft.com/office/drawing/2014/main" val="4056414663"/>
                    </a:ext>
                  </a:extLst>
                </a:gridCol>
                <a:gridCol w="2904490">
                  <a:extLst>
                    <a:ext uri="{9D8B030D-6E8A-4147-A177-3AD203B41FA5}">
                      <a16:colId xmlns:a16="http://schemas.microsoft.com/office/drawing/2014/main" val="2121055901"/>
                    </a:ext>
                  </a:extLst>
                </a:gridCol>
              </a:tblGrid>
              <a:tr h="271757">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Chips</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207714">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23087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Whiz!</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Whiz!</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7665004"/>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did a flip and landed on top of the shelf.</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28975540"/>
                  </a:ext>
                </a:extLst>
              </a:tr>
              <a:tr h="230872">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Slash!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Slash!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17255100"/>
                  </a:ext>
                </a:extLst>
              </a:tr>
              <a:tr h="230872">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bandit cut a big gash in the bag.</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945741183"/>
                  </a:ext>
                </a:extLst>
              </a:tr>
              <a:tr h="230872">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77040559"/>
                  </a:ext>
                </a:extLst>
              </a:tr>
              <a:tr h="230872">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crunch, crunch, crunch—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crunch, crunch, crunch—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3166345"/>
                  </a:ext>
                </a:extLst>
              </a:tr>
              <a:tr h="230872">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that was the end of the chips.</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74359385"/>
                  </a:ext>
                </a:extLst>
              </a:tr>
            </a:tbl>
          </a:graphicData>
        </a:graphic>
      </p:graphicFrame>
      <p:sp>
        <p:nvSpPr>
          <p:cNvPr id="6" name="TextBox 5">
            <a:extLst>
              <a:ext uri="{FF2B5EF4-FFF2-40B4-BE49-F238E27FC236}">
                <a16:creationId xmlns:a16="http://schemas.microsoft.com/office/drawing/2014/main" id="{0940A82B-E142-4716-981B-387309CDEB51}"/>
              </a:ext>
            </a:extLst>
          </p:cNvPr>
          <p:cNvSpPr txBox="1"/>
          <p:nvPr/>
        </p:nvSpPr>
        <p:spPr>
          <a:xfrm>
            <a:off x="2674620" y="357470"/>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 (“The Chips” continued)</a:t>
            </a:r>
          </a:p>
        </p:txBody>
      </p:sp>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21</a:t>
            </a:fld>
            <a:endParaRPr lang="en-US"/>
          </a:p>
        </p:txBody>
      </p:sp>
      <p:sp>
        <p:nvSpPr>
          <p:cNvPr id="7" name="TextBox 6">
            <a:extLst>
              <a:ext uri="{FF2B5EF4-FFF2-40B4-BE49-F238E27FC236}">
                <a16:creationId xmlns:a16="http://schemas.microsoft.com/office/drawing/2014/main" id="{D59E8BB6-93CB-4297-AB6E-0E64368F3891}"/>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Tree>
    <p:extLst>
      <p:ext uri="{BB962C8B-B14F-4D97-AF65-F5344CB8AC3E}">
        <p14:creationId xmlns:p14="http://schemas.microsoft.com/office/powerpoint/2010/main" val="2739333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2642519624"/>
              </p:ext>
            </p:extLst>
          </p:nvPr>
        </p:nvGraphicFramePr>
        <p:xfrm>
          <a:off x="922020" y="792852"/>
          <a:ext cx="5816600" cy="7818138"/>
        </p:xfrm>
        <a:graphic>
          <a:graphicData uri="http://schemas.openxmlformats.org/drawingml/2006/table">
            <a:tbl>
              <a:tblPr firstRow="1" firstCol="1" bandRow="1">
                <a:tableStyleId>{5C22544A-7EE6-4342-B048-85BDC9FD1C3A}</a:tableStyleId>
              </a:tblPr>
              <a:tblGrid>
                <a:gridCol w="2908300">
                  <a:extLst>
                    <a:ext uri="{9D8B030D-6E8A-4147-A177-3AD203B41FA5}">
                      <a16:colId xmlns:a16="http://schemas.microsoft.com/office/drawing/2014/main" val="4056414663"/>
                    </a:ext>
                  </a:extLst>
                </a:gridCol>
                <a:gridCol w="2908300">
                  <a:extLst>
                    <a:ext uri="{9D8B030D-6E8A-4147-A177-3AD203B41FA5}">
                      <a16:colId xmlns:a16="http://schemas.microsoft.com/office/drawing/2014/main" val="2121055901"/>
                    </a:ext>
                  </a:extLst>
                </a:gridCol>
              </a:tblGrid>
              <a:tr h="364041">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Catfish</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302625">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Dad went fishing and got a big catfish.</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838963410"/>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He left the catfish in a bucket.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18568728"/>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Then he locked the bucket in the shed.</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680758709"/>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“There!”</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“There!”</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37993451"/>
                  </a:ext>
                </a:extLst>
              </a:tr>
              <a:tr h="312663">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he said as he clicked the lock shut.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97317995"/>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“This lock will stop the cat!”</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“This lock will stop the cat!”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508347807"/>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tempting smell of fish drifted in the wind.</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7722043"/>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sensed that there was a fish in the shed.</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180830832"/>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went to visit.</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He went to visit.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41870569"/>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shed was locked up.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497557934"/>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But that did not stop him!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300469880"/>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He went and got a belt.</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96923205"/>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He hitched the end of the belt to the lock and tugged on it.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599462036"/>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But the lock held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38187228"/>
                  </a:ext>
                </a:extLst>
              </a:tr>
              <a:tr h="312663">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and the shed just sat there.</a:t>
                      </a:r>
                      <a:endParaRPr lang="en-US" sz="1100" b="1"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and the shed just sat there.</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1550153524"/>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went and got a dog.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091167462"/>
                  </a:ext>
                </a:extLst>
              </a:tr>
              <a:tr h="312663">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and the dog tugged on the belt.</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610602808"/>
                  </a:ext>
                </a:extLst>
              </a:tr>
              <a:tr h="312663">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But still the shed just sat there.</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But still the shed just sat there.</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786792788"/>
                  </a:ext>
                </a:extLst>
              </a:tr>
            </a:tbl>
          </a:graphicData>
        </a:graphic>
      </p:graphicFrame>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22</a:t>
            </a:fld>
            <a:endParaRPr lang="en-US"/>
          </a:p>
        </p:txBody>
      </p:sp>
      <p:sp>
        <p:nvSpPr>
          <p:cNvPr id="10" name="TextBox 9">
            <a:extLst>
              <a:ext uri="{FF2B5EF4-FFF2-40B4-BE49-F238E27FC236}">
                <a16:creationId xmlns:a16="http://schemas.microsoft.com/office/drawing/2014/main" id="{67D4C3ED-820A-4624-A2B4-FC7221A4E0B7}"/>
              </a:ext>
            </a:extLst>
          </p:cNvPr>
          <p:cNvSpPr txBox="1"/>
          <p:nvPr/>
        </p:nvSpPr>
        <p:spPr>
          <a:xfrm>
            <a:off x="854284" y="162474"/>
            <a:ext cx="4137660" cy="276999"/>
          </a:xfrm>
          <a:prstGeom prst="rect">
            <a:avLst/>
          </a:prstGeom>
          <a:noFill/>
        </p:spPr>
        <p:txBody>
          <a:bodyPr wrap="square" rtlCol="0">
            <a:spAutoFit/>
          </a:bodyPr>
          <a:lstStyle/>
          <a:p>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Name: 	    _________________________________________________</a:t>
            </a:r>
          </a:p>
        </p:txBody>
      </p:sp>
      <p:sp>
        <p:nvSpPr>
          <p:cNvPr id="11" name="TextBox 10">
            <a:extLst>
              <a:ext uri="{FF2B5EF4-FFF2-40B4-BE49-F238E27FC236}">
                <a16:creationId xmlns:a16="http://schemas.microsoft.com/office/drawing/2014/main" id="{6850A955-4BDC-4F8E-BCDA-24CBF7204E10}"/>
              </a:ext>
            </a:extLst>
          </p:cNvPr>
          <p:cNvSpPr txBox="1"/>
          <p:nvPr/>
        </p:nvSpPr>
        <p:spPr>
          <a:xfrm>
            <a:off x="2600960" y="363089"/>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a:t>
            </a:r>
          </a:p>
        </p:txBody>
      </p:sp>
      <p:sp>
        <p:nvSpPr>
          <p:cNvPr id="12" name="TextBox 11">
            <a:extLst>
              <a:ext uri="{FF2B5EF4-FFF2-40B4-BE49-F238E27FC236}">
                <a16:creationId xmlns:a16="http://schemas.microsoft.com/office/drawing/2014/main" id="{58AD8DEB-3CEE-427A-BDB9-B2DAC4516C98}"/>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
        <p:nvSpPr>
          <p:cNvPr id="13" name="Text Box 2">
            <a:extLst>
              <a:ext uri="{FF2B5EF4-FFF2-40B4-BE49-F238E27FC236}">
                <a16:creationId xmlns:a16="http://schemas.microsoft.com/office/drawing/2014/main" id="{AFCF9C7D-9D62-4B4C-A38C-8EAE287290FB}"/>
              </a:ext>
            </a:extLst>
          </p:cNvPr>
          <p:cNvSpPr txBox="1"/>
          <p:nvPr/>
        </p:nvSpPr>
        <p:spPr>
          <a:xfrm>
            <a:off x="214206" y="704425"/>
            <a:ext cx="550545" cy="7440507"/>
          </a:xfrm>
          <a:prstGeom prst="rect">
            <a:avLst/>
          </a:prstGeom>
          <a:noFill/>
          <a:ln w="6350">
            <a:noFill/>
          </a:ln>
        </p:spPr>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Directions: One student reads down column 1 while the other student reads down column 2, together completing the story. </a:t>
            </a:r>
          </a:p>
          <a:p>
            <a:pPr marL="0" marR="0">
              <a:lnSpc>
                <a:spcPct val="107000"/>
              </a:lnSpc>
              <a:spcBef>
                <a:spcPts val="0"/>
              </a:spcBef>
              <a:spcAft>
                <a:spcPts val="0"/>
              </a:spcAft>
            </a:pPr>
            <a:r>
              <a:rPr lang="en-US" sz="1200" dirty="0">
                <a:effectLst/>
                <a:latin typeface="Neuemontreal-light" panose="00000400000000000000" pitchFamily="50" charset="0"/>
                <a:ea typeface="Microsoft Sans Serif" panose="020B0604020202020204" pitchFamily="34" charset="0"/>
                <a:cs typeface="Microsoft Sans Serif" panose="020B0604020202020204" pitchFamily="34" charset="0"/>
              </a:rPr>
              <a:t>The lines that should be read chorally (voices together) are in bold.</a:t>
            </a:r>
            <a:endParaRPr lang="en-US" sz="1600" dirty="0">
              <a:effectLst/>
              <a:latin typeface="Neuemontreal-light" panose="00000400000000000000" pitchFamily="50"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3122673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461ACD-2ABB-4F7F-878F-06826537A2C2}"/>
              </a:ext>
            </a:extLst>
          </p:cNvPr>
          <p:cNvGraphicFramePr>
            <a:graphicFrameLocks noGrp="1"/>
          </p:cNvGraphicFramePr>
          <p:nvPr>
            <p:extLst>
              <p:ext uri="{D42A27DB-BD31-4B8C-83A1-F6EECF244321}">
                <p14:modId xmlns:p14="http://schemas.microsoft.com/office/powerpoint/2010/main" val="3124465736"/>
              </p:ext>
            </p:extLst>
          </p:nvPr>
        </p:nvGraphicFramePr>
        <p:xfrm>
          <a:off x="929640" y="792852"/>
          <a:ext cx="5808980" cy="3673121"/>
        </p:xfrm>
        <a:graphic>
          <a:graphicData uri="http://schemas.openxmlformats.org/drawingml/2006/table">
            <a:tbl>
              <a:tblPr firstRow="1" firstCol="1" bandRow="1">
                <a:tableStyleId>{5C22544A-7EE6-4342-B048-85BDC9FD1C3A}</a:tableStyleId>
              </a:tblPr>
              <a:tblGrid>
                <a:gridCol w="2904490">
                  <a:extLst>
                    <a:ext uri="{9D8B030D-6E8A-4147-A177-3AD203B41FA5}">
                      <a16:colId xmlns:a16="http://schemas.microsoft.com/office/drawing/2014/main" val="4056414663"/>
                    </a:ext>
                  </a:extLst>
                </a:gridCol>
                <a:gridCol w="2904490">
                  <a:extLst>
                    <a:ext uri="{9D8B030D-6E8A-4147-A177-3AD203B41FA5}">
                      <a16:colId xmlns:a16="http://schemas.microsoft.com/office/drawing/2014/main" val="2121055901"/>
                    </a:ext>
                  </a:extLst>
                </a:gridCol>
              </a:tblGrid>
              <a:tr h="271757">
                <a:tc gridSpan="2">
                  <a:txBody>
                    <a:bodyPr/>
                    <a:lstStyle/>
                    <a:p>
                      <a:pPr marL="0" marR="0" algn="ctr">
                        <a:lnSpc>
                          <a:spcPct val="107000"/>
                        </a:lnSpc>
                        <a:spcBef>
                          <a:spcPts val="0"/>
                        </a:spcBef>
                        <a:spcAft>
                          <a:spcPts val="0"/>
                        </a:spcAft>
                      </a:pPr>
                      <a:r>
                        <a:rPr lang="en-US" sz="2200" b="1" dirty="0">
                          <a:solidFill>
                            <a:schemeClr val="bg1"/>
                          </a:solidFill>
                          <a:effectLst>
                            <a:outerShdw blurRad="38100" dist="38100" dir="2700000" algn="tl">
                              <a:srgbClr val="000000">
                                <a:alpha val="43137"/>
                              </a:srgbClr>
                            </a:outerShdw>
                          </a:effectLst>
                          <a:latin typeface="Report" panose="02000506020000020003" pitchFamily="2" charset="0"/>
                        </a:rPr>
                        <a:t>The Catfish</a:t>
                      </a:r>
                      <a:endParaRPr lang="en-US" sz="22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7BACDC"/>
                    </a:solidFill>
                  </a:tcPr>
                </a:tc>
                <a:tc hMerge="1">
                  <a:txBody>
                    <a:bodyPr/>
                    <a:lstStyle/>
                    <a:p>
                      <a:endParaRPr lang="en-US"/>
                    </a:p>
                  </a:txBody>
                  <a:tcPr/>
                </a:tc>
                <a:extLst>
                  <a:ext uri="{0D108BD9-81ED-4DB2-BD59-A6C34878D82A}">
                    <a16:rowId xmlns:a16="http://schemas.microsoft.com/office/drawing/2014/main" val="1110583919"/>
                  </a:ext>
                </a:extLst>
              </a:tr>
              <a:tr h="207714">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1</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rgbClr val="7BACDC"/>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tc>
                  <a:txBody>
                    <a:bodyPr/>
                    <a:lstStyle/>
                    <a:p>
                      <a:pPr marL="0" marR="0" algn="ctr">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Report" panose="02000506020000020003" pitchFamily="2" charset="0"/>
                        </a:rPr>
                        <a:t>2</a:t>
                      </a:r>
                      <a:endParaRPr lang="en-US" sz="1800" b="1" dirty="0">
                        <a:solidFill>
                          <a:schemeClr val="bg1"/>
                        </a:solidFill>
                        <a:effectLst>
                          <a:outerShdw blurRad="38100" dist="38100" dir="2700000" algn="tl">
                            <a:srgbClr val="000000">
                              <a:alpha val="43137"/>
                            </a:srgbClr>
                          </a:outerShdw>
                        </a:effectLst>
                        <a:latin typeface="Report" panose="02000506020000020003" pitchFamily="2" charset="0"/>
                        <a:ea typeface="Futura Medium" panose="020B0500000000000000" pitchFamily="34" charset="0"/>
                        <a:cs typeface="Times New Roman" panose="02020603050405020304" pitchFamily="18" charset="0"/>
                      </a:endParaRPr>
                    </a:p>
                  </a:txBody>
                  <a:tcPr marL="35552" marR="35552" marT="13293" marB="13293" anchor="ctr">
                    <a:lnL w="9525" cap="flat" cmpd="sng" algn="ctr">
                      <a:solidFill>
                        <a:schemeClr val="bg1"/>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7BACDC"/>
                      </a:solidFill>
                      <a:prstDash val="solid"/>
                      <a:round/>
                      <a:headEnd type="none" w="med" len="med"/>
                      <a:tailEnd type="none" w="med" len="med"/>
                    </a:lnB>
                    <a:solidFill>
                      <a:srgbClr val="7BACDC"/>
                    </a:solidFill>
                  </a:tcPr>
                </a:tc>
                <a:extLst>
                  <a:ext uri="{0D108BD9-81ED-4DB2-BD59-A6C34878D82A}">
                    <a16:rowId xmlns:a16="http://schemas.microsoft.com/office/drawing/2014/main" val="1742752345"/>
                  </a:ext>
                </a:extLst>
              </a:tr>
              <a:tr h="23087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bandit went and got a pig.</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7665004"/>
                  </a:ext>
                </a:extLst>
              </a:tr>
              <a:tr h="23087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 cat, the dog, and the pig tugged on the belt.</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28975540"/>
                  </a:ext>
                </a:extLst>
              </a:tr>
              <a:tr h="230872">
                <a:tc>
                  <a:txBody>
                    <a:bodyPr/>
                    <a:lstStyle/>
                    <a:p>
                      <a:pPr marL="0" marR="0">
                        <a:lnSpc>
                          <a:spcPct val="107000"/>
                        </a:lnSpc>
                        <a:spcBef>
                          <a:spcPts val="0"/>
                        </a:spcBef>
                        <a:spcAft>
                          <a:spcPts val="0"/>
                        </a:spcAft>
                      </a:pPr>
                      <a:r>
                        <a:rPr lang="en-US" sz="1600" b="1"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That did it.</a:t>
                      </a:r>
                      <a:endParaRPr lang="en-US" sz="110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That did it.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817255100"/>
                  </a:ext>
                </a:extLst>
              </a:tr>
              <a:tr h="230872">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 shed tilted to the left.</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945741183"/>
                  </a:ext>
                </a:extLst>
              </a:tr>
              <a:tr h="230872">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Wham!</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Wham!</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777040559"/>
                  </a:ext>
                </a:extLst>
              </a:tr>
              <a:tr h="23087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The shed fell with a crash.</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943166345"/>
                  </a:ext>
                </a:extLst>
              </a:tr>
              <a:tr h="230872">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a:solidFill>
                            <a:schemeClr val="tx1"/>
                          </a:solidFill>
                          <a:effectLst/>
                          <a:latin typeface="Report" panose="02000506020000020003" pitchFamily="2" charset="0"/>
                          <a:ea typeface="Futura Medium" panose="020B0500000000000000" pitchFamily="34" charset="0"/>
                          <a:cs typeface="Arial" panose="020B0604020202020204" pitchFamily="34" charset="0"/>
                        </a:rPr>
                        <a:t>Then—</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74359385"/>
                  </a:ext>
                </a:extLst>
              </a:tr>
              <a:tr h="230872">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munch, munch, munch—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1">
                          <a:solidFill>
                            <a:schemeClr val="tx1"/>
                          </a:solidFill>
                          <a:effectLst/>
                          <a:latin typeface="Report" panose="02000506020000020003" pitchFamily="2" charset="0"/>
                          <a:ea typeface="Futura Medium" panose="020B0500000000000000" pitchFamily="34" charset="0"/>
                          <a:cs typeface="Arial" panose="020B0604020202020204" pitchFamily="34" charset="0"/>
                        </a:rPr>
                        <a:t>munch, munch, munch—</a:t>
                      </a:r>
                      <a:endParaRPr lang="en-US" sz="110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2098115851"/>
                  </a:ext>
                </a:extLst>
              </a:tr>
              <a:tr h="230872">
                <a:tc>
                  <a:txBody>
                    <a:bodyPr/>
                    <a:lstStyle/>
                    <a:p>
                      <a:pPr marL="0" marR="0">
                        <a:lnSpc>
                          <a:spcPct val="107000"/>
                        </a:lnSpc>
                        <a:spcBef>
                          <a:spcPts val="0"/>
                        </a:spcBef>
                        <a:spcAft>
                          <a:spcPts val="0"/>
                        </a:spcAft>
                      </a:pPr>
                      <a:r>
                        <a:rPr lang="en-US" sz="1600" b="0">
                          <a:solidFill>
                            <a:schemeClr val="tx1"/>
                          </a:solidFill>
                          <a:effectLst/>
                          <a:latin typeface="Report" panose="02000506020000020003" pitchFamily="2" charset="0"/>
                          <a:ea typeface="Futura Medium" panose="020B0500000000000000" pitchFamily="34" charset="0"/>
                          <a:cs typeface="Arial" panose="020B0604020202020204" pitchFamily="34" charset="0"/>
                        </a:rPr>
                        <a:t>that was the end of the catfish.</a:t>
                      </a:r>
                      <a:endParaRPr lang="en-US" sz="1100" b="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b="0" dirty="0">
                          <a:solidFill>
                            <a:schemeClr val="tx1"/>
                          </a:solidFill>
                          <a:effectLst/>
                          <a:latin typeface="Report" panose="02000506020000020003" pitchFamily="2" charset="0"/>
                          <a:ea typeface="Futura Medium" panose="020B0500000000000000" pitchFamily="34" charset="0"/>
                          <a:cs typeface="Arial" panose="020B0604020202020204" pitchFamily="34" charset="0"/>
                        </a:rPr>
                        <a:t> </a:t>
                      </a:r>
                      <a:endParaRPr lang="en-US" sz="1100" b="0" dirty="0">
                        <a:solidFill>
                          <a:schemeClr val="tx1"/>
                        </a:solidFill>
                        <a:effectLst/>
                        <a:latin typeface="Futura Medium" panose="020B0500000000000000" pitchFamily="34" charset="0"/>
                        <a:ea typeface="Futura Medium" panose="020B0500000000000000" pitchFamily="34" charset="0"/>
                        <a:cs typeface="Times New Roman" panose="02020603050405020304" pitchFamily="18" charset="0"/>
                      </a:endParaRPr>
                    </a:p>
                  </a:txBody>
                  <a:tcPr marL="73025" marR="73025" marT="27305" marB="27305">
                    <a:lnL w="9525" cap="flat" cmpd="sng" algn="ctr">
                      <a:solidFill>
                        <a:srgbClr val="7BACDC"/>
                      </a:solidFill>
                      <a:prstDash val="solid"/>
                      <a:round/>
                      <a:headEnd type="none" w="med" len="med"/>
                      <a:tailEnd type="none" w="med" len="med"/>
                    </a:lnL>
                    <a:lnR w="9525" cap="flat" cmpd="sng" algn="ctr">
                      <a:solidFill>
                        <a:srgbClr val="7BACDC"/>
                      </a:solidFill>
                      <a:prstDash val="solid"/>
                      <a:round/>
                      <a:headEnd type="none" w="med" len="med"/>
                      <a:tailEnd type="none" w="med" len="med"/>
                    </a:lnR>
                    <a:lnT w="9525" cap="flat" cmpd="sng" algn="ctr">
                      <a:solidFill>
                        <a:srgbClr val="7BACDC"/>
                      </a:solidFill>
                      <a:prstDash val="solid"/>
                      <a:round/>
                      <a:headEnd type="none" w="med" len="med"/>
                      <a:tailEnd type="none" w="med" len="med"/>
                    </a:lnT>
                    <a:lnB w="9525" cap="flat" cmpd="sng" algn="ctr">
                      <a:solidFill>
                        <a:srgbClr val="7BACDC"/>
                      </a:solidFill>
                      <a:prstDash val="solid"/>
                      <a:round/>
                      <a:headEnd type="none" w="med" len="med"/>
                      <a:tailEnd type="none" w="med" len="med"/>
                    </a:lnB>
                    <a:noFill/>
                  </a:tcPr>
                </a:tc>
                <a:extLst>
                  <a:ext uri="{0D108BD9-81ED-4DB2-BD59-A6C34878D82A}">
                    <a16:rowId xmlns:a16="http://schemas.microsoft.com/office/drawing/2014/main" val="3211721604"/>
                  </a:ext>
                </a:extLst>
              </a:tr>
            </a:tbl>
          </a:graphicData>
        </a:graphic>
      </p:graphicFrame>
      <p:sp>
        <p:nvSpPr>
          <p:cNvPr id="6" name="TextBox 5">
            <a:extLst>
              <a:ext uri="{FF2B5EF4-FFF2-40B4-BE49-F238E27FC236}">
                <a16:creationId xmlns:a16="http://schemas.microsoft.com/office/drawing/2014/main" id="{0940A82B-E142-4716-981B-387309CDEB51}"/>
              </a:ext>
            </a:extLst>
          </p:cNvPr>
          <p:cNvSpPr txBox="1"/>
          <p:nvPr/>
        </p:nvSpPr>
        <p:spPr>
          <a:xfrm>
            <a:off x="2674620" y="357470"/>
            <a:ext cx="4137660" cy="276999"/>
          </a:xfrm>
          <a:prstGeom prst="rect">
            <a:avLst/>
          </a:prstGeom>
          <a:noFill/>
        </p:spPr>
        <p:txBody>
          <a:bodyPr wrap="square" rtlCol="0">
            <a:spAutoFit/>
          </a:bodyPr>
          <a:lstStyle/>
          <a:p>
            <a:pPr algn="r"/>
            <a:r>
              <a:rPr lang="en-US" sz="1200" b="1" dirty="0">
                <a:latin typeface="Neuemontreal-light" panose="00000400000000000000" pitchFamily="50" charset="0"/>
                <a:ea typeface="Microsoft Sans Serif" panose="020B0604020202020204" pitchFamily="34" charset="0"/>
                <a:cs typeface="Microsoft Sans Serif" panose="020B0604020202020204" pitchFamily="34" charset="0"/>
              </a:rPr>
              <a:t>Fluency: Two Voices (“The Catfish” continued)</a:t>
            </a:r>
          </a:p>
        </p:txBody>
      </p:sp>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23</a:t>
            </a:fld>
            <a:endParaRPr lang="en-US"/>
          </a:p>
        </p:txBody>
      </p:sp>
      <p:sp>
        <p:nvSpPr>
          <p:cNvPr id="7" name="TextBox 6">
            <a:extLst>
              <a:ext uri="{FF2B5EF4-FFF2-40B4-BE49-F238E27FC236}">
                <a16:creationId xmlns:a16="http://schemas.microsoft.com/office/drawing/2014/main" id="{2DACEB52-E4D1-4053-905D-F7BA713CDF53}"/>
              </a:ext>
            </a:extLst>
          </p:cNvPr>
          <p:cNvSpPr txBox="1"/>
          <p:nvPr/>
        </p:nvSpPr>
        <p:spPr>
          <a:xfrm>
            <a:off x="871218" y="9071207"/>
            <a:ext cx="4137660" cy="430887"/>
          </a:xfrm>
          <a:prstGeom prst="rect">
            <a:avLst/>
          </a:prstGeom>
          <a:noFill/>
        </p:spPr>
        <p:txBody>
          <a:bodyPr wrap="square" rtlCol="0">
            <a:spAutoFit/>
          </a:bodyPr>
          <a:lstStyle/>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CKLA Skills Grade 2</a:t>
            </a:r>
          </a:p>
          <a:p>
            <a:r>
              <a:rPr lang="en-US" sz="1050" dirty="0">
                <a:latin typeface="Neuemontreal-light" panose="00000400000000000000" pitchFamily="50" charset="0"/>
                <a:ea typeface="Microsoft Sans Serif" panose="020B0604020202020204" pitchFamily="34" charset="0"/>
                <a:cs typeface="Microsoft Sans Serif" panose="020B0604020202020204" pitchFamily="34" charset="0"/>
              </a:rPr>
              <a:t>Unit 1 Fluency Texts</a:t>
            </a:r>
          </a:p>
        </p:txBody>
      </p:sp>
    </p:spTree>
    <p:extLst>
      <p:ext uri="{BB962C8B-B14F-4D97-AF65-F5344CB8AC3E}">
        <p14:creationId xmlns:p14="http://schemas.microsoft.com/office/powerpoint/2010/main" val="3699660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D3855E33-344D-4C4D-A879-D1B703848FFB}"/>
              </a:ext>
            </a:extLst>
          </p:cNvPr>
          <p:cNvSpPr>
            <a:spLocks noGrp="1"/>
          </p:cNvSpPr>
          <p:nvPr>
            <p:ph type="sldNum" sz="quarter" idx="12"/>
          </p:nvPr>
        </p:nvSpPr>
        <p:spPr/>
        <p:txBody>
          <a:bodyPr/>
          <a:lstStyle/>
          <a:p>
            <a:fld id="{B10FFC13-3A2A-4149-B98F-0B9AB25B5B24}" type="slidenum">
              <a:rPr lang="en-US" smtClean="0"/>
              <a:t>24</a:t>
            </a:fld>
            <a:endParaRPr lang="en-US"/>
          </a:p>
        </p:txBody>
      </p:sp>
      <p:pic>
        <p:nvPicPr>
          <p:cNvPr id="10" name="Picture 9">
            <a:extLst>
              <a:ext uri="{FF2B5EF4-FFF2-40B4-BE49-F238E27FC236}">
                <a16:creationId xmlns:a16="http://schemas.microsoft.com/office/drawing/2014/main" id="{94E4BC23-B53D-4BF5-A506-30329A166FAE}"/>
              </a:ext>
            </a:extLst>
          </p:cNvPr>
          <p:cNvPicPr/>
          <p:nvPr/>
        </p:nvPicPr>
        <p:blipFill>
          <a:blip r:embed="rId2"/>
          <a:stretch>
            <a:fillRect/>
          </a:stretch>
        </p:blipFill>
        <p:spPr>
          <a:xfrm>
            <a:off x="0" y="282494"/>
            <a:ext cx="7153275" cy="8572913"/>
          </a:xfrm>
          <a:prstGeom prst="rect">
            <a:avLst/>
          </a:prstGeom>
        </p:spPr>
      </p:pic>
    </p:spTree>
    <p:extLst>
      <p:ext uri="{BB962C8B-B14F-4D97-AF65-F5344CB8AC3E}">
        <p14:creationId xmlns:p14="http://schemas.microsoft.com/office/powerpoint/2010/main" val="3389822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128E0-F6B5-4D0A-A529-A4ED8D6D29A5}"/>
              </a:ext>
            </a:extLst>
          </p:cNvPr>
          <p:cNvSpPr>
            <a:spLocks noGrp="1"/>
          </p:cNvSpPr>
          <p:nvPr>
            <p:ph type="title"/>
          </p:nvPr>
        </p:nvSpPr>
        <p:spPr>
          <a:xfrm>
            <a:off x="502921" y="511177"/>
            <a:ext cx="6309360" cy="442275"/>
          </a:xfrm>
        </p:spPr>
        <p:txBody>
          <a:bodyPr>
            <a:noAutofit/>
          </a:bodyPr>
          <a:lstStyle/>
          <a:p>
            <a:endParaRPr lang="en-US" sz="2400" dirty="0"/>
          </a:p>
        </p:txBody>
      </p:sp>
      <p:sp>
        <p:nvSpPr>
          <p:cNvPr id="3" name="Content Placeholder 2">
            <a:extLst>
              <a:ext uri="{FF2B5EF4-FFF2-40B4-BE49-F238E27FC236}">
                <a16:creationId xmlns:a16="http://schemas.microsoft.com/office/drawing/2014/main" id="{653B42F7-B3F5-46F1-B675-31BDF71A9EB8}"/>
              </a:ext>
            </a:extLst>
          </p:cNvPr>
          <p:cNvSpPr>
            <a:spLocks noGrp="1"/>
          </p:cNvSpPr>
          <p:nvPr>
            <p:ph idx="1"/>
          </p:nvPr>
        </p:nvSpPr>
        <p:spPr>
          <a:xfrm>
            <a:off x="502921" y="1181101"/>
            <a:ext cx="6309360" cy="7466648"/>
          </a:xfrm>
        </p:spPr>
        <p:txBody>
          <a:bodyPr>
            <a:normAutofit/>
          </a:bodyPr>
          <a:lstStyle/>
          <a:p>
            <a:pPr marL="0" indent="0">
              <a:lnSpc>
                <a:spcPct val="114000"/>
              </a:lnSpc>
              <a:spcBef>
                <a:spcPts val="0"/>
              </a:spcBef>
              <a:spcAft>
                <a:spcPts val="300"/>
              </a:spcAft>
              <a:buNone/>
            </a:pPr>
            <a:endParaRPr lang="en-US" sz="1600" dirty="0"/>
          </a:p>
        </p:txBody>
      </p:sp>
      <p:sp>
        <p:nvSpPr>
          <p:cNvPr id="4" name="Slide Number Placeholder 3">
            <a:extLst>
              <a:ext uri="{FF2B5EF4-FFF2-40B4-BE49-F238E27FC236}">
                <a16:creationId xmlns:a16="http://schemas.microsoft.com/office/drawing/2014/main" id="{866121F1-E724-47EB-8E26-869D08867E6A}"/>
              </a:ext>
            </a:extLst>
          </p:cNvPr>
          <p:cNvSpPr>
            <a:spLocks noGrp="1"/>
          </p:cNvSpPr>
          <p:nvPr>
            <p:ph type="sldNum" sz="quarter" idx="12"/>
          </p:nvPr>
        </p:nvSpPr>
        <p:spPr/>
        <p:txBody>
          <a:bodyPr/>
          <a:lstStyle/>
          <a:p>
            <a:fld id="{B10FFC13-3A2A-4149-B98F-0B9AB25B5B24}" type="slidenum">
              <a:rPr lang="en-US" smtClean="0"/>
              <a:t>25</a:t>
            </a:fld>
            <a:endParaRPr lang="en-US"/>
          </a:p>
        </p:txBody>
      </p:sp>
    </p:spTree>
    <p:extLst>
      <p:ext uri="{BB962C8B-B14F-4D97-AF65-F5344CB8AC3E}">
        <p14:creationId xmlns:p14="http://schemas.microsoft.com/office/powerpoint/2010/main" val="1447055975"/>
      </p:ext>
    </p:extLst>
  </p:cSld>
  <p:clrMapOvr>
    <a:masterClrMapping/>
  </p:clrMapOvr>
</p:sld>
</file>

<file path=ppt/theme/theme1.xml><?xml version="1.0" encoding="utf-8"?>
<a:theme xmlns:a="http://schemas.openxmlformats.org/drawingml/2006/main" name="Theme1">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ustom 1">
      <a:majorFont>
        <a:latin typeface="Arial Black"/>
        <a:ea typeface=""/>
        <a:cs typeface=""/>
      </a:majorFont>
      <a:minorFont>
        <a:latin typeface="Futura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14161B98-8B5D-42D7-A30E-CD59A63B98F1}" vid="{F7DB6F47-4EDD-48EB-B654-65BC1A58AF2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1118</TotalTime>
  <Words>3639</Words>
  <Application>Microsoft Office PowerPoint</Application>
  <PresentationFormat>Custom</PresentationFormat>
  <Paragraphs>646</Paragraphs>
  <Slides>25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Arial</vt:lpstr>
      <vt:lpstr>Arial Black</vt:lpstr>
      <vt:lpstr>Bodoni MT</vt:lpstr>
      <vt:lpstr>Calibri</vt:lpstr>
      <vt:lpstr>Futura Medium</vt:lpstr>
      <vt:lpstr>Neuemontreal-bold</vt:lpstr>
      <vt:lpstr>Neuemontreal-light</vt:lpstr>
      <vt:lpstr>Report</vt:lpstr>
      <vt:lpstr>Theme1</vt:lpstr>
      <vt:lpstr>PowerPoint Presentation</vt:lpstr>
      <vt:lpstr>PowerPoint Presentation</vt:lpstr>
      <vt:lpstr>About these Texts</vt:lpstr>
      <vt:lpstr>Why Fluency</vt:lpstr>
      <vt:lpstr>How to Use These Texts</vt:lpstr>
      <vt:lpstr>Warm-Up: Silly Voices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Maggie Dillier</dc:creator>
  <cp:lastModifiedBy>Maggie Dillier</cp:lastModifiedBy>
  <cp:revision>69</cp:revision>
  <dcterms:created xsi:type="dcterms:W3CDTF">2019-11-17T17:53:17Z</dcterms:created>
  <dcterms:modified xsi:type="dcterms:W3CDTF">2019-11-22T19:50:35Z</dcterms:modified>
</cp:coreProperties>
</file>