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</p:sldIdLst>
  <p:sldSz cy="5143500" cx="9144000"/>
  <p:notesSz cx="6858000" cy="9144000"/>
  <p:embeddedFontLst>
    <p:embeddedFont>
      <p:font typeface="Quicksand"/>
      <p:regular r:id="rId10"/>
      <p:bold r:id="rId11"/>
    </p:embeddedFont>
    <p:embeddedFont>
      <p:font typeface="Rubik"/>
      <p:regular r:id="rId12"/>
      <p:bold r:id="rId13"/>
      <p:italic r:id="rId14"/>
      <p:boldItalic r:id="rId15"/>
    </p:embeddedFont>
    <p:embeddedFont>
      <p:font typeface="Comfortaa"/>
      <p:regular r:id="rId16"/>
      <p:bold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2EDB683-17B6-403C-A518-85B7F86DE25A}">
  <a:tblStyle styleId="{12EDB683-17B6-403C-A518-85B7F86DE25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font" Target="fonts/Quicksand-bold.fntdata"/><Relationship Id="rId10" Type="http://schemas.openxmlformats.org/officeDocument/2006/relationships/font" Target="fonts/Quicksand-regular.fntdata"/><Relationship Id="rId13" Type="http://schemas.openxmlformats.org/officeDocument/2006/relationships/font" Target="fonts/Rubik-bold.fntdata"/><Relationship Id="rId12" Type="http://schemas.openxmlformats.org/officeDocument/2006/relationships/font" Target="fonts/Rubik-regular.fntdata"/><Relationship Id="rId15" Type="http://schemas.openxmlformats.org/officeDocument/2006/relationships/font" Target="fonts/Rubik-boldItalic.fntdata"/><Relationship Id="rId14" Type="http://schemas.openxmlformats.org/officeDocument/2006/relationships/font" Target="fonts/Rubik-italic.fntdata"/><Relationship Id="rId17" Type="http://schemas.openxmlformats.org/officeDocument/2006/relationships/font" Target="fonts/Comfortaa-bold.fntdata"/><Relationship Id="rId16" Type="http://schemas.openxmlformats.org/officeDocument/2006/relationships/font" Target="fonts/Comfortaa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74" y="685800"/>
            <a:ext cx="6095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74" y="685800"/>
            <a:ext cx="6095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11219f5a0eb_0_1:notes"/>
          <p:cNvSpPr/>
          <p:nvPr>
            <p:ph idx="2" type="sldImg"/>
          </p:nvPr>
        </p:nvSpPr>
        <p:spPr>
          <a:xfrm>
            <a:off x="381374" y="685800"/>
            <a:ext cx="6095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11219f5a0eb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15229d8643_0_3:notes"/>
          <p:cNvSpPr/>
          <p:nvPr>
            <p:ph idx="2" type="sldImg"/>
          </p:nvPr>
        </p:nvSpPr>
        <p:spPr>
          <a:xfrm>
            <a:off x="381374" y="685800"/>
            <a:ext cx="6095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115229d8643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67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image" Target="../media/image1.png"/><Relationship Id="rId11" Type="http://schemas.openxmlformats.org/officeDocument/2006/relationships/hyperlink" Target="https://www.youtube.com/watch?v=BmHf4fPVhOc&amp;ab_channel=33Tesla" TargetMode="External"/><Relationship Id="rId10" Type="http://schemas.openxmlformats.org/officeDocument/2006/relationships/hyperlink" Target="https://www.youtube.com/watch?v=0kMykLLfCB8&amp;t=13s&amp;ab_channel=Victor%27sNelvanaShows" TargetMode="External"/><Relationship Id="rId21" Type="http://schemas.openxmlformats.org/officeDocument/2006/relationships/image" Target="../media/image2.gif"/><Relationship Id="rId13" Type="http://schemas.openxmlformats.org/officeDocument/2006/relationships/hyperlink" Target="https://www.youtube.com/watch?v=zdyY1ryCd_Q&amp;ab_channel=Victor%27sNelvanaShows" TargetMode="External"/><Relationship Id="rId12" Type="http://schemas.openxmlformats.org/officeDocument/2006/relationships/hyperlink" Target="https://www.youtube.com/watch?v=3GClj-Af2xg&amp;ab_channel=33Tesla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ww.youtube.com/watch?v=_WsAQo8uMhY&amp;t=4s&amp;ab_channel=Victor%27sNelvanaShows" TargetMode="External"/><Relationship Id="rId4" Type="http://schemas.openxmlformats.org/officeDocument/2006/relationships/hyperlink" Target="https://www.youtube.com/watch?v=mW_LgU6Rgvw&amp;ab_channel=Victor%27sNelvanaShows" TargetMode="External"/><Relationship Id="rId9" Type="http://schemas.openxmlformats.org/officeDocument/2006/relationships/hyperlink" Target="https://www.youtube.com/watch?v=LFvB1cMJgv0&amp;ab_channel=Victor%27sNelvanaShows" TargetMode="External"/><Relationship Id="rId15" Type="http://schemas.openxmlformats.org/officeDocument/2006/relationships/hyperlink" Target="https://www.youtube.com/watch?v=LLE6No6QXxo&amp;ab_channel=Victor%27sNelvanaShows" TargetMode="External"/><Relationship Id="rId14" Type="http://schemas.openxmlformats.org/officeDocument/2006/relationships/hyperlink" Target="https://www.youtube.com/watch?v=wganE6wEFp8&amp;ab_channel=Victor%27sNelvanaShows" TargetMode="External"/><Relationship Id="rId17" Type="http://schemas.openxmlformats.org/officeDocument/2006/relationships/hyperlink" Target="https://www.youtube.com/watch?v=ZcWsrWTzZu8&amp;ab_channel=Victor%27sNelvanaShows" TargetMode="External"/><Relationship Id="rId16" Type="http://schemas.openxmlformats.org/officeDocument/2006/relationships/hyperlink" Target="https://www.youtube.com/watch?v=6_ujAWkzUWo&amp;ab_channel=Victor%27sNelvanaShows" TargetMode="External"/><Relationship Id="rId5" Type="http://schemas.openxmlformats.org/officeDocument/2006/relationships/hyperlink" Target="https://www.youtube.com/watch?v=TcdcYBRIk3k&amp;ab_channel=Victor%27sNelvanaShows" TargetMode="External"/><Relationship Id="rId19" Type="http://schemas.openxmlformats.org/officeDocument/2006/relationships/image" Target="../media/image8.png"/><Relationship Id="rId6" Type="http://schemas.openxmlformats.org/officeDocument/2006/relationships/hyperlink" Target="https://www.youtube.com/watch?v=Bk6KOFKJVkk&amp;ab_channel=33Tesla" TargetMode="External"/><Relationship Id="rId18" Type="http://schemas.openxmlformats.org/officeDocument/2006/relationships/image" Target="../media/image7.png"/><Relationship Id="rId7" Type="http://schemas.openxmlformats.org/officeDocument/2006/relationships/hyperlink" Target="https://www.youtube.com/watch?v=ScLXI8z_gQY&amp;ab_channel=Victor%27sNelvanaShows" TargetMode="External"/><Relationship Id="rId8" Type="http://schemas.openxmlformats.org/officeDocument/2006/relationships/hyperlink" Target="https://www.youtube.com/watch?v=cyGBhw3gR4c&amp;ab_channel=Victor%27sNelvanaShows" TargetMode="External"/></Relationships>
</file>

<file path=ppt/slides/_rels/slide2.xml.rels><?xml version="1.0" encoding="UTF-8" standalone="yes"?><Relationships xmlns="http://schemas.openxmlformats.org/package/2006/relationships"><Relationship Id="rId20" Type="http://schemas.openxmlformats.org/officeDocument/2006/relationships/hyperlink" Target="https://www.youtube.com/watch?v=PerfpdXPDl4&amp;ab_channel=33Tesla" TargetMode="External"/><Relationship Id="rId22" Type="http://schemas.openxmlformats.org/officeDocument/2006/relationships/hyperlink" Target="https://www.youtube.com/watch?v=gbUkxDI7gOU&amp;ab_channel=Victor%27sNelvanaShows" TargetMode="External"/><Relationship Id="rId21" Type="http://schemas.openxmlformats.org/officeDocument/2006/relationships/hyperlink" Target="https://www.youtube.com/watch?v=cMNVwkxoW6k&amp;ab_channel=Victor%27sNelvanaShows" TargetMode="External"/><Relationship Id="rId24" Type="http://schemas.openxmlformats.org/officeDocument/2006/relationships/hyperlink" Target="https://www.youtube.com/watch?v=f3p7SCWkOE8&amp;ab_channel=Victor%27sNelvanaShows" TargetMode="External"/><Relationship Id="rId23" Type="http://schemas.openxmlformats.org/officeDocument/2006/relationships/hyperlink" Target="https://www.youtube.com/watch?v=MCidl1M7P_M&amp;ab_channel=Victor%27sNelvanaShows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www.youtube.com/watch?v=ug5nVzkK3EI&amp;ab_channel=Victor%27sNelvanaShows" TargetMode="External"/><Relationship Id="rId4" Type="http://schemas.openxmlformats.org/officeDocument/2006/relationships/hyperlink" Target="https://www.youtube.com/watch?v=Bk6KOFKJVkk&amp;ab_channel=33Tesla" TargetMode="External"/><Relationship Id="rId9" Type="http://schemas.openxmlformats.org/officeDocument/2006/relationships/hyperlink" Target="https://www.youtube.com/watch?v=hNRFKGoTpxI&amp;ab_channel=Victor%27sNelvanaShows" TargetMode="External"/><Relationship Id="rId26" Type="http://schemas.openxmlformats.org/officeDocument/2006/relationships/hyperlink" Target="https://www.youtube.com/watch?v=Y4vpyZ_WHM8&amp;ab_channel=Victor%27sNelvanaShows" TargetMode="External"/><Relationship Id="rId25" Type="http://schemas.openxmlformats.org/officeDocument/2006/relationships/hyperlink" Target="https://www.youtube.com/watch?v=oIrHl89eWFM&amp;ab_channel=Victor%27sNelvanaShows" TargetMode="External"/><Relationship Id="rId28" Type="http://schemas.openxmlformats.org/officeDocument/2006/relationships/image" Target="../media/image6.png"/><Relationship Id="rId27" Type="http://schemas.openxmlformats.org/officeDocument/2006/relationships/hyperlink" Target="https://www.youtube.com/watch?v=PC-bi0rmPyU&amp;ab_channel=AmyArrant" TargetMode="External"/><Relationship Id="rId5" Type="http://schemas.openxmlformats.org/officeDocument/2006/relationships/hyperlink" Target="https://www.youtube.com/watch?v=rLV4M6X4Pvc&amp;t=11s&amp;ab_channel=Victor%27sNelvanaShows" TargetMode="External"/><Relationship Id="rId6" Type="http://schemas.openxmlformats.org/officeDocument/2006/relationships/hyperlink" Target="https://www.youtube.com/watch?v=Bk6KOFKJVkk&amp;ab_channel=33Tesla" TargetMode="External"/><Relationship Id="rId29" Type="http://schemas.openxmlformats.org/officeDocument/2006/relationships/image" Target="../media/image7.png"/><Relationship Id="rId7" Type="http://schemas.openxmlformats.org/officeDocument/2006/relationships/hyperlink" Target="https://www.youtube.com/watch?v=bQ_xpES8a3A&amp;ab_channel=Victor%27sNelvanaShows" TargetMode="External"/><Relationship Id="rId8" Type="http://schemas.openxmlformats.org/officeDocument/2006/relationships/hyperlink" Target="https://www.youtube.com/watch?v=XQ2IbUB-r0A&amp;ab_channel=Victor%27sNelvanaShows" TargetMode="External"/><Relationship Id="rId31" Type="http://schemas.openxmlformats.org/officeDocument/2006/relationships/image" Target="../media/image1.png"/><Relationship Id="rId30" Type="http://schemas.openxmlformats.org/officeDocument/2006/relationships/image" Target="../media/image8.png"/><Relationship Id="rId11" Type="http://schemas.openxmlformats.org/officeDocument/2006/relationships/hyperlink" Target="https://www.youtube.com/watch?v=oaOU654ThVo&amp;ab_channel=Victor%27sNelvanaShows" TargetMode="External"/><Relationship Id="rId10" Type="http://schemas.openxmlformats.org/officeDocument/2006/relationships/hyperlink" Target="https://www.youtube.com/watch?v=w6n29VDmvrs&amp;ab_channel=Victor%27sNelvanaShows" TargetMode="External"/><Relationship Id="rId13" Type="http://schemas.openxmlformats.org/officeDocument/2006/relationships/hyperlink" Target="https://www.youtube.com/watch?v=h-TO-ioCqks&amp;ab_channel=Victor%27sNelvanaShows" TargetMode="External"/><Relationship Id="rId12" Type="http://schemas.openxmlformats.org/officeDocument/2006/relationships/hyperlink" Target="https://www.youtube.com/watch?v=d_CxCHnZGYM&amp;ab_channel=Victor%27sNelvanaShows" TargetMode="External"/><Relationship Id="rId15" Type="http://schemas.openxmlformats.org/officeDocument/2006/relationships/hyperlink" Target="https://www.youtube.com/watch?v=VNUszm9NWpE&amp;ab_channel=Victor%27sNelvanaShows" TargetMode="External"/><Relationship Id="rId14" Type="http://schemas.openxmlformats.org/officeDocument/2006/relationships/hyperlink" Target="https://www.youtube.com/watch?v=NEZ8mcd1PAo&amp;ab_channel=Victor%27sNelvanaShows" TargetMode="External"/><Relationship Id="rId17" Type="http://schemas.openxmlformats.org/officeDocument/2006/relationships/hyperlink" Target="https://www.youtube.com/watch?v=aW2CjyF0ZsM&amp;ab_channel=Victor%27sNelvanaShows" TargetMode="External"/><Relationship Id="rId16" Type="http://schemas.openxmlformats.org/officeDocument/2006/relationships/hyperlink" Target="https://www.youtube.com/watch?v=_9mY6Zc14xQ&amp;ab_channel=Victor%27sNelvanaShows" TargetMode="External"/><Relationship Id="rId19" Type="http://schemas.openxmlformats.org/officeDocument/2006/relationships/hyperlink" Target="https://www.youtube.com/watch?v=08iOCDYsl08&amp;ab_channel=AmyArrant" TargetMode="External"/><Relationship Id="rId18" Type="http://schemas.openxmlformats.org/officeDocument/2006/relationships/hyperlink" Target="https://www.youtube.com/watch?v=kvvAsrGcz5Q&amp;ab_channel=Victor%27sNelvanaShows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www.youtube.com/watch?v=QYwS7Fm9sfw&amp;ab_channel=Victor%27sNelvanaShows" TargetMode="External"/><Relationship Id="rId4" Type="http://schemas.openxmlformats.org/officeDocument/2006/relationships/hyperlink" Target="https://www.youtube.com/watch?v=upjT_FLXGsA&amp;ab_channel=Victor%27sNelvanaShows" TargetMode="External"/><Relationship Id="rId9" Type="http://schemas.openxmlformats.org/officeDocument/2006/relationships/image" Target="../media/image8.png"/><Relationship Id="rId5" Type="http://schemas.openxmlformats.org/officeDocument/2006/relationships/hyperlink" Target="https://www.youtube.com/watch?v=2aectu_oWM8&amp;ab_channel=Victor%27sNelvanaShows" TargetMode="External"/><Relationship Id="rId6" Type="http://schemas.openxmlformats.org/officeDocument/2006/relationships/hyperlink" Target="https://www.youtube.com/watch?v=MU1tsmSoZmg&amp;ab_channel=Victor%27sNelvanaShows" TargetMode="External"/><Relationship Id="rId7" Type="http://schemas.openxmlformats.org/officeDocument/2006/relationships/hyperlink" Target="https://www.youtube.com/watch?v=K7nYnQdfhew&amp;ab_channel=Victor%27sNelvanaShows" TargetMode="External"/><Relationship Id="rId8" Type="http://schemas.openxmlformats.org/officeDocument/2006/relationships/image" Target="../media/image7.png"/><Relationship Id="rId11" Type="http://schemas.openxmlformats.org/officeDocument/2006/relationships/hyperlink" Target="https://www.youtube.com/watch?v=coJ0bXPKebE&amp;t=4s&amp;ab_channel=Victor%27sNelvanaShows" TargetMode="External"/><Relationship Id="rId10" Type="http://schemas.openxmlformats.org/officeDocument/2006/relationships/image" Target="../media/image1.png"/><Relationship Id="rId13" Type="http://schemas.openxmlformats.org/officeDocument/2006/relationships/hyperlink" Target="https://www.youtube.com/watch?v=_FrbCJ5sn-U&amp;ab_channel=33Tesla" TargetMode="External"/><Relationship Id="rId12" Type="http://schemas.openxmlformats.org/officeDocument/2006/relationships/hyperlink" Target="https://www.youtube.com/watch?v=ygLYsXFViK8&amp;ab_channel=Victor%27sNelvanaShows" TargetMode="External"/><Relationship Id="rId15" Type="http://schemas.openxmlformats.org/officeDocument/2006/relationships/hyperlink" Target="https://www.youtube.com/watch?v=kJrgmynFgV4&amp;ab_channel=Victor%27sNelvanaShowsrgmynFgV4&amp;ab_channel=Victor%27sNelvanaShows" TargetMode="External"/><Relationship Id="rId14" Type="http://schemas.openxmlformats.org/officeDocument/2006/relationships/hyperlink" Target="https://www.youtube.com/watch?v=rde7FJ91KsQ&amp;t=3s&amp;ab_channel=Victor%27sNelvanaShows" TargetMode="External"/><Relationship Id="rId17" Type="http://schemas.openxmlformats.org/officeDocument/2006/relationships/hyperlink" Target="https://www.youtube.com/watch?v=CgxAKSgqOLU&amp;ab_channel=33Tesla" TargetMode="External"/><Relationship Id="rId16" Type="http://schemas.openxmlformats.org/officeDocument/2006/relationships/hyperlink" Target="https://www.youtube.com/watch?v=zOrfzzGi0m8&amp;ab_channel=Victor%27sNelvanaShows" TargetMode="External"/><Relationship Id="rId18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6DB"/>
            </a:gs>
            <a:gs pos="100000">
              <a:srgbClr val="FAD25C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" name="Google Shape;54;p13"/>
          <p:cNvGraphicFramePr/>
          <p:nvPr/>
        </p:nvGraphicFramePr>
        <p:xfrm>
          <a:off x="105788" y="59909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{12EDB683-17B6-403C-A518-85B7F86DE25A}</a:tableStyleId>
              </a:tblPr>
              <a:tblGrid>
                <a:gridCol w="1272050"/>
                <a:gridCol w="973650"/>
                <a:gridCol w="1077200"/>
                <a:gridCol w="939950"/>
                <a:gridCol w="879025"/>
                <a:gridCol w="1024800"/>
                <a:gridCol w="1101975"/>
                <a:gridCol w="1440475"/>
              </a:tblGrid>
              <a:tr h="990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50" u="sng">
                          <a:solidFill>
                            <a:schemeClr val="hlink"/>
                          </a:solidFill>
                          <a:latin typeface="Rubik"/>
                          <a:ea typeface="Rubik"/>
                          <a:cs typeface="Rubik"/>
                          <a:sym typeface="Rubik"/>
                          <a:hlinkClick r:id="rId3"/>
                        </a:rPr>
                        <a:t>In the Haunted House</a:t>
                      </a:r>
                      <a:r>
                        <a:rPr b="1" lang="en" sz="1050">
                          <a:solidFill>
                            <a:srgbClr val="3A3A3A"/>
                          </a:solidFill>
                          <a:latin typeface="Rubik"/>
                          <a:ea typeface="Rubik"/>
                          <a:cs typeface="Rubik"/>
                          <a:sym typeface="Rubik"/>
                        </a:rPr>
                        <a:t>: </a:t>
                      </a:r>
                      <a:r>
                        <a:rPr b="1" lang="en" sz="1050">
                          <a:solidFill>
                            <a:srgbClr val="3A3A3A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Sound</a:t>
                      </a:r>
                      <a:endParaRPr b="1" sz="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F5D0D0"/>
                        </a:gs>
                        <a:gs pos="100000">
                          <a:srgbClr val="D96868"/>
                        </a:gs>
                      </a:gsLst>
                      <a:path path="circle">
                        <a:fillToRect b="50%" l="50%" r="50%" t="50%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 u="sng">
                          <a:solidFill>
                            <a:schemeClr val="hlink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  <a:hlinkClick r:id="rId4"/>
                        </a:rPr>
                        <a:t>Gets Ready, Set, Dough</a:t>
                      </a:r>
                      <a:r>
                        <a:rPr b="1" lang="en" sz="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: Kitchen Chemistry</a:t>
                      </a:r>
                      <a:endParaRPr b="1" sz="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F5D0D0"/>
                        </a:gs>
                        <a:gs pos="100000">
                          <a:srgbClr val="D96868"/>
                        </a:gs>
                      </a:gsLst>
                      <a:path path="circle">
                        <a:fillToRect b="50%" l="50%" r="50%" t="50%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 u="sng">
                          <a:solidFill>
                            <a:schemeClr val="hlink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  <a:hlinkClick r:id="rId5"/>
                        </a:rPr>
                        <a:t>Plays Ball:</a:t>
                      </a:r>
                      <a:r>
                        <a:rPr b="1" lang="en" sz="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 Forces</a:t>
                      </a:r>
                      <a:endParaRPr b="1" sz="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F5D0D0"/>
                        </a:gs>
                        <a:gs pos="100000">
                          <a:srgbClr val="D96868"/>
                        </a:gs>
                      </a:gsLst>
                      <a:path path="circle">
                        <a:fillToRect b="50%" l="50%" r="50%" t="50%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 u="sng">
                          <a:solidFill>
                            <a:schemeClr val="hlink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  <a:hlinkClick r:id="rId6"/>
                        </a:rPr>
                        <a:t>Hops Home:</a:t>
                      </a:r>
                      <a:endParaRPr b="1" sz="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Habitats</a:t>
                      </a:r>
                      <a:endParaRPr b="1" sz="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F5D0D0"/>
                        </a:gs>
                        <a:gs pos="100000">
                          <a:srgbClr val="D96868"/>
                        </a:gs>
                      </a:gsLst>
                      <a:path path="circle">
                        <a:fillToRect b="50%" l="50%" r="50%" t="50%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 u="sng">
                          <a:solidFill>
                            <a:schemeClr val="hlink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  <a:hlinkClick r:id="rId7"/>
                        </a:rPr>
                        <a:t>Taking Flight</a:t>
                      </a:r>
                      <a:r>
                        <a:rPr b="1" lang="en" sz="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: Flight</a:t>
                      </a:r>
                      <a:endParaRPr b="1" sz="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F5D0D0"/>
                        </a:gs>
                        <a:gs pos="100000">
                          <a:srgbClr val="D96868"/>
                        </a:gs>
                      </a:gsLst>
                      <a:path path="circle">
                        <a:fillToRect b="50%" l="50%" r="50%" t="50%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 u="sng">
                          <a:solidFill>
                            <a:schemeClr val="hlink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  <a:hlinkClick r:id="rId8"/>
                        </a:rPr>
                        <a:t>Getting Energized</a:t>
                      </a:r>
                      <a:r>
                        <a:rPr b="1" lang="en" sz="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: Energy</a:t>
                      </a:r>
                      <a:endParaRPr b="1" sz="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F5D0D0"/>
                        </a:gs>
                        <a:gs pos="100000">
                          <a:srgbClr val="D96868"/>
                        </a:gs>
                      </a:gsLst>
                      <a:path path="circle">
                        <a:fillToRect b="50%" l="50%" r="50%" t="50%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 u="sng">
                          <a:solidFill>
                            <a:schemeClr val="hlink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  <a:hlinkClick r:id="rId9"/>
                        </a:rPr>
                        <a:t>Ups and Downs: </a:t>
                      </a:r>
                      <a:r>
                        <a:rPr b="1" lang="en" sz="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Floating and Sinking</a:t>
                      </a:r>
                      <a:endParaRPr b="1" sz="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F5D0D0"/>
                        </a:gs>
                        <a:gs pos="100000">
                          <a:srgbClr val="D96868"/>
                        </a:gs>
                      </a:gsLst>
                      <a:path path="circle">
                        <a:fillToRect b="50%" l="50%" r="50%" t="50%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 u="sng">
                          <a:solidFill>
                            <a:schemeClr val="hlink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  <a:hlinkClick r:id="rId10"/>
                        </a:rPr>
                        <a:t>In the Arctic:</a:t>
                      </a:r>
                      <a:r>
                        <a:rPr b="1" lang="en" sz="10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 Heat</a:t>
                      </a:r>
                      <a:endParaRPr b="1" sz="10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F5D0D0"/>
                        </a:gs>
                        <a:gs pos="100000">
                          <a:srgbClr val="D96868"/>
                        </a:gs>
                      </a:gsLst>
                      <a:path path="circle">
                        <a:fillToRect b="50%" l="50%" r="50%" t="50%"/>
                      </a:path>
                      <a:tileRect/>
                    </a:gradFill>
                  </a:tcPr>
                </a:tc>
              </a:tr>
              <a:tr h="1060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 u="sng">
                          <a:solidFill>
                            <a:schemeClr val="hlink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  <a:hlinkClick r:id="rId11"/>
                        </a:rPr>
                        <a:t>Gets a Bright Idea</a:t>
                      </a:r>
                      <a:r>
                        <a:rPr b="1" lang="en" sz="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: Light</a:t>
                      </a:r>
                      <a:endParaRPr b="1" sz="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DFE9FB"/>
                        </a:gs>
                        <a:gs pos="100000">
                          <a:srgbClr val="6E9BE7"/>
                        </a:gs>
                      </a:gsLst>
                      <a:path path="circle">
                        <a:fillToRect b="50%" l="50%" r="50%" t="50%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 u="sng">
                          <a:solidFill>
                            <a:schemeClr val="hlink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  <a:hlinkClick r:id="rId12"/>
                        </a:rPr>
                        <a:t>Makes a Rainbow</a:t>
                      </a:r>
                      <a:r>
                        <a:rPr b="1" lang="en" sz="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: Color</a:t>
                      </a:r>
                      <a:endParaRPr b="1" sz="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DFE9FB"/>
                        </a:gs>
                        <a:gs pos="100000">
                          <a:srgbClr val="6E9BE7"/>
                        </a:gs>
                      </a:gsLst>
                      <a:path path="circle">
                        <a:fillToRect b="50%" l="50%" r="50%" t="50%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 u="sng">
                          <a:solidFill>
                            <a:schemeClr val="hlink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  <a:hlinkClick r:id="rId13"/>
                        </a:rPr>
                        <a:t>Meets Molly Cule</a:t>
                      </a:r>
                      <a:r>
                        <a:rPr b="1" lang="en" sz="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: Molecules</a:t>
                      </a:r>
                      <a:endParaRPr b="1" sz="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DFE9FB"/>
                        </a:gs>
                        <a:gs pos="100000">
                          <a:srgbClr val="6E9BE7"/>
                        </a:gs>
                      </a:gsLst>
                      <a:path path="circle">
                        <a:fillToRect b="50%" l="50%" r="50%" t="50%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 u="sng">
                          <a:solidFill>
                            <a:schemeClr val="hlink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  <a:hlinkClick r:id="rId14"/>
                        </a:rPr>
                        <a:t>Goes on Air:</a:t>
                      </a:r>
                      <a:r>
                        <a:rPr b="1" lang="en" sz="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 Air Pressure</a:t>
                      </a:r>
                      <a:endParaRPr b="1" sz="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DFE9FB"/>
                        </a:gs>
                        <a:gs pos="100000">
                          <a:srgbClr val="6E9BE7"/>
                        </a:gs>
                      </a:gsLst>
                      <a:path path="circle">
                        <a:fillToRect b="50%" l="50%" r="50%" t="50%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 u="sng">
                          <a:solidFill>
                            <a:schemeClr val="hlink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  <a:hlinkClick r:id="rId15"/>
                        </a:rPr>
                        <a:t>Gains Weight</a:t>
                      </a:r>
                      <a:r>
                        <a:rPr b="1" lang="en" sz="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: Gravity</a:t>
                      </a:r>
                      <a:endParaRPr b="1" sz="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DFE9FB"/>
                        </a:gs>
                        <a:gs pos="100000">
                          <a:srgbClr val="6E9BE7"/>
                        </a:gs>
                      </a:gsLst>
                      <a:path path="circle">
                        <a:fillToRect b="50%" l="50%" r="50%" t="50%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 u="sng">
                          <a:solidFill>
                            <a:schemeClr val="hlink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  <a:hlinkClick r:id="rId16"/>
                        </a:rPr>
                        <a:t>Makes a Stink</a:t>
                      </a:r>
                      <a:r>
                        <a:rPr b="1" lang="en" sz="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: Smells</a:t>
                      </a:r>
                      <a:endParaRPr b="1" sz="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DFE9FB"/>
                        </a:gs>
                        <a:gs pos="100000">
                          <a:srgbClr val="6E9BE7"/>
                        </a:gs>
                      </a:gsLst>
                      <a:path path="circle">
                        <a:fillToRect b="50%" l="50%" r="50%" t="50%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 u="sng">
                          <a:solidFill>
                            <a:schemeClr val="hlink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  <a:hlinkClick r:id="rId17"/>
                        </a:rPr>
                        <a:t>Gets Charged</a:t>
                      </a:r>
                      <a:r>
                        <a:rPr b="1" lang="en" sz="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: Electricity</a:t>
                      </a:r>
                      <a:endParaRPr b="1" sz="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DFE9FB"/>
                        </a:gs>
                        <a:gs pos="100000">
                          <a:srgbClr val="6E9BE7"/>
                        </a:gs>
                      </a:gsLst>
                      <a:path path="circle">
                        <a:fillToRect b="50%" l="50%" r="50%" t="50%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Physical </a:t>
                      </a:r>
                      <a:endParaRPr b="1" sz="20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Science</a:t>
                      </a:r>
                      <a:endParaRPr b="1" sz="20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DFE9FB"/>
                        </a:gs>
                        <a:gs pos="100000">
                          <a:srgbClr val="6E9BE7"/>
                        </a:gs>
                      </a:gsLst>
                      <a:path path="circle">
                        <a:fillToRect b="50%" l="50%" r="50%" t="50%"/>
                      </a:path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55" name="Google Shape;55;p13"/>
          <p:cNvSpPr txBox="1"/>
          <p:nvPr/>
        </p:nvSpPr>
        <p:spPr>
          <a:xfrm>
            <a:off x="3066875" y="0"/>
            <a:ext cx="3259200" cy="59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47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5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Magic School Bus</a:t>
            </a:r>
            <a:endParaRPr b="1" sz="435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lt1"/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 rotWithShape="1">
          <a:blip r:embed="rId18">
            <a:alphaModFix/>
          </a:blip>
          <a:srcRect b="5794" l="0" r="0" t="22221"/>
          <a:stretch/>
        </p:blipFill>
        <p:spPr>
          <a:xfrm>
            <a:off x="2506650" y="3252200"/>
            <a:ext cx="3605850" cy="205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 flipH="1">
            <a:off x="5858300" y="2769125"/>
            <a:ext cx="3359800" cy="241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 flipH="1">
            <a:off x="4963850" y="4544400"/>
            <a:ext cx="726121" cy="59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21">
            <a:alphaModFix/>
          </a:blip>
          <a:srcRect b="-1583" l="0" r="0" t="-1925"/>
          <a:stretch/>
        </p:blipFill>
        <p:spPr>
          <a:xfrm flipH="1">
            <a:off x="609425" y="2725650"/>
            <a:ext cx="1485275" cy="233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00D2E9"/>
            </a:gs>
            <a:gs pos="100000">
              <a:srgbClr val="045962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4" name="Google Shape;64;p14"/>
          <p:cNvGraphicFramePr/>
          <p:nvPr/>
        </p:nvGraphicFramePr>
        <p:xfrm>
          <a:off x="105788" y="59909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{12EDB683-17B6-403C-A518-85B7F86DE25A}</a:tableStyleId>
              </a:tblPr>
              <a:tblGrid>
                <a:gridCol w="1131550"/>
                <a:gridCol w="866100"/>
                <a:gridCol w="958225"/>
                <a:gridCol w="836125"/>
                <a:gridCol w="1137975"/>
                <a:gridCol w="900750"/>
                <a:gridCol w="958225"/>
                <a:gridCol w="958225"/>
                <a:gridCol w="958225"/>
              </a:tblGrid>
              <a:tr h="600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 u="sng">
                          <a:solidFill>
                            <a:schemeClr val="hlink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  <a:hlinkClick r:id="rId3"/>
                        </a:rPr>
                        <a:t>For Lunch:</a:t>
                      </a:r>
                      <a:endParaRPr b="1" sz="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Human</a:t>
                      </a:r>
                      <a:endParaRPr b="1" sz="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Digestion</a:t>
                      </a:r>
                      <a:endParaRPr b="1" sz="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FDECDB"/>
                        </a:gs>
                        <a:gs pos="100000">
                          <a:srgbClr val="F0A963"/>
                        </a:gs>
                      </a:gsLst>
                      <a:path path="circle">
                        <a:fillToRect b="50%" l="50%" r="50%" t="50%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I</a:t>
                      </a:r>
                      <a:r>
                        <a:rPr b="1" lang="en" sz="900" u="sng">
                          <a:solidFill>
                            <a:schemeClr val="hlink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  <a:hlinkClick r:id="rId4"/>
                        </a:rPr>
                        <a:t>nside Ralphie:</a:t>
                      </a:r>
                      <a:endParaRPr b="1" sz="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Human Health</a:t>
                      </a:r>
                      <a:endParaRPr b="1" sz="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FDECDB"/>
                        </a:gs>
                        <a:gs pos="100000">
                          <a:srgbClr val="F0A963"/>
                        </a:gs>
                      </a:gsLst>
                      <a:path path="circle">
                        <a:fillToRect b="50%" l="50%" r="50%" t="50%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 u="sng">
                          <a:solidFill>
                            <a:schemeClr val="hlink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  <a:hlinkClick r:id="rId5"/>
                        </a:rPr>
                        <a:t>Gets Eaten</a:t>
                      </a:r>
                      <a:r>
                        <a:rPr b="1" lang="en" sz="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:</a:t>
                      </a:r>
                      <a:endParaRPr b="1" sz="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Food Chains</a:t>
                      </a:r>
                      <a:endParaRPr b="1" sz="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FDECDB"/>
                        </a:gs>
                        <a:gs pos="100000">
                          <a:srgbClr val="F0A963"/>
                        </a:gs>
                      </a:gsLst>
                      <a:path path="circle">
                        <a:fillToRect b="50%" l="50%" r="50%" t="50%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 u="sng">
                          <a:solidFill>
                            <a:schemeClr val="hlink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  <a:hlinkClick r:id="rId6"/>
                        </a:rPr>
                        <a:t>Hops Home:</a:t>
                      </a:r>
                      <a:endParaRPr b="1" sz="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Habitats</a:t>
                      </a:r>
                      <a:endParaRPr b="1" sz="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FDECDB"/>
                        </a:gs>
                        <a:gs pos="100000">
                          <a:srgbClr val="F0A963"/>
                        </a:gs>
                      </a:gsLst>
                      <a:path path="circle">
                        <a:fillToRect b="50%" l="50%" r="50%" t="50%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 u="sng">
                          <a:solidFill>
                            <a:schemeClr val="hlink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  <a:hlinkClick r:id="rId7"/>
                        </a:rPr>
                        <a:t>Meets the Rot Squad:</a:t>
                      </a:r>
                      <a:endParaRPr b="1" sz="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Decomposition</a:t>
                      </a:r>
                      <a:endParaRPr b="1" sz="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FDECDB"/>
                        </a:gs>
                        <a:gs pos="100000">
                          <a:srgbClr val="F0A963"/>
                        </a:gs>
                      </a:gsLst>
                      <a:path path="circle">
                        <a:fillToRect b="50%" l="50%" r="50%" t="50%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 u="sng">
                          <a:solidFill>
                            <a:schemeClr val="hlink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  <a:hlinkClick r:id="rId8"/>
                        </a:rPr>
                        <a:t>All Dried Up:</a:t>
                      </a:r>
                      <a:endParaRPr b="1" sz="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Desert Adaptation</a:t>
                      </a:r>
                      <a:endParaRPr b="1" sz="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FDECDB"/>
                        </a:gs>
                        <a:gs pos="100000">
                          <a:srgbClr val="F0A963"/>
                        </a:gs>
                      </a:gsLst>
                      <a:path path="circle">
                        <a:fillToRect b="50%" l="50%" r="50%" t="50%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 u="sng">
                          <a:solidFill>
                            <a:schemeClr val="hlink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  <a:hlinkClick r:id="rId9"/>
                        </a:rPr>
                        <a:t>Goes to Seed: </a:t>
                      </a:r>
                      <a:r>
                        <a:rPr b="1" lang="en" sz="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Seeds/</a:t>
                      </a:r>
                      <a:endParaRPr b="1" sz="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How Living Things Grow</a:t>
                      </a:r>
                      <a:endParaRPr b="1" sz="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FDECDB"/>
                        </a:gs>
                        <a:gs pos="100000">
                          <a:srgbClr val="F0A963"/>
                        </a:gs>
                      </a:gsLst>
                      <a:path path="circle">
                        <a:fillToRect b="50%" l="50%" r="50%" t="50%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 u="sng">
                          <a:solidFill>
                            <a:schemeClr val="hlink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  <a:hlinkClick r:id="rId10"/>
                        </a:rPr>
                        <a:t>Gets Ants in Its Pants: </a:t>
                      </a:r>
                      <a:r>
                        <a:rPr b="1" lang="en" sz="10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Ants</a:t>
                      </a:r>
                      <a:endParaRPr b="1" sz="10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FDECDB"/>
                        </a:gs>
                        <a:gs pos="100000">
                          <a:srgbClr val="F0A963"/>
                        </a:gs>
                      </a:gsLst>
                      <a:path path="circle">
                        <a:fillToRect b="50%" l="50%" r="50%" t="50%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 u="sng">
                          <a:solidFill>
                            <a:schemeClr val="hlink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  <a:hlinkClick r:id="rId11"/>
                        </a:rPr>
                        <a:t>Flexes Its Muscles: </a:t>
                      </a:r>
                      <a:r>
                        <a:rPr b="1" lang="en" sz="10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Body Mechanics</a:t>
                      </a:r>
                      <a:endParaRPr b="1" sz="10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FDECDB"/>
                        </a:gs>
                        <a:gs pos="100000">
                          <a:srgbClr val="F0A963"/>
                        </a:gs>
                      </a:gsLst>
                      <a:path path="circle">
                        <a:fillToRect b="50%" l="50%" r="50%" t="50%"/>
                      </a:path>
                      <a:tileRect/>
                    </a:gradFill>
                  </a:tcPr>
                </a:tc>
              </a:tr>
              <a:tr h="782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 u="sng">
                          <a:solidFill>
                            <a:schemeClr val="hlink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  <a:hlinkClick r:id="rId12"/>
                        </a:rPr>
                        <a:t>The Busasaurus: </a:t>
                      </a:r>
                      <a:r>
                        <a:rPr b="1" lang="en" sz="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Dinosaurs</a:t>
                      </a:r>
                      <a:endParaRPr b="1" sz="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DCECD5"/>
                        </a:gs>
                        <a:gs pos="100000">
                          <a:srgbClr val="93BC81"/>
                        </a:gs>
                      </a:gsLst>
                      <a:path path="circle">
                        <a:fillToRect b="50%" l="50%" r="50%" t="50%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 u="sng">
                          <a:solidFill>
                            <a:schemeClr val="hlink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  <a:hlinkClick r:id="rId13"/>
                        </a:rPr>
                        <a:t>Going Batty: </a:t>
                      </a:r>
                      <a:endParaRPr b="1" sz="900">
                        <a:solidFill>
                          <a:srgbClr val="3A3A3A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3A3A3A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Bats</a:t>
                      </a:r>
                      <a:endParaRPr b="1" sz="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DCECD5"/>
                        </a:gs>
                        <a:gs pos="100000">
                          <a:srgbClr val="93BC81"/>
                        </a:gs>
                      </a:gsLst>
                      <a:path path="circle">
                        <a:fillToRect b="50%" l="50%" r="50%" t="50%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 u="sng">
                          <a:solidFill>
                            <a:schemeClr val="hlink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  <a:hlinkClick r:id="rId14"/>
                        </a:rPr>
                        <a:t>Butterfly and the Bog Beast:</a:t>
                      </a:r>
                      <a:r>
                        <a:rPr b="1" lang="en" sz="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 Butterflies</a:t>
                      </a:r>
                      <a:endParaRPr b="1" sz="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DCECD5"/>
                        </a:gs>
                        <a:gs pos="100000">
                          <a:srgbClr val="93BC81"/>
                        </a:gs>
                      </a:gsLst>
                      <a:path path="circle">
                        <a:fillToRect b="50%" l="50%" r="50%" t="50%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 u="sng">
                          <a:solidFill>
                            <a:schemeClr val="hlink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  <a:hlinkClick r:id="rId15"/>
                        </a:rPr>
                        <a:t>In a Pickle:</a:t>
                      </a:r>
                      <a:r>
                        <a:rPr b="1" lang="en" sz="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 Microbes</a:t>
                      </a:r>
                      <a:endParaRPr b="1" sz="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DCECD5"/>
                        </a:gs>
                        <a:gs pos="100000">
                          <a:srgbClr val="93BC81"/>
                        </a:gs>
                      </a:gsLst>
                      <a:path path="circle">
                        <a:fillToRect b="50%" l="50%" r="50%" t="50%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 u="sng">
                          <a:solidFill>
                            <a:schemeClr val="hlink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  <a:hlinkClick r:id="rId16"/>
                        </a:rPr>
                        <a:t>Cold Feet: </a:t>
                      </a:r>
                      <a:r>
                        <a:rPr b="1" lang="en" sz="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Warm/Cold-Blooded Animals</a:t>
                      </a:r>
                      <a:endParaRPr b="1" sz="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DCECD5"/>
                        </a:gs>
                        <a:gs pos="100000">
                          <a:srgbClr val="93BC81"/>
                        </a:gs>
                      </a:gsLst>
                      <a:path path="circle">
                        <a:fillToRect b="50%" l="50%" r="50%" t="50%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 u="sng">
                          <a:solidFill>
                            <a:schemeClr val="hlink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  <a:hlinkClick r:id="rId17"/>
                        </a:rPr>
                        <a:t>In a Beehive</a:t>
                      </a:r>
                      <a:r>
                        <a:rPr b="1" lang="en" sz="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: Bees</a:t>
                      </a:r>
                      <a:endParaRPr b="1" sz="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DCECD5"/>
                        </a:gs>
                        <a:gs pos="100000">
                          <a:srgbClr val="93BC81"/>
                        </a:gs>
                      </a:gsLst>
                      <a:path path="circle">
                        <a:fillToRect b="50%" l="50%" r="50%" t="50%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 u="sng">
                          <a:solidFill>
                            <a:schemeClr val="hlink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  <a:hlinkClick r:id="rId18"/>
                        </a:rPr>
                        <a:t>Spins a Web:</a:t>
                      </a:r>
                      <a:r>
                        <a:rPr b="1" lang="en" sz="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 Spiders</a:t>
                      </a:r>
                      <a:endParaRPr b="1" sz="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DCECD5"/>
                        </a:gs>
                        <a:gs pos="100000">
                          <a:srgbClr val="93BC81"/>
                        </a:gs>
                      </a:gsLst>
                      <a:path path="circle">
                        <a:fillToRect b="50%" l="50%" r="50%" t="50%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 u="sng">
                          <a:solidFill>
                            <a:schemeClr val="hlink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  <a:hlinkClick r:id="rId19"/>
                        </a:rPr>
                        <a:t>Goes Upstream</a:t>
                      </a:r>
                      <a:r>
                        <a:rPr b="1" lang="en" sz="10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: Migration</a:t>
                      </a:r>
                      <a:endParaRPr b="1" sz="10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DCECD5"/>
                        </a:gs>
                        <a:gs pos="100000">
                          <a:srgbClr val="93BC81"/>
                        </a:gs>
                      </a:gsLst>
                      <a:path path="circle">
                        <a:fillToRect b="50%" l="50%" r="50%" t="50%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 u="sng">
                          <a:solidFill>
                            <a:schemeClr val="hlink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  <a:hlinkClick r:id="rId20"/>
                        </a:rPr>
                        <a:t>Works Out: </a:t>
                      </a:r>
                      <a:r>
                        <a:rPr b="1" lang="en" sz="10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Circulation</a:t>
                      </a:r>
                      <a:endParaRPr b="1" sz="10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DCECD5"/>
                        </a:gs>
                        <a:gs pos="100000">
                          <a:srgbClr val="93BC81"/>
                        </a:gs>
                      </a:gsLst>
                      <a:path path="circle">
                        <a:fillToRect b="50%" l="50%" r="50%" t="50%"/>
                      </a:path>
                      <a:tileRect/>
                    </a:gradFill>
                  </a:tcPr>
                </a:tc>
              </a:tr>
              <a:tr h="9914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 u="sng">
                          <a:solidFill>
                            <a:schemeClr val="hlink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  <a:hlinkClick r:id="rId21"/>
                        </a:rPr>
                        <a:t>Gets Planted</a:t>
                      </a:r>
                      <a:r>
                        <a:rPr b="1" lang="en" sz="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: Photosynthesis</a:t>
                      </a:r>
                      <a:endParaRPr b="1" sz="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DFE9FB"/>
                        </a:gs>
                        <a:gs pos="100000">
                          <a:srgbClr val="6E9BE7"/>
                        </a:gs>
                      </a:gsLst>
                      <a:path path="circle">
                        <a:fillToRect b="50%" l="50%" r="50%" t="50%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 u="sng">
                          <a:solidFill>
                            <a:schemeClr val="hlink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  <a:hlinkClick r:id="rId22"/>
                        </a:rPr>
                        <a:t>In the Rainforest</a:t>
                      </a:r>
                      <a:r>
                        <a:rPr b="1" lang="en" sz="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: Rainforest Ecology</a:t>
                      </a:r>
                      <a:endParaRPr b="1" sz="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DFE9FB"/>
                        </a:gs>
                        <a:gs pos="100000">
                          <a:srgbClr val="6E9BE7"/>
                        </a:gs>
                      </a:gsLst>
                      <a:path path="circle">
                        <a:fillToRect b="50%" l="50%" r="50%" t="50%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 u="sng">
                          <a:solidFill>
                            <a:schemeClr val="hlink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  <a:hlinkClick r:id="rId23"/>
                        </a:rPr>
                        <a:t>Cracks a Yolk: Eggs</a:t>
                      </a:r>
                      <a:r>
                        <a:rPr b="1" lang="en" sz="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:  Eggs</a:t>
                      </a:r>
                      <a:endParaRPr b="1" sz="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DFE9FB"/>
                        </a:gs>
                        <a:gs pos="100000">
                          <a:srgbClr val="6E9BE7"/>
                        </a:gs>
                      </a:gsLst>
                      <a:path path="circle">
                        <a:fillToRect b="50%" l="50%" r="50%" t="50%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 u="sng">
                          <a:solidFill>
                            <a:schemeClr val="hlink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  <a:hlinkClick r:id="rId24"/>
                        </a:rPr>
                        <a:t>Goes to Mussel Beach</a:t>
                      </a:r>
                      <a:r>
                        <a:rPr b="1" lang="en" sz="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: Tidal Zones</a:t>
                      </a:r>
                      <a:endParaRPr b="1" sz="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DFE9FB"/>
                        </a:gs>
                        <a:gs pos="100000">
                          <a:srgbClr val="6E9BE7"/>
                        </a:gs>
                      </a:gsLst>
                      <a:path path="circle">
                        <a:fillToRect b="50%" l="50%" r="50%" t="50%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 u="sng">
                          <a:solidFill>
                            <a:schemeClr val="hlink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  <a:hlinkClick r:id="rId25"/>
                        </a:rPr>
                        <a:t>Gets Swamped</a:t>
                      </a:r>
                      <a:r>
                        <a:rPr b="1" lang="en" sz="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: Wetlands</a:t>
                      </a:r>
                      <a:endParaRPr b="1" sz="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DFE9FB"/>
                        </a:gs>
                        <a:gs pos="100000">
                          <a:srgbClr val="6E9BE7"/>
                        </a:gs>
                      </a:gsLst>
                      <a:path path="circle">
                        <a:fillToRect b="50%" l="50%" r="50%" t="50%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 u="sng">
                          <a:solidFill>
                            <a:schemeClr val="hlink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  <a:hlinkClick r:id="rId26"/>
                        </a:rPr>
                        <a:t>Goes Cellular</a:t>
                      </a:r>
                      <a:r>
                        <a:rPr b="1" lang="en" sz="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: Cells</a:t>
                      </a:r>
                      <a:endParaRPr b="1" sz="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DFE9FB"/>
                        </a:gs>
                        <a:gs pos="100000">
                          <a:srgbClr val="6E9BE7"/>
                        </a:gs>
                      </a:gsLst>
                      <a:path path="circle">
                        <a:fillToRect b="50%" l="50%" r="50%" t="50%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 u="sng">
                          <a:solidFill>
                            <a:schemeClr val="hlink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  <a:hlinkClick r:id="rId27"/>
                        </a:rPr>
                        <a:t>Takes a Dive</a:t>
                      </a:r>
                      <a:r>
                        <a:rPr b="1" lang="en" sz="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: Coral Reefs and Symbiosis</a:t>
                      </a:r>
                      <a:endParaRPr b="1" sz="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DFE9FB"/>
                        </a:gs>
                        <a:gs pos="100000">
                          <a:srgbClr val="6E9BE7"/>
                        </a:gs>
                      </a:gsLst>
                      <a:path path="circle">
                        <a:fillToRect b="50%" l="50%" r="50%" t="50%"/>
                      </a:path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22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Biology</a:t>
                      </a:r>
                      <a:endParaRPr b="1" sz="7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F5D0D0"/>
                        </a:gs>
                        <a:gs pos="100000">
                          <a:srgbClr val="D96868"/>
                        </a:gs>
                      </a:gsLst>
                      <a:path path="circle">
                        <a:fillToRect b="50%" l="50%" r="50%" t="50%"/>
                      </a:path>
                      <a:tileRect/>
                    </a:gradFill>
                  </a:tcPr>
                </a:tc>
                <a:tc hMerge="1"/>
              </a:tr>
            </a:tbl>
          </a:graphicData>
        </a:graphic>
      </p:graphicFrame>
      <p:sp>
        <p:nvSpPr>
          <p:cNvPr id="65" name="Google Shape;65;p14"/>
          <p:cNvSpPr txBox="1"/>
          <p:nvPr/>
        </p:nvSpPr>
        <p:spPr>
          <a:xfrm>
            <a:off x="3066875" y="0"/>
            <a:ext cx="3259200" cy="59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47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5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Magic School Bus</a:t>
            </a:r>
            <a:endParaRPr b="1" sz="435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lt1"/>
              </a:solidFill>
            </a:endParaRPr>
          </a:p>
        </p:txBody>
      </p:sp>
      <p:pic>
        <p:nvPicPr>
          <p:cNvPr id="66" name="Google Shape;66;p14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 flipH="1">
            <a:off x="354225" y="2866225"/>
            <a:ext cx="1374100" cy="2191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 rotWithShape="1">
          <a:blip r:embed="rId29">
            <a:alphaModFix/>
          </a:blip>
          <a:srcRect b="5794" l="0" r="0" t="22221"/>
          <a:stretch/>
        </p:blipFill>
        <p:spPr>
          <a:xfrm>
            <a:off x="2506650" y="3252200"/>
            <a:ext cx="3605850" cy="205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 flipH="1">
            <a:off x="5858300" y="2769125"/>
            <a:ext cx="3359800" cy="241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/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 flipH="1">
            <a:off x="4963850" y="4544400"/>
            <a:ext cx="726121" cy="59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DCECD5"/>
            </a:gs>
            <a:gs pos="100000">
              <a:srgbClr val="93BC81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4" name="Google Shape;74;p15"/>
          <p:cNvGraphicFramePr/>
          <p:nvPr/>
        </p:nvGraphicFramePr>
        <p:xfrm>
          <a:off x="105788" y="47524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{12EDB683-17B6-403C-A518-85B7F86DE25A}</a:tableStyleId>
              </a:tblPr>
              <a:tblGrid>
                <a:gridCol w="1807675"/>
                <a:gridCol w="1383625"/>
                <a:gridCol w="1530775"/>
                <a:gridCol w="1335750"/>
                <a:gridCol w="1249150"/>
                <a:gridCol w="1456325"/>
              </a:tblGrid>
              <a:tr h="8178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 u="sng">
                          <a:solidFill>
                            <a:schemeClr val="hlink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  <a:hlinkClick r:id="rId3"/>
                        </a:rPr>
                        <a:t>Kicks Up a Storm:</a:t>
                      </a:r>
                      <a:r>
                        <a:rPr b="1" lang="en" sz="10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 Weather</a:t>
                      </a:r>
                      <a:endParaRPr b="1" sz="10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FFF6DB"/>
                        </a:gs>
                        <a:gs pos="100000">
                          <a:srgbClr val="FAD25C"/>
                        </a:gs>
                      </a:gsLst>
                      <a:path path="circle">
                        <a:fillToRect b="50%" l="50%" r="50%" t="50%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 u="sng">
                          <a:solidFill>
                            <a:schemeClr val="hlink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  <a:hlinkClick r:id="rId4"/>
                        </a:rPr>
                        <a:t>Blows Its Top</a:t>
                      </a:r>
                      <a:r>
                        <a:rPr b="1" lang="en" sz="10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: Volcanoes</a:t>
                      </a:r>
                      <a:endParaRPr b="1" sz="10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FFF6DB"/>
                        </a:gs>
                        <a:gs pos="100000">
                          <a:srgbClr val="FAD25C"/>
                        </a:gs>
                      </a:gsLst>
                      <a:path path="circle">
                        <a:fillToRect b="50%" l="50%" r="50%" t="50%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 u="sng">
                          <a:solidFill>
                            <a:schemeClr val="hlink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  <a:hlinkClick r:id="rId5"/>
                        </a:rPr>
                        <a:t>Wet All Over:</a:t>
                      </a:r>
                      <a:r>
                        <a:rPr b="1" lang="en" sz="10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 Water</a:t>
                      </a:r>
                      <a:endParaRPr b="1" sz="10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FFF6DB"/>
                        </a:gs>
                        <a:gs pos="100000">
                          <a:srgbClr val="FAD25C"/>
                        </a:gs>
                      </a:gsLst>
                      <a:path path="circle">
                        <a:fillToRect b="50%" l="50%" r="50%" t="50%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 u="sng">
                          <a:solidFill>
                            <a:schemeClr val="hlink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  <a:hlinkClick r:id="rId6"/>
                        </a:rPr>
                        <a:t>Rocks and Rolls</a:t>
                      </a:r>
                      <a:r>
                        <a:rPr b="1" lang="en" sz="10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: Erosion</a:t>
                      </a:r>
                      <a:endParaRPr b="1" sz="10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FFF6DB"/>
                        </a:gs>
                        <a:gs pos="100000">
                          <a:srgbClr val="FAD25C"/>
                        </a:gs>
                      </a:gsLst>
                      <a:path path="circle">
                        <a:fillToRect b="50%" l="50%" r="50%" t="50%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 u="sng">
                          <a:solidFill>
                            <a:schemeClr val="hlink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  <a:hlinkClick r:id="rId7"/>
                        </a:rPr>
                        <a:t>Holiday Special</a:t>
                      </a:r>
                      <a:r>
                        <a:rPr b="1" lang="en" sz="10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: Recycling</a:t>
                      </a:r>
                      <a:endParaRPr b="1" sz="10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FFF6DB"/>
                        </a:gs>
                        <a:gs pos="100000">
                          <a:srgbClr val="FAD25C"/>
                        </a:gs>
                      </a:gsLst>
                      <a:path path="circle">
                        <a:fillToRect b="50%" l="50%" r="50%" t="50%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Earth Science</a:t>
                      </a:r>
                      <a:endParaRPr b="1" sz="18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FFF6DB"/>
                        </a:gs>
                        <a:gs pos="100000">
                          <a:srgbClr val="FAD25C"/>
                        </a:gs>
                      </a:gsLst>
                      <a:path path="circle">
                        <a:fillToRect b="50%" l="50%" r="50%" t="50%"/>
                      </a:path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75" name="Google Shape;75;p15"/>
          <p:cNvSpPr txBox="1"/>
          <p:nvPr/>
        </p:nvSpPr>
        <p:spPr>
          <a:xfrm>
            <a:off x="3066875" y="0"/>
            <a:ext cx="3259200" cy="59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47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5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Magic School Bus</a:t>
            </a:r>
            <a:endParaRPr b="1" sz="435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lt1"/>
              </a:solidFill>
            </a:endParaRPr>
          </a:p>
        </p:txBody>
      </p:sp>
      <p:pic>
        <p:nvPicPr>
          <p:cNvPr id="76" name="Google Shape;76;p15"/>
          <p:cNvPicPr preferRelativeResize="0"/>
          <p:nvPr/>
        </p:nvPicPr>
        <p:blipFill rotWithShape="1">
          <a:blip r:embed="rId8">
            <a:alphaModFix/>
          </a:blip>
          <a:srcRect b="5794" l="0" r="0" t="22221"/>
          <a:stretch/>
        </p:blipFill>
        <p:spPr>
          <a:xfrm>
            <a:off x="2506650" y="3252200"/>
            <a:ext cx="3605850" cy="205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5858300" y="2769125"/>
            <a:ext cx="3359800" cy="241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flipH="1">
            <a:off x="4963850" y="4544400"/>
            <a:ext cx="726121" cy="5991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9" name="Google Shape;79;p15"/>
          <p:cNvGraphicFramePr/>
          <p:nvPr/>
        </p:nvGraphicFramePr>
        <p:xfrm>
          <a:off x="105788" y="151992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{12EDB683-17B6-403C-A518-85B7F86DE25A}</a:tableStyleId>
              </a:tblPr>
              <a:tblGrid>
                <a:gridCol w="1076025"/>
                <a:gridCol w="823575"/>
                <a:gridCol w="756950"/>
                <a:gridCol w="949300"/>
              </a:tblGrid>
              <a:tr h="1163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 u="sng">
                          <a:solidFill>
                            <a:schemeClr val="hlink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  <a:hlinkClick r:id="rId11"/>
                        </a:rPr>
                        <a:t>Gets Lost in Space</a:t>
                      </a:r>
                      <a:r>
                        <a:rPr b="1" lang="en" sz="10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: Solar System</a:t>
                      </a:r>
                      <a:endParaRPr b="1" sz="10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DBD4EB"/>
                        </a:gs>
                        <a:gs pos="100000">
                          <a:srgbClr val="9180BB"/>
                        </a:gs>
                      </a:gsLst>
                      <a:path path="circle">
                        <a:fillToRect b="50%" l="50%" r="50%" t="50%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 u="sng">
                          <a:solidFill>
                            <a:schemeClr val="hlink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  <a:hlinkClick r:id="rId12"/>
                        </a:rPr>
                        <a:t>Out of This World</a:t>
                      </a:r>
                      <a:r>
                        <a:rPr b="1" lang="en" sz="10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: Space Rocks</a:t>
                      </a:r>
                      <a:endParaRPr b="1" sz="10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DBD4EB"/>
                        </a:gs>
                        <a:gs pos="100000">
                          <a:srgbClr val="9180BB"/>
                        </a:gs>
                      </a:gsLst>
                      <a:path path="circle">
                        <a:fillToRect b="50%" l="50%" r="50%" t="50%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 u="sng">
                          <a:solidFill>
                            <a:schemeClr val="hlink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  <a:hlinkClick r:id="rId13"/>
                        </a:rPr>
                        <a:t>Sees Stars:</a:t>
                      </a:r>
                      <a:r>
                        <a:rPr b="1" lang="en" sz="10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 Stars</a:t>
                      </a:r>
                      <a:endParaRPr b="1" sz="10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DBD4EB"/>
                        </a:gs>
                        <a:gs pos="100000">
                          <a:srgbClr val="9180BB"/>
                        </a:gs>
                      </a:gsLst>
                      <a:path path="circle">
                        <a:fillToRect b="50%" l="50%" r="50%" t="50%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Outer Space</a:t>
                      </a:r>
                      <a:endParaRPr b="1" sz="18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DBD4EB"/>
                        </a:gs>
                        <a:gs pos="100000">
                          <a:srgbClr val="9180BB"/>
                        </a:gs>
                      </a:gsLst>
                      <a:path path="circle">
                        <a:fillToRect b="50%" l="50%" r="50%" t="50%"/>
                      </a:path>
                      <a:tileRect/>
                    </a:gradFill>
                  </a:tcPr>
                </a:tc>
              </a:tr>
            </a:tbl>
          </a:graphicData>
        </a:graphic>
      </p:graphicFrame>
      <p:graphicFrame>
        <p:nvGraphicFramePr>
          <p:cNvPr id="80" name="Google Shape;80;p15"/>
          <p:cNvGraphicFramePr/>
          <p:nvPr/>
        </p:nvGraphicFramePr>
        <p:xfrm>
          <a:off x="3816063" y="151992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{12EDB683-17B6-403C-A518-85B7F86DE25A}</a:tableStyleId>
              </a:tblPr>
              <a:tblGrid>
                <a:gridCol w="823125"/>
                <a:gridCol w="1050775"/>
                <a:gridCol w="1065050"/>
                <a:gridCol w="1070550"/>
                <a:gridCol w="993925"/>
              </a:tblGrid>
              <a:tr h="1163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 u="sng">
                          <a:solidFill>
                            <a:schemeClr val="hlink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  <a:hlinkClick r:id="rId14"/>
                        </a:rPr>
                        <a:t>Revving Up</a:t>
                      </a:r>
                      <a:r>
                        <a:rPr b="1" lang="en" sz="10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: Engines</a:t>
                      </a:r>
                      <a:endParaRPr b="1" sz="10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D4E5F5"/>
                        </a:gs>
                        <a:gs pos="100000">
                          <a:srgbClr val="70A4D5"/>
                        </a:gs>
                      </a:gsLst>
                      <a:path path="circle">
                        <a:fillToRect b="50%" l="50%" r="50%" t="50%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 u="sng">
                          <a:solidFill>
                            <a:schemeClr val="hlink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  <a:hlinkClick r:id="rId15"/>
                        </a:rPr>
                        <a:t>Under Construction</a:t>
                      </a:r>
                      <a:r>
                        <a:rPr b="1" lang="en" sz="10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:</a:t>
                      </a:r>
                      <a:endParaRPr b="1" sz="10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Structures</a:t>
                      </a:r>
                      <a:endParaRPr b="1" sz="10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D4E5F5"/>
                        </a:gs>
                        <a:gs pos="100000">
                          <a:srgbClr val="70A4D5"/>
                        </a:gs>
                      </a:gsLst>
                      <a:path path="circle">
                        <a:fillToRect b="50%" l="50%" r="50%" t="50%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 u="sng">
                          <a:solidFill>
                            <a:schemeClr val="hlink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  <a:hlinkClick r:id="rId16"/>
                        </a:rPr>
                        <a:t>Shows and Tells</a:t>
                      </a:r>
                      <a:r>
                        <a:rPr b="1" lang="en" sz="10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: Archaeology</a:t>
                      </a:r>
                      <a:endParaRPr b="1" sz="10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D4E5F5"/>
                        </a:gs>
                        <a:gs pos="100000">
                          <a:srgbClr val="70A4D5"/>
                        </a:gs>
                      </a:gsLst>
                      <a:path path="circle">
                        <a:fillToRect b="50%" l="50%" r="50%" t="50%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 u="sng">
                          <a:solidFill>
                            <a:schemeClr val="hlink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  <a:hlinkClick r:id="rId17"/>
                        </a:rPr>
                        <a:t>Gets Programmed:</a:t>
                      </a:r>
                      <a:r>
                        <a:rPr b="1" lang="en" sz="10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Computers</a:t>
                      </a:r>
                      <a:endParaRPr b="1" sz="10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D4E5F5"/>
                        </a:gs>
                        <a:gs pos="100000">
                          <a:srgbClr val="70A4D5"/>
                        </a:gs>
                      </a:gsLst>
                      <a:path path="circle">
                        <a:fillToRect b="50%" l="50%" r="50%" t="50%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7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Applied</a:t>
                      </a:r>
                      <a:endParaRPr b="1" sz="17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7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Science</a:t>
                      </a:r>
                      <a:endParaRPr b="1" sz="17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D4E5F5"/>
                        </a:gs>
                        <a:gs pos="100000">
                          <a:srgbClr val="70A4D5"/>
                        </a:gs>
                      </a:gsLst>
                      <a:path path="circle">
                        <a:fillToRect b="50%" l="50%" r="50%" t="50%"/>
                      </a:path>
                      <a:tileRect/>
                    </a:gradFill>
                  </a:tcPr>
                </a:tc>
              </a:tr>
            </a:tbl>
          </a:graphicData>
        </a:graphic>
      </p:graphicFrame>
      <p:pic>
        <p:nvPicPr>
          <p:cNvPr id="81" name="Google Shape;81;p15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 flipH="1">
            <a:off x="384319" y="2790944"/>
            <a:ext cx="1488500" cy="2374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