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2F864-C4F6-4F94-AF6A-A58D0F107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CC332F-083A-4D6E-B489-423F47BD9C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B6059-F21C-43B3-A887-D6E525A8B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F5E4-613D-407B-A61A-33CC1B565D6D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5D97C-0D4E-409B-8040-CDED976D0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AF579-226B-4B23-899D-01B6072B0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EAFF3-6EB9-47AA-978E-EEA9D8D1C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478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F7B17-21CA-4B66-8BEA-7F183DFBF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DFB32-E519-430C-8075-C7630BFD4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12AF-499F-4A01-86CD-31F45829B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F5E4-613D-407B-A61A-33CC1B565D6D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20301-4AEB-4850-8DFB-16CC34951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2909B-8A54-4825-9D80-4D1080956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EAFF3-6EB9-47AA-978E-EEA9D8D1C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481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4D75C-5787-477C-B1EA-664261724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FC684C-425D-4EB8-8217-3F43D238A0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0B746-2591-42BF-8FAE-36C095C3E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F5E4-613D-407B-A61A-33CC1B565D6D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A34BA-6334-4493-AB7C-91E5C733F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8E1A6-E01C-44B7-B6D2-20E41C191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EAFF3-6EB9-47AA-978E-EEA9D8D1C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330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57F5F-E582-4D5A-B1A1-93C302E96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63746-F241-4F5D-A205-6B8707DBB0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CD94D6-DD8B-441E-8F55-C3E95319D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E3B90E-3B75-4E01-97DA-0E8B214FC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F5E4-613D-407B-A61A-33CC1B565D6D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FD443D-ADAF-4FCA-AEF2-AA28D63B4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AFB4DB-35F0-44DB-9933-31872D3C5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EAFF3-6EB9-47AA-978E-EEA9D8D1C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750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175E2-8A79-454C-A7C6-C8D57758E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CD88A9-DABC-4A6C-982C-11EDFF0216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7D3C71-3DB3-4347-B88F-EF93797710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65A4A9-5B20-48B7-A43E-290A2075DE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8464F5-096E-46FC-B815-723A2ABACD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82D14-B007-43E2-87CE-7AF13A137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F5E4-613D-407B-A61A-33CC1B565D6D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6F3AC6-5ABB-408E-AC3A-6CDA18B71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C3A4F5-28CE-4CD3-B998-12FD73A72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EAFF3-6EB9-47AA-978E-EEA9D8D1C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737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3E816-1E11-4D28-9197-F041F9A86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5F7BFB-67F4-4C8D-8472-E3370EB44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F5E4-613D-407B-A61A-33CC1B565D6D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4DF1C1-B6AB-4EED-8972-8123F1586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1CF59F-6569-4778-A7EC-21F0C00C0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EAFF3-6EB9-47AA-978E-EEA9D8D1C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521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FD59B6-74C8-4B8B-8846-2EB1A4352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F5E4-613D-407B-A61A-33CC1B565D6D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FA6BEB-7CBC-424D-ADFE-F711E6F91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900557-9337-492C-A483-A8A983FAE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EAFF3-6EB9-47AA-978E-EEA9D8D1C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68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E1F1B-B097-4E63-B78A-22A8C1855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1E954-90A2-487E-8C2B-529D3105F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E04C7-93A3-4CC0-9499-116794D89E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DDC66F-D26B-4420-9A3C-5E7690472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F5E4-613D-407B-A61A-33CC1B565D6D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FFF57F-A60D-4CC8-8B28-805CF4D07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838EE-154B-4233-BEA8-7E9EAFD5C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EAFF3-6EB9-47AA-978E-EEA9D8D1C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363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BE28F-284F-49B6-A45A-66C47BF70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941576-0220-4CC5-82F8-68FAB93CCA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92FC5-4E1C-4A62-933A-15F6D35EB1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848AD4-CB64-4B31-B7DA-F18DDF9DA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F5E4-613D-407B-A61A-33CC1B565D6D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BE0301-4997-49C2-B78B-E0BDC1437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7873E6-29BD-48E1-AB19-C45B06953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EAFF3-6EB9-47AA-978E-EEA9D8D1C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863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50AAD-B1CB-4B98-8E08-F1FB89922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0143BA-1A3C-4F55-9D2E-6F723E5440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12D4D-79C6-491E-9193-0C9325511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F5E4-613D-407B-A61A-33CC1B565D6D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EC4E5-1E14-4438-88DA-C8DF3B3AD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7EFC9-0B8B-42EC-831F-7C7D142B5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EAFF3-6EB9-47AA-978E-EEA9D8D1C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682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9C1B6A-A376-49C4-A8E8-DA24E23841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2D1E5C-FF24-42A7-8956-E859F8D78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DE9AC8-5B3A-440A-AFF6-5AE0A20D1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F5E4-613D-407B-A61A-33CC1B565D6D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81971-0375-4228-90A7-B09F107E2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6A372-E098-4B19-AB48-C639D48CA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EAFF3-6EB9-47AA-978E-EEA9D8D1C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686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073AF1-47E3-4A84-8C53-B8F58119B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E13AAA-4EF2-41A3-850F-F98A62470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488479-8EA7-4144-96A4-1CBEF4F1CF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EF5E4-613D-407B-A61A-33CC1B565D6D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1FA09-F5F1-4275-8FA9-4F57996241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EA0CA-E9D2-492E-BC7C-40754E3EB2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EAFF3-6EB9-47AA-978E-EEA9D8D1C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55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person, player, athletic game, sport&#10;&#10;Description automatically generated">
            <a:extLst>
              <a:ext uri="{FF2B5EF4-FFF2-40B4-BE49-F238E27FC236}">
                <a16:creationId xmlns:a16="http://schemas.microsoft.com/office/drawing/2014/main" id="{EC1E8029-3FA3-4151-8D62-735B8AFBDD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6" r="16105" b="-2"/>
          <a:stretch/>
        </p:blipFill>
        <p:spPr>
          <a:xfrm>
            <a:off x="3132160" y="1021"/>
            <a:ext cx="9059839" cy="68559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F41D67-C30B-4CAC-ADFA-460A5C2EAA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56100" y="1099671"/>
            <a:ext cx="4972511" cy="3367554"/>
          </a:xfrm>
        </p:spPr>
        <p:txBody>
          <a:bodyPr anchor="b">
            <a:normAutofit/>
          </a:bodyPr>
          <a:lstStyle/>
          <a:p>
            <a:pPr algn="l"/>
            <a:r>
              <a:rPr lang="en-US" sz="6600">
                <a:latin typeface="Amasis MT Pro Light" panose="02040304050005020304" pitchFamily="18" charset="0"/>
              </a:rPr>
              <a:t>Team Handball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D170A0-5A6A-4736-980B-986E748F0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6100" y="4687316"/>
            <a:ext cx="4972512" cy="1517088"/>
          </a:xfrm>
        </p:spPr>
        <p:txBody>
          <a:bodyPr>
            <a:normAutofit/>
          </a:bodyPr>
          <a:lstStyle/>
          <a:p>
            <a:pPr algn="l"/>
            <a:r>
              <a:rPr lang="en-US"/>
              <a:t>Rules</a:t>
            </a:r>
          </a:p>
          <a:p>
            <a:pPr algn="l"/>
            <a:r>
              <a:rPr lang="en-US"/>
              <a:t>Game play</a:t>
            </a:r>
          </a:p>
          <a:p>
            <a:pPr algn="l"/>
            <a:r>
              <a:rPr lang="en-US"/>
              <a:t>Communication</a:t>
            </a:r>
          </a:p>
          <a:p>
            <a:pPr algn="l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453FF84-60C1-4EA8-B49B-1B8C2D0C5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"/>
            <a:ext cx="5859484" cy="6857997"/>
          </a:xfrm>
          <a:custGeom>
            <a:avLst/>
            <a:gdLst>
              <a:gd name="connsiteX0" fmla="*/ 3198825 w 5859484"/>
              <a:gd name="connsiteY0" fmla="*/ 0 h 6857997"/>
              <a:gd name="connsiteX1" fmla="*/ 3962351 w 5859484"/>
              <a:gd name="connsiteY1" fmla="*/ 0 h 6857997"/>
              <a:gd name="connsiteX2" fmla="*/ 4129776 w 5859484"/>
              <a:gd name="connsiteY2" fmla="*/ 128761 h 6857997"/>
              <a:gd name="connsiteX3" fmla="*/ 5859484 w 5859484"/>
              <a:gd name="connsiteY3" fmla="*/ 3718209 h 6857997"/>
              <a:gd name="connsiteX4" fmla="*/ 4624700 w 5859484"/>
              <a:gd name="connsiteY4" fmla="*/ 6845880 h 6857997"/>
              <a:gd name="connsiteX5" fmla="*/ 4612896 w 5859484"/>
              <a:gd name="connsiteY5" fmla="*/ 6857997 h 6857997"/>
              <a:gd name="connsiteX6" fmla="*/ 4017658 w 5859484"/>
              <a:gd name="connsiteY6" fmla="*/ 6857997 h 6857997"/>
              <a:gd name="connsiteX7" fmla="*/ 4173230 w 5859484"/>
              <a:gd name="connsiteY7" fmla="*/ 6719623 h 6857997"/>
              <a:gd name="connsiteX8" fmla="*/ 5443583 w 5859484"/>
              <a:gd name="connsiteY8" fmla="*/ 3718209 h 6857997"/>
              <a:gd name="connsiteX9" fmla="*/ 3355352 w 5859484"/>
              <a:gd name="connsiteY9" fmla="*/ 88079 h 6857997"/>
              <a:gd name="connsiteX10" fmla="*/ 0 w 5859484"/>
              <a:gd name="connsiteY10" fmla="*/ 0 h 6857997"/>
              <a:gd name="connsiteX11" fmla="*/ 2941255 w 5859484"/>
              <a:gd name="connsiteY11" fmla="*/ 0 h 6857997"/>
              <a:gd name="connsiteX12" fmla="*/ 3117080 w 5859484"/>
              <a:gd name="connsiteY12" fmla="*/ 88129 h 6857997"/>
              <a:gd name="connsiteX13" fmla="*/ 5324754 w 5859484"/>
              <a:gd name="connsiteY13" fmla="*/ 3718209 h 6857997"/>
              <a:gd name="connsiteX14" fmla="*/ 4089206 w 5859484"/>
              <a:gd name="connsiteY14" fmla="*/ 6637392 h 6857997"/>
              <a:gd name="connsiteX15" fmla="*/ 3841183 w 5859484"/>
              <a:gd name="connsiteY15" fmla="*/ 6857997 h 6857997"/>
              <a:gd name="connsiteX16" fmla="*/ 0 w 5859484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59484" h="6857997">
                <a:moveTo>
                  <a:pt x="3198825" y="0"/>
                </a:moveTo>
                <a:lnTo>
                  <a:pt x="3962351" y="0"/>
                </a:lnTo>
                <a:lnTo>
                  <a:pt x="4129776" y="128761"/>
                </a:lnTo>
                <a:cubicBezTo>
                  <a:pt x="5186152" y="981944"/>
                  <a:pt x="5859484" y="2273123"/>
                  <a:pt x="5859484" y="3718209"/>
                </a:cubicBezTo>
                <a:cubicBezTo>
                  <a:pt x="5859484" y="4922447"/>
                  <a:pt x="5391893" y="6019805"/>
                  <a:pt x="4624700" y="6845880"/>
                </a:cubicBezTo>
                <a:lnTo>
                  <a:pt x="4612896" y="6857997"/>
                </a:lnTo>
                <a:lnTo>
                  <a:pt x="4017658" y="6857997"/>
                </a:lnTo>
                <a:lnTo>
                  <a:pt x="4173230" y="6719623"/>
                </a:lnTo>
                <a:cubicBezTo>
                  <a:pt x="4958119" y="5951494"/>
                  <a:pt x="5443583" y="4890334"/>
                  <a:pt x="5443583" y="3718209"/>
                </a:cubicBezTo>
                <a:cubicBezTo>
                  <a:pt x="5443583" y="2179795"/>
                  <a:pt x="4607295" y="832535"/>
                  <a:pt x="3355352" y="88079"/>
                </a:cubicBezTo>
                <a:close/>
                <a:moveTo>
                  <a:pt x="0" y="0"/>
                </a:moveTo>
                <a:lnTo>
                  <a:pt x="2941255" y="0"/>
                </a:lnTo>
                <a:lnTo>
                  <a:pt x="3117080" y="88129"/>
                </a:lnTo>
                <a:cubicBezTo>
                  <a:pt x="4432070" y="787221"/>
                  <a:pt x="5324754" y="2150692"/>
                  <a:pt x="5324754" y="3718209"/>
                </a:cubicBezTo>
                <a:cubicBezTo>
                  <a:pt x="5324754" y="4858221"/>
                  <a:pt x="4852591" y="5890308"/>
                  <a:pt x="4089206" y="6637392"/>
                </a:cubicBezTo>
                <a:lnTo>
                  <a:pt x="3841183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 descr="A silhouette of a person playing a guitar&#10;&#10;Description automatically generated with low confidence">
            <a:extLst>
              <a:ext uri="{FF2B5EF4-FFF2-40B4-BE49-F238E27FC236}">
                <a16:creationId xmlns:a16="http://schemas.microsoft.com/office/drawing/2014/main" id="{E92457CE-1BA7-4680-BA6E-DB8AB76E85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3"/>
          <a:stretch/>
        </p:blipFill>
        <p:spPr>
          <a:xfrm>
            <a:off x="1" y="2"/>
            <a:ext cx="6095695" cy="6857997"/>
          </a:xfrm>
          <a:custGeom>
            <a:avLst/>
            <a:gdLst/>
            <a:ahLst/>
            <a:cxnLst/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064413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person, player, athletic game, sport&#10;&#10;Description automatically generated">
            <a:extLst>
              <a:ext uri="{FF2B5EF4-FFF2-40B4-BE49-F238E27FC236}">
                <a16:creationId xmlns:a16="http://schemas.microsoft.com/office/drawing/2014/main" id="{EC1E8029-3FA3-4151-8D62-735B8AFBDD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6" r="16105" b="-2"/>
          <a:stretch/>
        </p:blipFill>
        <p:spPr>
          <a:xfrm>
            <a:off x="3212633" y="249799"/>
            <a:ext cx="9059839" cy="68559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F41D67-C30B-4CAC-ADFA-460A5C2EAA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7440" y="2492630"/>
            <a:ext cx="4972511" cy="3367554"/>
          </a:xfrm>
        </p:spPr>
        <p:txBody>
          <a:bodyPr anchor="b">
            <a:normAutofit/>
          </a:bodyPr>
          <a:lstStyle/>
          <a:p>
            <a:pPr algn="l"/>
            <a:r>
              <a:rPr lang="en-US" sz="3200" dirty="0">
                <a:latin typeface="Amasis MT Pro Light" panose="02040304050005020304" pitchFamily="18" charset="0"/>
              </a:rPr>
              <a:t>How -I can </a:t>
            </a:r>
            <a:r>
              <a:rPr lang="en-US" sz="3200" b="1" i="1" dirty="0">
                <a:latin typeface="Amasis MT Pro Light" panose="02040304050005020304" pitchFamily="18" charset="0"/>
              </a:rPr>
              <a:t>communicate</a:t>
            </a:r>
            <a:r>
              <a:rPr lang="en-US" sz="3200" dirty="0">
                <a:latin typeface="Amasis MT Pro Light" panose="02040304050005020304" pitchFamily="18" charset="0"/>
              </a:rPr>
              <a:t> with my teammates while playing a game of Handball.</a:t>
            </a:r>
            <a:br>
              <a:rPr lang="en-US" sz="3200" dirty="0">
                <a:latin typeface="Amasis MT Pro Light" panose="02040304050005020304" pitchFamily="18" charset="0"/>
              </a:rPr>
            </a:br>
            <a:endParaRPr lang="en-US" sz="3200" dirty="0">
              <a:latin typeface="Amasis MT Pro Light" panose="020403040500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D170A0-5A6A-4736-980B-986E748F0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2518" y="5624363"/>
            <a:ext cx="8442512" cy="1517088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en-US" sz="2200" dirty="0"/>
              <a:t>Standards for Physical Education - 6.4.SW1. 7.4.SW1 8.4.SW1</a:t>
            </a:r>
          </a:p>
          <a:p>
            <a:pPr algn="l"/>
            <a:r>
              <a:rPr lang="en-US" sz="2200" dirty="0"/>
              <a:t>Accept differences among classmates in physical development,</a:t>
            </a:r>
          </a:p>
          <a:p>
            <a:pPr algn="l"/>
            <a:r>
              <a:rPr lang="en-US" sz="2200" dirty="0"/>
              <a:t> maturation and varying skill levels by providing encouragement and positive feedback</a:t>
            </a:r>
          </a:p>
          <a:p>
            <a:pPr algn="l"/>
            <a:endParaRPr lang="en-US" sz="1400" dirty="0"/>
          </a:p>
          <a:p>
            <a:pPr algn="l"/>
            <a:endParaRPr lang="en-US" sz="1600" dirty="0"/>
          </a:p>
          <a:p>
            <a:pPr algn="l"/>
            <a:r>
              <a:rPr lang="en-US" sz="3500" dirty="0"/>
              <a:t>      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453FF84-60C1-4EA8-B49B-1B8C2D0C5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"/>
            <a:ext cx="5859484" cy="6857997"/>
          </a:xfrm>
          <a:custGeom>
            <a:avLst/>
            <a:gdLst>
              <a:gd name="connsiteX0" fmla="*/ 3198825 w 5859484"/>
              <a:gd name="connsiteY0" fmla="*/ 0 h 6857997"/>
              <a:gd name="connsiteX1" fmla="*/ 3962351 w 5859484"/>
              <a:gd name="connsiteY1" fmla="*/ 0 h 6857997"/>
              <a:gd name="connsiteX2" fmla="*/ 4129776 w 5859484"/>
              <a:gd name="connsiteY2" fmla="*/ 128761 h 6857997"/>
              <a:gd name="connsiteX3" fmla="*/ 5859484 w 5859484"/>
              <a:gd name="connsiteY3" fmla="*/ 3718209 h 6857997"/>
              <a:gd name="connsiteX4" fmla="*/ 4624700 w 5859484"/>
              <a:gd name="connsiteY4" fmla="*/ 6845880 h 6857997"/>
              <a:gd name="connsiteX5" fmla="*/ 4612896 w 5859484"/>
              <a:gd name="connsiteY5" fmla="*/ 6857997 h 6857997"/>
              <a:gd name="connsiteX6" fmla="*/ 4017658 w 5859484"/>
              <a:gd name="connsiteY6" fmla="*/ 6857997 h 6857997"/>
              <a:gd name="connsiteX7" fmla="*/ 4173230 w 5859484"/>
              <a:gd name="connsiteY7" fmla="*/ 6719623 h 6857997"/>
              <a:gd name="connsiteX8" fmla="*/ 5443583 w 5859484"/>
              <a:gd name="connsiteY8" fmla="*/ 3718209 h 6857997"/>
              <a:gd name="connsiteX9" fmla="*/ 3355352 w 5859484"/>
              <a:gd name="connsiteY9" fmla="*/ 88079 h 6857997"/>
              <a:gd name="connsiteX10" fmla="*/ 0 w 5859484"/>
              <a:gd name="connsiteY10" fmla="*/ 0 h 6857997"/>
              <a:gd name="connsiteX11" fmla="*/ 2941255 w 5859484"/>
              <a:gd name="connsiteY11" fmla="*/ 0 h 6857997"/>
              <a:gd name="connsiteX12" fmla="*/ 3117080 w 5859484"/>
              <a:gd name="connsiteY12" fmla="*/ 88129 h 6857997"/>
              <a:gd name="connsiteX13" fmla="*/ 5324754 w 5859484"/>
              <a:gd name="connsiteY13" fmla="*/ 3718209 h 6857997"/>
              <a:gd name="connsiteX14" fmla="*/ 4089206 w 5859484"/>
              <a:gd name="connsiteY14" fmla="*/ 6637392 h 6857997"/>
              <a:gd name="connsiteX15" fmla="*/ 3841183 w 5859484"/>
              <a:gd name="connsiteY15" fmla="*/ 6857997 h 6857997"/>
              <a:gd name="connsiteX16" fmla="*/ 0 w 5859484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59484" h="6857997">
                <a:moveTo>
                  <a:pt x="3198825" y="0"/>
                </a:moveTo>
                <a:lnTo>
                  <a:pt x="3962351" y="0"/>
                </a:lnTo>
                <a:lnTo>
                  <a:pt x="4129776" y="128761"/>
                </a:lnTo>
                <a:cubicBezTo>
                  <a:pt x="5186152" y="981944"/>
                  <a:pt x="5859484" y="2273123"/>
                  <a:pt x="5859484" y="3718209"/>
                </a:cubicBezTo>
                <a:cubicBezTo>
                  <a:pt x="5859484" y="4922447"/>
                  <a:pt x="5391893" y="6019805"/>
                  <a:pt x="4624700" y="6845880"/>
                </a:cubicBezTo>
                <a:lnTo>
                  <a:pt x="4612896" y="6857997"/>
                </a:lnTo>
                <a:lnTo>
                  <a:pt x="4017658" y="6857997"/>
                </a:lnTo>
                <a:lnTo>
                  <a:pt x="4173230" y="6719623"/>
                </a:lnTo>
                <a:cubicBezTo>
                  <a:pt x="4958119" y="5951494"/>
                  <a:pt x="5443583" y="4890334"/>
                  <a:pt x="5443583" y="3718209"/>
                </a:cubicBezTo>
                <a:cubicBezTo>
                  <a:pt x="5443583" y="2179795"/>
                  <a:pt x="4607295" y="832535"/>
                  <a:pt x="3355352" y="88079"/>
                </a:cubicBezTo>
                <a:close/>
                <a:moveTo>
                  <a:pt x="0" y="0"/>
                </a:moveTo>
                <a:lnTo>
                  <a:pt x="2941255" y="0"/>
                </a:lnTo>
                <a:lnTo>
                  <a:pt x="3117080" y="88129"/>
                </a:lnTo>
                <a:cubicBezTo>
                  <a:pt x="4432070" y="787221"/>
                  <a:pt x="5324754" y="2150692"/>
                  <a:pt x="5324754" y="3718209"/>
                </a:cubicBezTo>
                <a:cubicBezTo>
                  <a:pt x="5324754" y="4858221"/>
                  <a:pt x="4852591" y="5890308"/>
                  <a:pt x="4089206" y="6637392"/>
                </a:cubicBezTo>
                <a:lnTo>
                  <a:pt x="3841183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 descr="A silhouette of a person playing a guitar&#10;&#10;Description automatically generated with low confidence">
            <a:extLst>
              <a:ext uri="{FF2B5EF4-FFF2-40B4-BE49-F238E27FC236}">
                <a16:creationId xmlns:a16="http://schemas.microsoft.com/office/drawing/2014/main" id="{E92457CE-1BA7-4680-BA6E-DB8AB76E85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3"/>
          <a:stretch/>
        </p:blipFill>
        <p:spPr>
          <a:xfrm>
            <a:off x="1" y="2"/>
            <a:ext cx="6095695" cy="6857997"/>
          </a:xfrm>
          <a:custGeom>
            <a:avLst/>
            <a:gdLst/>
            <a:ahLst/>
            <a:cxnLst/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8A297F-C5A1-42CD-B1DD-AF708EE11D22}"/>
              </a:ext>
            </a:extLst>
          </p:cNvPr>
          <p:cNvSpPr txBox="1"/>
          <p:nvPr/>
        </p:nvSpPr>
        <p:spPr>
          <a:xfrm>
            <a:off x="6165762" y="109535"/>
            <a:ext cx="5876802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What – I am learning about the necessary skills to play </a:t>
            </a:r>
          </a:p>
          <a:p>
            <a:r>
              <a:rPr lang="en-US" dirty="0"/>
              <a:t>a game of a Handball.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Why - Handball teaches us teamwork, collaboration, fair play</a:t>
            </a:r>
          </a:p>
          <a:p>
            <a:r>
              <a:rPr lang="en-US" dirty="0"/>
              <a:t>       and healthy competition.  Teamwork Improves</a:t>
            </a:r>
          </a:p>
          <a:p>
            <a:r>
              <a:rPr lang="en-US" dirty="0"/>
              <a:t> communication skills and can lead to better relationships </a:t>
            </a:r>
          </a:p>
          <a:p>
            <a:r>
              <a:rPr lang="en-US" dirty="0"/>
              <a:t>with peers.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900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ilhouette of a person playing a guitar&#10;&#10;Description automatically generated with low confidence">
            <a:extLst>
              <a:ext uri="{FF2B5EF4-FFF2-40B4-BE49-F238E27FC236}">
                <a16:creationId xmlns:a16="http://schemas.microsoft.com/office/drawing/2014/main" id="{BCD45ACF-84E3-4BE9-B92A-33D9CE2197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04"/>
          <a:stretch/>
        </p:blipFill>
        <p:spPr>
          <a:xfrm>
            <a:off x="5182104" y="10"/>
            <a:ext cx="7009896" cy="6857990"/>
          </a:xfrm>
          <a:custGeom>
            <a:avLst/>
            <a:gdLst/>
            <a:ahLst/>
            <a:cxnLst/>
            <a:rect l="l" t="t" r="r" b="b"/>
            <a:pathLst>
              <a:path w="7009896" h="6858000">
                <a:moveTo>
                  <a:pt x="0" y="0"/>
                </a:moveTo>
                <a:lnTo>
                  <a:pt x="7009896" y="0"/>
                </a:lnTo>
                <a:lnTo>
                  <a:pt x="7009896" y="6858000"/>
                </a:lnTo>
                <a:lnTo>
                  <a:pt x="21616" y="6858000"/>
                </a:lnTo>
                <a:lnTo>
                  <a:pt x="129867" y="6647018"/>
                </a:lnTo>
                <a:cubicBezTo>
                  <a:pt x="1043295" y="4758249"/>
                  <a:pt x="1332296" y="2559611"/>
                  <a:pt x="814641" y="380651"/>
                </a:cubicBezTo>
                <a:lnTo>
                  <a:pt x="714685" y="1"/>
                </a:lnTo>
                <a:lnTo>
                  <a:pt x="0" y="1"/>
                </a:lnTo>
                <a:close/>
              </a:path>
            </a:pathLst>
          </a:cu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FDF4720-5445-47BE-89FE-E40D1AE6F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480073" cy="6858002"/>
          </a:xfrm>
          <a:custGeom>
            <a:avLst/>
            <a:gdLst>
              <a:gd name="connsiteX0" fmla="*/ 6130244 w 6480073"/>
              <a:gd name="connsiteY0" fmla="*/ 0 h 6858002"/>
              <a:gd name="connsiteX1" fmla="*/ 6212951 w 6480073"/>
              <a:gd name="connsiteY1" fmla="*/ 314584 h 6858002"/>
              <a:gd name="connsiteX2" fmla="*/ 5540779 w 6480073"/>
              <a:gd name="connsiteY2" fmla="*/ 6756649 h 6858002"/>
              <a:gd name="connsiteX3" fmla="*/ 5489971 w 6480073"/>
              <a:gd name="connsiteY3" fmla="*/ 6858002 h 6858002"/>
              <a:gd name="connsiteX4" fmla="*/ 0 w 6480073"/>
              <a:gd name="connsiteY4" fmla="*/ 6858002 h 6858002"/>
              <a:gd name="connsiteX5" fmla="*/ 0 w 6480073"/>
              <a:gd name="connsiteY5" fmla="*/ 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0073" h="6858002">
                <a:moveTo>
                  <a:pt x="6130244" y="0"/>
                </a:moveTo>
                <a:lnTo>
                  <a:pt x="6212951" y="314584"/>
                </a:lnTo>
                <a:cubicBezTo>
                  <a:pt x="6745828" y="2551616"/>
                  <a:pt x="6460994" y="4808873"/>
                  <a:pt x="5540779" y="6756649"/>
                </a:cubicBezTo>
                <a:lnTo>
                  <a:pt x="5489971" y="6858002"/>
                </a:lnTo>
                <a:lnTo>
                  <a:pt x="0" y="6858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AC8710B4-A815-4082-9E4F-F13A00070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9216" cy="6858001"/>
          </a:xfrm>
          <a:custGeom>
            <a:avLst/>
            <a:gdLst>
              <a:gd name="connsiteX0" fmla="*/ 0 w 6249216"/>
              <a:gd name="connsiteY0" fmla="*/ 0 h 6858001"/>
              <a:gd name="connsiteX1" fmla="*/ 5893742 w 6249216"/>
              <a:gd name="connsiteY1" fmla="*/ 1 h 6858001"/>
              <a:gd name="connsiteX2" fmla="*/ 5993697 w 6249216"/>
              <a:gd name="connsiteY2" fmla="*/ 380651 h 6858001"/>
              <a:gd name="connsiteX3" fmla="*/ 5308924 w 6249216"/>
              <a:gd name="connsiteY3" fmla="*/ 6647018 h 6858001"/>
              <a:gd name="connsiteX4" fmla="*/ 5200672 w 6249216"/>
              <a:gd name="connsiteY4" fmla="*/ 6858001 h 6858001"/>
              <a:gd name="connsiteX5" fmla="*/ 1 w 6249216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216" h="6858001">
                <a:moveTo>
                  <a:pt x="0" y="0"/>
                </a:moveTo>
                <a:lnTo>
                  <a:pt x="5893742" y="1"/>
                </a:lnTo>
                <a:lnTo>
                  <a:pt x="5993697" y="380651"/>
                </a:lnTo>
                <a:cubicBezTo>
                  <a:pt x="6511353" y="2559611"/>
                  <a:pt x="6222352" y="4758249"/>
                  <a:pt x="5308924" y="6647018"/>
                </a:cubicBezTo>
                <a:lnTo>
                  <a:pt x="5200672" y="6858001"/>
                </a:lnTo>
                <a:lnTo>
                  <a:pt x="1" y="68580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3D5206-B873-4FA0-A810-47BFF9E69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96" y="1929703"/>
            <a:ext cx="4782458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The objective of team handball is to score a goal by passing the ball quickly and throwing the ball past the defense and goalie and into the goal. </a:t>
            </a:r>
          </a:p>
        </p:txBody>
      </p:sp>
    </p:spTree>
    <p:extLst>
      <p:ext uri="{BB962C8B-B14F-4D97-AF65-F5344CB8AC3E}">
        <p14:creationId xmlns:p14="http://schemas.microsoft.com/office/powerpoint/2010/main" val="4240642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CB483-89D4-4310-BB20-5B5CA049D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0346" y="1396289"/>
            <a:ext cx="4604554" cy="1325563"/>
          </a:xfrm>
        </p:spPr>
        <p:txBody>
          <a:bodyPr>
            <a:normAutofit/>
          </a:bodyPr>
          <a:lstStyle/>
          <a:p>
            <a:r>
              <a:rPr lang="en-US" dirty="0"/>
              <a:t>Players &amp; Equipment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ED52484-C939-4951-85D6-79046BBC6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67397" cy="3481744"/>
          </a:xfrm>
          <a:custGeom>
            <a:avLst/>
            <a:gdLst>
              <a:gd name="connsiteX0" fmla="*/ 0 w 4067397"/>
              <a:gd name="connsiteY0" fmla="*/ 0 h 3481744"/>
              <a:gd name="connsiteX1" fmla="*/ 3741230 w 4067397"/>
              <a:gd name="connsiteY1" fmla="*/ 0 h 3481744"/>
              <a:gd name="connsiteX2" fmla="*/ 3789282 w 4067397"/>
              <a:gd name="connsiteY2" fmla="*/ 79096 h 3481744"/>
              <a:gd name="connsiteX3" fmla="*/ 4067397 w 4067397"/>
              <a:gd name="connsiteY3" fmla="*/ 1177456 h 3481744"/>
              <a:gd name="connsiteX4" fmla="*/ 1763109 w 4067397"/>
              <a:gd name="connsiteY4" fmla="*/ 3481744 h 3481744"/>
              <a:gd name="connsiteX5" fmla="*/ 133731 w 4067397"/>
              <a:gd name="connsiteY5" fmla="*/ 2806834 h 3481744"/>
              <a:gd name="connsiteX6" fmla="*/ 0 w 4067397"/>
              <a:gd name="connsiteY6" fmla="*/ 2659692 h 3481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7397" h="3481744">
                <a:moveTo>
                  <a:pt x="0" y="0"/>
                </a:moveTo>
                <a:lnTo>
                  <a:pt x="3741230" y="0"/>
                </a:lnTo>
                <a:lnTo>
                  <a:pt x="3789282" y="79096"/>
                </a:lnTo>
                <a:cubicBezTo>
                  <a:pt x="3966649" y="405598"/>
                  <a:pt x="4067397" y="779761"/>
                  <a:pt x="4067397" y="1177456"/>
                </a:cubicBezTo>
                <a:cubicBezTo>
                  <a:pt x="4067397" y="2450079"/>
                  <a:pt x="3035732" y="3481744"/>
                  <a:pt x="1763109" y="3481744"/>
                </a:cubicBezTo>
                <a:cubicBezTo>
                  <a:pt x="1126798" y="3481744"/>
                  <a:pt x="550726" y="3223828"/>
                  <a:pt x="133731" y="2806834"/>
                </a:cubicBezTo>
                <a:lnTo>
                  <a:pt x="0" y="2659692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68CEAA9-EB19-46F9-AFA2-D168C2B83F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04500" cy="3318846"/>
          </a:xfrm>
          <a:custGeom>
            <a:avLst/>
            <a:gdLst>
              <a:gd name="connsiteX0" fmla="*/ 0 w 3904500"/>
              <a:gd name="connsiteY0" fmla="*/ 0 h 3318846"/>
              <a:gd name="connsiteX1" fmla="*/ 3550823 w 3904500"/>
              <a:gd name="connsiteY1" fmla="*/ 0 h 3318846"/>
              <a:gd name="connsiteX2" fmla="*/ 3646046 w 3904500"/>
              <a:gd name="connsiteY2" fmla="*/ 156742 h 3318846"/>
              <a:gd name="connsiteX3" fmla="*/ 3904500 w 3904500"/>
              <a:gd name="connsiteY3" fmla="*/ 1177456 h 3318846"/>
              <a:gd name="connsiteX4" fmla="*/ 1763110 w 3904500"/>
              <a:gd name="connsiteY4" fmla="*/ 3318846 h 3318846"/>
              <a:gd name="connsiteX5" fmla="*/ 110709 w 3904500"/>
              <a:gd name="connsiteY5" fmla="*/ 2539579 h 3318846"/>
              <a:gd name="connsiteX6" fmla="*/ 0 w 3904500"/>
              <a:gd name="connsiteY6" fmla="*/ 2391530 h 3318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04500" h="3318846">
                <a:moveTo>
                  <a:pt x="0" y="0"/>
                </a:moveTo>
                <a:lnTo>
                  <a:pt x="3550823" y="0"/>
                </a:lnTo>
                <a:lnTo>
                  <a:pt x="3646046" y="156742"/>
                </a:lnTo>
                <a:cubicBezTo>
                  <a:pt x="3810874" y="460163"/>
                  <a:pt x="3904500" y="807876"/>
                  <a:pt x="3904500" y="1177456"/>
                </a:cubicBezTo>
                <a:cubicBezTo>
                  <a:pt x="3904500" y="2360113"/>
                  <a:pt x="2945767" y="3318846"/>
                  <a:pt x="1763110" y="3318846"/>
                </a:cubicBezTo>
                <a:cubicBezTo>
                  <a:pt x="1097866" y="3318846"/>
                  <a:pt x="503472" y="3015497"/>
                  <a:pt x="110709" y="2539579"/>
                </a:cubicBezTo>
                <a:lnTo>
                  <a:pt x="0" y="23915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 descr="A silhouette of a person playing a guitar&#10;&#10;Description automatically generated with low confidence">
            <a:extLst>
              <a:ext uri="{FF2B5EF4-FFF2-40B4-BE49-F238E27FC236}">
                <a16:creationId xmlns:a16="http://schemas.microsoft.com/office/drawing/2014/main" id="{48B1C4A7-9214-4443-8314-D3C84C62B6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69"/>
          <a:stretch/>
        </p:blipFill>
        <p:spPr>
          <a:xfrm>
            <a:off x="612632" y="253467"/>
            <a:ext cx="2199540" cy="2285643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123AC743-1CAC-4594-8F81-8E5C1E45B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5804" y="452999"/>
            <a:ext cx="1975104" cy="197510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83B7D38-93E6-49F8-8B10-54BCB14D4F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0396" y="617591"/>
            <a:ext cx="1645920" cy="16459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 descr="A pair of blue and red shirts&#10;&#10;Description automatically generated with low confidence">
            <a:extLst>
              <a:ext uri="{FF2B5EF4-FFF2-40B4-BE49-F238E27FC236}">
                <a16:creationId xmlns:a16="http://schemas.microsoft.com/office/drawing/2014/main" id="{7D831E38-61DF-41F2-AC8D-62E6B6EE3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716" y="891911"/>
            <a:ext cx="1097280" cy="1097280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DF8EA8C-4EAB-49EE-BBAB-78BE910D2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4041056"/>
            <a:ext cx="3216344" cy="2816945"/>
          </a:xfrm>
          <a:custGeom>
            <a:avLst/>
            <a:gdLst>
              <a:gd name="connsiteX0" fmla="*/ 1360112 w 3216344"/>
              <a:gd name="connsiteY0" fmla="*/ 0 h 2816945"/>
              <a:gd name="connsiteX1" fmla="*/ 3216344 w 3216344"/>
              <a:gd name="connsiteY1" fmla="*/ 1856232 h 2816945"/>
              <a:gd name="connsiteX2" fmla="*/ 2992307 w 3216344"/>
              <a:gd name="connsiteY2" fmla="*/ 2741023 h 2816945"/>
              <a:gd name="connsiteX3" fmla="*/ 2946183 w 3216344"/>
              <a:gd name="connsiteY3" fmla="*/ 2816945 h 2816945"/>
              <a:gd name="connsiteX4" fmla="*/ 0 w 3216344"/>
              <a:gd name="connsiteY4" fmla="*/ 2816945 h 2816945"/>
              <a:gd name="connsiteX5" fmla="*/ 0 w 3216344"/>
              <a:gd name="connsiteY5" fmla="*/ 596005 h 2816945"/>
              <a:gd name="connsiteX6" fmla="*/ 47558 w 3216344"/>
              <a:gd name="connsiteY6" fmla="*/ 543678 h 2816945"/>
              <a:gd name="connsiteX7" fmla="*/ 1360112 w 3216344"/>
              <a:gd name="connsiteY7" fmla="*/ 0 h 2816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16344" h="2816945">
                <a:moveTo>
                  <a:pt x="1360112" y="0"/>
                </a:moveTo>
                <a:cubicBezTo>
                  <a:pt x="2385281" y="0"/>
                  <a:pt x="3216344" y="831063"/>
                  <a:pt x="3216344" y="1856232"/>
                </a:cubicBezTo>
                <a:cubicBezTo>
                  <a:pt x="3216344" y="2176598"/>
                  <a:pt x="3135186" y="2478007"/>
                  <a:pt x="2992307" y="2741023"/>
                </a:cubicBezTo>
                <a:lnTo>
                  <a:pt x="2946183" y="2816945"/>
                </a:lnTo>
                <a:lnTo>
                  <a:pt x="0" y="2816945"/>
                </a:lnTo>
                <a:lnTo>
                  <a:pt x="0" y="596005"/>
                </a:lnTo>
                <a:lnTo>
                  <a:pt x="47558" y="543678"/>
                </a:lnTo>
                <a:cubicBezTo>
                  <a:pt x="383470" y="207766"/>
                  <a:pt x="847528" y="0"/>
                  <a:pt x="1360112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FCFB4C2-42E8-4EE8-8B04-23A2DA921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7013"/>
            <a:ext cx="3050387" cy="2654675"/>
          </a:xfrm>
          <a:custGeom>
            <a:avLst/>
            <a:gdLst>
              <a:gd name="connsiteX0" fmla="*/ 1360112 w 3050387"/>
              <a:gd name="connsiteY0" fmla="*/ 0 h 2654675"/>
              <a:gd name="connsiteX1" fmla="*/ 3050387 w 3050387"/>
              <a:gd name="connsiteY1" fmla="*/ 1690275 h 2654675"/>
              <a:gd name="connsiteX2" fmla="*/ 2761715 w 3050387"/>
              <a:gd name="connsiteY2" fmla="*/ 2635324 h 2654675"/>
              <a:gd name="connsiteX3" fmla="*/ 2747244 w 3050387"/>
              <a:gd name="connsiteY3" fmla="*/ 2654675 h 2654675"/>
              <a:gd name="connsiteX4" fmla="*/ 0 w 3050387"/>
              <a:gd name="connsiteY4" fmla="*/ 2654675 h 2654675"/>
              <a:gd name="connsiteX5" fmla="*/ 0 w 3050387"/>
              <a:gd name="connsiteY5" fmla="*/ 689742 h 2654675"/>
              <a:gd name="connsiteX6" fmla="*/ 55814 w 3050387"/>
              <a:gd name="connsiteY6" fmla="*/ 615103 h 2654675"/>
              <a:gd name="connsiteX7" fmla="*/ 1360112 w 3050387"/>
              <a:gd name="connsiteY7" fmla="*/ 0 h 265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0387" h="2654675">
                <a:moveTo>
                  <a:pt x="1360112" y="0"/>
                </a:moveTo>
                <a:cubicBezTo>
                  <a:pt x="2293625" y="0"/>
                  <a:pt x="3050387" y="756762"/>
                  <a:pt x="3050387" y="1690275"/>
                </a:cubicBezTo>
                <a:cubicBezTo>
                  <a:pt x="3050387" y="2040343"/>
                  <a:pt x="2943967" y="2365554"/>
                  <a:pt x="2761715" y="2635324"/>
                </a:cubicBezTo>
                <a:lnTo>
                  <a:pt x="2747244" y="2654675"/>
                </a:lnTo>
                <a:lnTo>
                  <a:pt x="0" y="2654675"/>
                </a:lnTo>
                <a:lnTo>
                  <a:pt x="0" y="689742"/>
                </a:lnTo>
                <a:lnTo>
                  <a:pt x="55814" y="615103"/>
                </a:lnTo>
                <a:cubicBezTo>
                  <a:pt x="365835" y="239445"/>
                  <a:pt x="835011" y="0"/>
                  <a:pt x="1360112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picture containing athletic game, sport, tennis&#10;&#10;Description automatically generated">
            <a:extLst>
              <a:ext uri="{FF2B5EF4-FFF2-40B4-BE49-F238E27FC236}">
                <a16:creationId xmlns:a16="http://schemas.microsoft.com/office/drawing/2014/main" id="{96D72428-EE69-4CC0-A28A-8651575F26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3" y="4838700"/>
            <a:ext cx="2039596" cy="1857335"/>
          </a:xfrm>
          <a:prstGeom prst="rect">
            <a:avLst/>
          </a:prstGeom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9973AF05-1CBD-4B57-BB0F-EAEF9F8FB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0935" y="2871982"/>
            <a:ext cx="2834640" cy="2834640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3714E15-0DC2-4DED-9F2A-CD13C33A1E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45527" y="3036574"/>
            <a:ext cx="2505456" cy="250545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041E1583-B0B7-43A8-B6DE-3824C776CE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155" y="3489202"/>
            <a:ext cx="1600200" cy="16002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ECAFD3B-5912-4829-A6A9-E6290EC77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0346" y="2871982"/>
            <a:ext cx="4542966" cy="3181684"/>
          </a:xfrm>
        </p:spPr>
        <p:txBody>
          <a:bodyPr anchor="t">
            <a:normAutofit lnSpcReduction="10000"/>
          </a:bodyPr>
          <a:lstStyle/>
          <a:p>
            <a:r>
              <a:rPr lang="en-US" sz="1800" dirty="0"/>
              <a:t>The standard handball games features 7 players on each side, six outfield players and one goalkeeper.</a:t>
            </a:r>
          </a:p>
          <a:p>
            <a:r>
              <a:rPr lang="en-US" sz="1800" dirty="0"/>
              <a:t>A team will also have up to 7 substitutes. Players can sub in after a point has been scored.</a:t>
            </a:r>
          </a:p>
          <a:p>
            <a:r>
              <a:rPr lang="en-US" sz="1800" dirty="0"/>
              <a:t>To win in handball you must score more than your opponent.</a:t>
            </a:r>
          </a:p>
          <a:p>
            <a:endParaRPr lang="en-US" sz="1800" dirty="0"/>
          </a:p>
          <a:p>
            <a:r>
              <a:rPr lang="en-US" sz="1800" dirty="0"/>
              <a:t>Two 12-minute quarters – team with the most points at the end of the game wins. </a:t>
            </a:r>
          </a:p>
        </p:txBody>
      </p:sp>
    </p:spTree>
    <p:extLst>
      <p:ext uri="{BB962C8B-B14F-4D97-AF65-F5344CB8AC3E}">
        <p14:creationId xmlns:p14="http://schemas.microsoft.com/office/powerpoint/2010/main" val="16643488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3E858ABE-EC11-4C2C-A72C-9CCECDA147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4" r="-1" b="-1"/>
          <a:stretch/>
        </p:blipFill>
        <p:spPr>
          <a:xfrm>
            <a:off x="119592" y="321733"/>
            <a:ext cx="11548534" cy="62145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A3203D-F90C-4BC9-998C-530EFB2ECCE4}"/>
              </a:ext>
            </a:extLst>
          </p:cNvPr>
          <p:cNvSpPr txBox="1"/>
          <p:nvPr/>
        </p:nvSpPr>
        <p:spPr>
          <a:xfrm>
            <a:off x="523874" y="795490"/>
            <a:ext cx="7515225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highlight>
                  <a:srgbClr val="0000FF"/>
                </a:highlight>
              </a:rPr>
              <a:t>Rules:</a:t>
            </a:r>
          </a:p>
          <a:p>
            <a:r>
              <a:rPr lang="en-US" sz="2000" dirty="0">
                <a:highlight>
                  <a:srgbClr val="0000FF"/>
                </a:highlight>
              </a:rPr>
              <a:t>Flip a coin or Rock, Paper, scissors to determine who gets the ball first </a:t>
            </a:r>
          </a:p>
          <a:p>
            <a:r>
              <a:rPr lang="en-US" sz="2000" dirty="0">
                <a:highlight>
                  <a:srgbClr val="0000FF"/>
                </a:highlight>
              </a:rPr>
              <a:t>3 steps (travel: if you take more than 3 steps)</a:t>
            </a:r>
          </a:p>
          <a:p>
            <a:r>
              <a:rPr lang="en-US" sz="2000" dirty="0">
                <a:highlight>
                  <a:srgbClr val="0000FF"/>
                </a:highlight>
              </a:rPr>
              <a:t>3 second holding rule (can only stand stationary for 3 seconds)</a:t>
            </a:r>
          </a:p>
          <a:p>
            <a:r>
              <a:rPr lang="en-US" sz="2000" dirty="0">
                <a:highlight>
                  <a:srgbClr val="0000FF"/>
                </a:highlight>
              </a:rPr>
              <a:t>If ball hits the ground, then possession changes</a:t>
            </a:r>
          </a:p>
          <a:p>
            <a:r>
              <a:rPr lang="en-US" sz="2000" dirty="0">
                <a:highlight>
                  <a:srgbClr val="0000FF"/>
                </a:highlight>
              </a:rPr>
              <a:t>If the ball goes out of bounds, then it's a throw-in</a:t>
            </a:r>
          </a:p>
          <a:p>
            <a:r>
              <a:rPr lang="en-US" sz="2000" dirty="0">
                <a:highlight>
                  <a:srgbClr val="0000FF"/>
                </a:highlight>
              </a:rPr>
              <a:t>Play begins with a throw-in after a goal is scored. The throw-in is a free pass – cannot guard a throw-in after a goal has been scored.</a:t>
            </a:r>
          </a:p>
          <a:p>
            <a:r>
              <a:rPr lang="en-US" sz="2000" dirty="0">
                <a:highlight>
                  <a:srgbClr val="0000FF"/>
                </a:highlight>
              </a:rPr>
              <a:t>Can’t pass back to the goalkeeper</a:t>
            </a:r>
          </a:p>
          <a:p>
            <a:r>
              <a:rPr lang="en-US" sz="2000" dirty="0">
                <a:highlight>
                  <a:srgbClr val="0000FF"/>
                </a:highlight>
              </a:rPr>
              <a:t>Only goalkeeper allowed in goal area; can’t come out of crease; can switch with fielders anytime</a:t>
            </a:r>
          </a:p>
          <a:p>
            <a:r>
              <a:rPr lang="en-US" sz="2000" dirty="0">
                <a:highlight>
                  <a:srgbClr val="0000FF"/>
                </a:highlight>
              </a:rPr>
              <a:t>Scoring- shoot from outside the crease; goals can be scored through the air, off ground, or off goalie</a:t>
            </a:r>
          </a:p>
          <a:p>
            <a:r>
              <a:rPr lang="en-US" sz="2000" dirty="0">
                <a:highlight>
                  <a:srgbClr val="0000FF"/>
                </a:highlight>
              </a:rPr>
              <a:t>After goal is scored, goalie starts with the ball</a:t>
            </a:r>
          </a:p>
          <a:p>
            <a:r>
              <a:rPr lang="en-US" sz="2000" dirty="0">
                <a:highlight>
                  <a:srgbClr val="0000FF"/>
                </a:highlight>
              </a:rPr>
              <a:t>The ball can be intercepted, knocked down in the air </a:t>
            </a:r>
          </a:p>
          <a:p>
            <a:r>
              <a:rPr lang="en-US" sz="2000" dirty="0">
                <a:highlight>
                  <a:srgbClr val="0000FF"/>
                </a:highlight>
              </a:rPr>
              <a:t> CANNOT knock the ball out of a player’s hand</a:t>
            </a:r>
          </a:p>
          <a:p>
            <a:endParaRPr lang="en-US" sz="2000" dirty="0">
              <a:highlight>
                <a:srgbClr val="0000FF"/>
              </a:highlight>
            </a:endParaRPr>
          </a:p>
          <a:p>
            <a:endParaRPr lang="en-US" sz="2000" dirty="0">
              <a:highlight>
                <a:srgbClr val="0000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01911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27BDFED6-6E33-4606-AFE2-886ADB1C0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silhouette of a person playing a guitar&#10;&#10;Description automatically generated with low confidence">
            <a:extLst>
              <a:ext uri="{FF2B5EF4-FFF2-40B4-BE49-F238E27FC236}">
                <a16:creationId xmlns:a16="http://schemas.microsoft.com/office/drawing/2014/main" id="{BD217822-D0AA-49C7-BAAB-F0E62E8512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5" r="-1" b="3706"/>
          <a:stretch/>
        </p:blipFill>
        <p:spPr>
          <a:xfrm>
            <a:off x="4547937" y="-5"/>
            <a:ext cx="7644062" cy="3681406"/>
          </a:xfrm>
          <a:prstGeom prst="rect">
            <a:avLst/>
          </a:prstGeom>
        </p:spPr>
      </p:pic>
      <p:pic>
        <p:nvPicPr>
          <p:cNvPr id="5" name="Picture 4" descr="A group of people playing football&#10;&#10;Description automatically generated with low confidence">
            <a:extLst>
              <a:ext uri="{FF2B5EF4-FFF2-40B4-BE49-F238E27FC236}">
                <a16:creationId xmlns:a16="http://schemas.microsoft.com/office/drawing/2014/main" id="{3941D0B7-6F3F-4117-83EC-D4594442AF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2" r="1" b="28760"/>
          <a:stretch/>
        </p:blipFill>
        <p:spPr>
          <a:xfrm>
            <a:off x="4547938" y="3681409"/>
            <a:ext cx="7644062" cy="3176595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935483-3A7E-41D5-B1F5-5B62A7F37773}"/>
              </a:ext>
            </a:extLst>
          </p:cNvPr>
          <p:cNvSpPr txBox="1"/>
          <p:nvPr/>
        </p:nvSpPr>
        <p:spPr>
          <a:xfrm>
            <a:off x="96520" y="-1617821"/>
            <a:ext cx="5395912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Tips for success 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3681408"/>
            <a:ext cx="113537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4873FE9-AC69-4B6A-A55F-71E4148DFFEC}"/>
              </a:ext>
            </a:extLst>
          </p:cNvPr>
          <p:cNvSpPr txBox="1"/>
          <p:nvPr/>
        </p:nvSpPr>
        <p:spPr>
          <a:xfrm>
            <a:off x="96519" y="655930"/>
            <a:ext cx="8852103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gency FB" panose="020B0503020202020204" pitchFamily="34" charset="0"/>
              </a:rPr>
              <a:t>communicate with teammates</a:t>
            </a:r>
          </a:p>
          <a:p>
            <a:r>
              <a:rPr lang="en-US" sz="3200" dirty="0">
                <a:solidFill>
                  <a:schemeClr val="bg1"/>
                </a:solidFill>
                <a:latin typeface="Agency FB" panose="020B0503020202020204" pitchFamily="34" charset="0"/>
              </a:rPr>
              <a:t>call for the ball and let teammates </a:t>
            </a:r>
          </a:p>
          <a:p>
            <a:r>
              <a:rPr lang="en-US" sz="3200" dirty="0">
                <a:solidFill>
                  <a:schemeClr val="bg1"/>
                </a:solidFill>
                <a:latin typeface="Agency FB" panose="020B0503020202020204" pitchFamily="34" charset="0"/>
              </a:rPr>
              <a:t>know where you are </a:t>
            </a:r>
          </a:p>
          <a:p>
            <a:endParaRPr lang="en-US" sz="32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endParaRPr lang="en-US" sz="32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endParaRPr lang="en-US" sz="32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endParaRPr lang="en-US" sz="32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Agency FB" panose="020B0503020202020204" pitchFamily="34" charset="0"/>
              </a:rPr>
              <a:t>Offense: student moves without the ball to give his or her teammate an option to pass to; student has hands in ready position</a:t>
            </a:r>
          </a:p>
          <a:p>
            <a:r>
              <a:rPr lang="en-US" sz="1600" b="1" dirty="0">
                <a:solidFill>
                  <a:schemeClr val="bg1"/>
                </a:solidFill>
                <a:latin typeface="Agency FB" panose="020B0503020202020204" pitchFamily="34" charset="0"/>
              </a:rPr>
              <a:t> (hand up and in front of them) to catch the ball; student is constantly moving around; student passes, shoots</a:t>
            </a:r>
          </a:p>
          <a:p>
            <a:endParaRPr lang="en-US" sz="1600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Agency FB" panose="020B0503020202020204" pitchFamily="34" charset="0"/>
              </a:rPr>
              <a:t> Defense: student tries to stop attackers from approaching goal; guarding one person from the other team;</a:t>
            </a:r>
          </a:p>
          <a:p>
            <a:r>
              <a:rPr lang="en-US" sz="1600" b="1" dirty="0">
                <a:solidFill>
                  <a:schemeClr val="bg1"/>
                </a:solidFill>
                <a:latin typeface="Agency FB" panose="020B0503020202020204" pitchFamily="34" charset="0"/>
              </a:rPr>
              <a:t> hands are up to guard, block, and intercept the ball </a:t>
            </a:r>
          </a:p>
          <a:p>
            <a:endParaRPr lang="en-US" sz="1600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Agency FB" panose="020B0503020202020204" pitchFamily="34" charset="0"/>
              </a:rPr>
              <a:t>Sportsmanship: student is a team player by sharing the ball, passing to all teammates, </a:t>
            </a:r>
          </a:p>
          <a:p>
            <a:r>
              <a:rPr lang="en-US" sz="1600" b="1" dirty="0">
                <a:solidFill>
                  <a:schemeClr val="bg1"/>
                </a:solidFill>
                <a:latin typeface="Agency FB" panose="020B0503020202020204" pitchFamily="34" charset="0"/>
              </a:rPr>
              <a:t>being kind and respectful to all teams and teammates.</a:t>
            </a:r>
          </a:p>
          <a:p>
            <a:endParaRPr lang="en-US" sz="1600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9718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503</Words>
  <Application>Microsoft Office PowerPoint</Application>
  <PresentationFormat>Widescreen</PresentationFormat>
  <Paragraphs>59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Agency FB</vt:lpstr>
      <vt:lpstr>Amasis MT Pro Light</vt:lpstr>
      <vt:lpstr>Arial</vt:lpstr>
      <vt:lpstr>Calibri</vt:lpstr>
      <vt:lpstr>Calibri Light</vt:lpstr>
      <vt:lpstr>Office Theme</vt:lpstr>
      <vt:lpstr>Team Handball</vt:lpstr>
      <vt:lpstr>How -I can communicate with my teammates while playing a game of Handball. </vt:lpstr>
      <vt:lpstr>The objective of team handball is to score a goal by passing the ball quickly and throwing the ball past the defense and goalie and into the goal. </vt:lpstr>
      <vt:lpstr>Players &amp; Equipment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Handball</dc:title>
  <dc:creator>Warford, Randal</dc:creator>
  <cp:lastModifiedBy>Warford, Randal</cp:lastModifiedBy>
  <cp:revision>1</cp:revision>
  <dcterms:created xsi:type="dcterms:W3CDTF">2021-11-25T21:03:49Z</dcterms:created>
  <dcterms:modified xsi:type="dcterms:W3CDTF">2021-11-25T22:28:04Z</dcterms:modified>
</cp:coreProperties>
</file>