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75" r:id="rId2"/>
    <p:sldMasterId id="2147483698" r:id="rId3"/>
    <p:sldMasterId id="2147483725" r:id="rId4"/>
    <p:sldMasterId id="2147483739" r:id="rId5"/>
  </p:sldMasterIdLst>
  <p:notesMasterIdLst>
    <p:notesMasterId r:id="rId30"/>
  </p:notesMasterIdLst>
  <p:sldIdLst>
    <p:sldId id="756" r:id="rId6"/>
    <p:sldId id="503" r:id="rId7"/>
    <p:sldId id="504" r:id="rId8"/>
    <p:sldId id="505" r:id="rId9"/>
    <p:sldId id="613" r:id="rId10"/>
    <p:sldId id="732" r:id="rId11"/>
    <p:sldId id="734" r:id="rId12"/>
    <p:sldId id="508" r:id="rId13"/>
    <p:sldId id="509" r:id="rId14"/>
    <p:sldId id="735" r:id="rId15"/>
    <p:sldId id="513" r:id="rId16"/>
    <p:sldId id="514" r:id="rId17"/>
    <p:sldId id="515" r:id="rId18"/>
    <p:sldId id="517" r:id="rId19"/>
    <p:sldId id="518" r:id="rId20"/>
    <p:sldId id="519" r:id="rId21"/>
    <p:sldId id="522" r:id="rId22"/>
    <p:sldId id="745" r:id="rId23"/>
    <p:sldId id="747" r:id="rId24"/>
    <p:sldId id="753" r:id="rId25"/>
    <p:sldId id="752" r:id="rId26"/>
    <p:sldId id="748" r:id="rId27"/>
    <p:sldId id="754" r:id="rId28"/>
    <p:sldId id="755" r:id="rId29"/>
  </p:sldIdLst>
  <p:sldSz cx="9144000" cy="6858000" type="screen4x3"/>
  <p:notesSz cx="7077075" cy="9363075"/>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2878"/>
    <a:srgbClr val="4AA942"/>
    <a:srgbClr val="7727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0956" autoAdjust="0"/>
    <p:restoredTop sz="82274" autoAdjust="0"/>
  </p:normalViewPr>
  <p:slideViewPr>
    <p:cSldViewPr>
      <p:cViewPr>
        <p:scale>
          <a:sx n="90" d="100"/>
          <a:sy n="90" d="100"/>
        </p:scale>
        <p:origin x="486" y="-72"/>
      </p:cViewPr>
      <p:guideLst>
        <p:guide orient="horz" pos="2160"/>
        <p:guide pos="2880"/>
      </p:guideLst>
    </p:cSldViewPr>
  </p:slideViewPr>
  <p:notesTextViewPr>
    <p:cViewPr>
      <p:scale>
        <a:sx n="1" d="1"/>
        <a:sy n="1" d="1"/>
      </p:scale>
      <p:origin x="0" y="0"/>
    </p:cViewPr>
  </p:notesTextViewPr>
  <p:sorterViewPr>
    <p:cViewPr>
      <p:scale>
        <a:sx n="180" d="100"/>
        <a:sy n="180" d="100"/>
      </p:scale>
      <p:origin x="0" y="0"/>
    </p:cViewPr>
  </p:sorterViewPr>
  <p:notesViewPr>
    <p:cSldViewPr>
      <p:cViewPr varScale="1">
        <p:scale>
          <a:sx n="82" d="100"/>
          <a:sy n="82" d="100"/>
        </p:scale>
        <p:origin x="-870" y="-96"/>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60570F43-22C4-420F-B303-480DD5FB7269}" type="datetimeFigureOut">
              <a:rPr lang="en-US" smtClean="0"/>
              <a:pPr/>
              <a:t>7/28/2014</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3043BC65-0B42-492E-BAAE-EBF10AECE8E2}" type="slidenum">
              <a:rPr lang="en-US" smtClean="0"/>
              <a:pPr/>
              <a:t>‹#›</a:t>
            </a:fld>
            <a:endParaRPr lang="en-US"/>
          </a:p>
        </p:txBody>
      </p:sp>
    </p:spTree>
    <p:extLst>
      <p:ext uri="{BB962C8B-B14F-4D97-AF65-F5344CB8AC3E}">
        <p14:creationId xmlns:p14="http://schemas.microsoft.com/office/powerpoint/2010/main" val="18518336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Slide Number Placeholder 4"/>
          <p:cNvSpPr>
            <a:spLocks noGrp="1"/>
          </p:cNvSpPr>
          <p:nvPr>
            <p:ph type="sldNum" sz="quarter" idx="5"/>
          </p:nvPr>
        </p:nvSpPr>
        <p:spPr/>
        <p:txBody>
          <a:bodyPr/>
          <a:lstStyle>
            <a:lvl1pPr eaLnBrk="0" hangingPunct="0">
              <a:defRPr>
                <a:solidFill>
                  <a:schemeClr val="tx1"/>
                </a:solidFill>
                <a:latin typeface="Arial" pitchFamily="34" charset="0"/>
                <a:ea typeface="ＭＳ Ｐゴシック" pitchFamily="34" charset="-128"/>
              </a:defRPr>
            </a:lvl1pPr>
            <a:lvl2pPr marL="763209" indent="-293542" eaLnBrk="0" hangingPunct="0">
              <a:defRPr>
                <a:solidFill>
                  <a:schemeClr val="tx1"/>
                </a:solidFill>
                <a:latin typeface="Arial" pitchFamily="34" charset="0"/>
                <a:ea typeface="ＭＳ Ｐゴシック" pitchFamily="34" charset="-128"/>
              </a:defRPr>
            </a:lvl2pPr>
            <a:lvl3pPr marL="1174168" indent="-234834" eaLnBrk="0" hangingPunct="0">
              <a:defRPr>
                <a:solidFill>
                  <a:schemeClr val="tx1"/>
                </a:solidFill>
                <a:latin typeface="Arial" pitchFamily="34" charset="0"/>
                <a:ea typeface="ＭＳ Ｐゴシック" pitchFamily="34" charset="-128"/>
              </a:defRPr>
            </a:lvl3pPr>
            <a:lvl4pPr marL="1643834" indent="-234834" eaLnBrk="0" hangingPunct="0">
              <a:defRPr>
                <a:solidFill>
                  <a:schemeClr val="tx1"/>
                </a:solidFill>
                <a:latin typeface="Arial" pitchFamily="34" charset="0"/>
                <a:ea typeface="ＭＳ Ｐゴシック" pitchFamily="34" charset="-128"/>
              </a:defRPr>
            </a:lvl4pPr>
            <a:lvl5pPr marL="2113501" indent="-234834" eaLnBrk="0" hangingPunct="0">
              <a:defRPr>
                <a:solidFill>
                  <a:schemeClr val="tx1"/>
                </a:solidFill>
                <a:latin typeface="Arial" pitchFamily="34" charset="0"/>
                <a:ea typeface="ＭＳ Ｐゴシック" pitchFamily="34" charset="-128"/>
              </a:defRPr>
            </a:lvl5pPr>
            <a:lvl6pPr marL="2583168" indent="-234834" eaLnBrk="0" fontAlgn="base" hangingPunct="0">
              <a:spcBef>
                <a:spcPct val="0"/>
              </a:spcBef>
              <a:spcAft>
                <a:spcPct val="0"/>
              </a:spcAft>
              <a:defRPr>
                <a:solidFill>
                  <a:schemeClr val="tx1"/>
                </a:solidFill>
                <a:latin typeface="Arial" pitchFamily="34" charset="0"/>
                <a:ea typeface="ＭＳ Ｐゴシック" pitchFamily="34" charset="-128"/>
              </a:defRPr>
            </a:lvl6pPr>
            <a:lvl7pPr marL="3052836" indent="-234834" eaLnBrk="0" fontAlgn="base" hangingPunct="0">
              <a:spcBef>
                <a:spcPct val="0"/>
              </a:spcBef>
              <a:spcAft>
                <a:spcPct val="0"/>
              </a:spcAft>
              <a:defRPr>
                <a:solidFill>
                  <a:schemeClr val="tx1"/>
                </a:solidFill>
                <a:latin typeface="Arial" pitchFamily="34" charset="0"/>
                <a:ea typeface="ＭＳ Ｐゴシック" pitchFamily="34" charset="-128"/>
              </a:defRPr>
            </a:lvl7pPr>
            <a:lvl8pPr marL="3522503" indent="-234834" eaLnBrk="0" fontAlgn="base" hangingPunct="0">
              <a:spcBef>
                <a:spcPct val="0"/>
              </a:spcBef>
              <a:spcAft>
                <a:spcPct val="0"/>
              </a:spcAft>
              <a:defRPr>
                <a:solidFill>
                  <a:schemeClr val="tx1"/>
                </a:solidFill>
                <a:latin typeface="Arial" pitchFamily="34" charset="0"/>
                <a:ea typeface="ＭＳ Ｐゴシック" pitchFamily="34" charset="-128"/>
              </a:defRPr>
            </a:lvl8pPr>
            <a:lvl9pPr marL="3992169" indent="-234834"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dirty="0" smtClean="0">
                <a:solidFill>
                  <a:prstClr val="black"/>
                </a:solidFill>
              </a:rPr>
              <a:t>Slide </a:t>
            </a:r>
            <a:fld id="{695D67A7-D7B0-44EC-8F4C-FE26E80012E3}" type="slidenum">
              <a:rPr lang="en-US" smtClean="0">
                <a:solidFill>
                  <a:prstClr val="black"/>
                </a:solidFill>
              </a:rPr>
              <a:pPr/>
              <a:t>1</a:t>
            </a:fld>
            <a:endParaRPr lang="en-US" dirty="0">
              <a:solidFill>
                <a:prstClr val="black"/>
              </a:solidFill>
            </a:endParaRPr>
          </a:p>
        </p:txBody>
      </p:sp>
      <p:sp>
        <p:nvSpPr>
          <p:cNvPr id="102405" name="Footer Placeholder 1"/>
          <p:cNvSpPr>
            <a:spLocks noGrp="1"/>
          </p:cNvSpPr>
          <p:nvPr>
            <p:ph type="ftr" sz="quarter" idx="4"/>
          </p:nvPr>
        </p:nvSpPr>
        <p:spPr/>
        <p:txBody>
          <a:bodyPr/>
          <a:lstStyle>
            <a:lvl1pPr eaLnBrk="0" hangingPunct="0">
              <a:defRPr>
                <a:solidFill>
                  <a:schemeClr val="tx1"/>
                </a:solidFill>
                <a:latin typeface="Arial" pitchFamily="34" charset="0"/>
                <a:ea typeface="ＭＳ Ｐゴシック" pitchFamily="34" charset="-128"/>
              </a:defRPr>
            </a:lvl1pPr>
            <a:lvl2pPr marL="763209" indent="-293542" eaLnBrk="0" hangingPunct="0">
              <a:defRPr>
                <a:solidFill>
                  <a:schemeClr val="tx1"/>
                </a:solidFill>
                <a:latin typeface="Arial" pitchFamily="34" charset="0"/>
                <a:ea typeface="ＭＳ Ｐゴシック" pitchFamily="34" charset="-128"/>
              </a:defRPr>
            </a:lvl2pPr>
            <a:lvl3pPr marL="1174168" indent="-234834" eaLnBrk="0" hangingPunct="0">
              <a:defRPr>
                <a:solidFill>
                  <a:schemeClr val="tx1"/>
                </a:solidFill>
                <a:latin typeface="Arial" pitchFamily="34" charset="0"/>
                <a:ea typeface="ＭＳ Ｐゴシック" pitchFamily="34" charset="-128"/>
              </a:defRPr>
            </a:lvl3pPr>
            <a:lvl4pPr marL="1643834" indent="-234834" eaLnBrk="0" hangingPunct="0">
              <a:defRPr>
                <a:solidFill>
                  <a:schemeClr val="tx1"/>
                </a:solidFill>
                <a:latin typeface="Arial" pitchFamily="34" charset="0"/>
                <a:ea typeface="ＭＳ Ｐゴシック" pitchFamily="34" charset="-128"/>
              </a:defRPr>
            </a:lvl4pPr>
            <a:lvl5pPr marL="2113501" indent="-234834" eaLnBrk="0" hangingPunct="0">
              <a:defRPr>
                <a:solidFill>
                  <a:schemeClr val="tx1"/>
                </a:solidFill>
                <a:latin typeface="Arial" pitchFamily="34" charset="0"/>
                <a:ea typeface="ＭＳ Ｐゴシック" pitchFamily="34" charset="-128"/>
              </a:defRPr>
            </a:lvl5pPr>
            <a:lvl6pPr marL="2583168" indent="-234834" eaLnBrk="0" fontAlgn="base" hangingPunct="0">
              <a:spcBef>
                <a:spcPct val="0"/>
              </a:spcBef>
              <a:spcAft>
                <a:spcPct val="0"/>
              </a:spcAft>
              <a:defRPr>
                <a:solidFill>
                  <a:schemeClr val="tx1"/>
                </a:solidFill>
                <a:latin typeface="Arial" pitchFamily="34" charset="0"/>
                <a:ea typeface="ＭＳ Ｐゴシック" pitchFamily="34" charset="-128"/>
              </a:defRPr>
            </a:lvl6pPr>
            <a:lvl7pPr marL="3052836" indent="-234834" eaLnBrk="0" fontAlgn="base" hangingPunct="0">
              <a:spcBef>
                <a:spcPct val="0"/>
              </a:spcBef>
              <a:spcAft>
                <a:spcPct val="0"/>
              </a:spcAft>
              <a:defRPr>
                <a:solidFill>
                  <a:schemeClr val="tx1"/>
                </a:solidFill>
                <a:latin typeface="Arial" pitchFamily="34" charset="0"/>
                <a:ea typeface="ＭＳ Ｐゴシック" pitchFamily="34" charset="-128"/>
              </a:defRPr>
            </a:lvl7pPr>
            <a:lvl8pPr marL="3522503" indent="-234834" eaLnBrk="0" fontAlgn="base" hangingPunct="0">
              <a:spcBef>
                <a:spcPct val="0"/>
              </a:spcBef>
              <a:spcAft>
                <a:spcPct val="0"/>
              </a:spcAft>
              <a:defRPr>
                <a:solidFill>
                  <a:schemeClr val="tx1"/>
                </a:solidFill>
                <a:latin typeface="Arial" pitchFamily="34" charset="0"/>
                <a:ea typeface="ＭＳ Ｐゴシック" pitchFamily="34" charset="-128"/>
              </a:defRPr>
            </a:lvl8pPr>
            <a:lvl9pPr marL="3992169" indent="-234834"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dirty="0" smtClean="0">
                <a:solidFill>
                  <a:srgbClr val="A69372"/>
                </a:solidFill>
              </a:rPr>
              <a:t>© 2013 Core Knowledge Foundation. This work is licensed under a Creative Commons  Attribution-NonCommercial-ShareAlike 3.0 Unported License. www.creativecommons.org/licenses/by-nc-sa/3.0/</a:t>
            </a:r>
            <a:endParaRPr lang="en-US" dirty="0">
              <a:solidFill>
                <a:srgbClr val="A69372"/>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81636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10</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855565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11</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52957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12</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163155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13</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163155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52957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15</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163155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16</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163155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17</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163155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18</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40104489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19</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52957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814101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20</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8547505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21</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4184873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22</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671902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23</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4237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24</a:t>
            </a:fld>
            <a:endParaRPr lang="en-US" dirty="0"/>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755219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43BC65-0B42-492E-BAAE-EBF10AECE8E2}" type="slidenum">
              <a:rPr lang="en-US" smtClean="0"/>
              <a:pPr/>
              <a:t>3</a:t>
            </a:fld>
            <a:endParaRPr lang="en-US"/>
          </a:p>
        </p:txBody>
      </p:sp>
    </p:spTree>
    <p:extLst>
      <p:ext uri="{BB962C8B-B14F-4D97-AF65-F5344CB8AC3E}">
        <p14:creationId xmlns:p14="http://schemas.microsoft.com/office/powerpoint/2010/main" val="364444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5295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5</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064531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Points:</a:t>
            </a:r>
          </a:p>
          <a:p>
            <a:r>
              <a:rPr lang="en-US" b="1" dirty="0" smtClean="0"/>
              <a:t>1. In preparation for administration of CKLA assessments, it is important</a:t>
            </a:r>
            <a:r>
              <a:rPr lang="en-US" b="1" baseline="0" dirty="0" smtClean="0"/>
              <a:t> to preview and collect materials needed. This helps to streamline time management as some tests are to be administered whole group and other tests are to be administered individually over the course of several lessons.</a:t>
            </a:r>
          </a:p>
          <a:p>
            <a:r>
              <a:rPr lang="en-US" b="1" baseline="0" dirty="0" smtClean="0"/>
              <a:t>2. The teacher’s guide will provide the instructions for administration, the actual assessment, the targeted specialized class record summary sheet, and the answer keys.</a:t>
            </a:r>
          </a:p>
          <a:p>
            <a:r>
              <a:rPr lang="en-US" b="1" baseline="0" dirty="0" smtClean="0"/>
              <a:t>3. The student workbook will include the individual copies of the student assessment and the copy of the student record sheet.</a:t>
            </a:r>
          </a:p>
          <a:p>
            <a:endParaRPr lang="en-US" b="1" dirty="0" smtClean="0"/>
          </a:p>
          <a:p>
            <a:endParaRPr lang="en-US" dirty="0" smtClean="0"/>
          </a:p>
          <a:p>
            <a:r>
              <a:rPr lang="en-US" dirty="0" smtClean="0"/>
              <a:t>Say:</a:t>
            </a:r>
          </a:p>
          <a:p>
            <a:r>
              <a:rPr lang="en-US" dirty="0" smtClean="0"/>
              <a:t>1. In preparation for administration of CKLA assessments, it is important</a:t>
            </a:r>
            <a:r>
              <a:rPr lang="en-US" baseline="0" dirty="0" smtClean="0"/>
              <a:t> to preview and collect materials needed. This helps to streamline time management as some tests are to be administered whole group and other tests are to be administered individually over the course of several lessons.</a:t>
            </a:r>
          </a:p>
          <a:p>
            <a:r>
              <a:rPr lang="en-US" baseline="0" dirty="0" smtClean="0"/>
              <a:t>2. The teacher’s guide will provide the instructions for administration, the actual assessment, the targeted specialized class record summary sheet, and the answer keys.</a:t>
            </a:r>
          </a:p>
          <a:p>
            <a:r>
              <a:rPr lang="en-US" baseline="0" dirty="0" smtClean="0"/>
              <a:t>3. The student workbook will include the individual copies of the student assessment and the copy of the student record sheet.</a:t>
            </a:r>
          </a:p>
          <a:p>
            <a:r>
              <a:rPr lang="en-US" baseline="0" dirty="0" smtClean="0"/>
              <a:t>4. Guidance for scoring and analysis are provided in the scoring interpretation section and on the Individual student record sheet.  </a:t>
            </a:r>
          </a:p>
          <a:p>
            <a:r>
              <a:rPr lang="en-US" baseline="0" dirty="0" smtClean="0"/>
              <a:t>5. Use the specific sheets provided to record the results as the assessment items are organized in a line-by-line diagnostic and results will aide in targeted planning and </a:t>
            </a:r>
            <a:r>
              <a:rPr lang="en-US" baseline="0" dirty="0" err="1" smtClean="0"/>
              <a:t>reteaching</a:t>
            </a:r>
            <a:r>
              <a:rPr lang="en-US" baseline="0" dirty="0" smtClean="0"/>
              <a:t> within small group instruction.</a:t>
            </a:r>
            <a:endParaRPr lang="en-US" dirty="0"/>
          </a:p>
        </p:txBody>
      </p:sp>
      <p:sp>
        <p:nvSpPr>
          <p:cNvPr id="4" name="Slide Number Placeholder 3"/>
          <p:cNvSpPr>
            <a:spLocks noGrp="1"/>
          </p:cNvSpPr>
          <p:nvPr>
            <p:ph type="sldNum" sz="quarter" idx="10"/>
          </p:nvPr>
        </p:nvSpPr>
        <p:spPr/>
        <p:txBody>
          <a:bodyPr/>
          <a:lstStyle/>
          <a:p>
            <a:fld id="{3043BC65-0B42-492E-BAAE-EBF10AECE8E2}" type="slidenum">
              <a:rPr lang="en-US" smtClean="0"/>
              <a:pPr/>
              <a:t>6</a:t>
            </a:fld>
            <a:endParaRPr lang="en-US"/>
          </a:p>
        </p:txBody>
      </p:sp>
    </p:spTree>
    <p:extLst>
      <p:ext uri="{BB962C8B-B14F-4D97-AF65-F5344CB8AC3E}">
        <p14:creationId xmlns:p14="http://schemas.microsoft.com/office/powerpoint/2010/main" val="3453691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3043BC65-0B42-492E-BAAE-EBF10AECE8E2}" type="slidenum">
              <a:rPr lang="en-US" smtClean="0"/>
              <a:pPr/>
              <a:t>7</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40769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52957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Footer Placeholder 3"/>
          <p:cNvSpPr>
            <a:spLocks noGrp="1"/>
          </p:cNvSpPr>
          <p:nvPr>
            <p:ph type="ftr" sz="quarter" idx="10"/>
          </p:nvPr>
        </p:nvSpPr>
        <p:spPr/>
        <p:txBody>
          <a:bodyPr/>
          <a:lstStyle/>
          <a:p>
            <a:pPr>
              <a:defRPr/>
            </a:pPr>
            <a:r>
              <a:rPr lang="en-US" smtClean="0">
                <a:solidFill>
                  <a:srgbClr val="A69372"/>
                </a:solidFill>
              </a:rPr>
              <a:t>© 2013 Core Knowledge Foundation. This work is licensed under a Creative Commons  Attribution-NonCommercial-ShareAlike 3.0 Unported License. www.creativecommons.org/licenses/by-nc-sa/3.0 /</a:t>
            </a:r>
            <a:endParaRPr lang="en-US" dirty="0">
              <a:solidFill>
                <a:prstClr val="black"/>
              </a:solidFill>
            </a:endParaRPr>
          </a:p>
        </p:txBody>
      </p:sp>
      <p:sp>
        <p:nvSpPr>
          <p:cNvPr id="5" name="Slide Number Placeholder 4"/>
          <p:cNvSpPr>
            <a:spLocks noGrp="1"/>
          </p:cNvSpPr>
          <p:nvPr>
            <p:ph type="sldNum" sz="quarter" idx="11"/>
          </p:nvPr>
        </p:nvSpPr>
        <p:spPr/>
        <p:txBody>
          <a:bodyPr/>
          <a:lstStyle/>
          <a:p>
            <a:r>
              <a:rPr lang="en-US" smtClean="0">
                <a:solidFill>
                  <a:prstClr val="black"/>
                </a:solidFill>
              </a:rPr>
              <a:t>Slide </a:t>
            </a:r>
            <a:fld id="{EC8DABF5-24EF-4EBE-983E-25A63DBF3B27}" type="slidenum">
              <a:rPr lang="en-US" smtClean="0">
                <a:solidFill>
                  <a:prstClr val="black"/>
                </a:solidFill>
              </a:rPr>
              <a:pPr/>
              <a:t>9</a:t>
            </a:fld>
            <a:endParaRPr lang="en-US" dirty="0">
              <a:solidFill>
                <a:prstClr val="black"/>
              </a:solidFill>
            </a:endParaRPr>
          </a:p>
        </p:txBody>
      </p:sp>
      <p:sp>
        <p:nvSpPr>
          <p:cNvPr id="6" name="Notes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8587099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724525"/>
            <a:ext cx="91440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590800"/>
            <a:ext cx="7772400" cy="1470025"/>
          </a:xfrm>
        </p:spPr>
        <p:txBody>
          <a:bodyPr/>
          <a:lstStyle>
            <a:lvl1pPr>
              <a:defRPr>
                <a:solidFill>
                  <a:schemeClr val="bg2">
                    <a:lumMod val="75000"/>
                  </a:schemeClr>
                </a:solidFill>
                <a:latin typeface="+mn-lt"/>
              </a:defRPr>
            </a:lvl1pPr>
          </a:lstStyle>
          <a:p>
            <a:pPr lvl="0"/>
            <a:r>
              <a:rPr lang="en-US" altLang="en-US" noProof="0" smtClean="0"/>
              <a:t>Click to edit Master title style</a:t>
            </a:r>
            <a:endParaRPr lang="en-US" altLang="en-US" noProof="0" dirty="0" smtClean="0"/>
          </a:p>
        </p:txBody>
      </p:sp>
      <p:sp>
        <p:nvSpPr>
          <p:cNvPr id="3075" name="Rectangle 3"/>
          <p:cNvSpPr>
            <a:spLocks noGrp="1" noChangeArrowheads="1"/>
          </p:cNvSpPr>
          <p:nvPr>
            <p:ph type="subTitle" idx="1"/>
          </p:nvPr>
        </p:nvSpPr>
        <p:spPr>
          <a:xfrm>
            <a:off x="1371600" y="4267200"/>
            <a:ext cx="6400800" cy="1219200"/>
          </a:xfrm>
        </p:spPr>
        <p:txBody>
          <a:bodyPr/>
          <a:lstStyle>
            <a:lvl1pPr marL="0" indent="0" algn="ctr">
              <a:buFontTx/>
              <a:buNone/>
              <a:defRPr sz="2800">
                <a:solidFill>
                  <a:srgbClr val="78BCFF"/>
                </a:solidFill>
                <a:latin typeface="+mn-lt"/>
              </a:defRPr>
            </a:lvl1pPr>
          </a:lstStyle>
          <a:p>
            <a:pPr lvl="0"/>
            <a:r>
              <a:rPr lang="en-US" altLang="en-US" noProof="0" smtClean="0"/>
              <a:t>Click to edit Master subtitle style</a:t>
            </a:r>
            <a:endParaRPr lang="en-US" altLang="en-US" noProof="0" dirty="0" smtClean="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67650" y="457200"/>
            <a:ext cx="1011699" cy="763458"/>
          </a:xfrm>
          <a:prstGeom prst="rect">
            <a:avLst/>
          </a:prstGeom>
        </p:spPr>
      </p:pic>
    </p:spTree>
    <p:extLst>
      <p:ext uri="{BB962C8B-B14F-4D97-AF65-F5344CB8AC3E}">
        <p14:creationId xmlns:p14="http://schemas.microsoft.com/office/powerpoint/2010/main" val="23804868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0" y="2373312"/>
            <a:ext cx="4040188"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73312"/>
            <a:ext cx="4041775"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457200" y="1600200"/>
            <a:ext cx="4040188"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3D1A0631-19FF-4D01-A2A9-6053B12C2434}"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8766694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Rectangle 8"/>
          <p:cNvSpPr>
            <a:spLocks noGrp="1" noChangeArrowheads="1"/>
          </p:cNvSpPr>
          <p:nvPr>
            <p:ph type="sldNum" sz="quarter" idx="10"/>
          </p:nvPr>
        </p:nvSpPr>
        <p:spPr>
          <a:xfrm>
            <a:off x="7620000" y="6477000"/>
            <a:ext cx="1524000" cy="304800"/>
          </a:xfrm>
          <a:ln/>
        </p:spPr>
        <p:txBody>
          <a:bodyPr/>
          <a:lstStyle>
            <a:lvl1pPr>
              <a:defRPr/>
            </a:lvl1pPr>
          </a:lstStyle>
          <a:p>
            <a:pPr>
              <a:defRPr/>
            </a:pPr>
            <a:fld id="{A22CA2B5-AC20-4C47-AECF-098EBBFE85AA}"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11967852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7DE0F97E-1154-4462-BA42-F38C3B877D16}"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39963201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bg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005D98"/>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Footer Placeholder 3"/>
          <p:cNvSpPr>
            <a:spLocks noGrp="1" noChangeArrowheads="1"/>
          </p:cNvSpPr>
          <p:nvPr>
            <p:ph type="ftr" sz="quarter" idx="10"/>
          </p:nvPr>
        </p:nvSpPr>
        <p:spPr>
          <a:xfrm>
            <a:off x="0" y="6553200"/>
            <a:ext cx="9144000" cy="304800"/>
          </a:xfrm>
          <a:prstGeom prst="rect">
            <a:avLst/>
          </a:prstGeom>
        </p:spPr>
        <p:txBody>
          <a:bodyPr/>
          <a:lstStyle>
            <a:lvl1pPr fontAlgn="auto">
              <a:spcBef>
                <a:spcPts val="0"/>
              </a:spcBef>
              <a:spcAft>
                <a:spcPts val="0"/>
              </a:spcAft>
              <a:defRPr/>
            </a:lvl1pPr>
          </a:lstStyle>
          <a:p>
            <a:pPr>
              <a:defRPr/>
            </a:pPr>
            <a:r>
              <a:rPr lang="en-US">
                <a:solidFill>
                  <a:srgbClr val="000000"/>
                </a:solidFill>
              </a:rPr>
              <a:t>www.coreknowledge.org</a:t>
            </a:r>
          </a:p>
        </p:txBody>
      </p:sp>
      <p:sp>
        <p:nvSpPr>
          <p:cNvPr id="5" name="Rectangle 4"/>
          <p:cNvSpPr>
            <a:spLocks noGrp="1" noChangeArrowheads="1"/>
          </p:cNvSpPr>
          <p:nvPr>
            <p:ph type="sldNum" sz="quarter" idx="11"/>
          </p:nvPr>
        </p:nvSpPr>
        <p:spPr/>
        <p:txBody>
          <a:bodyPr/>
          <a:lstStyle>
            <a:lvl1pPr>
              <a:defRPr/>
            </a:lvl1pPr>
          </a:lstStyle>
          <a:p>
            <a:pPr>
              <a:defRPr/>
            </a:pPr>
            <a:fld id="{B03ABDC5-7142-4242-89BB-AB08B8F2E658}"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5001688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724525"/>
            <a:ext cx="91440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7650" y="457200"/>
            <a:ext cx="1011238"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590800"/>
            <a:ext cx="7772400" cy="1470025"/>
          </a:xfrm>
        </p:spPr>
        <p:txBody>
          <a:bodyPr/>
          <a:lstStyle>
            <a:lvl1pPr>
              <a:defRPr>
                <a:solidFill>
                  <a:schemeClr val="bg2">
                    <a:lumMod val="75000"/>
                  </a:schemeClr>
                </a:solidFill>
                <a:latin typeface="+mn-lt"/>
              </a:defRPr>
            </a:lvl1pPr>
          </a:lstStyle>
          <a:p>
            <a:pPr lvl="0"/>
            <a:r>
              <a:rPr lang="en-US" altLang="en-US" noProof="0" smtClean="0"/>
              <a:t>Click to edit Master title style</a:t>
            </a:r>
            <a:endParaRPr lang="en-US" altLang="en-US" noProof="0" dirty="0" smtClean="0"/>
          </a:p>
        </p:txBody>
      </p:sp>
      <p:sp>
        <p:nvSpPr>
          <p:cNvPr id="3075" name="Rectangle 3"/>
          <p:cNvSpPr>
            <a:spLocks noGrp="1" noChangeArrowheads="1"/>
          </p:cNvSpPr>
          <p:nvPr>
            <p:ph type="subTitle" idx="1"/>
          </p:nvPr>
        </p:nvSpPr>
        <p:spPr>
          <a:xfrm>
            <a:off x="1371600" y="4267200"/>
            <a:ext cx="6400800" cy="1219200"/>
          </a:xfrm>
        </p:spPr>
        <p:txBody>
          <a:bodyPr/>
          <a:lstStyle>
            <a:lvl1pPr marL="0" indent="0" algn="ctr">
              <a:buFontTx/>
              <a:buNone/>
              <a:defRPr sz="2800">
                <a:solidFill>
                  <a:srgbClr val="78BCFF"/>
                </a:solidFill>
                <a:latin typeface="+mn-lt"/>
              </a:defRPr>
            </a:lvl1pPr>
          </a:lstStyle>
          <a:p>
            <a:pPr lvl="0"/>
            <a:r>
              <a:rPr lang="en-US" altLang="en-US" noProof="0" smtClean="0"/>
              <a:t>Click to edit Master subtitle style</a:t>
            </a:r>
            <a:endParaRPr lang="en-US" altLang="en-US" noProof="0" dirty="0" smtClean="0"/>
          </a:p>
        </p:txBody>
      </p:sp>
    </p:spTree>
    <p:extLst>
      <p:ext uri="{BB962C8B-B14F-4D97-AF65-F5344CB8AC3E}">
        <p14:creationId xmlns:p14="http://schemas.microsoft.com/office/powerpoint/2010/main" val="139016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2">
                    <a:lumMod val="75000"/>
                  </a:schemeClr>
                </a:solidFill>
              </a:defRPr>
            </a:lvl1pPr>
            <a:lvl2pPr>
              <a:defRPr>
                <a:solidFill>
                  <a:schemeClr val="bg2">
                    <a:lumMod val="7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noChangeArrowheads="1"/>
          </p:cNvSpPr>
          <p:nvPr>
            <p:ph type="sldNum" sz="quarter" idx="10"/>
          </p:nvPr>
        </p:nvSpPr>
        <p:spPr>
          <a:xfrm>
            <a:off x="8153400" y="6477000"/>
            <a:ext cx="990600" cy="304800"/>
          </a:xfrm>
        </p:spPr>
        <p:txBody>
          <a:bodyPr/>
          <a:lstStyle>
            <a:lvl1pPr>
              <a:defRPr smtClean="0"/>
            </a:lvl1pPr>
          </a:lstStyle>
          <a:p>
            <a:pPr>
              <a:defRPr/>
            </a:pPr>
            <a:fld id="{DB270D47-1600-4476-8B1D-4C464AE35CAF}"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909424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sldNum" sz="quarter" idx="10"/>
          </p:nvPr>
        </p:nvSpPr>
        <p:spPr>
          <a:xfrm>
            <a:off x="7543800" y="6477000"/>
            <a:ext cx="1600200" cy="304800"/>
          </a:xfrm>
        </p:spPr>
        <p:txBody>
          <a:bodyPr/>
          <a:lstStyle>
            <a:lvl1pPr>
              <a:defRPr smtClean="0"/>
            </a:lvl1pPr>
          </a:lstStyle>
          <a:p>
            <a:pPr>
              <a:defRPr/>
            </a:pPr>
            <a:fld id="{76EED4B5-4C4E-491F-A9C8-571BA07C8FE2}"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669232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0" y="2373312"/>
            <a:ext cx="4040188"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73312"/>
            <a:ext cx="4041775"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457200" y="1600200"/>
            <a:ext cx="4040188"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Rectangle 6"/>
          <p:cNvSpPr>
            <a:spLocks noGrp="1" noChangeArrowheads="1"/>
          </p:cNvSpPr>
          <p:nvPr>
            <p:ph type="sldNum" sz="quarter" idx="10"/>
          </p:nvPr>
        </p:nvSpPr>
        <p:spPr>
          <a:xfrm>
            <a:off x="7543800" y="6477000"/>
            <a:ext cx="1600200" cy="304800"/>
          </a:xfrm>
        </p:spPr>
        <p:txBody>
          <a:bodyPr/>
          <a:lstStyle>
            <a:lvl1pPr>
              <a:defRPr smtClean="0"/>
            </a:lvl1pPr>
          </a:lstStyle>
          <a:p>
            <a:pPr>
              <a:defRPr/>
            </a:pPr>
            <a:fld id="{FA3BEC37-56D8-465F-8F35-7FF8F1F3BAE4}"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4222538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7543800" y="6477000"/>
            <a:ext cx="1600200" cy="304800"/>
          </a:xfrm>
        </p:spPr>
        <p:txBody>
          <a:bodyPr/>
          <a:lstStyle>
            <a:lvl1pPr>
              <a:defRPr smtClean="0"/>
            </a:lvl1pPr>
          </a:lstStyle>
          <a:p>
            <a:pPr>
              <a:defRPr/>
            </a:pPr>
            <a:fld id="{2F8DB612-FC62-4E50-BFC7-58999444A1C5}"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627095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724525"/>
            <a:ext cx="91440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590800"/>
            <a:ext cx="7772400" cy="1470025"/>
          </a:xfrm>
        </p:spPr>
        <p:txBody>
          <a:bodyPr/>
          <a:lstStyle>
            <a:lvl1pPr>
              <a:defRPr>
                <a:solidFill>
                  <a:schemeClr val="bg2">
                    <a:lumMod val="75000"/>
                  </a:schemeClr>
                </a:solidFill>
                <a:latin typeface="+mn-lt"/>
              </a:defRPr>
            </a:lvl1pPr>
          </a:lstStyle>
          <a:p>
            <a:pPr lvl="0"/>
            <a:r>
              <a:rPr lang="en-US" altLang="en-US" noProof="0" smtClean="0"/>
              <a:t>Click to edit Master title style</a:t>
            </a:r>
            <a:endParaRPr lang="en-US" altLang="en-US" noProof="0" dirty="0" smtClean="0"/>
          </a:p>
        </p:txBody>
      </p:sp>
      <p:sp>
        <p:nvSpPr>
          <p:cNvPr id="3075" name="Rectangle 3"/>
          <p:cNvSpPr>
            <a:spLocks noGrp="1" noChangeArrowheads="1"/>
          </p:cNvSpPr>
          <p:nvPr>
            <p:ph type="subTitle" idx="1"/>
          </p:nvPr>
        </p:nvSpPr>
        <p:spPr>
          <a:xfrm>
            <a:off x="1371600" y="4267200"/>
            <a:ext cx="6400800" cy="1219200"/>
          </a:xfrm>
        </p:spPr>
        <p:txBody>
          <a:bodyPr/>
          <a:lstStyle>
            <a:lvl1pPr marL="0" indent="0" algn="ctr">
              <a:buFontTx/>
              <a:buNone/>
              <a:defRPr sz="2800">
                <a:solidFill>
                  <a:srgbClr val="78BCFF"/>
                </a:solidFill>
                <a:latin typeface="+mn-lt"/>
              </a:defRPr>
            </a:lvl1pPr>
          </a:lstStyle>
          <a:p>
            <a:pPr lvl="0"/>
            <a:r>
              <a:rPr lang="en-US" altLang="en-US" noProof="0" smtClean="0"/>
              <a:t>Click to edit Master subtitle style</a:t>
            </a:r>
            <a:endParaRPr lang="en-US" altLang="en-US" noProof="0" dirty="0" smtClean="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7650" y="457200"/>
            <a:ext cx="1011699" cy="763458"/>
          </a:xfrm>
          <a:prstGeom prst="rect">
            <a:avLst/>
          </a:prstGeom>
        </p:spPr>
      </p:pic>
    </p:spTree>
    <p:extLst>
      <p:ext uri="{BB962C8B-B14F-4D97-AF65-F5344CB8AC3E}">
        <p14:creationId xmlns:p14="http://schemas.microsoft.com/office/powerpoint/2010/main" val="215607895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2">
                    <a:lumMod val="75000"/>
                  </a:schemeClr>
                </a:solidFill>
              </a:defRPr>
            </a:lvl1pPr>
            <a:lvl2pPr>
              <a:defRPr>
                <a:solidFill>
                  <a:schemeClr val="bg2">
                    <a:lumMod val="7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8"/>
          <p:cNvSpPr>
            <a:spLocks noGrp="1" noChangeArrowheads="1"/>
          </p:cNvSpPr>
          <p:nvPr>
            <p:ph type="sldNum" sz="quarter" idx="10"/>
          </p:nvPr>
        </p:nvSpPr>
        <p:spPr>
          <a:xfrm>
            <a:off x="8153400" y="6477000"/>
            <a:ext cx="990600" cy="304800"/>
          </a:xfrm>
          <a:ln/>
        </p:spPr>
        <p:txBody>
          <a:bodyPr/>
          <a:lstStyle>
            <a:lvl1pPr>
              <a:defRPr/>
            </a:lvl1pPr>
          </a:lstStyle>
          <a:p>
            <a:pPr>
              <a:defRPr/>
            </a:pPr>
            <a:fld id="{8C0044A0-1873-43CA-BEFE-6A8A4D3889CC}"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004372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bg2">
                    <a:lumMod val="75000"/>
                  </a:schemeClr>
                </a:solidFill>
              </a:defRPr>
            </a:lvl1pPr>
            <a:lvl2pPr>
              <a:defRPr>
                <a:solidFill>
                  <a:schemeClr val="bg2">
                    <a:lumMod val="7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8"/>
          <p:cNvSpPr>
            <a:spLocks noGrp="1" noChangeArrowheads="1"/>
          </p:cNvSpPr>
          <p:nvPr>
            <p:ph type="sldNum" sz="quarter" idx="10"/>
          </p:nvPr>
        </p:nvSpPr>
        <p:spPr>
          <a:xfrm>
            <a:off x="8153400" y="6477000"/>
            <a:ext cx="990600" cy="304800"/>
          </a:xfrm>
          <a:ln/>
        </p:spPr>
        <p:txBody>
          <a:bodyPr/>
          <a:lstStyle>
            <a:lvl1pPr>
              <a:defRPr/>
            </a:lvl1pPr>
          </a:lstStyle>
          <a:p>
            <a:pPr>
              <a:defRPr/>
            </a:pPr>
            <a:fld id="{71E803E8-9360-4176-9DE9-0AFF2C7A32D4}" type="slidenum">
              <a:rPr lang="en-US" smtClean="0">
                <a:solidFill>
                  <a:srgbClr val="FFFFFF"/>
                </a:solidFill>
              </a:rPr>
              <a:pPr>
                <a:defRPr/>
              </a:pPr>
              <a:t>‹#›</a:t>
            </a:fld>
            <a:endParaRPr lang="en-US" dirty="0">
              <a:solidFill>
                <a:srgbClr val="FFFFFF"/>
              </a:solidFill>
            </a:endParaRPr>
          </a:p>
        </p:txBody>
      </p:sp>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746722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0333CD23-F058-4554-9110-CBAE69F3FBEF}"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9153283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0" y="2373312"/>
            <a:ext cx="4040188"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73312"/>
            <a:ext cx="4041775"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457200" y="1600200"/>
            <a:ext cx="4040188"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B8EE495D-E681-4BF3-B083-579AAEC03DF2}"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9247867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Rectangle 8"/>
          <p:cNvSpPr>
            <a:spLocks noGrp="1" noChangeArrowheads="1"/>
          </p:cNvSpPr>
          <p:nvPr>
            <p:ph type="sldNum" sz="quarter" idx="10"/>
          </p:nvPr>
        </p:nvSpPr>
        <p:spPr>
          <a:xfrm>
            <a:off x="7620000" y="6477000"/>
            <a:ext cx="1524000" cy="304800"/>
          </a:xfrm>
          <a:ln/>
        </p:spPr>
        <p:txBody>
          <a:bodyPr/>
          <a:lstStyle>
            <a:lvl1pPr>
              <a:defRPr/>
            </a:lvl1pPr>
          </a:lstStyle>
          <a:p>
            <a:pPr>
              <a:defRPr/>
            </a:pPr>
            <a:fld id="{B83CCEF7-986C-44BB-B2F9-87C56DA104FB}"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438466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5F2EA046-2CF6-4856-8EB2-B18BF3DE1D06}"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8884670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5724525"/>
            <a:ext cx="91440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67650" y="457200"/>
            <a:ext cx="1011238"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590800"/>
            <a:ext cx="7772400" cy="1470025"/>
          </a:xfrm>
        </p:spPr>
        <p:txBody>
          <a:bodyPr/>
          <a:lstStyle>
            <a:lvl1pPr>
              <a:defRPr>
                <a:solidFill>
                  <a:schemeClr val="bg2">
                    <a:lumMod val="75000"/>
                  </a:schemeClr>
                </a:solidFill>
                <a:latin typeface="+mn-lt"/>
              </a:defRPr>
            </a:lvl1pPr>
          </a:lstStyle>
          <a:p>
            <a:pPr lvl="0"/>
            <a:r>
              <a:rPr lang="en-US" altLang="en-US" noProof="0" smtClean="0"/>
              <a:t>Click to edit Master title style</a:t>
            </a:r>
            <a:endParaRPr lang="en-US" altLang="en-US" noProof="0" dirty="0" smtClean="0"/>
          </a:p>
        </p:txBody>
      </p:sp>
      <p:sp>
        <p:nvSpPr>
          <p:cNvPr id="3075" name="Rectangle 3"/>
          <p:cNvSpPr>
            <a:spLocks noGrp="1" noChangeArrowheads="1"/>
          </p:cNvSpPr>
          <p:nvPr>
            <p:ph type="subTitle" idx="1"/>
          </p:nvPr>
        </p:nvSpPr>
        <p:spPr>
          <a:xfrm>
            <a:off x="1371600" y="4267200"/>
            <a:ext cx="6400800" cy="1219200"/>
          </a:xfrm>
        </p:spPr>
        <p:txBody>
          <a:bodyPr/>
          <a:lstStyle>
            <a:lvl1pPr marL="0" indent="0" algn="ctr">
              <a:buFontTx/>
              <a:buNone/>
              <a:defRPr sz="2800">
                <a:solidFill>
                  <a:srgbClr val="78BCFF"/>
                </a:solidFill>
                <a:latin typeface="+mn-lt"/>
              </a:defRPr>
            </a:lvl1pPr>
          </a:lstStyle>
          <a:p>
            <a:pPr lvl="0"/>
            <a:r>
              <a:rPr lang="en-US" altLang="en-US" noProof="0" smtClean="0"/>
              <a:t>Click to edit Master subtitle style</a:t>
            </a:r>
            <a:endParaRPr lang="en-US" altLang="en-US" noProof="0" dirty="0" smtClean="0"/>
          </a:p>
        </p:txBody>
      </p:sp>
    </p:spTree>
    <p:extLst>
      <p:ext uri="{BB962C8B-B14F-4D97-AF65-F5344CB8AC3E}">
        <p14:creationId xmlns:p14="http://schemas.microsoft.com/office/powerpoint/2010/main" val="9482679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2">
                    <a:lumMod val="75000"/>
                  </a:schemeClr>
                </a:solidFill>
              </a:defRPr>
            </a:lvl1pPr>
            <a:lvl2pPr>
              <a:defRPr>
                <a:solidFill>
                  <a:schemeClr val="bg2">
                    <a:lumMod val="7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noChangeArrowheads="1"/>
          </p:cNvSpPr>
          <p:nvPr>
            <p:ph type="sldNum" sz="quarter" idx="10"/>
          </p:nvPr>
        </p:nvSpPr>
        <p:spPr>
          <a:xfrm>
            <a:off x="8153400" y="6477000"/>
            <a:ext cx="990600" cy="304800"/>
          </a:xfrm>
        </p:spPr>
        <p:txBody>
          <a:bodyPr/>
          <a:lstStyle>
            <a:lvl1pPr>
              <a:defRPr/>
            </a:lvl1pPr>
          </a:lstStyle>
          <a:p>
            <a:pPr>
              <a:defRPr/>
            </a:pPr>
            <a:fld id="{3B552A21-DA16-4A72-82EE-C9164E14B903}"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929674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sldNum" sz="quarter" idx="10"/>
          </p:nvPr>
        </p:nvSpPr>
        <p:spPr>
          <a:xfrm>
            <a:off x="7543800" y="6477000"/>
            <a:ext cx="1600200" cy="304800"/>
          </a:xfrm>
        </p:spPr>
        <p:txBody>
          <a:bodyPr/>
          <a:lstStyle>
            <a:lvl1pPr>
              <a:defRPr/>
            </a:lvl1pPr>
          </a:lstStyle>
          <a:p>
            <a:pPr>
              <a:defRPr/>
            </a:pPr>
            <a:fld id="{2F36E358-5BBE-4EE1-946C-3347AE90F65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2414700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0" y="2373312"/>
            <a:ext cx="4040188"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73312"/>
            <a:ext cx="4041775"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457200" y="1600200"/>
            <a:ext cx="4040188"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Rectangle 6"/>
          <p:cNvSpPr>
            <a:spLocks noGrp="1" noChangeArrowheads="1"/>
          </p:cNvSpPr>
          <p:nvPr>
            <p:ph type="sldNum" sz="quarter" idx="10"/>
          </p:nvPr>
        </p:nvSpPr>
        <p:spPr>
          <a:xfrm>
            <a:off x="7543800" y="6477000"/>
            <a:ext cx="1600200" cy="304800"/>
          </a:xfrm>
        </p:spPr>
        <p:txBody>
          <a:bodyPr/>
          <a:lstStyle>
            <a:lvl1pPr>
              <a:defRPr/>
            </a:lvl1pPr>
          </a:lstStyle>
          <a:p>
            <a:pPr>
              <a:defRPr/>
            </a:pPr>
            <a:fld id="{50192F32-8D4D-4F9D-ADE4-323AD88C8925}"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191722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7543800" y="6477000"/>
            <a:ext cx="1600200" cy="304800"/>
          </a:xfrm>
        </p:spPr>
        <p:txBody>
          <a:bodyPr/>
          <a:lstStyle>
            <a:lvl1pPr>
              <a:defRPr/>
            </a:lvl1pPr>
          </a:lstStyle>
          <a:p>
            <a:pPr>
              <a:defRPr/>
            </a:pPr>
            <a:fld id="{A6BB3C10-05E3-4EE8-BA22-661473373063}"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631572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A99CB493-C3DD-4704-A7D7-8190A24DDAD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39079114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4" name="Content Placeholder 3"/>
          <p:cNvSpPr>
            <a:spLocks noGrp="1"/>
          </p:cNvSpPr>
          <p:nvPr>
            <p:ph sz="half" idx="2"/>
          </p:nvPr>
        </p:nvSpPr>
        <p:spPr>
          <a:xfrm>
            <a:off x="457200" y="2373312"/>
            <a:ext cx="4040188"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373312"/>
            <a:ext cx="4041775" cy="3951288"/>
          </a:xfrm>
        </p:spPr>
        <p:txBody>
          <a:bodyPr/>
          <a:lstStyle>
            <a:lvl1pPr>
              <a:defRPr sz="2400">
                <a:solidFill>
                  <a:schemeClr val="bg2">
                    <a:lumMod val="75000"/>
                  </a:schemeClr>
                </a:solidFill>
              </a:defRPr>
            </a:lvl1pPr>
            <a:lvl2pPr>
              <a:defRPr sz="2000">
                <a:solidFill>
                  <a:schemeClr val="bg2">
                    <a:lumMod val="75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 name="Text Placeholder 2"/>
          <p:cNvSpPr>
            <a:spLocks noGrp="1"/>
          </p:cNvSpPr>
          <p:nvPr>
            <p:ph type="body" idx="1"/>
          </p:nvPr>
        </p:nvSpPr>
        <p:spPr>
          <a:xfrm>
            <a:off x="457200" y="1600200"/>
            <a:ext cx="4040188" cy="762000"/>
          </a:xfrm>
        </p:spPr>
        <p:txBody>
          <a:bodyPr anchor="b"/>
          <a:lstStyle>
            <a:lvl1pPr marL="0" indent="0">
              <a:buNone/>
              <a:defRPr sz="2400" b="1">
                <a:solidFill>
                  <a:srgbClr val="78BC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3D1A0631-19FF-4D01-A2A9-6053B12C2434}"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432052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Rectangle 8"/>
          <p:cNvSpPr>
            <a:spLocks noGrp="1" noChangeArrowheads="1"/>
          </p:cNvSpPr>
          <p:nvPr>
            <p:ph type="sldNum" sz="quarter" idx="10"/>
          </p:nvPr>
        </p:nvSpPr>
        <p:spPr>
          <a:xfrm>
            <a:off x="7620000" y="6477000"/>
            <a:ext cx="1524000" cy="304800"/>
          </a:xfrm>
          <a:ln/>
        </p:spPr>
        <p:txBody>
          <a:bodyPr/>
          <a:lstStyle>
            <a:lvl1pPr>
              <a:defRPr/>
            </a:lvl1pPr>
          </a:lstStyle>
          <a:p>
            <a:pPr>
              <a:defRPr/>
            </a:pPr>
            <a:fld id="{A22CA2B5-AC20-4C47-AECF-098EBBFE85AA}"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25688639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7DE0F97E-1154-4462-BA42-F38C3B877D16}"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5833168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724525"/>
            <a:ext cx="9144000"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590800"/>
            <a:ext cx="7772400" cy="1470025"/>
          </a:xfrm>
        </p:spPr>
        <p:txBody>
          <a:bodyPr/>
          <a:lstStyle>
            <a:lvl1pPr>
              <a:defRPr>
                <a:solidFill>
                  <a:schemeClr val="bg2">
                    <a:lumMod val="75000"/>
                  </a:schemeClr>
                </a:solidFill>
                <a:latin typeface="+mn-lt"/>
              </a:defRPr>
            </a:lvl1pPr>
          </a:lstStyle>
          <a:p>
            <a:pPr lvl="0"/>
            <a:r>
              <a:rPr lang="en-US" altLang="en-US" noProof="0" smtClean="0"/>
              <a:t>Click to edit Master title style</a:t>
            </a:r>
            <a:endParaRPr lang="en-US" altLang="en-US" noProof="0" dirty="0" smtClean="0"/>
          </a:p>
        </p:txBody>
      </p:sp>
      <p:sp>
        <p:nvSpPr>
          <p:cNvPr id="3075" name="Rectangle 3"/>
          <p:cNvSpPr>
            <a:spLocks noGrp="1" noChangeArrowheads="1"/>
          </p:cNvSpPr>
          <p:nvPr>
            <p:ph type="subTitle" idx="1"/>
          </p:nvPr>
        </p:nvSpPr>
        <p:spPr>
          <a:xfrm>
            <a:off x="1371600" y="4267200"/>
            <a:ext cx="6400800" cy="1219200"/>
          </a:xfrm>
        </p:spPr>
        <p:txBody>
          <a:bodyPr/>
          <a:lstStyle>
            <a:lvl1pPr marL="0" indent="0" algn="ctr">
              <a:buFontTx/>
              <a:buNone/>
              <a:defRPr sz="2800">
                <a:solidFill>
                  <a:srgbClr val="78BCFF"/>
                </a:solidFill>
                <a:latin typeface="+mn-lt"/>
              </a:defRPr>
            </a:lvl1pPr>
          </a:lstStyle>
          <a:p>
            <a:pPr lvl="0"/>
            <a:r>
              <a:rPr lang="en-US" altLang="en-US" noProof="0" smtClean="0"/>
              <a:t>Click to edit Master subtitle style</a:t>
            </a:r>
            <a:endParaRPr lang="en-US" altLang="en-US" noProof="0" dirty="0" smtClean="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67650" y="457200"/>
            <a:ext cx="1011699" cy="763458"/>
          </a:xfrm>
          <a:prstGeom prst="rect">
            <a:avLst/>
          </a:prstGeom>
        </p:spPr>
      </p:pic>
    </p:spTree>
    <p:extLst>
      <p:ext uri="{BB962C8B-B14F-4D97-AF65-F5344CB8AC3E}">
        <p14:creationId xmlns:p14="http://schemas.microsoft.com/office/powerpoint/2010/main" val="10822110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2">
                    <a:lumMod val="75000"/>
                  </a:schemeClr>
                </a:solidFill>
              </a:defRPr>
            </a:lvl1pPr>
            <a:lvl2pPr>
              <a:defRPr>
                <a:solidFill>
                  <a:schemeClr val="bg2">
                    <a:lumMod val="75000"/>
                  </a:schemeClr>
                </a:solidFill>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8"/>
          <p:cNvSpPr>
            <a:spLocks noGrp="1" noChangeArrowheads="1"/>
          </p:cNvSpPr>
          <p:nvPr>
            <p:ph type="sldNum" sz="quarter" idx="10"/>
          </p:nvPr>
        </p:nvSpPr>
        <p:spPr>
          <a:xfrm>
            <a:off x="8153400" y="6477000"/>
            <a:ext cx="990600" cy="304800"/>
          </a:xfrm>
          <a:ln/>
        </p:spPr>
        <p:txBody>
          <a:bodyPr/>
          <a:lstStyle>
            <a:lvl1pPr>
              <a:defRPr/>
            </a:lvl1pPr>
          </a:lstStyle>
          <a:p>
            <a:pPr>
              <a:defRPr/>
            </a:pPr>
            <a:fld id="{8C0044A0-1873-43CA-BEFE-6A8A4D3889CC}"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09590372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solidFill>
                  <a:schemeClr val="bg2">
                    <a:lumMod val="75000"/>
                  </a:schemeClr>
                </a:solidFill>
              </a:defRPr>
            </a:lvl1pPr>
            <a:lvl2pPr>
              <a:defRPr sz="2000">
                <a:solidFill>
                  <a:schemeClr val="bg2">
                    <a:lumMod val="7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8"/>
          <p:cNvSpPr>
            <a:spLocks noGrp="1" noChangeArrowheads="1"/>
          </p:cNvSpPr>
          <p:nvPr>
            <p:ph type="sldNum" sz="quarter" idx="10"/>
          </p:nvPr>
        </p:nvSpPr>
        <p:spPr>
          <a:xfrm>
            <a:off x="7543800" y="6477000"/>
            <a:ext cx="1600200" cy="304800"/>
          </a:xfrm>
          <a:ln/>
        </p:spPr>
        <p:txBody>
          <a:bodyPr/>
          <a:lstStyle>
            <a:lvl1pPr>
              <a:defRPr/>
            </a:lvl1pPr>
          </a:lstStyle>
          <a:p>
            <a:pPr>
              <a:defRPr/>
            </a:pPr>
            <a:fld id="{A99CB493-C3DD-4704-A7D7-8190A24DDADE}" type="slidenum">
              <a:rPr lang="en-US" altLang="en-US">
                <a:solidFill>
                  <a:srgbClr val="FFFFFF"/>
                </a:solidFill>
              </a:rPr>
              <a:pPr>
                <a:defRPr/>
              </a:pPr>
              <a:t>‹#›</a:t>
            </a:fld>
            <a:endParaRPr lang="en-US" altLang="en-US">
              <a:solidFill>
                <a:srgbClr val="FFFFFF"/>
              </a:solidFill>
            </a:endParaRPr>
          </a:p>
        </p:txBody>
      </p:sp>
    </p:spTree>
    <p:extLst>
      <p:ext uri="{BB962C8B-B14F-4D97-AF65-F5344CB8AC3E}">
        <p14:creationId xmlns:p14="http://schemas.microsoft.com/office/powerpoint/2010/main" val="127353332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hyperlink" Target="http://www.creativecommons.org/licenses/by-nc-sa/3.0/" TargetMode="Externa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3.png"/><Relationship Id="rId5" Type="http://schemas.openxmlformats.org/officeDocument/2006/relationships/slideLayout" Target="../slideLayouts/slideLayout11.xml"/><Relationship Id="rId10" Type="http://schemas.openxmlformats.org/officeDocument/2006/relationships/hyperlink" Target="http://www.creativecommons.org/licenses/by-nc-sa/3.0/" TargetMode="External"/><Relationship Id="rId4" Type="http://schemas.openxmlformats.org/officeDocument/2006/relationships/slideLayout" Target="../slideLayouts/slideLayout10.xml"/><Relationship Id="rId9"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6.xml"/><Relationship Id="rId7" Type="http://schemas.openxmlformats.org/officeDocument/2006/relationships/image" Target="../media/image1.jpe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3.xml"/><Relationship Id="rId5" Type="http://schemas.openxmlformats.org/officeDocument/2006/relationships/slideLayout" Target="../slideLayouts/slideLayout18.xml"/><Relationship Id="rId10" Type="http://schemas.openxmlformats.org/officeDocument/2006/relationships/image" Target="../media/image3.png"/><Relationship Id="rId4" Type="http://schemas.openxmlformats.org/officeDocument/2006/relationships/slideLayout" Target="../slideLayouts/slideLayout17.xml"/><Relationship Id="rId9" Type="http://schemas.openxmlformats.org/officeDocument/2006/relationships/hyperlink" Target="http://www.creativecommons.org/licenses/by-nc-sa/3.0/"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3.png"/><Relationship Id="rId5" Type="http://schemas.openxmlformats.org/officeDocument/2006/relationships/slideLayout" Target="../slideLayouts/slideLayout23.xml"/><Relationship Id="rId10" Type="http://schemas.openxmlformats.org/officeDocument/2006/relationships/hyperlink" Target="http://www.creativecommons.org/licenses/by-nc-sa/3.0/" TargetMode="External"/><Relationship Id="rId4" Type="http://schemas.openxmlformats.org/officeDocument/2006/relationships/slideLayout" Target="../slideLayouts/slideLayout22.xml"/><Relationship Id="rId9"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27.xml"/><Relationship Id="rId7" Type="http://schemas.openxmlformats.org/officeDocument/2006/relationships/image" Target="../media/image1.jpe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5.xml"/><Relationship Id="rId5" Type="http://schemas.openxmlformats.org/officeDocument/2006/relationships/slideLayout" Target="../slideLayouts/slideLayout29.xml"/><Relationship Id="rId10" Type="http://schemas.openxmlformats.org/officeDocument/2006/relationships/image" Target="../media/image3.png"/><Relationship Id="rId4" Type="http://schemas.openxmlformats.org/officeDocument/2006/relationships/slideLayout" Target="../slideLayouts/slideLayout28.xml"/><Relationship Id="rId9" Type="http://schemas.openxmlformats.org/officeDocument/2006/relationships/hyperlink" Target="http://www.creativecommons.org/licenses/by-nc-sa/3.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91440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Grp="1" noChangeArrowheads="1"/>
          </p:cNvSpPr>
          <p:nvPr>
            <p:ph type="sldNum" sz="quarter" idx="4"/>
          </p:nvPr>
        </p:nvSpPr>
        <p:spPr bwMode="auto">
          <a:xfrm>
            <a:off x="7010400" y="6477000"/>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j-lt"/>
              </a:defRPr>
            </a:lvl1pPr>
          </a:lstStyle>
          <a:p>
            <a:pPr fontAlgn="base">
              <a:spcBef>
                <a:spcPct val="0"/>
              </a:spcBef>
              <a:spcAft>
                <a:spcPct val="0"/>
              </a:spcAft>
              <a:defRPr/>
            </a:pPr>
            <a:fld id="{1295BA57-3F9A-4EEE-A64D-6BBD78F8D45F}" type="slidenum">
              <a:rPr lang="en-US" altLang="en-US">
                <a:solidFill>
                  <a:srgbClr val="FFFFFF"/>
                </a:solidFill>
              </a:rPr>
              <a:pPr fontAlgn="base">
                <a:spcBef>
                  <a:spcPct val="0"/>
                </a:spcBef>
                <a:spcAft>
                  <a:spcPct val="0"/>
                </a:spcAft>
                <a:defRPr/>
              </a:pPr>
              <a:t>‹#›</a:t>
            </a:fld>
            <a:endParaRPr lang="en-US" altLang="en-US">
              <a:solidFill>
                <a:srgbClr val="FFFFFF"/>
              </a:solidFill>
            </a:endParaRPr>
          </a:p>
        </p:txBody>
      </p:sp>
      <p:pic>
        <p:nvPicPr>
          <p:cNvPr id="1030" name="Picture 8"/>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61150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a:spLocks noChangeArrowheads="1"/>
          </p:cNvSpPr>
          <p:nvPr/>
        </p:nvSpPr>
        <p:spPr bwMode="auto">
          <a:xfrm>
            <a:off x="2895600" y="6412468"/>
            <a:ext cx="533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2813" fontAlgn="base">
              <a:spcBef>
                <a:spcPct val="0"/>
              </a:spcBef>
              <a:spcAft>
                <a:spcPct val="0"/>
              </a:spcAft>
            </a:pPr>
            <a:r>
              <a:rPr lang="en-US" sz="900" dirty="0">
                <a:solidFill>
                  <a:srgbClr val="FFFFFF"/>
                </a:solidFill>
              </a:rPr>
              <a:t>© 2014 Core Knowledge Foundation. This work is licensed under a Creative Commons  Attribution-</a:t>
            </a:r>
            <a:r>
              <a:rPr lang="en-US" sz="900" dirty="0" err="1">
                <a:solidFill>
                  <a:srgbClr val="FFFFFF"/>
                </a:solidFill>
              </a:rPr>
              <a:t>NonCommercial</a:t>
            </a:r>
            <a:r>
              <a:rPr lang="en-US" sz="900" dirty="0">
                <a:solidFill>
                  <a:srgbClr val="FFFFFF"/>
                </a:solidFill>
              </a:rPr>
              <a:t>-</a:t>
            </a:r>
            <a:r>
              <a:rPr lang="en-US" sz="900" dirty="0" err="1">
                <a:solidFill>
                  <a:srgbClr val="FFFFFF"/>
                </a:solidFill>
              </a:rPr>
              <a:t>ShareAlike</a:t>
            </a:r>
            <a:r>
              <a:rPr lang="en-US" sz="900" dirty="0">
                <a:solidFill>
                  <a:srgbClr val="FFFFFF"/>
                </a:solidFill>
              </a:rPr>
              <a:t> 3.0 </a:t>
            </a:r>
            <a:r>
              <a:rPr lang="en-US" sz="900" dirty="0" err="1">
                <a:solidFill>
                  <a:srgbClr val="FFFFFF"/>
                </a:solidFill>
              </a:rPr>
              <a:t>Unported</a:t>
            </a:r>
            <a:r>
              <a:rPr lang="en-US" sz="900" dirty="0">
                <a:solidFill>
                  <a:srgbClr val="FFFFFF"/>
                </a:solidFill>
              </a:rPr>
              <a:t> License.  </a:t>
            </a:r>
            <a:r>
              <a:rPr lang="en-US" sz="900" dirty="0">
                <a:solidFill>
                  <a:srgbClr val="FFFFFF"/>
                </a:solidFill>
                <a:hlinkClick r:id="rId10"/>
              </a:rPr>
              <a:t>www.creativecommons.org/licenses/by-nc-sa/3.0/</a:t>
            </a:r>
            <a:endParaRPr lang="en-US" sz="900" dirty="0">
              <a:solidFill>
                <a:srgbClr val="FFFFFF"/>
              </a:solidFill>
            </a:endParaRPr>
          </a:p>
        </p:txBody>
      </p:sp>
      <p:pic>
        <p:nvPicPr>
          <p:cNvPr id="8" name="Picture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133600" y="6412992"/>
            <a:ext cx="484688" cy="365760"/>
          </a:xfrm>
          <a:prstGeom prst="rect">
            <a:avLst/>
          </a:prstGeom>
        </p:spPr>
      </p:pic>
    </p:spTree>
    <p:extLst>
      <p:ext uri="{BB962C8B-B14F-4D97-AF65-F5344CB8AC3E}">
        <p14:creationId xmlns:p14="http://schemas.microsoft.com/office/powerpoint/2010/main" val="249320274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iming>
    <p:tnLst>
      <p:par>
        <p:cTn id="1" dur="indefinite" restart="never" nodeType="tmRoot"/>
      </p:par>
    </p:tnLst>
  </p:timing>
  <p:hf hdr="0" ftr="0" dt="0"/>
  <p:txStyles>
    <p:titleStyle>
      <a:lvl1pPr algn="ctr" rtl="0" eaLnBrk="1" fontAlgn="base" hangingPunct="1">
        <a:spcBef>
          <a:spcPct val="0"/>
        </a:spcBef>
        <a:spcAft>
          <a:spcPct val="0"/>
        </a:spcAft>
        <a:defRPr sz="3500" b="1">
          <a:solidFill>
            <a:schemeClr val="bg1"/>
          </a:solidFill>
          <a:latin typeface="+mn-lt"/>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2pPr>
      <a:lvl3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3pPr>
      <a:lvl4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4pPr>
      <a:lvl5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5pPr>
      <a:lvl6pPr marL="457200" algn="ctr" rtl="0" eaLnBrk="1" fontAlgn="base" hangingPunct="1">
        <a:spcBef>
          <a:spcPct val="0"/>
        </a:spcBef>
        <a:spcAft>
          <a:spcPct val="0"/>
        </a:spcAft>
        <a:defRPr sz="4400" b="1">
          <a:solidFill>
            <a:srgbClr val="D54F48"/>
          </a:solidFill>
          <a:latin typeface="CartoGothic Std" pitchFamily="34" charset="0"/>
        </a:defRPr>
      </a:lvl6pPr>
      <a:lvl7pPr marL="914400" algn="ctr" rtl="0" eaLnBrk="1" fontAlgn="base" hangingPunct="1">
        <a:spcBef>
          <a:spcPct val="0"/>
        </a:spcBef>
        <a:spcAft>
          <a:spcPct val="0"/>
        </a:spcAft>
        <a:defRPr sz="4400" b="1">
          <a:solidFill>
            <a:srgbClr val="D54F48"/>
          </a:solidFill>
          <a:latin typeface="CartoGothic Std" pitchFamily="34" charset="0"/>
        </a:defRPr>
      </a:lvl7pPr>
      <a:lvl8pPr marL="1371600" algn="ctr" rtl="0" eaLnBrk="1" fontAlgn="base" hangingPunct="1">
        <a:spcBef>
          <a:spcPct val="0"/>
        </a:spcBef>
        <a:spcAft>
          <a:spcPct val="0"/>
        </a:spcAft>
        <a:defRPr sz="4400" b="1">
          <a:solidFill>
            <a:srgbClr val="D54F48"/>
          </a:solidFill>
          <a:latin typeface="CartoGothic Std" pitchFamily="34" charset="0"/>
        </a:defRPr>
      </a:lvl8pPr>
      <a:lvl9pPr marL="1828800" algn="ctr" rtl="0" eaLnBrk="1" fontAlgn="base" hangingPunct="1">
        <a:spcBef>
          <a:spcPct val="0"/>
        </a:spcBef>
        <a:spcAft>
          <a:spcPct val="0"/>
        </a:spcAft>
        <a:defRPr sz="4400" b="1">
          <a:solidFill>
            <a:srgbClr val="D54F48"/>
          </a:solidFill>
          <a:latin typeface="CartoGothic Std" pitchFamily="34" charset="0"/>
        </a:defRPr>
      </a:lvl9pPr>
    </p:titleStyle>
    <p:bodyStyle>
      <a:lvl1pPr marL="342900" indent="-342900" algn="l" rtl="0" eaLnBrk="1" fontAlgn="base" hangingPunct="1">
        <a:spcBef>
          <a:spcPct val="20000"/>
        </a:spcBef>
        <a:spcAft>
          <a:spcPct val="0"/>
        </a:spcAft>
        <a:buChar char="•"/>
        <a:defRPr sz="2700" b="1">
          <a:solidFill>
            <a:srgbClr val="606060"/>
          </a:solidFill>
          <a:latin typeface="+mn-lt"/>
          <a:ea typeface="Verdana" panose="020B0604030504040204" pitchFamily="34" charset="0"/>
          <a:cs typeface="Verdana" panose="020B0604030504040204" pitchFamily="34" charset="0"/>
        </a:defRPr>
      </a:lvl1pPr>
      <a:lvl2pPr marL="857250" indent="-400050" algn="l" rtl="0" eaLnBrk="1" fontAlgn="base" hangingPunct="1">
        <a:spcBef>
          <a:spcPct val="20000"/>
        </a:spcBef>
        <a:spcAft>
          <a:spcPct val="0"/>
        </a:spcAft>
        <a:buSzPct val="50000"/>
        <a:buFont typeface="Wingdings" pitchFamily="2" charset="2"/>
        <a:buChar char="¦"/>
        <a:defRPr sz="2400" b="1">
          <a:solidFill>
            <a:srgbClr val="606060"/>
          </a:solidFill>
          <a:latin typeface="+mn-lt"/>
          <a:ea typeface="Verdana" panose="020B0604030504040204" pitchFamily="34" charset="0"/>
          <a:cs typeface="Verdana" panose="020B0604030504040204" pitchFamily="34" charset="0"/>
        </a:defRPr>
      </a:lvl2pPr>
      <a:lvl3pPr marL="1200150" indent="-228600" algn="l" rtl="0" eaLnBrk="1" fontAlgn="base" hangingPunct="1">
        <a:spcBef>
          <a:spcPct val="20000"/>
        </a:spcBef>
        <a:spcAft>
          <a:spcPct val="0"/>
        </a:spcAft>
        <a:buChar char="•"/>
        <a:defRPr sz="2000">
          <a:solidFill>
            <a:schemeClr val="tx1"/>
          </a:solidFill>
          <a:latin typeface="+mn-lt"/>
          <a:ea typeface="Verdana" panose="020B0604030504040204" pitchFamily="34" charset="0"/>
          <a:cs typeface="Verdana" panose="020B0604030504040204" pitchFamily="34" charset="0"/>
        </a:defRPr>
      </a:lvl3pPr>
      <a:lvl4pPr marL="1600200" indent="-228600" algn="l" rtl="0" eaLnBrk="1" fontAlgn="base" hangingPunct="1">
        <a:spcBef>
          <a:spcPct val="20000"/>
        </a:spcBef>
        <a:spcAft>
          <a:spcPct val="0"/>
        </a:spcAft>
        <a:buChar char="–"/>
        <a:defRPr>
          <a:solidFill>
            <a:schemeClr val="tx1"/>
          </a:solidFill>
          <a:latin typeface="+mn-lt"/>
          <a:ea typeface="Verdana" panose="020B0604030504040204" pitchFamily="34" charset="0"/>
          <a:cs typeface="Verdana" panose="020B0604030504040204" pitchFamily="34" charset="0"/>
        </a:defRPr>
      </a:lvl4pPr>
      <a:lvl5pPr marL="2057400" indent="-228600" algn="l" rtl="0" eaLnBrk="1" fontAlgn="base" hangingPunct="1">
        <a:spcBef>
          <a:spcPct val="20000"/>
        </a:spcBef>
        <a:spcAft>
          <a:spcPct val="0"/>
        </a:spcAft>
        <a:buChar char="»"/>
        <a:defRPr sz="1600">
          <a:solidFill>
            <a:schemeClr val="tx1"/>
          </a:solidFill>
          <a:latin typeface="+mn-lt"/>
          <a:ea typeface="Verdana" panose="020B0604030504040204" pitchFamily="34" charset="0"/>
          <a:cs typeface="Verdana" panose="020B0604030504040204"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Grp="1" noChangeArrowheads="1"/>
          </p:cNvSpPr>
          <p:nvPr>
            <p:ph type="sldNum" sz="quarter" idx="4"/>
          </p:nvPr>
        </p:nvSpPr>
        <p:spPr bwMode="auto">
          <a:xfrm>
            <a:off x="7010400" y="6477000"/>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j-lt"/>
              </a:defRPr>
            </a:lvl1pPr>
          </a:lstStyle>
          <a:p>
            <a:pPr fontAlgn="base">
              <a:spcBef>
                <a:spcPct val="0"/>
              </a:spcBef>
              <a:spcAft>
                <a:spcPct val="0"/>
              </a:spcAft>
              <a:defRPr/>
            </a:pPr>
            <a:fld id="{1295BA57-3F9A-4EEE-A64D-6BBD78F8D45F}" type="slidenum">
              <a:rPr lang="en-US" altLang="en-US">
                <a:solidFill>
                  <a:srgbClr val="FFFFFF"/>
                </a:solidFill>
              </a:rPr>
              <a:pPr fontAlgn="base">
                <a:spcBef>
                  <a:spcPct val="0"/>
                </a:spcBef>
                <a:spcAft>
                  <a:spcPct val="0"/>
                </a:spcAft>
                <a:defRPr/>
              </a:pPr>
              <a:t>‹#›</a:t>
            </a:fld>
            <a:endParaRPr lang="en-US" altLang="en-US">
              <a:solidFill>
                <a:srgbClr val="FFFFFF"/>
              </a:solidFill>
            </a:endParaRPr>
          </a:p>
        </p:txBody>
      </p:sp>
      <p:pic>
        <p:nvPicPr>
          <p:cNvPr id="1030" name="Picture 8"/>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61150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a:spLocks noChangeArrowheads="1"/>
          </p:cNvSpPr>
          <p:nvPr/>
        </p:nvSpPr>
        <p:spPr bwMode="auto">
          <a:xfrm>
            <a:off x="2895600" y="6412468"/>
            <a:ext cx="533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2813" fontAlgn="base">
              <a:spcBef>
                <a:spcPct val="0"/>
              </a:spcBef>
              <a:spcAft>
                <a:spcPct val="0"/>
              </a:spcAft>
            </a:pPr>
            <a:r>
              <a:rPr lang="en-US" sz="900" dirty="0">
                <a:solidFill>
                  <a:srgbClr val="FFFFFF"/>
                </a:solidFill>
              </a:rPr>
              <a:t>© 2014 Core Knowledge Foundation. This work is licensed under a Creative Commons  Attribution-</a:t>
            </a:r>
            <a:r>
              <a:rPr lang="en-US" sz="900" dirty="0" err="1">
                <a:solidFill>
                  <a:srgbClr val="FFFFFF"/>
                </a:solidFill>
              </a:rPr>
              <a:t>NonCommercial</a:t>
            </a:r>
            <a:r>
              <a:rPr lang="en-US" sz="900" dirty="0">
                <a:solidFill>
                  <a:srgbClr val="FFFFFF"/>
                </a:solidFill>
              </a:rPr>
              <a:t>-</a:t>
            </a:r>
            <a:r>
              <a:rPr lang="en-US" sz="900" dirty="0" err="1">
                <a:solidFill>
                  <a:srgbClr val="FFFFFF"/>
                </a:solidFill>
              </a:rPr>
              <a:t>ShareAlike</a:t>
            </a:r>
            <a:r>
              <a:rPr lang="en-US" sz="900" dirty="0">
                <a:solidFill>
                  <a:srgbClr val="FFFFFF"/>
                </a:solidFill>
              </a:rPr>
              <a:t> 3.0 </a:t>
            </a:r>
            <a:r>
              <a:rPr lang="en-US" sz="900" dirty="0" err="1">
                <a:solidFill>
                  <a:srgbClr val="FFFFFF"/>
                </a:solidFill>
              </a:rPr>
              <a:t>Unported</a:t>
            </a:r>
            <a:r>
              <a:rPr lang="en-US" sz="900" dirty="0">
                <a:solidFill>
                  <a:srgbClr val="FFFFFF"/>
                </a:solidFill>
              </a:rPr>
              <a:t> License.  </a:t>
            </a:r>
            <a:r>
              <a:rPr lang="en-US" sz="900" dirty="0">
                <a:solidFill>
                  <a:srgbClr val="FFFFFF"/>
                </a:solidFill>
                <a:hlinkClick r:id="rId10"/>
              </a:rPr>
              <a:t>www.creativecommons.org/licenses/by-nc-sa/3.0/</a:t>
            </a:r>
            <a:endParaRPr lang="en-US" sz="900" dirty="0">
              <a:solidFill>
                <a:srgbClr val="FFFFFF"/>
              </a:solidFill>
            </a:endParaRPr>
          </a:p>
        </p:txBody>
      </p:sp>
      <p:pic>
        <p:nvPicPr>
          <p:cNvPr id="8" name="Picture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133600" y="6412992"/>
            <a:ext cx="484688" cy="365760"/>
          </a:xfrm>
          <a:prstGeom prst="rect">
            <a:avLst/>
          </a:prstGeom>
        </p:spPr>
      </p:pic>
    </p:spTree>
    <p:extLst>
      <p:ext uri="{BB962C8B-B14F-4D97-AF65-F5344CB8AC3E}">
        <p14:creationId xmlns:p14="http://schemas.microsoft.com/office/powerpoint/2010/main" val="31342528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Lst>
  <p:timing>
    <p:tnLst>
      <p:par>
        <p:cTn id="1" dur="indefinite" restart="never" nodeType="tmRoot"/>
      </p:par>
    </p:tnLst>
  </p:timing>
  <p:hf hdr="0" ftr="0" dt="0"/>
  <p:txStyles>
    <p:titleStyle>
      <a:lvl1pPr algn="ctr" rtl="0" eaLnBrk="1" fontAlgn="base" hangingPunct="1">
        <a:spcBef>
          <a:spcPct val="0"/>
        </a:spcBef>
        <a:spcAft>
          <a:spcPct val="0"/>
        </a:spcAft>
        <a:defRPr sz="3500" b="1">
          <a:solidFill>
            <a:schemeClr val="bg1"/>
          </a:solidFill>
          <a:latin typeface="+mn-lt"/>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2pPr>
      <a:lvl3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3pPr>
      <a:lvl4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4pPr>
      <a:lvl5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5pPr>
      <a:lvl6pPr marL="457200" algn="ctr" rtl="0" eaLnBrk="1" fontAlgn="base" hangingPunct="1">
        <a:spcBef>
          <a:spcPct val="0"/>
        </a:spcBef>
        <a:spcAft>
          <a:spcPct val="0"/>
        </a:spcAft>
        <a:defRPr sz="4400" b="1">
          <a:solidFill>
            <a:srgbClr val="D54F48"/>
          </a:solidFill>
          <a:latin typeface="CartoGothic Std" pitchFamily="34" charset="0"/>
        </a:defRPr>
      </a:lvl6pPr>
      <a:lvl7pPr marL="914400" algn="ctr" rtl="0" eaLnBrk="1" fontAlgn="base" hangingPunct="1">
        <a:spcBef>
          <a:spcPct val="0"/>
        </a:spcBef>
        <a:spcAft>
          <a:spcPct val="0"/>
        </a:spcAft>
        <a:defRPr sz="4400" b="1">
          <a:solidFill>
            <a:srgbClr val="D54F48"/>
          </a:solidFill>
          <a:latin typeface="CartoGothic Std" pitchFamily="34" charset="0"/>
        </a:defRPr>
      </a:lvl7pPr>
      <a:lvl8pPr marL="1371600" algn="ctr" rtl="0" eaLnBrk="1" fontAlgn="base" hangingPunct="1">
        <a:spcBef>
          <a:spcPct val="0"/>
        </a:spcBef>
        <a:spcAft>
          <a:spcPct val="0"/>
        </a:spcAft>
        <a:defRPr sz="4400" b="1">
          <a:solidFill>
            <a:srgbClr val="D54F48"/>
          </a:solidFill>
          <a:latin typeface="CartoGothic Std" pitchFamily="34" charset="0"/>
        </a:defRPr>
      </a:lvl8pPr>
      <a:lvl9pPr marL="1828800" algn="ctr" rtl="0" eaLnBrk="1" fontAlgn="base" hangingPunct="1">
        <a:spcBef>
          <a:spcPct val="0"/>
        </a:spcBef>
        <a:spcAft>
          <a:spcPct val="0"/>
        </a:spcAft>
        <a:defRPr sz="4400" b="1">
          <a:solidFill>
            <a:srgbClr val="D54F48"/>
          </a:solidFill>
          <a:latin typeface="CartoGothic Std" pitchFamily="34" charset="0"/>
        </a:defRPr>
      </a:lvl9pPr>
    </p:titleStyle>
    <p:bodyStyle>
      <a:lvl1pPr marL="342900" indent="-342900" algn="l" rtl="0" eaLnBrk="1" fontAlgn="base" hangingPunct="1">
        <a:spcBef>
          <a:spcPct val="20000"/>
        </a:spcBef>
        <a:spcAft>
          <a:spcPct val="0"/>
        </a:spcAft>
        <a:buChar char="•"/>
        <a:defRPr sz="2700" b="1">
          <a:solidFill>
            <a:srgbClr val="606060"/>
          </a:solidFill>
          <a:latin typeface="+mn-lt"/>
          <a:ea typeface="Verdana" panose="020B0604030504040204" pitchFamily="34" charset="0"/>
          <a:cs typeface="Verdana" panose="020B0604030504040204" pitchFamily="34" charset="0"/>
        </a:defRPr>
      </a:lvl1pPr>
      <a:lvl2pPr marL="857250" indent="-400050" algn="l" rtl="0" eaLnBrk="1" fontAlgn="base" hangingPunct="1">
        <a:spcBef>
          <a:spcPct val="20000"/>
        </a:spcBef>
        <a:spcAft>
          <a:spcPct val="0"/>
        </a:spcAft>
        <a:buSzPct val="50000"/>
        <a:buFont typeface="Wingdings" pitchFamily="2" charset="2"/>
        <a:buChar char="¦"/>
        <a:defRPr sz="2400" b="1">
          <a:solidFill>
            <a:srgbClr val="606060"/>
          </a:solidFill>
          <a:latin typeface="+mn-lt"/>
          <a:ea typeface="Verdana" panose="020B0604030504040204" pitchFamily="34" charset="0"/>
          <a:cs typeface="Verdana" panose="020B0604030504040204" pitchFamily="34" charset="0"/>
        </a:defRPr>
      </a:lvl2pPr>
      <a:lvl3pPr marL="1200150" indent="-228600" algn="l" rtl="0" eaLnBrk="1" fontAlgn="base" hangingPunct="1">
        <a:spcBef>
          <a:spcPct val="20000"/>
        </a:spcBef>
        <a:spcAft>
          <a:spcPct val="0"/>
        </a:spcAft>
        <a:buChar char="•"/>
        <a:defRPr sz="2000">
          <a:solidFill>
            <a:schemeClr val="tx1"/>
          </a:solidFill>
          <a:latin typeface="+mn-lt"/>
          <a:ea typeface="Verdana" panose="020B0604030504040204" pitchFamily="34" charset="0"/>
          <a:cs typeface="Verdana" panose="020B0604030504040204" pitchFamily="34" charset="0"/>
        </a:defRPr>
      </a:lvl3pPr>
      <a:lvl4pPr marL="1600200" indent="-228600" algn="l" rtl="0" eaLnBrk="1" fontAlgn="base" hangingPunct="1">
        <a:spcBef>
          <a:spcPct val="20000"/>
        </a:spcBef>
        <a:spcAft>
          <a:spcPct val="0"/>
        </a:spcAft>
        <a:buChar char="–"/>
        <a:defRPr>
          <a:solidFill>
            <a:schemeClr val="tx1"/>
          </a:solidFill>
          <a:latin typeface="+mn-lt"/>
          <a:ea typeface="Verdana" panose="020B0604030504040204" pitchFamily="34" charset="0"/>
          <a:cs typeface="Verdana" panose="020B0604030504040204" pitchFamily="34" charset="0"/>
        </a:defRPr>
      </a:lvl4pPr>
      <a:lvl5pPr marL="2057400" indent="-228600" algn="l" rtl="0" eaLnBrk="1" fontAlgn="base" hangingPunct="1">
        <a:spcBef>
          <a:spcPct val="20000"/>
        </a:spcBef>
        <a:spcAft>
          <a:spcPct val="0"/>
        </a:spcAft>
        <a:buChar char="»"/>
        <a:defRPr sz="1600">
          <a:solidFill>
            <a:schemeClr val="tx1"/>
          </a:solidFill>
          <a:latin typeface="+mn-lt"/>
          <a:ea typeface="Verdana" panose="020B0604030504040204" pitchFamily="34" charset="0"/>
          <a:cs typeface="Verdana" panose="020B0604030504040204"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91440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Grp="1" noChangeArrowheads="1"/>
          </p:cNvSpPr>
          <p:nvPr>
            <p:ph type="sldNum" sz="quarter" idx="4"/>
          </p:nvPr>
        </p:nvSpPr>
        <p:spPr bwMode="auto">
          <a:xfrm>
            <a:off x="7010400" y="6477000"/>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solidFill>
                  <a:schemeClr val="bg1"/>
                </a:solidFill>
                <a:latin typeface="+mj-lt"/>
              </a:defRPr>
            </a:lvl1pPr>
          </a:lstStyle>
          <a:p>
            <a:pPr eaLnBrk="0" fontAlgn="base" hangingPunct="0">
              <a:spcBef>
                <a:spcPct val="0"/>
              </a:spcBef>
              <a:spcAft>
                <a:spcPct val="0"/>
              </a:spcAft>
              <a:defRPr/>
            </a:pPr>
            <a:fld id="{DE887C71-338E-47B1-95C3-6C5569419767}" type="slidenum">
              <a:rPr lang="en-US" altLang="en-US">
                <a:solidFill>
                  <a:srgbClr val="FFFFFF"/>
                </a:solidFill>
              </a:rPr>
              <a:pPr eaLnBrk="0" fontAlgn="base" hangingPunct="0">
                <a:spcBef>
                  <a:spcPct val="0"/>
                </a:spcBef>
                <a:spcAft>
                  <a:spcPct val="0"/>
                </a:spcAft>
                <a:defRPr/>
              </a:pPr>
              <a:t>‹#›</a:t>
            </a:fld>
            <a:endParaRPr lang="en-US" altLang="en-US">
              <a:solidFill>
                <a:srgbClr val="FFFFFF"/>
              </a:solidFill>
            </a:endParaRPr>
          </a:p>
        </p:txBody>
      </p:sp>
      <p:pic>
        <p:nvPicPr>
          <p:cNvPr id="1030" name="Picture 8"/>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0" y="61150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
          <p:cNvSpPr>
            <a:spLocks noChangeArrowheads="1"/>
          </p:cNvSpPr>
          <p:nvPr/>
        </p:nvSpPr>
        <p:spPr bwMode="auto">
          <a:xfrm>
            <a:off x="3001963" y="6411913"/>
            <a:ext cx="533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pPr>
            <a:r>
              <a:rPr lang="en-US" altLang="en-US" sz="900">
                <a:solidFill>
                  <a:srgbClr val="FFFFFF"/>
                </a:solidFill>
              </a:rPr>
              <a:t>© 2014 Core Knowledge Foundation. This work is licensed under a Creative Commons  Attribution-NonCommercial-ShareAlike 3.0 Unported License.  </a:t>
            </a:r>
            <a:r>
              <a:rPr lang="en-US" altLang="en-US" sz="900">
                <a:solidFill>
                  <a:srgbClr val="FFFFFF"/>
                </a:solidFill>
                <a:hlinkClick r:id="rId9"/>
              </a:rPr>
              <a:t>www.creativecommons.org/licenses/by-nc-sa/3.0/</a:t>
            </a:r>
            <a:endParaRPr lang="en-US" altLang="en-US" sz="900">
              <a:solidFill>
                <a:srgbClr val="FFFFFF"/>
              </a:solidFill>
            </a:endParaRPr>
          </a:p>
        </p:txBody>
      </p:sp>
      <p:pic>
        <p:nvPicPr>
          <p:cNvPr id="2" name="Picture 7"/>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33600" y="6413500"/>
            <a:ext cx="4841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3530983"/>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Lst>
  <p:timing>
    <p:tnLst>
      <p:par>
        <p:cTn id="1" dur="indefinite" restart="never" nodeType="tmRoot"/>
      </p:par>
    </p:tnLst>
  </p:timing>
  <p:hf hdr="0" dt="0"/>
  <p:txStyles>
    <p:titleStyle>
      <a:lvl1pPr algn="ctr" rtl="0" fontAlgn="base">
        <a:spcBef>
          <a:spcPct val="0"/>
        </a:spcBef>
        <a:spcAft>
          <a:spcPct val="0"/>
        </a:spcAft>
        <a:defRPr sz="3500" b="1">
          <a:solidFill>
            <a:schemeClr val="bg1"/>
          </a:solidFill>
          <a:latin typeface="+mn-lt"/>
          <a:ea typeface="Verdana" panose="020B0604030504040204" pitchFamily="34" charset="0"/>
          <a:cs typeface="Verdana" panose="020B0604030504040204" pitchFamily="34" charset="0"/>
        </a:defRPr>
      </a:lvl1pPr>
      <a:lvl2pPr algn="ctr" rtl="0" fontAlgn="base">
        <a:spcBef>
          <a:spcPct val="0"/>
        </a:spcBef>
        <a:spcAft>
          <a:spcPct val="0"/>
        </a:spcAft>
        <a:defRPr sz="3500" b="1">
          <a:solidFill>
            <a:schemeClr val="bg1"/>
          </a:solidFill>
          <a:latin typeface="Arial" charset="0"/>
          <a:ea typeface="Verdana" pitchFamily="34" charset="0"/>
          <a:cs typeface="Verdana" pitchFamily="34" charset="0"/>
        </a:defRPr>
      </a:lvl2pPr>
      <a:lvl3pPr algn="ctr" rtl="0" fontAlgn="base">
        <a:spcBef>
          <a:spcPct val="0"/>
        </a:spcBef>
        <a:spcAft>
          <a:spcPct val="0"/>
        </a:spcAft>
        <a:defRPr sz="3500" b="1">
          <a:solidFill>
            <a:schemeClr val="bg1"/>
          </a:solidFill>
          <a:latin typeface="Arial" charset="0"/>
          <a:ea typeface="Verdana" pitchFamily="34" charset="0"/>
          <a:cs typeface="Verdana" pitchFamily="34" charset="0"/>
        </a:defRPr>
      </a:lvl3pPr>
      <a:lvl4pPr algn="ctr" rtl="0" fontAlgn="base">
        <a:spcBef>
          <a:spcPct val="0"/>
        </a:spcBef>
        <a:spcAft>
          <a:spcPct val="0"/>
        </a:spcAft>
        <a:defRPr sz="3500" b="1">
          <a:solidFill>
            <a:schemeClr val="bg1"/>
          </a:solidFill>
          <a:latin typeface="Arial" charset="0"/>
          <a:ea typeface="Verdana" pitchFamily="34" charset="0"/>
          <a:cs typeface="Verdana" pitchFamily="34" charset="0"/>
        </a:defRPr>
      </a:lvl4pPr>
      <a:lvl5pPr algn="ctr" rtl="0" fontAlgn="base">
        <a:spcBef>
          <a:spcPct val="0"/>
        </a:spcBef>
        <a:spcAft>
          <a:spcPct val="0"/>
        </a:spcAft>
        <a:defRPr sz="3500" b="1">
          <a:solidFill>
            <a:schemeClr val="bg1"/>
          </a:solidFill>
          <a:latin typeface="Arial" charset="0"/>
          <a:ea typeface="Verdana" pitchFamily="34" charset="0"/>
          <a:cs typeface="Verdana" pitchFamily="34" charset="0"/>
        </a:defRPr>
      </a:lvl5pPr>
      <a:lvl6pPr marL="457200" algn="ctr" rtl="0" eaLnBrk="1" fontAlgn="base" hangingPunct="1">
        <a:spcBef>
          <a:spcPct val="0"/>
        </a:spcBef>
        <a:spcAft>
          <a:spcPct val="0"/>
        </a:spcAft>
        <a:defRPr sz="4400" b="1">
          <a:solidFill>
            <a:srgbClr val="D54F48"/>
          </a:solidFill>
          <a:latin typeface="CartoGothic Std" pitchFamily="34" charset="0"/>
        </a:defRPr>
      </a:lvl6pPr>
      <a:lvl7pPr marL="914400" algn="ctr" rtl="0" eaLnBrk="1" fontAlgn="base" hangingPunct="1">
        <a:spcBef>
          <a:spcPct val="0"/>
        </a:spcBef>
        <a:spcAft>
          <a:spcPct val="0"/>
        </a:spcAft>
        <a:defRPr sz="4400" b="1">
          <a:solidFill>
            <a:srgbClr val="D54F48"/>
          </a:solidFill>
          <a:latin typeface="CartoGothic Std" pitchFamily="34" charset="0"/>
        </a:defRPr>
      </a:lvl7pPr>
      <a:lvl8pPr marL="1371600" algn="ctr" rtl="0" eaLnBrk="1" fontAlgn="base" hangingPunct="1">
        <a:spcBef>
          <a:spcPct val="0"/>
        </a:spcBef>
        <a:spcAft>
          <a:spcPct val="0"/>
        </a:spcAft>
        <a:defRPr sz="4400" b="1">
          <a:solidFill>
            <a:srgbClr val="D54F48"/>
          </a:solidFill>
          <a:latin typeface="CartoGothic Std" pitchFamily="34" charset="0"/>
        </a:defRPr>
      </a:lvl8pPr>
      <a:lvl9pPr marL="1828800" algn="ctr" rtl="0" eaLnBrk="1" fontAlgn="base" hangingPunct="1">
        <a:spcBef>
          <a:spcPct val="0"/>
        </a:spcBef>
        <a:spcAft>
          <a:spcPct val="0"/>
        </a:spcAft>
        <a:defRPr sz="4400" b="1">
          <a:solidFill>
            <a:srgbClr val="D54F48"/>
          </a:solidFill>
          <a:latin typeface="CartoGothic Std" pitchFamily="34" charset="0"/>
        </a:defRPr>
      </a:lvl9pPr>
    </p:titleStyle>
    <p:bodyStyle>
      <a:lvl1pPr marL="342900" indent="-342900" algn="l" rtl="0" fontAlgn="base">
        <a:spcBef>
          <a:spcPct val="20000"/>
        </a:spcBef>
        <a:spcAft>
          <a:spcPct val="0"/>
        </a:spcAft>
        <a:buChar char="•"/>
        <a:defRPr sz="2700" b="1">
          <a:solidFill>
            <a:srgbClr val="606060"/>
          </a:solidFill>
          <a:latin typeface="+mn-lt"/>
          <a:ea typeface="Verdana" panose="020B0604030504040204" pitchFamily="34" charset="0"/>
          <a:cs typeface="Verdana" panose="020B0604030504040204" pitchFamily="34" charset="0"/>
        </a:defRPr>
      </a:lvl1pPr>
      <a:lvl2pPr marL="857250" indent="-400050" algn="l" rtl="0" fontAlgn="base">
        <a:spcBef>
          <a:spcPct val="20000"/>
        </a:spcBef>
        <a:spcAft>
          <a:spcPct val="0"/>
        </a:spcAft>
        <a:buSzPct val="50000"/>
        <a:buFont typeface="Wingdings" pitchFamily="2" charset="2"/>
        <a:buChar char="¦"/>
        <a:defRPr sz="2400" b="1">
          <a:solidFill>
            <a:srgbClr val="606060"/>
          </a:solidFill>
          <a:latin typeface="+mn-lt"/>
          <a:ea typeface="Verdana" panose="020B0604030504040204" pitchFamily="34" charset="0"/>
          <a:cs typeface="Verdana" panose="020B0604030504040204" pitchFamily="34" charset="0"/>
        </a:defRPr>
      </a:lvl2pPr>
      <a:lvl3pPr marL="1200150" indent="-228600" algn="l" rtl="0" fontAlgn="base">
        <a:spcBef>
          <a:spcPct val="20000"/>
        </a:spcBef>
        <a:spcAft>
          <a:spcPct val="0"/>
        </a:spcAft>
        <a:buChar char="•"/>
        <a:defRPr sz="2000">
          <a:solidFill>
            <a:schemeClr val="tx1"/>
          </a:solidFill>
          <a:latin typeface="+mn-lt"/>
          <a:ea typeface="Verdana" panose="020B0604030504040204" pitchFamily="34" charset="0"/>
          <a:cs typeface="Verdana" panose="020B0604030504040204" pitchFamily="34" charset="0"/>
        </a:defRPr>
      </a:lvl3pPr>
      <a:lvl4pPr marL="1600200" indent="-228600" algn="l" rtl="0" fontAlgn="base">
        <a:spcBef>
          <a:spcPct val="20000"/>
        </a:spcBef>
        <a:spcAft>
          <a:spcPct val="0"/>
        </a:spcAft>
        <a:buChar char="–"/>
        <a:defRPr>
          <a:solidFill>
            <a:schemeClr val="tx1"/>
          </a:solidFill>
          <a:latin typeface="+mn-lt"/>
          <a:ea typeface="Verdana" panose="020B0604030504040204" pitchFamily="34" charset="0"/>
          <a:cs typeface="Verdana" panose="020B0604030504040204" pitchFamily="34" charset="0"/>
        </a:defRPr>
      </a:lvl4pPr>
      <a:lvl5pPr marL="2057400" indent="-228600" algn="l" rtl="0" fontAlgn="base">
        <a:spcBef>
          <a:spcPct val="20000"/>
        </a:spcBef>
        <a:spcAft>
          <a:spcPct val="0"/>
        </a:spcAft>
        <a:buChar char="»"/>
        <a:defRPr sz="1600">
          <a:solidFill>
            <a:schemeClr val="tx1"/>
          </a:solidFill>
          <a:latin typeface="+mn-lt"/>
          <a:ea typeface="Verdana" panose="020B0604030504040204" pitchFamily="34" charset="0"/>
          <a:cs typeface="Verdana" panose="020B0604030504040204"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91440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Grp="1" noChangeArrowheads="1"/>
          </p:cNvSpPr>
          <p:nvPr>
            <p:ph type="sldNum" sz="quarter" idx="4"/>
          </p:nvPr>
        </p:nvSpPr>
        <p:spPr bwMode="auto">
          <a:xfrm>
            <a:off x="7010400" y="6477000"/>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j-lt"/>
              </a:defRPr>
            </a:lvl1pPr>
          </a:lstStyle>
          <a:p>
            <a:pPr fontAlgn="base">
              <a:spcBef>
                <a:spcPct val="0"/>
              </a:spcBef>
              <a:spcAft>
                <a:spcPct val="0"/>
              </a:spcAft>
              <a:defRPr/>
            </a:pPr>
            <a:fld id="{5558B171-DCF1-4F9E-AD6F-A124255111FE}" type="slidenum">
              <a:rPr lang="en-US" smtClean="0">
                <a:solidFill>
                  <a:srgbClr val="FFFFFF"/>
                </a:solidFill>
              </a:rPr>
              <a:pPr fontAlgn="base">
                <a:spcBef>
                  <a:spcPct val="0"/>
                </a:spcBef>
                <a:spcAft>
                  <a:spcPct val="0"/>
                </a:spcAft>
                <a:defRPr/>
              </a:pPr>
              <a:t>‹#›</a:t>
            </a:fld>
            <a:endParaRPr lang="en-US">
              <a:solidFill>
                <a:srgbClr val="FFFFFF"/>
              </a:solidFill>
            </a:endParaRPr>
          </a:p>
        </p:txBody>
      </p:sp>
      <p:pic>
        <p:nvPicPr>
          <p:cNvPr id="1030" name="Picture 8"/>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61150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a:spLocks noChangeArrowheads="1"/>
          </p:cNvSpPr>
          <p:nvPr/>
        </p:nvSpPr>
        <p:spPr bwMode="auto">
          <a:xfrm>
            <a:off x="2971800" y="6412468"/>
            <a:ext cx="533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2813"/>
            <a:r>
              <a:rPr lang="en-US" sz="900" dirty="0" smtClean="0">
                <a:solidFill>
                  <a:srgbClr val="FFFFFF"/>
                </a:solidFill>
              </a:rPr>
              <a:t>© 2014 </a:t>
            </a:r>
            <a:r>
              <a:rPr lang="en-US" sz="900" dirty="0">
                <a:solidFill>
                  <a:srgbClr val="FFFFFF"/>
                </a:solidFill>
              </a:rPr>
              <a:t>Core Knowledge Foundation. This work is licensed under a Creative Commons  Attribution-</a:t>
            </a:r>
            <a:r>
              <a:rPr lang="en-US" sz="900" dirty="0" err="1">
                <a:solidFill>
                  <a:srgbClr val="FFFFFF"/>
                </a:solidFill>
              </a:rPr>
              <a:t>NonCommercial</a:t>
            </a:r>
            <a:r>
              <a:rPr lang="en-US" sz="900" dirty="0">
                <a:solidFill>
                  <a:srgbClr val="FFFFFF"/>
                </a:solidFill>
              </a:rPr>
              <a:t>-</a:t>
            </a:r>
            <a:r>
              <a:rPr lang="en-US" sz="900" dirty="0" err="1">
                <a:solidFill>
                  <a:srgbClr val="FFFFFF"/>
                </a:solidFill>
              </a:rPr>
              <a:t>ShareAlike</a:t>
            </a:r>
            <a:r>
              <a:rPr lang="en-US" sz="900" dirty="0">
                <a:solidFill>
                  <a:srgbClr val="FFFFFF"/>
                </a:solidFill>
              </a:rPr>
              <a:t> 3.0 </a:t>
            </a:r>
            <a:r>
              <a:rPr lang="en-US" sz="900" dirty="0" err="1">
                <a:solidFill>
                  <a:srgbClr val="FFFFFF"/>
                </a:solidFill>
              </a:rPr>
              <a:t>Unported</a:t>
            </a:r>
            <a:r>
              <a:rPr lang="en-US" sz="900" dirty="0">
                <a:solidFill>
                  <a:srgbClr val="FFFFFF"/>
                </a:solidFill>
              </a:rPr>
              <a:t> License.  </a:t>
            </a:r>
            <a:r>
              <a:rPr lang="en-US" sz="900" dirty="0">
                <a:solidFill>
                  <a:srgbClr val="FFFFFF"/>
                </a:solidFill>
                <a:hlinkClick r:id="rId10"/>
              </a:rPr>
              <a:t>www.creativecommons.org/licenses/by-nc-sa/3.0/</a:t>
            </a:r>
            <a:endParaRPr lang="en-US" sz="900" dirty="0">
              <a:solidFill>
                <a:srgbClr val="FFFFFF"/>
              </a:solidFill>
            </a:endParaRPr>
          </a:p>
        </p:txBody>
      </p:sp>
      <p:pic>
        <p:nvPicPr>
          <p:cNvPr id="8" name="Picture 7"/>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133600" y="6412992"/>
            <a:ext cx="484688" cy="365760"/>
          </a:xfrm>
          <a:prstGeom prst="rect">
            <a:avLst/>
          </a:prstGeom>
        </p:spPr>
      </p:pic>
    </p:spTree>
    <p:extLst>
      <p:ext uri="{BB962C8B-B14F-4D97-AF65-F5344CB8AC3E}">
        <p14:creationId xmlns:p14="http://schemas.microsoft.com/office/powerpoint/2010/main" val="199767721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Lst>
  <p:timing>
    <p:tnLst>
      <p:par>
        <p:cTn id="1" dur="indefinite" restart="never" nodeType="tmRoot"/>
      </p:par>
    </p:tnLst>
  </p:timing>
  <p:hf hdr="0" dt="0"/>
  <p:txStyles>
    <p:titleStyle>
      <a:lvl1pPr algn="ctr" rtl="0" eaLnBrk="1" fontAlgn="base" hangingPunct="1">
        <a:spcBef>
          <a:spcPct val="0"/>
        </a:spcBef>
        <a:spcAft>
          <a:spcPct val="0"/>
        </a:spcAft>
        <a:defRPr sz="3500" b="1">
          <a:solidFill>
            <a:schemeClr val="bg1"/>
          </a:solidFill>
          <a:latin typeface="+mn-lt"/>
          <a:ea typeface="Verdana" panose="020B0604030504040204" pitchFamily="34" charset="0"/>
          <a:cs typeface="Verdana" panose="020B0604030504040204" pitchFamily="34" charset="0"/>
        </a:defRPr>
      </a:lvl1pPr>
      <a:lvl2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2pPr>
      <a:lvl3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3pPr>
      <a:lvl4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4pPr>
      <a:lvl5pPr algn="ctr" rtl="0" eaLnBrk="1" fontAlgn="base" hangingPunct="1">
        <a:spcBef>
          <a:spcPct val="0"/>
        </a:spcBef>
        <a:spcAft>
          <a:spcPct val="0"/>
        </a:spcAft>
        <a:defRPr sz="3500" b="1">
          <a:solidFill>
            <a:schemeClr val="bg1"/>
          </a:solidFill>
          <a:latin typeface="Arial" charset="0"/>
          <a:ea typeface="Verdana" pitchFamily="34" charset="0"/>
          <a:cs typeface="Verdana" pitchFamily="34" charset="0"/>
        </a:defRPr>
      </a:lvl5pPr>
      <a:lvl6pPr marL="457200" algn="ctr" rtl="0" eaLnBrk="1" fontAlgn="base" hangingPunct="1">
        <a:spcBef>
          <a:spcPct val="0"/>
        </a:spcBef>
        <a:spcAft>
          <a:spcPct val="0"/>
        </a:spcAft>
        <a:defRPr sz="4400" b="1">
          <a:solidFill>
            <a:srgbClr val="D54F48"/>
          </a:solidFill>
          <a:latin typeface="CartoGothic Std" pitchFamily="34" charset="0"/>
        </a:defRPr>
      </a:lvl6pPr>
      <a:lvl7pPr marL="914400" algn="ctr" rtl="0" eaLnBrk="1" fontAlgn="base" hangingPunct="1">
        <a:spcBef>
          <a:spcPct val="0"/>
        </a:spcBef>
        <a:spcAft>
          <a:spcPct val="0"/>
        </a:spcAft>
        <a:defRPr sz="4400" b="1">
          <a:solidFill>
            <a:srgbClr val="D54F48"/>
          </a:solidFill>
          <a:latin typeface="CartoGothic Std" pitchFamily="34" charset="0"/>
        </a:defRPr>
      </a:lvl7pPr>
      <a:lvl8pPr marL="1371600" algn="ctr" rtl="0" eaLnBrk="1" fontAlgn="base" hangingPunct="1">
        <a:spcBef>
          <a:spcPct val="0"/>
        </a:spcBef>
        <a:spcAft>
          <a:spcPct val="0"/>
        </a:spcAft>
        <a:defRPr sz="4400" b="1">
          <a:solidFill>
            <a:srgbClr val="D54F48"/>
          </a:solidFill>
          <a:latin typeface="CartoGothic Std" pitchFamily="34" charset="0"/>
        </a:defRPr>
      </a:lvl8pPr>
      <a:lvl9pPr marL="1828800" algn="ctr" rtl="0" eaLnBrk="1" fontAlgn="base" hangingPunct="1">
        <a:spcBef>
          <a:spcPct val="0"/>
        </a:spcBef>
        <a:spcAft>
          <a:spcPct val="0"/>
        </a:spcAft>
        <a:defRPr sz="4400" b="1">
          <a:solidFill>
            <a:srgbClr val="D54F48"/>
          </a:solidFill>
          <a:latin typeface="CartoGothic Std" pitchFamily="34" charset="0"/>
        </a:defRPr>
      </a:lvl9pPr>
    </p:titleStyle>
    <p:bodyStyle>
      <a:lvl1pPr marL="342900" indent="-342900" algn="l" rtl="0" eaLnBrk="1" fontAlgn="base" hangingPunct="1">
        <a:spcBef>
          <a:spcPct val="20000"/>
        </a:spcBef>
        <a:spcAft>
          <a:spcPct val="0"/>
        </a:spcAft>
        <a:buChar char="•"/>
        <a:defRPr sz="2700" b="1">
          <a:solidFill>
            <a:srgbClr val="606060"/>
          </a:solidFill>
          <a:latin typeface="+mn-lt"/>
          <a:ea typeface="Verdana" panose="020B0604030504040204" pitchFamily="34" charset="0"/>
          <a:cs typeface="Verdana" panose="020B0604030504040204" pitchFamily="34" charset="0"/>
        </a:defRPr>
      </a:lvl1pPr>
      <a:lvl2pPr marL="857250" indent="-400050" algn="l" rtl="0" eaLnBrk="1" fontAlgn="base" hangingPunct="1">
        <a:spcBef>
          <a:spcPct val="20000"/>
        </a:spcBef>
        <a:spcAft>
          <a:spcPct val="0"/>
        </a:spcAft>
        <a:buSzPct val="50000"/>
        <a:buFont typeface="Wingdings" pitchFamily="2" charset="2"/>
        <a:buChar char="¦"/>
        <a:defRPr sz="2400" b="1">
          <a:solidFill>
            <a:srgbClr val="606060"/>
          </a:solidFill>
          <a:latin typeface="+mn-lt"/>
          <a:ea typeface="Verdana" panose="020B0604030504040204" pitchFamily="34" charset="0"/>
          <a:cs typeface="Verdana" panose="020B0604030504040204" pitchFamily="34" charset="0"/>
        </a:defRPr>
      </a:lvl2pPr>
      <a:lvl3pPr marL="1200150" indent="-228600" algn="l" rtl="0" eaLnBrk="1" fontAlgn="base" hangingPunct="1">
        <a:spcBef>
          <a:spcPct val="20000"/>
        </a:spcBef>
        <a:spcAft>
          <a:spcPct val="0"/>
        </a:spcAft>
        <a:buChar char="•"/>
        <a:defRPr sz="2000">
          <a:solidFill>
            <a:schemeClr val="tx1"/>
          </a:solidFill>
          <a:latin typeface="+mn-lt"/>
          <a:ea typeface="Verdana" panose="020B0604030504040204" pitchFamily="34" charset="0"/>
          <a:cs typeface="Verdana" panose="020B0604030504040204" pitchFamily="34" charset="0"/>
        </a:defRPr>
      </a:lvl3pPr>
      <a:lvl4pPr marL="1600200" indent="-228600" algn="l" rtl="0" eaLnBrk="1" fontAlgn="base" hangingPunct="1">
        <a:spcBef>
          <a:spcPct val="20000"/>
        </a:spcBef>
        <a:spcAft>
          <a:spcPct val="0"/>
        </a:spcAft>
        <a:buChar char="–"/>
        <a:defRPr>
          <a:solidFill>
            <a:schemeClr val="tx1"/>
          </a:solidFill>
          <a:latin typeface="+mn-lt"/>
          <a:ea typeface="Verdana" panose="020B0604030504040204" pitchFamily="34" charset="0"/>
          <a:cs typeface="Verdana" panose="020B0604030504040204" pitchFamily="34" charset="0"/>
        </a:defRPr>
      </a:lvl4pPr>
      <a:lvl5pPr marL="2057400" indent="-228600" algn="l" rtl="0" eaLnBrk="1" fontAlgn="base" hangingPunct="1">
        <a:spcBef>
          <a:spcPct val="20000"/>
        </a:spcBef>
        <a:spcAft>
          <a:spcPct val="0"/>
        </a:spcAft>
        <a:buChar char="»"/>
        <a:defRPr sz="1600">
          <a:solidFill>
            <a:schemeClr val="tx1"/>
          </a:solidFill>
          <a:latin typeface="+mn-lt"/>
          <a:ea typeface="Verdana" panose="020B0604030504040204" pitchFamily="34" charset="0"/>
          <a:cs typeface="Verdana" panose="020B0604030504040204"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0"/>
            <a:ext cx="91440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2" name="Rectangle 8"/>
          <p:cNvSpPr>
            <a:spLocks noGrp="1" noChangeArrowheads="1"/>
          </p:cNvSpPr>
          <p:nvPr>
            <p:ph type="sldNum" sz="quarter" idx="4"/>
          </p:nvPr>
        </p:nvSpPr>
        <p:spPr bwMode="auto">
          <a:xfrm>
            <a:off x="7010400" y="6477000"/>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solidFill>
                  <a:schemeClr val="bg1"/>
                </a:solidFill>
                <a:latin typeface="+mj-lt"/>
                <a:cs typeface="+mn-cs"/>
              </a:defRPr>
            </a:lvl1pPr>
          </a:lstStyle>
          <a:p>
            <a:pPr fontAlgn="base">
              <a:spcBef>
                <a:spcPct val="0"/>
              </a:spcBef>
              <a:spcAft>
                <a:spcPct val="0"/>
              </a:spcAft>
              <a:defRPr/>
            </a:pPr>
            <a:fld id="{3D65F294-D01D-4792-972D-709345206460}" type="slidenum">
              <a:rPr lang="en-US" altLang="en-US">
                <a:solidFill>
                  <a:srgbClr val="FFFFFF"/>
                </a:solidFill>
              </a:rPr>
              <a:pPr fontAlgn="base">
                <a:spcBef>
                  <a:spcPct val="0"/>
                </a:spcBef>
                <a:spcAft>
                  <a:spcPct val="0"/>
                </a:spcAft>
                <a:defRPr/>
              </a:pPr>
              <a:t>‹#›</a:t>
            </a:fld>
            <a:endParaRPr lang="en-US" altLang="en-US">
              <a:solidFill>
                <a:srgbClr val="FFFFFF"/>
              </a:solidFill>
            </a:endParaRPr>
          </a:p>
        </p:txBody>
      </p:sp>
      <p:pic>
        <p:nvPicPr>
          <p:cNvPr id="1030" name="Picture 8"/>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61150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
          <p:cNvSpPr>
            <a:spLocks noChangeArrowheads="1"/>
          </p:cNvSpPr>
          <p:nvPr/>
        </p:nvSpPr>
        <p:spPr bwMode="auto">
          <a:xfrm>
            <a:off x="3001963" y="6411913"/>
            <a:ext cx="5334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912813">
              <a:defRPr>
                <a:solidFill>
                  <a:schemeClr val="tx1"/>
                </a:solidFill>
                <a:latin typeface="Arial" charset="0"/>
              </a:defRPr>
            </a:lvl1pPr>
            <a:lvl2pPr marL="742950" indent="-285750" defTabSz="912813">
              <a:defRPr>
                <a:solidFill>
                  <a:schemeClr val="tx1"/>
                </a:solidFill>
                <a:latin typeface="Arial" charset="0"/>
              </a:defRPr>
            </a:lvl2pPr>
            <a:lvl3pPr marL="1143000" indent="-228600" defTabSz="912813">
              <a:defRPr>
                <a:solidFill>
                  <a:schemeClr val="tx1"/>
                </a:solidFill>
                <a:latin typeface="Arial" charset="0"/>
              </a:defRPr>
            </a:lvl3pPr>
            <a:lvl4pPr marL="1600200" indent="-228600" defTabSz="912813">
              <a:defRPr>
                <a:solidFill>
                  <a:schemeClr val="tx1"/>
                </a:solidFill>
                <a:latin typeface="Arial" charset="0"/>
              </a:defRPr>
            </a:lvl4pPr>
            <a:lvl5pPr marL="2057400" indent="-228600" defTabSz="912813">
              <a:defRPr>
                <a:solidFill>
                  <a:schemeClr val="tx1"/>
                </a:solidFill>
                <a:latin typeface="Arial" charset="0"/>
              </a:defRPr>
            </a:lvl5pPr>
            <a:lvl6pPr marL="2514600" indent="-228600" defTabSz="912813" eaLnBrk="0" fontAlgn="base" hangingPunct="0">
              <a:spcBef>
                <a:spcPct val="0"/>
              </a:spcBef>
              <a:spcAft>
                <a:spcPct val="0"/>
              </a:spcAft>
              <a:defRPr>
                <a:solidFill>
                  <a:schemeClr val="tx1"/>
                </a:solidFill>
                <a:latin typeface="Arial" charset="0"/>
              </a:defRPr>
            </a:lvl6pPr>
            <a:lvl7pPr marL="2971800" indent="-228600" defTabSz="912813" eaLnBrk="0" fontAlgn="base" hangingPunct="0">
              <a:spcBef>
                <a:spcPct val="0"/>
              </a:spcBef>
              <a:spcAft>
                <a:spcPct val="0"/>
              </a:spcAft>
              <a:defRPr>
                <a:solidFill>
                  <a:schemeClr val="tx1"/>
                </a:solidFill>
                <a:latin typeface="Arial" charset="0"/>
              </a:defRPr>
            </a:lvl7pPr>
            <a:lvl8pPr marL="3429000" indent="-228600" defTabSz="912813" eaLnBrk="0" fontAlgn="base" hangingPunct="0">
              <a:spcBef>
                <a:spcPct val="0"/>
              </a:spcBef>
              <a:spcAft>
                <a:spcPct val="0"/>
              </a:spcAft>
              <a:defRPr>
                <a:solidFill>
                  <a:schemeClr val="tx1"/>
                </a:solidFill>
                <a:latin typeface="Arial" charset="0"/>
              </a:defRPr>
            </a:lvl8pPr>
            <a:lvl9pPr marL="3886200" indent="-228600" defTabSz="912813" eaLnBrk="0" fontAlgn="base" hangingPunct="0">
              <a:spcBef>
                <a:spcPct val="0"/>
              </a:spcBef>
              <a:spcAft>
                <a:spcPct val="0"/>
              </a:spcAft>
              <a:defRPr>
                <a:solidFill>
                  <a:schemeClr val="tx1"/>
                </a:solidFill>
                <a:latin typeface="Arial" charset="0"/>
              </a:defRPr>
            </a:lvl9pPr>
          </a:lstStyle>
          <a:p>
            <a:pPr eaLnBrk="0" fontAlgn="base" hangingPunct="0">
              <a:spcBef>
                <a:spcPct val="0"/>
              </a:spcBef>
              <a:spcAft>
                <a:spcPct val="0"/>
              </a:spcAft>
              <a:defRPr/>
            </a:pPr>
            <a:r>
              <a:rPr lang="en-US" altLang="en-US" sz="900">
                <a:solidFill>
                  <a:srgbClr val="FFFFFF"/>
                </a:solidFill>
              </a:rPr>
              <a:t>© 2014 Core Knowledge Foundation. This work is licensed under a Creative Commons  Attribution-NonCommercial-ShareAlike 3.0 Unported License.  </a:t>
            </a:r>
            <a:r>
              <a:rPr lang="en-US" altLang="en-US" sz="900">
                <a:solidFill>
                  <a:srgbClr val="FFFFFF"/>
                </a:solidFill>
                <a:hlinkClick r:id="rId9"/>
              </a:rPr>
              <a:t>www.creativecommons.org/licenses/by-nc-sa/3.0/</a:t>
            </a:r>
            <a:endParaRPr lang="en-US" altLang="en-US" sz="900">
              <a:solidFill>
                <a:srgbClr val="FFFFFF"/>
              </a:solidFill>
            </a:endParaRPr>
          </a:p>
        </p:txBody>
      </p:sp>
      <p:pic>
        <p:nvPicPr>
          <p:cNvPr id="2" name="Picture 7"/>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33600" y="6413500"/>
            <a:ext cx="4841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686351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Lst>
  <p:timing>
    <p:tnLst>
      <p:par>
        <p:cTn id="1" dur="indefinite" restart="never" nodeType="tmRoot"/>
      </p:par>
    </p:tnLst>
  </p:timing>
  <p:hf hdr="0" dt="0"/>
  <p:txStyles>
    <p:titleStyle>
      <a:lvl1pPr algn="ctr" rtl="0" eaLnBrk="0" fontAlgn="base" hangingPunct="0">
        <a:spcBef>
          <a:spcPct val="0"/>
        </a:spcBef>
        <a:spcAft>
          <a:spcPct val="0"/>
        </a:spcAft>
        <a:defRPr sz="3500" b="1">
          <a:solidFill>
            <a:schemeClr val="bg1"/>
          </a:solidFill>
          <a:latin typeface="+mn-lt"/>
          <a:ea typeface="Verdana" panose="020B0604030504040204" pitchFamily="34" charset="0"/>
          <a:cs typeface="Verdana" panose="020B0604030504040204" pitchFamily="34" charset="0"/>
        </a:defRPr>
      </a:lvl1pPr>
      <a:lvl2pPr algn="ctr" rtl="0" eaLnBrk="0" fontAlgn="base" hangingPunct="0">
        <a:spcBef>
          <a:spcPct val="0"/>
        </a:spcBef>
        <a:spcAft>
          <a:spcPct val="0"/>
        </a:spcAft>
        <a:defRPr sz="3500" b="1">
          <a:solidFill>
            <a:schemeClr val="bg1"/>
          </a:solidFill>
          <a:latin typeface="Arial" charset="0"/>
          <a:ea typeface="Verdana" pitchFamily="34" charset="0"/>
          <a:cs typeface="Verdana" pitchFamily="34" charset="0"/>
        </a:defRPr>
      </a:lvl2pPr>
      <a:lvl3pPr algn="ctr" rtl="0" eaLnBrk="0" fontAlgn="base" hangingPunct="0">
        <a:spcBef>
          <a:spcPct val="0"/>
        </a:spcBef>
        <a:spcAft>
          <a:spcPct val="0"/>
        </a:spcAft>
        <a:defRPr sz="3500" b="1">
          <a:solidFill>
            <a:schemeClr val="bg1"/>
          </a:solidFill>
          <a:latin typeface="Arial" charset="0"/>
          <a:ea typeface="Verdana" pitchFamily="34" charset="0"/>
          <a:cs typeface="Verdana" pitchFamily="34" charset="0"/>
        </a:defRPr>
      </a:lvl3pPr>
      <a:lvl4pPr algn="ctr" rtl="0" eaLnBrk="0" fontAlgn="base" hangingPunct="0">
        <a:spcBef>
          <a:spcPct val="0"/>
        </a:spcBef>
        <a:spcAft>
          <a:spcPct val="0"/>
        </a:spcAft>
        <a:defRPr sz="3500" b="1">
          <a:solidFill>
            <a:schemeClr val="bg1"/>
          </a:solidFill>
          <a:latin typeface="Arial" charset="0"/>
          <a:ea typeface="Verdana" pitchFamily="34" charset="0"/>
          <a:cs typeface="Verdana" pitchFamily="34" charset="0"/>
        </a:defRPr>
      </a:lvl4pPr>
      <a:lvl5pPr algn="ctr" rtl="0" eaLnBrk="0" fontAlgn="base" hangingPunct="0">
        <a:spcBef>
          <a:spcPct val="0"/>
        </a:spcBef>
        <a:spcAft>
          <a:spcPct val="0"/>
        </a:spcAft>
        <a:defRPr sz="3500" b="1">
          <a:solidFill>
            <a:schemeClr val="bg1"/>
          </a:solidFill>
          <a:latin typeface="Arial" charset="0"/>
          <a:ea typeface="Verdana" pitchFamily="34" charset="0"/>
          <a:cs typeface="Verdana" pitchFamily="34" charset="0"/>
        </a:defRPr>
      </a:lvl5pPr>
      <a:lvl6pPr marL="457200" algn="ctr" rtl="0" eaLnBrk="1" fontAlgn="base" hangingPunct="1">
        <a:spcBef>
          <a:spcPct val="0"/>
        </a:spcBef>
        <a:spcAft>
          <a:spcPct val="0"/>
        </a:spcAft>
        <a:defRPr sz="4400" b="1">
          <a:solidFill>
            <a:srgbClr val="D54F48"/>
          </a:solidFill>
          <a:latin typeface="CartoGothic Std" pitchFamily="34" charset="0"/>
        </a:defRPr>
      </a:lvl6pPr>
      <a:lvl7pPr marL="914400" algn="ctr" rtl="0" eaLnBrk="1" fontAlgn="base" hangingPunct="1">
        <a:spcBef>
          <a:spcPct val="0"/>
        </a:spcBef>
        <a:spcAft>
          <a:spcPct val="0"/>
        </a:spcAft>
        <a:defRPr sz="4400" b="1">
          <a:solidFill>
            <a:srgbClr val="D54F48"/>
          </a:solidFill>
          <a:latin typeface="CartoGothic Std" pitchFamily="34" charset="0"/>
        </a:defRPr>
      </a:lvl7pPr>
      <a:lvl8pPr marL="1371600" algn="ctr" rtl="0" eaLnBrk="1" fontAlgn="base" hangingPunct="1">
        <a:spcBef>
          <a:spcPct val="0"/>
        </a:spcBef>
        <a:spcAft>
          <a:spcPct val="0"/>
        </a:spcAft>
        <a:defRPr sz="4400" b="1">
          <a:solidFill>
            <a:srgbClr val="D54F48"/>
          </a:solidFill>
          <a:latin typeface="CartoGothic Std" pitchFamily="34" charset="0"/>
        </a:defRPr>
      </a:lvl8pPr>
      <a:lvl9pPr marL="1828800" algn="ctr" rtl="0" eaLnBrk="1" fontAlgn="base" hangingPunct="1">
        <a:spcBef>
          <a:spcPct val="0"/>
        </a:spcBef>
        <a:spcAft>
          <a:spcPct val="0"/>
        </a:spcAft>
        <a:defRPr sz="4400" b="1">
          <a:solidFill>
            <a:srgbClr val="D54F48"/>
          </a:solidFill>
          <a:latin typeface="CartoGothic Std" pitchFamily="34" charset="0"/>
        </a:defRPr>
      </a:lvl9pPr>
    </p:titleStyle>
    <p:bodyStyle>
      <a:lvl1pPr marL="342900" indent="-342900" algn="l" rtl="0" eaLnBrk="0" fontAlgn="base" hangingPunct="0">
        <a:spcBef>
          <a:spcPct val="20000"/>
        </a:spcBef>
        <a:spcAft>
          <a:spcPct val="0"/>
        </a:spcAft>
        <a:buChar char="•"/>
        <a:defRPr sz="2700" b="1">
          <a:solidFill>
            <a:srgbClr val="606060"/>
          </a:solidFill>
          <a:latin typeface="+mn-lt"/>
          <a:ea typeface="Verdana" panose="020B0604030504040204" pitchFamily="34" charset="0"/>
          <a:cs typeface="Verdana" panose="020B0604030504040204" pitchFamily="34" charset="0"/>
        </a:defRPr>
      </a:lvl1pPr>
      <a:lvl2pPr marL="857250" indent="-400050" algn="l" rtl="0" eaLnBrk="0" fontAlgn="base" hangingPunct="0">
        <a:spcBef>
          <a:spcPct val="20000"/>
        </a:spcBef>
        <a:spcAft>
          <a:spcPct val="0"/>
        </a:spcAft>
        <a:buSzPct val="50000"/>
        <a:buFont typeface="Wingdings" pitchFamily="2" charset="2"/>
        <a:buChar char="¦"/>
        <a:defRPr sz="2400" b="1">
          <a:solidFill>
            <a:srgbClr val="606060"/>
          </a:solidFill>
          <a:latin typeface="+mn-lt"/>
          <a:ea typeface="Verdana" panose="020B0604030504040204" pitchFamily="34" charset="0"/>
          <a:cs typeface="Verdana" panose="020B0604030504040204" pitchFamily="34" charset="0"/>
        </a:defRPr>
      </a:lvl2pPr>
      <a:lvl3pPr marL="1200150" indent="-228600" algn="l" rtl="0" eaLnBrk="0" fontAlgn="base" hangingPunct="0">
        <a:spcBef>
          <a:spcPct val="20000"/>
        </a:spcBef>
        <a:spcAft>
          <a:spcPct val="0"/>
        </a:spcAft>
        <a:buChar char="•"/>
        <a:defRPr sz="2000">
          <a:solidFill>
            <a:schemeClr val="tx1"/>
          </a:solidFill>
          <a:latin typeface="+mn-lt"/>
          <a:ea typeface="Verdana" panose="020B0604030504040204" pitchFamily="34" charset="0"/>
          <a:cs typeface="Verdana" panose="020B0604030504040204" pitchFamily="34" charset="0"/>
        </a:defRPr>
      </a:lvl3pPr>
      <a:lvl4pPr marL="1600200" indent="-228600" algn="l" rtl="0" eaLnBrk="0" fontAlgn="base" hangingPunct="0">
        <a:spcBef>
          <a:spcPct val="20000"/>
        </a:spcBef>
        <a:spcAft>
          <a:spcPct val="0"/>
        </a:spcAft>
        <a:buChar char="–"/>
        <a:defRPr>
          <a:solidFill>
            <a:schemeClr val="tx1"/>
          </a:solidFill>
          <a:latin typeface="+mn-lt"/>
          <a:ea typeface="Verdana" panose="020B0604030504040204" pitchFamily="34" charset="0"/>
          <a:cs typeface="Verdana" panose="020B0604030504040204" pitchFamily="34" charset="0"/>
        </a:defRPr>
      </a:lvl4pPr>
      <a:lvl5pPr marL="2057400" indent="-228600" algn="l" rtl="0" eaLnBrk="0" fontAlgn="base" hangingPunct="0">
        <a:spcBef>
          <a:spcPct val="20000"/>
        </a:spcBef>
        <a:spcAft>
          <a:spcPct val="0"/>
        </a:spcAft>
        <a:buChar char="»"/>
        <a:defRPr sz="1600">
          <a:solidFill>
            <a:schemeClr val="tx1"/>
          </a:solidFill>
          <a:latin typeface="+mn-lt"/>
          <a:ea typeface="Verdana" panose="020B0604030504040204" pitchFamily="34" charset="0"/>
          <a:cs typeface="Verdana" panose="020B0604030504040204" pitchFamily="34"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3.0/" TargetMode="External"/><Relationship Id="rId2" Type="http://schemas.openxmlformats.org/officeDocument/2006/relationships/notesSlide" Target="../notesSlides/notesSlide1.xml"/><Relationship Id="rId1" Type="http://schemas.openxmlformats.org/officeDocument/2006/relationships/slideLayout" Target="../slideLayouts/slideLayout20.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21.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20.xml"/><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20.xml"/><Relationship Id="rId4" Type="http://schemas.openxmlformats.org/officeDocument/2006/relationships/image" Target="../media/image34.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0.xml"/><Relationship Id="rId1" Type="http://schemas.openxmlformats.org/officeDocument/2006/relationships/slideLayout" Target="../slideLayouts/slideLayout20.xml"/><Relationship Id="rId5" Type="http://schemas.openxmlformats.org/officeDocument/2006/relationships/image" Target="../media/image37.jpg"/><Relationship Id="rId4" Type="http://schemas.openxmlformats.org/officeDocument/2006/relationships/image" Target="../media/image36.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20.xml"/><Relationship Id="rId5" Type="http://schemas.openxmlformats.org/officeDocument/2006/relationships/image" Target="../media/image40.jpeg"/><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0.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dirty="0" smtClean="0"/>
              <a:t>Creative Commons Licensing</a:t>
            </a:r>
          </a:p>
        </p:txBody>
      </p:sp>
      <p:sp>
        <p:nvSpPr>
          <p:cNvPr id="48131" name="Content Placeholder 3"/>
          <p:cNvSpPr>
            <a:spLocks noGrp="1"/>
          </p:cNvSpPr>
          <p:nvPr>
            <p:ph idx="1"/>
          </p:nvPr>
        </p:nvSpPr>
        <p:spPr>
          <a:xfrm>
            <a:off x="457200" y="1231900"/>
            <a:ext cx="8229600" cy="4525963"/>
          </a:xfrm>
        </p:spPr>
        <p:txBody>
          <a:bodyPr/>
          <a:lstStyle/>
          <a:p>
            <a:pPr marL="0" indent="0">
              <a:buFontTx/>
              <a:buNone/>
            </a:pPr>
            <a:r>
              <a:rPr lang="en-US" sz="1600" dirty="0" smtClean="0"/>
              <a:t>You are free:</a:t>
            </a:r>
          </a:p>
          <a:p>
            <a:pPr marL="0" indent="0"/>
            <a:r>
              <a:rPr lang="en-US" sz="1600" dirty="0" smtClean="0"/>
              <a:t>to Share — to copy, distribute and transmit the work </a:t>
            </a:r>
          </a:p>
          <a:p>
            <a:pPr marL="0" indent="0"/>
            <a:r>
              <a:rPr lang="en-US" sz="1600" dirty="0" smtClean="0"/>
              <a:t>to Remix — to adapt the work </a:t>
            </a:r>
          </a:p>
          <a:p>
            <a:pPr marL="0" indent="0">
              <a:buFontTx/>
              <a:buNone/>
            </a:pPr>
            <a:r>
              <a:rPr lang="en-US" sz="1600" dirty="0" smtClean="0"/>
              <a:t>Under the following conditions:</a:t>
            </a:r>
          </a:p>
          <a:p>
            <a:pPr marL="0" indent="0"/>
            <a:r>
              <a:rPr lang="en-US" sz="1600" dirty="0" smtClean="0"/>
              <a:t>Attribution — You must attribute the work in the following manner:</a:t>
            </a:r>
          </a:p>
          <a:p>
            <a:pPr lvl="1"/>
            <a:r>
              <a:rPr lang="en-US" sz="1200" dirty="0" smtClean="0"/>
              <a:t>This work is based on an original work of the Core Knowledge® Foundation made available through licensing under a Creative Commons  Attribution-NonCommercial-ShareAlike 3.0 Unported License.  This does not in any way imply that the Core Knowledge Foundation endorses this work.</a:t>
            </a:r>
          </a:p>
          <a:p>
            <a:pPr marL="0" indent="0"/>
            <a:r>
              <a:rPr lang="en-US" sz="1600" dirty="0" smtClean="0"/>
              <a:t>Noncommercial — You may not use this work for commercial purposes.</a:t>
            </a:r>
          </a:p>
          <a:p>
            <a:pPr marL="0" indent="0"/>
            <a:r>
              <a:rPr lang="en-US" sz="1600" dirty="0" smtClean="0"/>
              <a:t>Share Alike — If you alter, transform, or build upon this work, you may distribute the resulting work only under the same or similar license to this one. </a:t>
            </a:r>
          </a:p>
          <a:p>
            <a:pPr marL="0" indent="0">
              <a:buFontTx/>
              <a:buNone/>
            </a:pPr>
            <a:r>
              <a:rPr lang="en-US" sz="1600" dirty="0" smtClean="0"/>
              <a:t>With the understanding that: </a:t>
            </a:r>
          </a:p>
          <a:p>
            <a:pPr marL="0" indent="0"/>
            <a:r>
              <a:rPr lang="en-US" sz="1600" dirty="0" smtClean="0"/>
              <a:t>For any reuse or distribution, you must make clear to others the license terms of this work. The best way to do this is with a link to this web page: </a:t>
            </a:r>
            <a:r>
              <a:rPr lang="en-US" sz="1600" dirty="0" smtClean="0">
                <a:hlinkClick r:id="rId3"/>
              </a:rPr>
              <a:t>http://creativecommons.org/licenses/by-nc-sa/3.0/</a:t>
            </a:r>
            <a:r>
              <a:rPr lang="en-US" sz="1600" dirty="0" smtClean="0"/>
              <a:t>  </a:t>
            </a:r>
          </a:p>
          <a:p>
            <a:pPr marL="0" indent="0"/>
            <a:endParaRPr lang="en-US" sz="2000" dirty="0" smtClean="0"/>
          </a:p>
        </p:txBody>
      </p:sp>
      <p:sp>
        <p:nvSpPr>
          <p:cNvPr id="48133" name="Rectangle 8"/>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CEE48750-DE90-43DC-BCBD-D5C3986B2EA9}" type="slidenum">
              <a:rPr lang="en-US" smtClean="0">
                <a:solidFill>
                  <a:srgbClr val="FFFFFF"/>
                </a:solidFill>
                <a:latin typeface="CartoGothic Std" pitchFamily="34" charset="0"/>
              </a:rPr>
              <a:pPr eaLnBrk="1" hangingPunct="1"/>
              <a:t>1</a:t>
            </a:fld>
            <a:endParaRPr lang="en-US" dirty="0" smtClean="0">
              <a:solidFill>
                <a:srgbClr val="FFFFFF"/>
              </a:solidFill>
              <a:latin typeface="CartoGothic Std" pitchFamily="34" charset="0"/>
            </a:endParaRPr>
          </a:p>
        </p:txBody>
      </p:sp>
      <p:pic>
        <p:nvPicPr>
          <p:cNvPr id="48132" name="Picture 4" descr="by-nc-sa.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9000" y="1704975"/>
            <a:ext cx="12271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3635069"/>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Initial Assessments </a:t>
            </a:r>
            <a:br>
              <a:rPr lang="en-US" dirty="0" smtClean="0"/>
            </a:br>
            <a:r>
              <a:rPr lang="en-US" dirty="0" smtClean="0"/>
              <a:t>First &amp; Second Grade</a:t>
            </a:r>
            <a:endParaRPr lang="en-US" dirty="0"/>
          </a:p>
        </p:txBody>
      </p:sp>
      <p:sp>
        <p:nvSpPr>
          <p:cNvPr id="3" name="Content Placeholder 2"/>
          <p:cNvSpPr>
            <a:spLocks noGrp="1"/>
          </p:cNvSpPr>
          <p:nvPr>
            <p:ph sz="half" idx="1"/>
          </p:nvPr>
        </p:nvSpPr>
        <p:spPr/>
        <p:txBody>
          <a:bodyPr/>
          <a:lstStyle/>
          <a:p>
            <a:pPr marL="0" indent="0">
              <a:buNone/>
            </a:pPr>
            <a:r>
              <a:rPr lang="en-US" dirty="0" smtClean="0"/>
              <a:t>	</a:t>
            </a:r>
            <a:endParaRPr lang="en-US" dirty="0"/>
          </a:p>
        </p:txBody>
      </p:sp>
      <p:sp>
        <p:nvSpPr>
          <p:cNvPr id="8" name="Content Placeholder 7"/>
          <p:cNvSpPr>
            <a:spLocks noGrp="1"/>
          </p:cNvSpPr>
          <p:nvPr>
            <p:ph sz="half" idx="2"/>
          </p:nvPr>
        </p:nvSpPr>
        <p:spPr/>
        <p:txBody>
          <a:bodyPr/>
          <a:lstStyle/>
          <a:p>
            <a:pPr>
              <a:buFont typeface="Arial" panose="020B0604020202020204" pitchFamily="34" charset="0"/>
              <a:buChar char="•"/>
            </a:pPr>
            <a:r>
              <a:rPr lang="en-US" dirty="0" smtClean="0"/>
              <a:t>Flow charts are </a:t>
            </a:r>
            <a:r>
              <a:rPr lang="en-US" dirty="0"/>
              <a:t>provided </a:t>
            </a:r>
            <a:r>
              <a:rPr lang="en-US" dirty="0" smtClean="0"/>
              <a:t> </a:t>
            </a:r>
            <a:r>
              <a:rPr lang="en-US" dirty="0"/>
              <a:t>to help you </a:t>
            </a:r>
            <a:r>
              <a:rPr lang="en-US" dirty="0" smtClean="0"/>
              <a:t>visualize the </a:t>
            </a:r>
            <a:r>
              <a:rPr lang="en-US" dirty="0"/>
              <a:t>order of </a:t>
            </a:r>
            <a:r>
              <a:rPr lang="en-US" dirty="0" smtClean="0"/>
              <a:t> placement assessments</a:t>
            </a:r>
          </a:p>
          <a:p>
            <a:pPr>
              <a:buFont typeface="Arial" panose="020B0604020202020204" pitchFamily="34" charset="0"/>
              <a:buChar char="•"/>
            </a:pPr>
            <a:r>
              <a:rPr lang="en-US" dirty="0" smtClean="0"/>
              <a:t>Assess to define strengths for grade preparation</a:t>
            </a:r>
          </a:p>
          <a:p>
            <a:pPr>
              <a:buFont typeface="Arial" panose="020B0604020202020204" pitchFamily="34" charset="0"/>
              <a:buChar char="•"/>
            </a:pPr>
            <a:r>
              <a:rPr lang="en-US" dirty="0" smtClean="0"/>
              <a:t>Problem solve to uncover earliest points of weakness in a students’ code knowledge </a:t>
            </a:r>
          </a:p>
          <a:p>
            <a:pPr marL="0" indent="0">
              <a:buNone/>
            </a:pPr>
            <a:endParaRPr lang="en-US" dirty="0"/>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10</a:t>
            </a:fld>
            <a:endParaRPr lang="en-US" dirty="0">
              <a:solidFill>
                <a:srgbClr val="FFFFFF"/>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8030" t="12615" r="18834" b="5294"/>
          <a:stretch/>
        </p:blipFill>
        <p:spPr>
          <a:xfrm rot="5400000">
            <a:off x="94318" y="1795370"/>
            <a:ext cx="3773762" cy="3962399"/>
          </a:xfrm>
          <a:prstGeom prst="rect">
            <a:avLst/>
          </a:prstGeom>
        </p:spPr>
      </p:pic>
      <p:sp>
        <p:nvSpPr>
          <p:cNvPr id="10" name="TextBox 9"/>
          <p:cNvSpPr txBox="1"/>
          <p:nvPr/>
        </p:nvSpPr>
        <p:spPr>
          <a:xfrm>
            <a:off x="218730" y="1499092"/>
            <a:ext cx="4312027" cy="369332"/>
          </a:xfrm>
          <a:prstGeom prst="rect">
            <a:avLst/>
          </a:prstGeom>
          <a:noFill/>
        </p:spPr>
        <p:txBody>
          <a:bodyPr wrap="square" rtlCol="0">
            <a:spAutoFit/>
          </a:bodyPr>
          <a:lstStyle/>
          <a:p>
            <a:r>
              <a:rPr lang="en-US" b="1" dirty="0" smtClean="0">
                <a:solidFill>
                  <a:srgbClr val="3D7FA9"/>
                </a:solidFill>
              </a:rPr>
              <a:t>Sample from Assessment Flowchart</a:t>
            </a:r>
            <a:endParaRPr lang="en-US" b="1" dirty="0">
              <a:solidFill>
                <a:srgbClr val="3D7FA9"/>
              </a:solidFill>
            </a:endParaRPr>
          </a:p>
        </p:txBody>
      </p:sp>
    </p:spTree>
    <p:extLst>
      <p:ext uri="{BB962C8B-B14F-4D97-AF65-F5344CB8AC3E}">
        <p14:creationId xmlns:p14="http://schemas.microsoft.com/office/powerpoint/2010/main" val="3491199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11</a:t>
            </a:fld>
            <a:endParaRPr lang="en-US" dirty="0">
              <a:solidFill>
                <a:srgbClr val="FFFFFF"/>
              </a:solidFill>
            </a:endParaRPr>
          </a:p>
        </p:txBody>
      </p:sp>
      <p:graphicFrame>
        <p:nvGraphicFramePr>
          <p:cNvPr id="7" name="Content Placeholder 2"/>
          <p:cNvGraphicFramePr>
            <a:graphicFrameLocks/>
          </p:cNvGraphicFramePr>
          <p:nvPr>
            <p:extLst>
              <p:ext uri="{D42A27DB-BD31-4B8C-83A1-F6EECF244321}">
                <p14:modId xmlns:p14="http://schemas.microsoft.com/office/powerpoint/2010/main" val="3064296233"/>
              </p:ext>
            </p:extLst>
          </p:nvPr>
        </p:nvGraphicFramePr>
        <p:xfrm>
          <a:off x="2" y="7546"/>
          <a:ext cx="9143998" cy="6356451"/>
        </p:xfrm>
        <a:graphic>
          <a:graphicData uri="http://schemas.openxmlformats.org/drawingml/2006/table">
            <a:tbl>
              <a:tblPr firstRow="1" firstCol="1" bandRow="1">
                <a:tableStyleId>{5C22544A-7EE6-4342-B048-85BDC9FD1C3A}</a:tableStyleId>
              </a:tblPr>
              <a:tblGrid>
                <a:gridCol w="1368242"/>
                <a:gridCol w="2591442"/>
                <a:gridCol w="2592157"/>
                <a:gridCol w="2592157"/>
              </a:tblGrid>
              <a:tr h="519452">
                <a:tc>
                  <a:txBody>
                    <a:bodyPr/>
                    <a:lstStyle/>
                    <a:p>
                      <a:pPr marL="0" marR="0">
                        <a:lnSpc>
                          <a:spcPct val="115000"/>
                        </a:lnSpc>
                        <a:spcBef>
                          <a:spcPts val="0"/>
                        </a:spcBef>
                        <a:spcAft>
                          <a:spcPts val="0"/>
                        </a:spcAft>
                      </a:pP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smtClean="0">
                          <a:solidFill>
                            <a:srgbClr val="D54F48"/>
                          </a:solidFill>
                          <a:effectLst/>
                        </a:rPr>
                        <a:t>Kindergarten </a:t>
                      </a:r>
                    </a:p>
                    <a:p>
                      <a:pPr marL="0" marR="0">
                        <a:lnSpc>
                          <a:spcPct val="115000"/>
                        </a:lnSpc>
                        <a:spcBef>
                          <a:spcPts val="0"/>
                        </a:spcBef>
                        <a:spcAft>
                          <a:spcPts val="0"/>
                        </a:spcAft>
                      </a:pPr>
                      <a:r>
                        <a:rPr lang="en-US" sz="1000" dirty="0" smtClean="0">
                          <a:solidFill>
                            <a:srgbClr val="D54F48"/>
                          </a:solidFill>
                          <a:effectLst/>
                        </a:rPr>
                        <a:t>(Group</a:t>
                      </a:r>
                      <a:r>
                        <a:rPr lang="en-US" sz="1000" baseline="0" dirty="0" smtClean="0">
                          <a:solidFill>
                            <a:srgbClr val="D54F48"/>
                          </a:solidFill>
                          <a:effectLst/>
                        </a:rPr>
                        <a:t> based on t</a:t>
                      </a:r>
                      <a:r>
                        <a:rPr lang="en-US" sz="1000" dirty="0" smtClean="0">
                          <a:solidFill>
                            <a:srgbClr val="D54F48"/>
                          </a:solidFill>
                          <a:effectLst/>
                        </a:rPr>
                        <a:t>rend of data across first</a:t>
                      </a:r>
                      <a:r>
                        <a:rPr lang="en-US" sz="1000" baseline="0" dirty="0" smtClean="0">
                          <a:solidFill>
                            <a:srgbClr val="D54F48"/>
                          </a:solidFill>
                          <a:effectLst/>
                        </a:rPr>
                        <a:t> 5 Units)</a:t>
                      </a: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FF9900"/>
                          </a:solidFill>
                          <a:effectLst/>
                          <a:latin typeface="+mn-lt"/>
                        </a:rPr>
                        <a:t>First </a:t>
                      </a:r>
                      <a:r>
                        <a:rPr lang="en-US" sz="1000" dirty="0" smtClean="0">
                          <a:solidFill>
                            <a:srgbClr val="FF9900"/>
                          </a:solidFill>
                          <a:effectLst/>
                          <a:latin typeface="+mn-lt"/>
                        </a:rPr>
                        <a:t>Grade</a:t>
                      </a:r>
                    </a:p>
                    <a:p>
                      <a:pPr marL="0" marR="0">
                        <a:lnSpc>
                          <a:spcPct val="115000"/>
                        </a:lnSpc>
                        <a:spcBef>
                          <a:spcPts val="0"/>
                        </a:spcBef>
                        <a:spcAft>
                          <a:spcPts val="0"/>
                        </a:spcAft>
                      </a:pPr>
                      <a:r>
                        <a:rPr lang="en-US" sz="1000" dirty="0" smtClean="0">
                          <a:solidFill>
                            <a:srgbClr val="FF9900"/>
                          </a:solidFill>
                          <a:effectLst/>
                          <a:latin typeface="+mn-lt"/>
                          <a:ea typeface="Calibri"/>
                          <a:cs typeface="Times New Roman"/>
                        </a:rPr>
                        <a:t>(Group based on Formal</a:t>
                      </a:r>
                      <a:r>
                        <a:rPr lang="en-US" sz="1000" baseline="0" dirty="0" smtClean="0">
                          <a:solidFill>
                            <a:srgbClr val="FF9900"/>
                          </a:solidFill>
                          <a:effectLst/>
                          <a:latin typeface="+mn-lt"/>
                          <a:ea typeface="Calibri"/>
                          <a:cs typeface="Times New Roman"/>
                        </a:rPr>
                        <a:t> Placement Assessment)</a:t>
                      </a:r>
                      <a:endParaRPr lang="en-US" sz="1000" dirty="0">
                        <a:solidFill>
                          <a:srgbClr val="FF9900"/>
                        </a:solidFill>
                        <a:effectLst/>
                        <a:latin typeface="+mn-lt"/>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00B050"/>
                          </a:solidFill>
                          <a:effectLst/>
                          <a:latin typeface="+mn-lt"/>
                        </a:rPr>
                        <a:t>Second </a:t>
                      </a:r>
                      <a:r>
                        <a:rPr lang="en-US" sz="1000" dirty="0" smtClean="0">
                          <a:solidFill>
                            <a:srgbClr val="00B050"/>
                          </a:solidFill>
                          <a:effectLst/>
                          <a:latin typeface="+mn-lt"/>
                        </a:rPr>
                        <a:t>Grade</a:t>
                      </a:r>
                    </a:p>
                    <a:p>
                      <a:pPr marL="0" marR="0">
                        <a:lnSpc>
                          <a:spcPct val="115000"/>
                        </a:lnSpc>
                        <a:spcBef>
                          <a:spcPts val="0"/>
                        </a:spcBef>
                        <a:spcAft>
                          <a:spcPts val="0"/>
                        </a:spcAft>
                      </a:pPr>
                      <a:r>
                        <a:rPr lang="en-US" sz="1000" dirty="0" smtClean="0">
                          <a:solidFill>
                            <a:srgbClr val="00B050"/>
                          </a:solidFill>
                          <a:effectLst/>
                          <a:latin typeface="+mn-lt"/>
                          <a:ea typeface="Calibri"/>
                          <a:cs typeface="Times New Roman"/>
                        </a:rPr>
                        <a:t>(Group based on Formal Placement Assessment)</a:t>
                      </a:r>
                      <a:endParaRPr lang="en-US" sz="1000" dirty="0">
                        <a:solidFill>
                          <a:srgbClr val="00B050"/>
                        </a:solidFill>
                        <a:effectLst/>
                        <a:latin typeface="+mn-lt"/>
                        <a:ea typeface="Calibri"/>
                        <a:cs typeface="Times New Roman"/>
                      </a:endParaRPr>
                    </a:p>
                  </a:txBody>
                  <a:tcPr marL="61924" marR="61924" marT="0" marB="0"/>
                </a:tc>
              </a:tr>
              <a:tr h="952328">
                <a:tc>
                  <a:txBody>
                    <a:bodyPr/>
                    <a:lstStyle/>
                    <a:p>
                      <a:pPr marL="0" marR="0">
                        <a:lnSpc>
                          <a:spcPct val="115000"/>
                        </a:lnSpc>
                        <a:spcBef>
                          <a:spcPts val="0"/>
                        </a:spcBef>
                        <a:spcAft>
                          <a:spcPts val="0"/>
                        </a:spcAft>
                      </a:pPr>
                      <a:r>
                        <a:rPr lang="en-US" sz="1000" dirty="0">
                          <a:solidFill>
                            <a:srgbClr val="002060"/>
                          </a:solidFill>
                          <a:effectLst/>
                        </a:rPr>
                        <a:t>Letter Name/Letter Sound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effectLst/>
                          <a:latin typeface="Calibri"/>
                          <a:ea typeface="Calibri"/>
                          <a:cs typeface="Times New Roman"/>
                        </a:rPr>
                        <a:t>Unit</a:t>
                      </a:r>
                      <a:r>
                        <a:rPr lang="en-US" sz="1100" b="1" baseline="0" dirty="0" smtClean="0">
                          <a:effectLst/>
                          <a:latin typeface="Calibri"/>
                          <a:ea typeface="Calibri"/>
                          <a:cs typeface="Times New Roman"/>
                        </a:rPr>
                        <a:t> 2</a:t>
                      </a:r>
                    </a:p>
                    <a:p>
                      <a:pPr marL="0" marR="0">
                        <a:lnSpc>
                          <a:spcPct val="115000"/>
                        </a:lnSpc>
                        <a:spcBef>
                          <a:spcPts val="0"/>
                        </a:spcBef>
                        <a:spcAft>
                          <a:spcPts val="0"/>
                        </a:spcAft>
                      </a:pPr>
                      <a:endParaRPr lang="en-US" sz="1100" baseline="0" dirty="0" smtClean="0">
                        <a:effectLst/>
                        <a:latin typeface="Calibri"/>
                        <a:ea typeface="Calibri"/>
                        <a:cs typeface="Times New Roman"/>
                      </a:endParaRPr>
                    </a:p>
                    <a:p>
                      <a:pPr marL="0" marR="0">
                        <a:lnSpc>
                          <a:spcPct val="115000"/>
                        </a:lnSpc>
                        <a:spcBef>
                          <a:spcPts val="0"/>
                        </a:spcBef>
                        <a:spcAft>
                          <a:spcPts val="0"/>
                        </a:spcAft>
                      </a:pPr>
                      <a:r>
                        <a:rPr lang="en-US" sz="1100" dirty="0" smtClean="0">
                          <a:effectLst/>
                          <a:latin typeface="Calibri"/>
                          <a:ea typeface="Calibri"/>
                          <a:cs typeface="Times New Roman"/>
                        </a:rPr>
                        <a:t>Optional </a:t>
                      </a:r>
                      <a:r>
                        <a:rPr lang="en-US" sz="1100" dirty="0">
                          <a:effectLst/>
                          <a:latin typeface="Calibri"/>
                          <a:ea typeface="Calibri"/>
                          <a:cs typeface="Times New Roman"/>
                        </a:rPr>
                        <a:t>Pretest</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a:t>
                      </a:r>
                      <a:r>
                        <a:rPr lang="en-US" sz="1100" dirty="0">
                          <a:solidFill>
                            <a:schemeClr val="tx1"/>
                          </a:solidFill>
                          <a:effectLst/>
                          <a:latin typeface="Calibri"/>
                          <a:ea typeface="Calibri"/>
                          <a:cs typeface="Times New Roman"/>
                        </a:rPr>
                        <a:t>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For those children who fall below benchmarks on all other Unit 1 Assessments</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endParaRPr lang="en-US" sz="1100" b="1" dirty="0">
                        <a:solidFill>
                          <a:schemeClr val="tx1"/>
                        </a:solidFill>
                        <a:effectLst/>
                        <a:latin typeface="Calibri"/>
                        <a:ea typeface="Calibri"/>
                        <a:cs typeface="Times New Roman"/>
                      </a:endParaRPr>
                    </a:p>
                  </a:txBody>
                  <a:tcPr marL="68580" marR="68580" marT="0" marB="0"/>
                </a:tc>
              </a:tr>
              <a:tr h="567370">
                <a:tc>
                  <a:txBody>
                    <a:bodyPr/>
                    <a:lstStyle/>
                    <a:p>
                      <a:pPr marL="0" marR="0">
                        <a:lnSpc>
                          <a:spcPct val="115000"/>
                        </a:lnSpc>
                        <a:spcBef>
                          <a:spcPts val="0"/>
                        </a:spcBef>
                        <a:spcAft>
                          <a:spcPts val="0"/>
                        </a:spcAft>
                      </a:pPr>
                      <a:r>
                        <a:rPr lang="en-US" sz="1000" dirty="0">
                          <a:solidFill>
                            <a:srgbClr val="002060"/>
                          </a:solidFill>
                          <a:effectLst/>
                        </a:rPr>
                        <a:t>Writing Strokes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effectLst/>
                        </a:rPr>
                        <a:t>End of Unit 2</a:t>
                      </a:r>
                    </a:p>
                    <a:p>
                      <a:pPr marL="0" marR="0">
                        <a:lnSpc>
                          <a:spcPct val="115000"/>
                        </a:lnSpc>
                        <a:spcBef>
                          <a:spcPts val="0"/>
                        </a:spcBef>
                        <a:spcAft>
                          <a:spcPts val="0"/>
                        </a:spcAft>
                      </a:pPr>
                      <a:r>
                        <a:rPr lang="en-US" sz="1000" dirty="0">
                          <a:effectLst/>
                        </a:rPr>
                        <a:t> </a:t>
                      </a:r>
                    </a:p>
                    <a:p>
                      <a:pPr marL="0" marR="0" algn="l" defTabSz="457200" rtl="0" eaLnBrk="1" latinLnBrk="0" hangingPunct="1">
                        <a:lnSpc>
                          <a:spcPct val="115000"/>
                        </a:lnSpc>
                        <a:spcBef>
                          <a:spcPts val="0"/>
                        </a:spcBef>
                        <a:spcAft>
                          <a:spcPts val="0"/>
                        </a:spcAft>
                      </a:pPr>
                      <a:r>
                        <a:rPr lang="en-US" sz="1100" i="1" kern="1200" dirty="0">
                          <a:solidFill>
                            <a:schemeClr val="dk1"/>
                          </a:solidFill>
                          <a:effectLst/>
                          <a:latin typeface="Calibri"/>
                          <a:ea typeface="Calibri"/>
                          <a:cs typeface="Times New Roman"/>
                        </a:rPr>
                        <a:t>Given to all students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r h="1142794">
                <a:tc>
                  <a:txBody>
                    <a:bodyPr/>
                    <a:lstStyle/>
                    <a:p>
                      <a:pPr marL="0" marR="0">
                        <a:lnSpc>
                          <a:spcPct val="115000"/>
                        </a:lnSpc>
                        <a:spcBef>
                          <a:spcPts val="0"/>
                        </a:spcBef>
                        <a:spcAft>
                          <a:spcPts val="0"/>
                        </a:spcAft>
                      </a:pPr>
                      <a:r>
                        <a:rPr lang="en-US" sz="1000" dirty="0">
                          <a:solidFill>
                            <a:srgbClr val="002060"/>
                          </a:solidFill>
                          <a:effectLst/>
                        </a:rPr>
                        <a:t>Word </a:t>
                      </a:r>
                      <a:r>
                        <a:rPr lang="en-US" sz="1000" dirty="0" smtClean="0">
                          <a:solidFill>
                            <a:srgbClr val="002060"/>
                          </a:solidFill>
                          <a:effectLst/>
                        </a:rPr>
                        <a:t>Recognition/Word Reading</a:t>
                      </a:r>
                      <a:endParaRPr lang="en-US" sz="1000" dirty="0">
                        <a:solidFill>
                          <a:srgbClr val="002060"/>
                        </a:solidFill>
                        <a:effectLst/>
                      </a:endParaRPr>
                    </a:p>
                    <a:p>
                      <a:pPr marL="0" marR="0">
                        <a:lnSpc>
                          <a:spcPct val="115000"/>
                        </a:lnSpc>
                        <a:spcBef>
                          <a:spcPts val="0"/>
                        </a:spcBef>
                        <a:spcAft>
                          <a:spcPts val="0"/>
                        </a:spcAft>
                      </a:pPr>
                      <a:r>
                        <a:rPr lang="en-US" sz="1000" dirty="0">
                          <a:solidFill>
                            <a:srgbClr val="002060"/>
                          </a:solidFill>
                          <a:effectLst/>
                        </a:rPr>
                        <a:t> </a:t>
                      </a:r>
                    </a:p>
                    <a:p>
                      <a:pPr marL="0" marR="0">
                        <a:lnSpc>
                          <a:spcPct val="115000"/>
                        </a:lnSpc>
                        <a:spcBef>
                          <a:spcPts val="0"/>
                        </a:spcBef>
                        <a:spcAft>
                          <a:spcPts val="0"/>
                        </a:spcAft>
                      </a:pPr>
                      <a:r>
                        <a:rPr lang="en-US" sz="1000" dirty="0">
                          <a:solidFill>
                            <a:srgbClr val="002060"/>
                          </a:solidFill>
                          <a:effectLst/>
                        </a:rPr>
                        <a:t>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a:effectLst/>
                          <a:latin typeface="Calibri"/>
                          <a:ea typeface="Calibri"/>
                          <a:cs typeface="Times New Roman"/>
                        </a:rPr>
                        <a:t>Unit </a:t>
                      </a:r>
                      <a:r>
                        <a:rPr lang="en-US" sz="1100" b="1" dirty="0" smtClean="0">
                          <a:effectLst/>
                          <a:latin typeface="Calibri"/>
                          <a:ea typeface="Calibri"/>
                          <a:cs typeface="Times New Roman"/>
                        </a:rPr>
                        <a:t>3, 4, 5</a:t>
                      </a:r>
                      <a:endParaRPr lang="en-US" sz="1100" b="1" dirty="0">
                        <a:effectLst/>
                        <a:latin typeface="Calibri"/>
                        <a:ea typeface="Calibri"/>
                        <a:cs typeface="Times New Roman"/>
                      </a:endParaRPr>
                    </a:p>
                    <a:p>
                      <a:pPr marL="0" marR="0">
                        <a:lnSpc>
                          <a:spcPct val="115000"/>
                        </a:lnSpc>
                        <a:spcBef>
                          <a:spcPts val="0"/>
                        </a:spcBef>
                        <a:spcAft>
                          <a:spcPts val="0"/>
                        </a:spcAft>
                      </a:pPr>
                      <a:endParaRPr lang="en-US" sz="1100" i="1" dirty="0" smtClean="0">
                        <a:effectLst/>
                        <a:latin typeface="Calibri"/>
                        <a:ea typeface="Calibri"/>
                        <a:cs typeface="Times New Roman"/>
                      </a:endParaRPr>
                    </a:p>
                    <a:p>
                      <a:pPr marL="0" marR="0">
                        <a:lnSpc>
                          <a:spcPct val="115000"/>
                        </a:lnSpc>
                        <a:spcBef>
                          <a:spcPts val="0"/>
                        </a:spcBef>
                        <a:spcAft>
                          <a:spcPts val="0"/>
                        </a:spcAft>
                      </a:pPr>
                      <a:r>
                        <a:rPr lang="en-US" sz="1100" i="1" dirty="0" smtClean="0">
                          <a:effectLst/>
                          <a:latin typeface="Calibri"/>
                          <a:ea typeface="Calibri"/>
                          <a:cs typeface="Times New Roman"/>
                        </a:rPr>
                        <a:t>Given </a:t>
                      </a:r>
                      <a:r>
                        <a:rPr lang="en-US" sz="1100" i="1" dirty="0">
                          <a:effectLst/>
                          <a:latin typeface="Calibri"/>
                          <a:ea typeface="Calibri"/>
                          <a:cs typeface="Times New Roman"/>
                        </a:rPr>
                        <a:t>to all </a:t>
                      </a:r>
                      <a:r>
                        <a:rPr lang="en-US" sz="1100" i="1" dirty="0" smtClean="0">
                          <a:effectLst/>
                          <a:latin typeface="Calibri"/>
                          <a:ea typeface="Calibri"/>
                          <a:cs typeface="Times New Roman"/>
                        </a:rPr>
                        <a:t>students; Expands</a:t>
                      </a:r>
                      <a:r>
                        <a:rPr lang="en-US" sz="1100" i="1" baseline="0" dirty="0" smtClean="0">
                          <a:effectLst/>
                          <a:latin typeface="Calibri"/>
                          <a:ea typeface="Calibri"/>
                          <a:cs typeface="Times New Roman"/>
                        </a:rPr>
                        <a:t> to Word Reading </a:t>
                      </a:r>
                      <a:r>
                        <a:rPr lang="en-US" sz="1100" i="1" dirty="0" smtClean="0">
                          <a:effectLst/>
                          <a:latin typeface="Calibri"/>
                          <a:ea typeface="Calibri"/>
                          <a:cs typeface="Times New Roman"/>
                        </a:rPr>
                        <a:t>if child doesn’t </a:t>
                      </a:r>
                      <a:r>
                        <a:rPr lang="en-US" sz="1100" i="1" kern="1200" dirty="0" smtClean="0">
                          <a:solidFill>
                            <a:schemeClr val="dk1"/>
                          </a:solidFill>
                          <a:effectLst/>
                          <a:latin typeface="Calibri"/>
                          <a:ea typeface="Calibri"/>
                          <a:cs typeface="Times New Roman"/>
                        </a:rPr>
                        <a:t>pass</a:t>
                      </a:r>
                      <a:r>
                        <a:rPr lang="en-US" sz="1100" i="1" dirty="0" smtClean="0">
                          <a:effectLst/>
                          <a:latin typeface="Calibri"/>
                          <a:ea typeface="Calibri"/>
                          <a:cs typeface="Times New Roman"/>
                        </a:rPr>
                        <a:t> benchmark on Recognition</a:t>
                      </a:r>
                      <a:endParaRPr lang="en-US" sz="1100" i="1" baseline="0" dirty="0" smtClean="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dirty="0" smtClean="0">
                          <a:solidFill>
                            <a:schemeClr val="tx1"/>
                          </a:solidFill>
                          <a:effectLst/>
                          <a:latin typeface="Calibri"/>
                          <a:ea typeface="Calibri"/>
                          <a:cs typeface="Times New Roman"/>
                        </a:rPr>
                        <a:t>Word Recognition given </a:t>
                      </a:r>
                      <a:r>
                        <a:rPr lang="en-US" sz="1100" i="1" dirty="0">
                          <a:solidFill>
                            <a:schemeClr val="tx1"/>
                          </a:solidFill>
                          <a:effectLst/>
                          <a:latin typeface="Calibri"/>
                          <a:ea typeface="Calibri"/>
                          <a:cs typeface="Times New Roman"/>
                        </a:rPr>
                        <a:t>to all </a:t>
                      </a:r>
                      <a:r>
                        <a:rPr lang="en-US" sz="1100" i="1" dirty="0" smtClean="0">
                          <a:solidFill>
                            <a:schemeClr val="tx1"/>
                          </a:solidFill>
                          <a:effectLst/>
                          <a:latin typeface="Calibri"/>
                          <a:ea typeface="Calibri"/>
                          <a:cs typeface="Times New Roman"/>
                        </a:rPr>
                        <a:t>students; no Word Reading</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Word Reading  </a:t>
                      </a:r>
                      <a:r>
                        <a:rPr lang="en-US" sz="1100" i="1" kern="1200" dirty="0">
                          <a:solidFill>
                            <a:schemeClr val="tx1"/>
                          </a:solidFill>
                          <a:effectLst/>
                          <a:latin typeface="Calibri"/>
                          <a:ea typeface="Calibri"/>
                          <a:cs typeface="Times New Roman"/>
                        </a:rPr>
                        <a:t>for students who fall below benchmarks on story reading assessments</a:t>
                      </a:r>
                    </a:p>
                  </a:txBody>
                  <a:tcPr marL="68580" marR="68580" marT="0" marB="0"/>
                </a:tc>
              </a:tr>
              <a:tr h="1090214">
                <a:tc>
                  <a:txBody>
                    <a:bodyPr/>
                    <a:lstStyle/>
                    <a:p>
                      <a:pPr marL="0" marR="0">
                        <a:lnSpc>
                          <a:spcPct val="115000"/>
                        </a:lnSpc>
                        <a:spcBef>
                          <a:spcPts val="0"/>
                        </a:spcBef>
                        <a:spcAft>
                          <a:spcPts val="0"/>
                        </a:spcAft>
                      </a:pPr>
                      <a:r>
                        <a:rPr lang="en-US" sz="1000" dirty="0" smtClean="0">
                          <a:solidFill>
                            <a:srgbClr val="002060"/>
                          </a:solidFill>
                          <a:effectLst/>
                        </a:rPr>
                        <a:t>Story Comprehension</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r>
                        <a:rPr lang="en-US" sz="1100" b="1" baseline="0" dirty="0" smtClean="0">
                          <a:solidFill>
                            <a:schemeClr val="tx1"/>
                          </a:solidFill>
                          <a:effectLst/>
                          <a:latin typeface="Calibri"/>
                          <a:ea typeface="Calibri"/>
                          <a:cs typeface="Times New Roman"/>
                        </a:rPr>
                        <a:t> for initial test battery </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a:solidFill>
                            <a:schemeClr val="tx1"/>
                          </a:solidFill>
                          <a:effectLst/>
                          <a:latin typeface="Calibri"/>
                          <a:ea typeface="Calibri"/>
                          <a:cs typeface="Times New Roman"/>
                        </a:rPr>
                        <a:t>Only for those children who score AT OR ABOVE benchmark on Word Recognition</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All Students</a:t>
                      </a:r>
                      <a:endParaRPr lang="en-US" sz="1100" i="1" kern="1200" dirty="0">
                        <a:solidFill>
                          <a:schemeClr val="tx1"/>
                        </a:solidFill>
                        <a:effectLst/>
                        <a:latin typeface="Calibri"/>
                        <a:ea typeface="Calibri"/>
                        <a:cs typeface="Times New Roman"/>
                      </a:endParaRPr>
                    </a:p>
                  </a:txBody>
                  <a:tcPr marL="68580" marR="68580" marT="0" marB="0"/>
                </a:tc>
              </a:tr>
              <a:tr h="1134743">
                <a:tc>
                  <a:txBody>
                    <a:bodyPr/>
                    <a:lstStyle/>
                    <a:p>
                      <a:pPr marL="0" marR="0">
                        <a:lnSpc>
                          <a:spcPct val="115000"/>
                        </a:lnSpc>
                        <a:spcBef>
                          <a:spcPts val="0"/>
                        </a:spcBef>
                        <a:spcAft>
                          <a:spcPts val="0"/>
                        </a:spcAft>
                      </a:pPr>
                      <a:r>
                        <a:rPr lang="en-US" sz="1000" dirty="0" smtClean="0">
                          <a:solidFill>
                            <a:srgbClr val="002060"/>
                          </a:solidFill>
                          <a:effectLst/>
                        </a:rPr>
                        <a:t>Pseudo Word </a:t>
                      </a:r>
                      <a:r>
                        <a:rPr lang="en-US" sz="1000" dirty="0">
                          <a:solidFill>
                            <a:srgbClr val="002060"/>
                          </a:solidFill>
                          <a:effectLst/>
                        </a:rPr>
                        <a:t>Reading</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 </a:t>
                      </a:r>
                      <a:r>
                        <a:rPr lang="en-US" sz="1000" b="1" dirty="0" smtClean="0">
                          <a:solidFill>
                            <a:schemeClr val="tx1"/>
                          </a:solidFill>
                          <a:effectLst/>
                        </a:rPr>
                        <a:t>OPTIONAL </a:t>
                      </a:r>
                      <a:r>
                        <a:rPr lang="en-US" sz="1000" b="1" dirty="0">
                          <a:solidFill>
                            <a:schemeClr val="tx1"/>
                          </a:solidFill>
                          <a:effectLst/>
                        </a:rPr>
                        <a:t>assessment </a:t>
                      </a:r>
                      <a:r>
                        <a:rPr lang="en-US" sz="1000" b="1" dirty="0" smtClean="0">
                          <a:solidFill>
                            <a:schemeClr val="tx1"/>
                          </a:solidFill>
                          <a:effectLst/>
                        </a:rPr>
                        <a:t>from Unit 8 </a:t>
                      </a:r>
                    </a:p>
                    <a:p>
                      <a:pPr marL="0" marR="0">
                        <a:lnSpc>
                          <a:spcPct val="115000"/>
                        </a:lnSpc>
                        <a:spcBef>
                          <a:spcPts val="0"/>
                        </a:spcBef>
                        <a:spcAft>
                          <a:spcPts val="0"/>
                        </a:spcAft>
                      </a:pPr>
                      <a:endParaRPr lang="en-US" sz="1000" dirty="0" smtClean="0">
                        <a:solidFill>
                          <a:schemeClr val="tx1"/>
                        </a:solidFill>
                        <a:effectLst/>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For probing placement of incoming </a:t>
                      </a:r>
                      <a:r>
                        <a:rPr lang="en-US" sz="1100" i="1" kern="1200" dirty="0">
                          <a:solidFill>
                            <a:schemeClr val="tx1"/>
                          </a:solidFill>
                          <a:effectLst/>
                          <a:latin typeface="Calibri"/>
                          <a:ea typeface="Calibri"/>
                          <a:cs typeface="Times New Roman"/>
                        </a:rPr>
                        <a:t>K students with very strong contextual reading skills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Placement Assessment</a:t>
                      </a:r>
                      <a:endParaRPr lang="en-US" sz="1000" b="1" dirty="0">
                        <a:solidFill>
                          <a:schemeClr val="tx1"/>
                        </a:solidFill>
                        <a:effectLst/>
                      </a:endParaRP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r>
                        <a:rPr lang="en-US" sz="1100" i="1" kern="1200" dirty="0" smtClean="0">
                          <a:solidFill>
                            <a:schemeClr val="tx1"/>
                          </a:solidFill>
                          <a:effectLst/>
                          <a:latin typeface="Calibri"/>
                          <a:ea typeface="Calibri"/>
                          <a:cs typeface="Times New Roman"/>
                        </a:rPr>
                        <a:t>Only given for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Assessment</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given to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r>
              <a:tr h="917698">
                <a:tc>
                  <a:txBody>
                    <a:bodyPr/>
                    <a:lstStyle/>
                    <a:p>
                      <a:pPr marL="0" marR="0">
                        <a:lnSpc>
                          <a:spcPct val="115000"/>
                        </a:lnSpc>
                        <a:spcBef>
                          <a:spcPts val="0"/>
                        </a:spcBef>
                        <a:spcAft>
                          <a:spcPts val="0"/>
                        </a:spcAft>
                      </a:pPr>
                      <a:r>
                        <a:rPr lang="en-US" sz="1000" dirty="0">
                          <a:solidFill>
                            <a:srgbClr val="002060"/>
                          </a:solidFill>
                          <a:effectLst/>
                        </a:rPr>
                        <a:t>Code Diagnostic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 for initial test battery</a:t>
                      </a:r>
                      <a:endParaRPr lang="en-US" sz="1000" b="1" i="1" dirty="0" smtClean="0">
                        <a:solidFill>
                          <a:schemeClr val="tx1"/>
                        </a:solidFill>
                        <a:effectLst/>
                        <a:latin typeface="Calibri"/>
                        <a:ea typeface="Calibri"/>
                        <a:cs typeface="Times New Roman"/>
                      </a:endParaRPr>
                    </a:p>
                    <a:p>
                      <a:pPr marL="0" marR="0">
                        <a:lnSpc>
                          <a:spcPct val="115000"/>
                        </a:lnSpc>
                        <a:spcBef>
                          <a:spcPts val="0"/>
                        </a:spcBef>
                        <a:spcAft>
                          <a:spcPts val="0"/>
                        </a:spcAft>
                      </a:pPr>
                      <a:endParaRPr lang="en-US" sz="1000" i="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Unit 1 Placement Assessment </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for those falling below benchmark on Word Recognition and Pseudoword reading</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bl>
          </a:graphicData>
        </a:graphic>
      </p:graphicFrame>
      <p:sp>
        <p:nvSpPr>
          <p:cNvPr id="8" name="Right Arrow 7"/>
          <p:cNvSpPr/>
          <p:nvPr/>
        </p:nvSpPr>
        <p:spPr>
          <a:xfrm rot="9115910">
            <a:off x="739169" y="1974470"/>
            <a:ext cx="342900" cy="1905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14454305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Recognition Assessment</a:t>
            </a:r>
            <a:endParaRPr lang="en-US" dirty="0"/>
          </a:p>
        </p:txBody>
      </p:sp>
      <p:sp>
        <p:nvSpPr>
          <p:cNvPr id="3" name="Content Placeholder 2"/>
          <p:cNvSpPr>
            <a:spLocks noGrp="1"/>
          </p:cNvSpPr>
          <p:nvPr>
            <p:ph sz="half" idx="1"/>
          </p:nvPr>
        </p:nvSpPr>
        <p:spPr/>
        <p:txBody>
          <a:bodyPr/>
          <a:lstStyle/>
          <a:p>
            <a:pPr marL="0" indent="0">
              <a:buNone/>
            </a:pPr>
            <a:endParaRPr lang="en-US" dirty="0" smtClean="0"/>
          </a:p>
          <a:p>
            <a:pPr marL="0" indent="0">
              <a:buNone/>
            </a:pPr>
            <a:r>
              <a:rPr lang="en-US" dirty="0"/>
              <a:t>	</a:t>
            </a:r>
            <a:r>
              <a:rPr lang="en-US" dirty="0" smtClean="0"/>
              <a:t>	</a:t>
            </a:r>
            <a:endParaRPr lang="en-US" dirty="0"/>
          </a:p>
        </p:txBody>
      </p:sp>
      <p:sp>
        <p:nvSpPr>
          <p:cNvPr id="9" name="Content Placeholder 8"/>
          <p:cNvSpPr>
            <a:spLocks noGrp="1"/>
          </p:cNvSpPr>
          <p:nvPr>
            <p:ph sz="half" idx="2"/>
          </p:nvPr>
        </p:nvSpPr>
        <p:spPr/>
        <p:txBody>
          <a:bodyPr/>
          <a:lstStyle/>
          <a:p>
            <a:r>
              <a:rPr lang="en-US" sz="1400" dirty="0" smtClean="0"/>
              <a:t>Administered whole group in k and Grade 1.</a:t>
            </a:r>
          </a:p>
          <a:p>
            <a:endParaRPr lang="en-US" sz="1400" dirty="0" smtClean="0"/>
          </a:p>
          <a:p>
            <a:r>
              <a:rPr lang="en-US" sz="1400" dirty="0" smtClean="0"/>
              <a:t>In K, used as an end-of-unit test in most units</a:t>
            </a:r>
            <a:r>
              <a:rPr lang="en-US" sz="1400" dirty="0"/>
              <a:t> </a:t>
            </a:r>
            <a:r>
              <a:rPr lang="en-US" sz="1400" dirty="0" smtClean="0"/>
              <a:t>to assess letter patterns taught within unit.</a:t>
            </a:r>
          </a:p>
          <a:p>
            <a:endParaRPr lang="en-US" sz="1400" dirty="0"/>
          </a:p>
          <a:p>
            <a:r>
              <a:rPr lang="en-US" sz="1400" dirty="0" smtClean="0"/>
              <a:t>In Grade 1, this is the first placement test administered.</a:t>
            </a:r>
          </a:p>
          <a:p>
            <a:endParaRPr lang="en-US" sz="1400" dirty="0" smtClean="0"/>
          </a:p>
          <a:p>
            <a:r>
              <a:rPr lang="en-US" sz="1400" dirty="0" smtClean="0"/>
              <a:t>In Grade 2,  is only administered as a placement test if students fall below benchmark on story comprehension tests. (administered individually)</a:t>
            </a:r>
          </a:p>
          <a:p>
            <a:endParaRPr lang="en-US" sz="1400" dirty="0" smtClean="0"/>
          </a:p>
          <a:p>
            <a:r>
              <a:rPr lang="en-US" sz="1400" dirty="0" smtClean="0"/>
              <a:t>Grades 1 and 2  Word recognition assessments contain words with letter patterns taught in previous grade.</a:t>
            </a:r>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12</a:t>
            </a:fld>
            <a:endParaRPr lang="en-US" dirty="0">
              <a:solidFill>
                <a:srgbClr val="FFFFF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1804"/>
          <a:stretch/>
        </p:blipFill>
        <p:spPr>
          <a:xfrm>
            <a:off x="304800" y="2306580"/>
            <a:ext cx="2277242" cy="2570220"/>
          </a:xfrm>
          <a:prstGeom prst="rect">
            <a:avLst/>
          </a:prstGeom>
          <a:ln>
            <a:solidFill>
              <a:schemeClr val="tx1"/>
            </a:solidFill>
          </a:ln>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3421" y="3886198"/>
            <a:ext cx="2100765" cy="2209801"/>
          </a:xfrm>
          <a:prstGeom prst="rect">
            <a:avLst/>
          </a:prstGeom>
          <a:ln>
            <a:solidFill>
              <a:schemeClr val="tx1"/>
            </a:solidFill>
          </a:ln>
        </p:spPr>
      </p:pic>
      <p:sp>
        <p:nvSpPr>
          <p:cNvPr id="14" name="TextBox 13"/>
          <p:cNvSpPr txBox="1"/>
          <p:nvPr/>
        </p:nvSpPr>
        <p:spPr>
          <a:xfrm>
            <a:off x="168087" y="1966356"/>
            <a:ext cx="2727513" cy="369332"/>
          </a:xfrm>
          <a:prstGeom prst="rect">
            <a:avLst/>
          </a:prstGeom>
          <a:noFill/>
        </p:spPr>
        <p:txBody>
          <a:bodyPr wrap="square" rtlCol="0">
            <a:spAutoFit/>
          </a:bodyPr>
          <a:lstStyle/>
          <a:p>
            <a:r>
              <a:rPr lang="en-US" b="1" dirty="0" smtClean="0">
                <a:solidFill>
                  <a:srgbClr val="3D7FA9"/>
                </a:solidFill>
              </a:rPr>
              <a:t>K, </a:t>
            </a:r>
            <a:r>
              <a:rPr lang="en-US" b="1" dirty="0">
                <a:solidFill>
                  <a:srgbClr val="3D7FA9"/>
                </a:solidFill>
              </a:rPr>
              <a:t> </a:t>
            </a:r>
            <a:r>
              <a:rPr lang="en-US" b="1" dirty="0" smtClean="0">
                <a:solidFill>
                  <a:srgbClr val="3D7FA9"/>
                </a:solidFill>
              </a:rPr>
              <a:t>End-of Unit</a:t>
            </a:r>
            <a:endParaRPr lang="en-US" b="1" dirty="0">
              <a:solidFill>
                <a:srgbClr val="3D7FA9"/>
              </a:solidFill>
            </a:endParaRPr>
          </a:p>
        </p:txBody>
      </p:sp>
      <p:sp>
        <p:nvSpPr>
          <p:cNvPr id="13" name="Oval 12"/>
          <p:cNvSpPr/>
          <p:nvPr/>
        </p:nvSpPr>
        <p:spPr>
          <a:xfrm>
            <a:off x="136914" y="1894257"/>
            <a:ext cx="2834886" cy="544143"/>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0" name="TextBox 9"/>
          <p:cNvSpPr txBox="1"/>
          <p:nvPr/>
        </p:nvSpPr>
        <p:spPr>
          <a:xfrm>
            <a:off x="1554358" y="3733800"/>
            <a:ext cx="3468290" cy="369332"/>
          </a:xfrm>
          <a:prstGeom prst="rect">
            <a:avLst/>
          </a:prstGeom>
          <a:noFill/>
        </p:spPr>
        <p:txBody>
          <a:bodyPr wrap="square" rtlCol="0">
            <a:spAutoFit/>
          </a:bodyPr>
          <a:lstStyle/>
          <a:p>
            <a:r>
              <a:rPr lang="en-US" b="1" dirty="0" smtClean="0">
                <a:solidFill>
                  <a:srgbClr val="3D7FA9"/>
                </a:solidFill>
              </a:rPr>
              <a:t>G1, G2, Placement Tests</a:t>
            </a:r>
            <a:endParaRPr lang="en-US" b="1" dirty="0">
              <a:solidFill>
                <a:srgbClr val="3D7FA9"/>
              </a:solidFill>
            </a:endParaRPr>
          </a:p>
        </p:txBody>
      </p:sp>
      <p:sp>
        <p:nvSpPr>
          <p:cNvPr id="11" name="Oval 10"/>
          <p:cNvSpPr/>
          <p:nvPr/>
        </p:nvSpPr>
        <p:spPr>
          <a:xfrm>
            <a:off x="1600200" y="3609409"/>
            <a:ext cx="2712842" cy="58690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93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Recognition Assessment</a:t>
            </a:r>
            <a:endParaRPr lang="en-US" dirty="0"/>
          </a:p>
        </p:txBody>
      </p:sp>
      <p:sp>
        <p:nvSpPr>
          <p:cNvPr id="3" name="Content Placeholder 2"/>
          <p:cNvSpPr>
            <a:spLocks noGrp="1"/>
          </p:cNvSpPr>
          <p:nvPr>
            <p:ph sz="half" idx="1"/>
          </p:nvPr>
        </p:nvSpPr>
        <p:spPr/>
        <p:txBody>
          <a:bodyPr/>
          <a:lstStyle/>
          <a:p>
            <a:pPr marL="0" indent="0">
              <a:buNone/>
            </a:pPr>
            <a:r>
              <a:rPr lang="en-US" dirty="0" smtClean="0"/>
              <a:t>		</a:t>
            </a:r>
            <a:endParaRPr lang="en-US" dirty="0"/>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13</a:t>
            </a:fld>
            <a:endParaRPr lang="en-US" dirty="0">
              <a:solidFill>
                <a:srgbClr val="FFFFFF"/>
              </a:solidFill>
            </a:endParaRPr>
          </a:p>
        </p:txBody>
      </p:sp>
      <p:sp>
        <p:nvSpPr>
          <p:cNvPr id="9" name="TextBox 8"/>
          <p:cNvSpPr txBox="1"/>
          <p:nvPr/>
        </p:nvSpPr>
        <p:spPr>
          <a:xfrm>
            <a:off x="152401" y="1487269"/>
            <a:ext cx="3733799" cy="646331"/>
          </a:xfrm>
          <a:prstGeom prst="rect">
            <a:avLst/>
          </a:prstGeom>
          <a:noFill/>
        </p:spPr>
        <p:txBody>
          <a:bodyPr wrap="square" rtlCol="0">
            <a:spAutoFit/>
          </a:bodyPr>
          <a:lstStyle/>
          <a:p>
            <a:endParaRPr lang="en-US" b="1" dirty="0" smtClean="0">
              <a:solidFill>
                <a:srgbClr val="3D7FA9"/>
              </a:solidFill>
            </a:endParaRPr>
          </a:p>
          <a:p>
            <a:r>
              <a:rPr lang="en-US" b="1" dirty="0" smtClean="0">
                <a:solidFill>
                  <a:srgbClr val="3D7FA9"/>
                </a:solidFill>
              </a:rPr>
              <a:t>Scoring/Interpretation</a:t>
            </a:r>
            <a:endParaRPr lang="en-US" b="1" dirty="0">
              <a:solidFill>
                <a:srgbClr val="3D7FA9"/>
              </a:solidFill>
            </a:endParaRP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133600"/>
            <a:ext cx="3962400" cy="4209839"/>
          </a:xfrm>
          <a:prstGeom prst="rect">
            <a:avLst/>
          </a:prstGeom>
        </p:spPr>
      </p:pic>
      <p:sp>
        <p:nvSpPr>
          <p:cNvPr id="4" name="Content Placeholder 3"/>
          <p:cNvSpPr>
            <a:spLocks noGrp="1"/>
          </p:cNvSpPr>
          <p:nvPr>
            <p:ph sz="half" idx="2"/>
          </p:nvPr>
        </p:nvSpPr>
        <p:spPr/>
        <p:txBody>
          <a:bodyPr/>
          <a:lstStyle/>
          <a:p>
            <a:r>
              <a:rPr lang="en-US" sz="1400" dirty="0" smtClean="0"/>
              <a:t>Use individual score sheets to collect data</a:t>
            </a:r>
          </a:p>
          <a:p>
            <a:endParaRPr lang="en-US" sz="1400" dirty="0" smtClean="0"/>
          </a:p>
          <a:p>
            <a:r>
              <a:rPr lang="en-US" sz="1400" dirty="0" smtClean="0"/>
              <a:t>Score sheets match the assessments line for line for diagnostic evaluation</a:t>
            </a:r>
          </a:p>
          <a:p>
            <a:endParaRPr lang="en-US" sz="1400" dirty="0" smtClean="0"/>
          </a:p>
          <a:p>
            <a:r>
              <a:rPr lang="en-US" sz="1400" dirty="0" smtClean="0"/>
              <a:t>CKLA provides explicit guidelines for evaluating results</a:t>
            </a:r>
          </a:p>
          <a:p>
            <a:endParaRPr lang="en-US" sz="1400" dirty="0" smtClean="0"/>
          </a:p>
          <a:p>
            <a:r>
              <a:rPr lang="en-US" sz="1400" dirty="0" smtClean="0"/>
              <a:t>Use results to plan targeted instruction and for grouping</a:t>
            </a:r>
            <a:endParaRPr lang="en-US" sz="1400" dirty="0"/>
          </a:p>
        </p:txBody>
      </p:sp>
    </p:spTree>
    <p:extLst>
      <p:ext uri="{BB962C8B-B14F-4D97-AF65-F5344CB8AC3E}">
        <p14:creationId xmlns:p14="http://schemas.microsoft.com/office/powerpoint/2010/main" val="2637077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14</a:t>
            </a:fld>
            <a:endParaRPr lang="en-US" dirty="0">
              <a:solidFill>
                <a:srgbClr val="FFFFFF"/>
              </a:solidFill>
            </a:endParaRPr>
          </a:p>
        </p:txBody>
      </p:sp>
      <p:graphicFrame>
        <p:nvGraphicFramePr>
          <p:cNvPr id="7" name="Content Placeholder 2"/>
          <p:cNvGraphicFramePr>
            <a:graphicFrameLocks/>
          </p:cNvGraphicFramePr>
          <p:nvPr>
            <p:extLst>
              <p:ext uri="{D42A27DB-BD31-4B8C-83A1-F6EECF244321}">
                <p14:modId xmlns:p14="http://schemas.microsoft.com/office/powerpoint/2010/main" val="1748504930"/>
              </p:ext>
            </p:extLst>
          </p:nvPr>
        </p:nvGraphicFramePr>
        <p:xfrm>
          <a:off x="1" y="-4419"/>
          <a:ext cx="9143998" cy="6356451"/>
        </p:xfrm>
        <a:graphic>
          <a:graphicData uri="http://schemas.openxmlformats.org/drawingml/2006/table">
            <a:tbl>
              <a:tblPr firstRow="1" firstCol="1" bandRow="1">
                <a:tableStyleId>{5C22544A-7EE6-4342-B048-85BDC9FD1C3A}</a:tableStyleId>
              </a:tblPr>
              <a:tblGrid>
                <a:gridCol w="1368242"/>
                <a:gridCol w="2591442"/>
                <a:gridCol w="2592157"/>
                <a:gridCol w="2592157"/>
              </a:tblGrid>
              <a:tr h="519452">
                <a:tc>
                  <a:txBody>
                    <a:bodyPr/>
                    <a:lstStyle/>
                    <a:p>
                      <a:pPr marL="0" marR="0">
                        <a:lnSpc>
                          <a:spcPct val="115000"/>
                        </a:lnSpc>
                        <a:spcBef>
                          <a:spcPts val="0"/>
                        </a:spcBef>
                        <a:spcAft>
                          <a:spcPts val="0"/>
                        </a:spcAft>
                      </a:pP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smtClean="0">
                          <a:solidFill>
                            <a:srgbClr val="D54F48"/>
                          </a:solidFill>
                          <a:effectLst/>
                        </a:rPr>
                        <a:t>Kindergarten </a:t>
                      </a:r>
                    </a:p>
                    <a:p>
                      <a:pPr marL="0" marR="0">
                        <a:lnSpc>
                          <a:spcPct val="115000"/>
                        </a:lnSpc>
                        <a:spcBef>
                          <a:spcPts val="0"/>
                        </a:spcBef>
                        <a:spcAft>
                          <a:spcPts val="0"/>
                        </a:spcAft>
                      </a:pPr>
                      <a:r>
                        <a:rPr lang="en-US" sz="1000" dirty="0" smtClean="0">
                          <a:solidFill>
                            <a:srgbClr val="D54F48"/>
                          </a:solidFill>
                          <a:effectLst/>
                        </a:rPr>
                        <a:t>(Group</a:t>
                      </a:r>
                      <a:r>
                        <a:rPr lang="en-US" sz="1000" baseline="0" dirty="0" smtClean="0">
                          <a:solidFill>
                            <a:srgbClr val="D54F48"/>
                          </a:solidFill>
                          <a:effectLst/>
                        </a:rPr>
                        <a:t> based on t</a:t>
                      </a:r>
                      <a:r>
                        <a:rPr lang="en-US" sz="1000" dirty="0" smtClean="0">
                          <a:solidFill>
                            <a:srgbClr val="D54F48"/>
                          </a:solidFill>
                          <a:effectLst/>
                        </a:rPr>
                        <a:t>rend of data across first</a:t>
                      </a:r>
                      <a:r>
                        <a:rPr lang="en-US" sz="1000" baseline="0" dirty="0" smtClean="0">
                          <a:solidFill>
                            <a:srgbClr val="D54F48"/>
                          </a:solidFill>
                          <a:effectLst/>
                        </a:rPr>
                        <a:t> 5 Units)</a:t>
                      </a: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FF9900"/>
                          </a:solidFill>
                          <a:effectLst/>
                          <a:latin typeface="+mn-lt"/>
                        </a:rPr>
                        <a:t>First </a:t>
                      </a:r>
                      <a:r>
                        <a:rPr lang="en-US" sz="1000" dirty="0" smtClean="0">
                          <a:solidFill>
                            <a:srgbClr val="FF9900"/>
                          </a:solidFill>
                          <a:effectLst/>
                          <a:latin typeface="+mn-lt"/>
                        </a:rPr>
                        <a:t>Grade</a:t>
                      </a:r>
                    </a:p>
                    <a:p>
                      <a:pPr marL="0" marR="0">
                        <a:lnSpc>
                          <a:spcPct val="115000"/>
                        </a:lnSpc>
                        <a:spcBef>
                          <a:spcPts val="0"/>
                        </a:spcBef>
                        <a:spcAft>
                          <a:spcPts val="0"/>
                        </a:spcAft>
                      </a:pPr>
                      <a:r>
                        <a:rPr lang="en-US" sz="1000" dirty="0" smtClean="0">
                          <a:solidFill>
                            <a:srgbClr val="FF9900"/>
                          </a:solidFill>
                          <a:effectLst/>
                          <a:latin typeface="+mn-lt"/>
                          <a:ea typeface="Calibri"/>
                          <a:cs typeface="Times New Roman"/>
                        </a:rPr>
                        <a:t>(Group based on Formal</a:t>
                      </a:r>
                      <a:r>
                        <a:rPr lang="en-US" sz="1000" baseline="0" dirty="0" smtClean="0">
                          <a:solidFill>
                            <a:srgbClr val="FF9900"/>
                          </a:solidFill>
                          <a:effectLst/>
                          <a:latin typeface="+mn-lt"/>
                          <a:ea typeface="Calibri"/>
                          <a:cs typeface="Times New Roman"/>
                        </a:rPr>
                        <a:t> Placement Assessment)</a:t>
                      </a:r>
                      <a:endParaRPr lang="en-US" sz="1000" dirty="0">
                        <a:solidFill>
                          <a:srgbClr val="FF9900"/>
                        </a:solidFill>
                        <a:effectLst/>
                        <a:latin typeface="+mn-lt"/>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00B050"/>
                          </a:solidFill>
                          <a:effectLst/>
                          <a:latin typeface="+mn-lt"/>
                        </a:rPr>
                        <a:t>Second </a:t>
                      </a:r>
                      <a:r>
                        <a:rPr lang="en-US" sz="1000" dirty="0" smtClean="0">
                          <a:solidFill>
                            <a:srgbClr val="00B050"/>
                          </a:solidFill>
                          <a:effectLst/>
                          <a:latin typeface="+mn-lt"/>
                        </a:rPr>
                        <a:t>Grade</a:t>
                      </a:r>
                    </a:p>
                    <a:p>
                      <a:pPr marL="0" marR="0">
                        <a:lnSpc>
                          <a:spcPct val="115000"/>
                        </a:lnSpc>
                        <a:spcBef>
                          <a:spcPts val="0"/>
                        </a:spcBef>
                        <a:spcAft>
                          <a:spcPts val="0"/>
                        </a:spcAft>
                      </a:pPr>
                      <a:r>
                        <a:rPr lang="en-US" sz="1000" dirty="0" smtClean="0">
                          <a:solidFill>
                            <a:srgbClr val="00B050"/>
                          </a:solidFill>
                          <a:effectLst/>
                          <a:latin typeface="+mn-lt"/>
                          <a:ea typeface="Calibri"/>
                          <a:cs typeface="Times New Roman"/>
                        </a:rPr>
                        <a:t>(Group based on Formal Placement Assessment)</a:t>
                      </a:r>
                      <a:endParaRPr lang="en-US" sz="1000" dirty="0">
                        <a:solidFill>
                          <a:srgbClr val="00B050"/>
                        </a:solidFill>
                        <a:effectLst/>
                        <a:latin typeface="+mn-lt"/>
                        <a:ea typeface="Calibri"/>
                        <a:cs typeface="Times New Roman"/>
                      </a:endParaRPr>
                    </a:p>
                  </a:txBody>
                  <a:tcPr marL="61924" marR="61924" marT="0" marB="0"/>
                </a:tc>
              </a:tr>
              <a:tr h="952328">
                <a:tc>
                  <a:txBody>
                    <a:bodyPr/>
                    <a:lstStyle/>
                    <a:p>
                      <a:pPr marL="0" marR="0">
                        <a:lnSpc>
                          <a:spcPct val="115000"/>
                        </a:lnSpc>
                        <a:spcBef>
                          <a:spcPts val="0"/>
                        </a:spcBef>
                        <a:spcAft>
                          <a:spcPts val="0"/>
                        </a:spcAft>
                      </a:pPr>
                      <a:r>
                        <a:rPr lang="en-US" sz="1000" dirty="0">
                          <a:solidFill>
                            <a:srgbClr val="002060"/>
                          </a:solidFill>
                          <a:effectLst/>
                        </a:rPr>
                        <a:t>Letter Name/Letter Sound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effectLst/>
                          <a:latin typeface="Calibri"/>
                          <a:ea typeface="Calibri"/>
                          <a:cs typeface="Times New Roman"/>
                        </a:rPr>
                        <a:t>Unit</a:t>
                      </a:r>
                      <a:r>
                        <a:rPr lang="en-US" sz="1100" b="1" baseline="0" dirty="0" smtClean="0">
                          <a:effectLst/>
                          <a:latin typeface="Calibri"/>
                          <a:ea typeface="Calibri"/>
                          <a:cs typeface="Times New Roman"/>
                        </a:rPr>
                        <a:t> 2</a:t>
                      </a:r>
                    </a:p>
                    <a:p>
                      <a:pPr marL="0" marR="0">
                        <a:lnSpc>
                          <a:spcPct val="115000"/>
                        </a:lnSpc>
                        <a:spcBef>
                          <a:spcPts val="0"/>
                        </a:spcBef>
                        <a:spcAft>
                          <a:spcPts val="0"/>
                        </a:spcAft>
                      </a:pPr>
                      <a:endParaRPr lang="en-US" sz="1100" baseline="0" dirty="0" smtClean="0">
                        <a:effectLst/>
                        <a:latin typeface="Calibri"/>
                        <a:ea typeface="Calibri"/>
                        <a:cs typeface="Times New Roman"/>
                      </a:endParaRPr>
                    </a:p>
                    <a:p>
                      <a:pPr marL="0" marR="0">
                        <a:lnSpc>
                          <a:spcPct val="115000"/>
                        </a:lnSpc>
                        <a:spcBef>
                          <a:spcPts val="0"/>
                        </a:spcBef>
                        <a:spcAft>
                          <a:spcPts val="0"/>
                        </a:spcAft>
                      </a:pPr>
                      <a:r>
                        <a:rPr lang="en-US" sz="1100" dirty="0" smtClean="0">
                          <a:effectLst/>
                          <a:latin typeface="Calibri"/>
                          <a:ea typeface="Calibri"/>
                          <a:cs typeface="Times New Roman"/>
                        </a:rPr>
                        <a:t>Optional </a:t>
                      </a:r>
                      <a:r>
                        <a:rPr lang="en-US" sz="1100" dirty="0">
                          <a:effectLst/>
                          <a:latin typeface="Calibri"/>
                          <a:ea typeface="Calibri"/>
                          <a:cs typeface="Times New Roman"/>
                        </a:rPr>
                        <a:t>Pretest</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a:t>
                      </a:r>
                      <a:r>
                        <a:rPr lang="en-US" sz="1100" dirty="0">
                          <a:solidFill>
                            <a:schemeClr val="tx1"/>
                          </a:solidFill>
                          <a:effectLst/>
                          <a:latin typeface="Calibri"/>
                          <a:ea typeface="Calibri"/>
                          <a:cs typeface="Times New Roman"/>
                        </a:rPr>
                        <a:t>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For those children who fall below benchmarks on all other Unit 1 Assessments</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endParaRPr lang="en-US" sz="1100" b="1" dirty="0">
                        <a:solidFill>
                          <a:schemeClr val="tx1"/>
                        </a:solidFill>
                        <a:effectLst/>
                        <a:latin typeface="Calibri"/>
                        <a:ea typeface="Calibri"/>
                        <a:cs typeface="Times New Roman"/>
                      </a:endParaRPr>
                    </a:p>
                  </a:txBody>
                  <a:tcPr marL="68580" marR="68580" marT="0" marB="0"/>
                </a:tc>
              </a:tr>
              <a:tr h="567370">
                <a:tc>
                  <a:txBody>
                    <a:bodyPr/>
                    <a:lstStyle/>
                    <a:p>
                      <a:pPr marL="0" marR="0">
                        <a:lnSpc>
                          <a:spcPct val="115000"/>
                        </a:lnSpc>
                        <a:spcBef>
                          <a:spcPts val="0"/>
                        </a:spcBef>
                        <a:spcAft>
                          <a:spcPts val="0"/>
                        </a:spcAft>
                      </a:pPr>
                      <a:r>
                        <a:rPr lang="en-US" sz="1000" dirty="0">
                          <a:solidFill>
                            <a:srgbClr val="002060"/>
                          </a:solidFill>
                          <a:effectLst/>
                        </a:rPr>
                        <a:t>Writing Strokes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effectLst/>
                        </a:rPr>
                        <a:t>End of Unit 2</a:t>
                      </a:r>
                    </a:p>
                    <a:p>
                      <a:pPr marL="0" marR="0">
                        <a:lnSpc>
                          <a:spcPct val="115000"/>
                        </a:lnSpc>
                        <a:spcBef>
                          <a:spcPts val="0"/>
                        </a:spcBef>
                        <a:spcAft>
                          <a:spcPts val="0"/>
                        </a:spcAft>
                      </a:pPr>
                      <a:r>
                        <a:rPr lang="en-US" sz="1000" dirty="0">
                          <a:effectLst/>
                        </a:rPr>
                        <a:t> </a:t>
                      </a:r>
                    </a:p>
                    <a:p>
                      <a:pPr marL="0" marR="0" algn="l" defTabSz="457200" rtl="0" eaLnBrk="1" latinLnBrk="0" hangingPunct="1">
                        <a:lnSpc>
                          <a:spcPct val="115000"/>
                        </a:lnSpc>
                        <a:spcBef>
                          <a:spcPts val="0"/>
                        </a:spcBef>
                        <a:spcAft>
                          <a:spcPts val="0"/>
                        </a:spcAft>
                      </a:pPr>
                      <a:r>
                        <a:rPr lang="en-US" sz="1100" i="1" kern="1200" dirty="0">
                          <a:solidFill>
                            <a:schemeClr val="dk1"/>
                          </a:solidFill>
                          <a:effectLst/>
                          <a:latin typeface="Calibri"/>
                          <a:ea typeface="Calibri"/>
                          <a:cs typeface="Times New Roman"/>
                        </a:rPr>
                        <a:t>Given to all students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r h="1142794">
                <a:tc>
                  <a:txBody>
                    <a:bodyPr/>
                    <a:lstStyle/>
                    <a:p>
                      <a:pPr marL="0" marR="0">
                        <a:lnSpc>
                          <a:spcPct val="115000"/>
                        </a:lnSpc>
                        <a:spcBef>
                          <a:spcPts val="0"/>
                        </a:spcBef>
                        <a:spcAft>
                          <a:spcPts val="0"/>
                        </a:spcAft>
                      </a:pPr>
                      <a:r>
                        <a:rPr lang="en-US" sz="1000" dirty="0">
                          <a:solidFill>
                            <a:srgbClr val="002060"/>
                          </a:solidFill>
                          <a:effectLst/>
                        </a:rPr>
                        <a:t>Word </a:t>
                      </a:r>
                      <a:r>
                        <a:rPr lang="en-US" sz="1000" dirty="0" smtClean="0">
                          <a:solidFill>
                            <a:srgbClr val="002060"/>
                          </a:solidFill>
                          <a:effectLst/>
                        </a:rPr>
                        <a:t>Recognition/Word Reading</a:t>
                      </a:r>
                      <a:endParaRPr lang="en-US" sz="1000" dirty="0">
                        <a:solidFill>
                          <a:srgbClr val="002060"/>
                        </a:solidFill>
                        <a:effectLst/>
                      </a:endParaRPr>
                    </a:p>
                    <a:p>
                      <a:pPr marL="0" marR="0">
                        <a:lnSpc>
                          <a:spcPct val="115000"/>
                        </a:lnSpc>
                        <a:spcBef>
                          <a:spcPts val="0"/>
                        </a:spcBef>
                        <a:spcAft>
                          <a:spcPts val="0"/>
                        </a:spcAft>
                      </a:pPr>
                      <a:r>
                        <a:rPr lang="en-US" sz="1000" dirty="0">
                          <a:solidFill>
                            <a:srgbClr val="002060"/>
                          </a:solidFill>
                          <a:effectLst/>
                        </a:rPr>
                        <a:t> </a:t>
                      </a:r>
                    </a:p>
                    <a:p>
                      <a:pPr marL="0" marR="0">
                        <a:lnSpc>
                          <a:spcPct val="115000"/>
                        </a:lnSpc>
                        <a:spcBef>
                          <a:spcPts val="0"/>
                        </a:spcBef>
                        <a:spcAft>
                          <a:spcPts val="0"/>
                        </a:spcAft>
                      </a:pPr>
                      <a:r>
                        <a:rPr lang="en-US" sz="1000" dirty="0">
                          <a:solidFill>
                            <a:srgbClr val="002060"/>
                          </a:solidFill>
                          <a:effectLst/>
                        </a:rPr>
                        <a:t>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a:effectLst/>
                          <a:latin typeface="Calibri"/>
                          <a:ea typeface="Calibri"/>
                          <a:cs typeface="Times New Roman"/>
                        </a:rPr>
                        <a:t>Unit </a:t>
                      </a:r>
                      <a:r>
                        <a:rPr lang="en-US" sz="1100" b="1" dirty="0" smtClean="0">
                          <a:effectLst/>
                          <a:latin typeface="Calibri"/>
                          <a:ea typeface="Calibri"/>
                          <a:cs typeface="Times New Roman"/>
                        </a:rPr>
                        <a:t>3, 4, 5</a:t>
                      </a:r>
                      <a:endParaRPr lang="en-US" sz="1100" b="1" dirty="0">
                        <a:effectLst/>
                        <a:latin typeface="Calibri"/>
                        <a:ea typeface="Calibri"/>
                        <a:cs typeface="Times New Roman"/>
                      </a:endParaRPr>
                    </a:p>
                    <a:p>
                      <a:pPr marL="0" marR="0">
                        <a:lnSpc>
                          <a:spcPct val="115000"/>
                        </a:lnSpc>
                        <a:spcBef>
                          <a:spcPts val="0"/>
                        </a:spcBef>
                        <a:spcAft>
                          <a:spcPts val="0"/>
                        </a:spcAft>
                      </a:pPr>
                      <a:endParaRPr lang="en-US" sz="1100" i="1" dirty="0" smtClean="0">
                        <a:effectLst/>
                        <a:latin typeface="Calibri"/>
                        <a:ea typeface="Calibri"/>
                        <a:cs typeface="Times New Roman"/>
                      </a:endParaRPr>
                    </a:p>
                    <a:p>
                      <a:pPr marL="0" marR="0">
                        <a:lnSpc>
                          <a:spcPct val="115000"/>
                        </a:lnSpc>
                        <a:spcBef>
                          <a:spcPts val="0"/>
                        </a:spcBef>
                        <a:spcAft>
                          <a:spcPts val="0"/>
                        </a:spcAft>
                      </a:pPr>
                      <a:r>
                        <a:rPr lang="en-US" sz="1100" i="1" dirty="0" smtClean="0">
                          <a:effectLst/>
                          <a:latin typeface="Calibri"/>
                          <a:ea typeface="Calibri"/>
                          <a:cs typeface="Times New Roman"/>
                        </a:rPr>
                        <a:t>Given </a:t>
                      </a:r>
                      <a:r>
                        <a:rPr lang="en-US" sz="1100" i="1" dirty="0">
                          <a:effectLst/>
                          <a:latin typeface="Calibri"/>
                          <a:ea typeface="Calibri"/>
                          <a:cs typeface="Times New Roman"/>
                        </a:rPr>
                        <a:t>to all </a:t>
                      </a:r>
                      <a:r>
                        <a:rPr lang="en-US" sz="1100" i="1" dirty="0" smtClean="0">
                          <a:effectLst/>
                          <a:latin typeface="Calibri"/>
                          <a:ea typeface="Calibri"/>
                          <a:cs typeface="Times New Roman"/>
                        </a:rPr>
                        <a:t>students; Expands</a:t>
                      </a:r>
                      <a:r>
                        <a:rPr lang="en-US" sz="1100" i="1" baseline="0" dirty="0" smtClean="0">
                          <a:effectLst/>
                          <a:latin typeface="Calibri"/>
                          <a:ea typeface="Calibri"/>
                          <a:cs typeface="Times New Roman"/>
                        </a:rPr>
                        <a:t> to Word Reading </a:t>
                      </a:r>
                      <a:r>
                        <a:rPr lang="en-US" sz="1100" i="1" dirty="0" smtClean="0">
                          <a:effectLst/>
                          <a:latin typeface="Calibri"/>
                          <a:ea typeface="Calibri"/>
                          <a:cs typeface="Times New Roman"/>
                        </a:rPr>
                        <a:t>if child doesn’t </a:t>
                      </a:r>
                      <a:r>
                        <a:rPr lang="en-US" sz="1100" i="1" kern="1200" dirty="0" smtClean="0">
                          <a:solidFill>
                            <a:schemeClr val="dk1"/>
                          </a:solidFill>
                          <a:effectLst/>
                          <a:latin typeface="Calibri"/>
                          <a:ea typeface="Calibri"/>
                          <a:cs typeface="Times New Roman"/>
                        </a:rPr>
                        <a:t>pass</a:t>
                      </a:r>
                      <a:r>
                        <a:rPr lang="en-US" sz="1100" i="1" dirty="0" smtClean="0">
                          <a:effectLst/>
                          <a:latin typeface="Calibri"/>
                          <a:ea typeface="Calibri"/>
                          <a:cs typeface="Times New Roman"/>
                        </a:rPr>
                        <a:t> benchmark on Recognition</a:t>
                      </a:r>
                      <a:endParaRPr lang="en-US" sz="1100" i="1" baseline="0" dirty="0" smtClean="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dirty="0" smtClean="0">
                          <a:solidFill>
                            <a:schemeClr val="tx1"/>
                          </a:solidFill>
                          <a:effectLst/>
                          <a:latin typeface="Calibri"/>
                          <a:ea typeface="Calibri"/>
                          <a:cs typeface="Times New Roman"/>
                        </a:rPr>
                        <a:t>Word Recognition given </a:t>
                      </a:r>
                      <a:r>
                        <a:rPr lang="en-US" sz="1100" i="1" dirty="0">
                          <a:solidFill>
                            <a:schemeClr val="tx1"/>
                          </a:solidFill>
                          <a:effectLst/>
                          <a:latin typeface="Calibri"/>
                          <a:ea typeface="Calibri"/>
                          <a:cs typeface="Times New Roman"/>
                        </a:rPr>
                        <a:t>to all </a:t>
                      </a:r>
                      <a:r>
                        <a:rPr lang="en-US" sz="1100" i="1" dirty="0" smtClean="0">
                          <a:solidFill>
                            <a:schemeClr val="tx1"/>
                          </a:solidFill>
                          <a:effectLst/>
                          <a:latin typeface="Calibri"/>
                          <a:ea typeface="Calibri"/>
                          <a:cs typeface="Times New Roman"/>
                        </a:rPr>
                        <a:t>students; no Word Reading</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Word Reading  </a:t>
                      </a:r>
                      <a:r>
                        <a:rPr lang="en-US" sz="1100" i="1" kern="1200" dirty="0">
                          <a:solidFill>
                            <a:schemeClr val="tx1"/>
                          </a:solidFill>
                          <a:effectLst/>
                          <a:latin typeface="Calibri"/>
                          <a:ea typeface="Calibri"/>
                          <a:cs typeface="Times New Roman"/>
                        </a:rPr>
                        <a:t>for students who fall below benchmarks on story reading assessments</a:t>
                      </a:r>
                    </a:p>
                  </a:txBody>
                  <a:tcPr marL="68580" marR="68580" marT="0" marB="0"/>
                </a:tc>
              </a:tr>
              <a:tr h="1090214">
                <a:tc>
                  <a:txBody>
                    <a:bodyPr/>
                    <a:lstStyle/>
                    <a:p>
                      <a:pPr marL="0" marR="0">
                        <a:lnSpc>
                          <a:spcPct val="115000"/>
                        </a:lnSpc>
                        <a:spcBef>
                          <a:spcPts val="0"/>
                        </a:spcBef>
                        <a:spcAft>
                          <a:spcPts val="0"/>
                        </a:spcAft>
                      </a:pPr>
                      <a:r>
                        <a:rPr lang="en-US" sz="1000" dirty="0" smtClean="0">
                          <a:solidFill>
                            <a:srgbClr val="002060"/>
                          </a:solidFill>
                          <a:effectLst/>
                        </a:rPr>
                        <a:t>Story Comprehension</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r>
                        <a:rPr lang="en-US" sz="1100" b="1" baseline="0" dirty="0" smtClean="0">
                          <a:solidFill>
                            <a:schemeClr val="tx1"/>
                          </a:solidFill>
                          <a:effectLst/>
                          <a:latin typeface="Calibri"/>
                          <a:ea typeface="Calibri"/>
                          <a:cs typeface="Times New Roman"/>
                        </a:rPr>
                        <a:t> for initial test battery </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a:solidFill>
                            <a:schemeClr val="tx1"/>
                          </a:solidFill>
                          <a:effectLst/>
                          <a:latin typeface="Calibri"/>
                          <a:ea typeface="Calibri"/>
                          <a:cs typeface="Times New Roman"/>
                        </a:rPr>
                        <a:t>Only for those children who score AT OR ABOVE benchmark on Word </a:t>
                      </a:r>
                      <a:r>
                        <a:rPr lang="en-US" sz="1100" i="1" kern="1200" dirty="0" smtClean="0">
                          <a:solidFill>
                            <a:schemeClr val="tx1"/>
                          </a:solidFill>
                          <a:effectLst/>
                          <a:latin typeface="Calibri"/>
                          <a:ea typeface="Calibri"/>
                          <a:cs typeface="Times New Roman"/>
                        </a:rPr>
                        <a:t>Recognition</a:t>
                      </a:r>
                      <a:endParaRPr lang="en-US" sz="1100" i="1" kern="12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All Students</a:t>
                      </a:r>
                      <a:endParaRPr lang="en-US" sz="1100" i="1" kern="1200" dirty="0">
                        <a:solidFill>
                          <a:schemeClr val="tx1"/>
                        </a:solidFill>
                        <a:effectLst/>
                        <a:latin typeface="Calibri"/>
                        <a:ea typeface="Calibri"/>
                        <a:cs typeface="Times New Roman"/>
                      </a:endParaRPr>
                    </a:p>
                  </a:txBody>
                  <a:tcPr marL="68580" marR="68580" marT="0" marB="0"/>
                </a:tc>
              </a:tr>
              <a:tr h="1134743">
                <a:tc>
                  <a:txBody>
                    <a:bodyPr/>
                    <a:lstStyle/>
                    <a:p>
                      <a:pPr marL="0" marR="0">
                        <a:lnSpc>
                          <a:spcPct val="115000"/>
                        </a:lnSpc>
                        <a:spcBef>
                          <a:spcPts val="0"/>
                        </a:spcBef>
                        <a:spcAft>
                          <a:spcPts val="0"/>
                        </a:spcAft>
                      </a:pPr>
                      <a:r>
                        <a:rPr lang="en-US" sz="1000" dirty="0" smtClean="0">
                          <a:solidFill>
                            <a:srgbClr val="002060"/>
                          </a:solidFill>
                          <a:effectLst/>
                        </a:rPr>
                        <a:t>Pseudo Word </a:t>
                      </a:r>
                      <a:r>
                        <a:rPr lang="en-US" sz="1000" dirty="0">
                          <a:solidFill>
                            <a:srgbClr val="002060"/>
                          </a:solidFill>
                          <a:effectLst/>
                        </a:rPr>
                        <a:t>Reading</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 </a:t>
                      </a:r>
                      <a:r>
                        <a:rPr lang="en-US" sz="1000" b="1" dirty="0" smtClean="0">
                          <a:solidFill>
                            <a:schemeClr val="tx1"/>
                          </a:solidFill>
                          <a:effectLst/>
                        </a:rPr>
                        <a:t>OPTIONAL </a:t>
                      </a:r>
                      <a:r>
                        <a:rPr lang="en-US" sz="1000" b="1" dirty="0">
                          <a:solidFill>
                            <a:schemeClr val="tx1"/>
                          </a:solidFill>
                          <a:effectLst/>
                        </a:rPr>
                        <a:t>assessment </a:t>
                      </a:r>
                      <a:r>
                        <a:rPr lang="en-US" sz="1000" b="1" dirty="0" smtClean="0">
                          <a:solidFill>
                            <a:schemeClr val="tx1"/>
                          </a:solidFill>
                          <a:effectLst/>
                        </a:rPr>
                        <a:t>from Unit 8 </a:t>
                      </a:r>
                    </a:p>
                    <a:p>
                      <a:pPr marL="0" marR="0">
                        <a:lnSpc>
                          <a:spcPct val="115000"/>
                        </a:lnSpc>
                        <a:spcBef>
                          <a:spcPts val="0"/>
                        </a:spcBef>
                        <a:spcAft>
                          <a:spcPts val="0"/>
                        </a:spcAft>
                      </a:pPr>
                      <a:endParaRPr lang="en-US" sz="1000" dirty="0" smtClean="0">
                        <a:solidFill>
                          <a:schemeClr val="tx1"/>
                        </a:solidFill>
                        <a:effectLst/>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For probing placement of incoming </a:t>
                      </a:r>
                      <a:r>
                        <a:rPr lang="en-US" sz="1100" i="1" kern="1200" dirty="0">
                          <a:solidFill>
                            <a:schemeClr val="tx1"/>
                          </a:solidFill>
                          <a:effectLst/>
                          <a:latin typeface="Calibri"/>
                          <a:ea typeface="Calibri"/>
                          <a:cs typeface="Times New Roman"/>
                        </a:rPr>
                        <a:t>K students with very strong contextual reading skills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Placement Assessment</a:t>
                      </a:r>
                      <a:endParaRPr lang="en-US" sz="1000" b="1" dirty="0">
                        <a:solidFill>
                          <a:schemeClr val="tx1"/>
                        </a:solidFill>
                        <a:effectLst/>
                      </a:endParaRP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r>
                        <a:rPr lang="en-US" sz="1100" i="1" kern="1200" dirty="0" smtClean="0">
                          <a:solidFill>
                            <a:schemeClr val="tx1"/>
                          </a:solidFill>
                          <a:effectLst/>
                          <a:latin typeface="Calibri"/>
                          <a:ea typeface="Calibri"/>
                          <a:cs typeface="Times New Roman"/>
                        </a:rPr>
                        <a:t>Only given for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Assessment</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given to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r>
              <a:tr h="917698">
                <a:tc>
                  <a:txBody>
                    <a:bodyPr/>
                    <a:lstStyle/>
                    <a:p>
                      <a:pPr marL="0" marR="0">
                        <a:lnSpc>
                          <a:spcPct val="115000"/>
                        </a:lnSpc>
                        <a:spcBef>
                          <a:spcPts val="0"/>
                        </a:spcBef>
                        <a:spcAft>
                          <a:spcPts val="0"/>
                        </a:spcAft>
                      </a:pPr>
                      <a:r>
                        <a:rPr lang="en-US" sz="1000" dirty="0">
                          <a:solidFill>
                            <a:srgbClr val="002060"/>
                          </a:solidFill>
                          <a:effectLst/>
                        </a:rPr>
                        <a:t>Code Diagnostic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 for initial test battery</a:t>
                      </a:r>
                      <a:endParaRPr lang="en-US" sz="1000" b="1" i="1" dirty="0" smtClean="0">
                        <a:solidFill>
                          <a:schemeClr val="tx1"/>
                        </a:solidFill>
                        <a:effectLst/>
                        <a:latin typeface="Calibri"/>
                        <a:ea typeface="Calibri"/>
                        <a:cs typeface="Times New Roman"/>
                      </a:endParaRPr>
                    </a:p>
                    <a:p>
                      <a:pPr marL="0" marR="0">
                        <a:lnSpc>
                          <a:spcPct val="115000"/>
                        </a:lnSpc>
                        <a:spcBef>
                          <a:spcPts val="0"/>
                        </a:spcBef>
                        <a:spcAft>
                          <a:spcPts val="0"/>
                        </a:spcAft>
                      </a:pPr>
                      <a:endParaRPr lang="en-US" sz="1000" i="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Unit 1 Placement Assessment </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for those falling below benchmark on Word Recognition and Pseudoword reading</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bl>
          </a:graphicData>
        </a:graphic>
      </p:graphicFrame>
      <p:sp>
        <p:nvSpPr>
          <p:cNvPr id="8" name="Right Arrow 7"/>
          <p:cNvSpPr/>
          <p:nvPr/>
        </p:nvSpPr>
        <p:spPr>
          <a:xfrm rot="9115910">
            <a:off x="545265" y="3117469"/>
            <a:ext cx="342900" cy="1905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503861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Comprehension</a:t>
            </a:r>
            <a:br>
              <a:rPr lang="en-US" dirty="0" smtClean="0"/>
            </a:br>
            <a:r>
              <a:rPr lang="en-US" dirty="0" smtClean="0"/>
              <a:t>Assessment</a:t>
            </a:r>
            <a:endParaRPr lang="en-US" dirty="0"/>
          </a:p>
        </p:txBody>
      </p:sp>
      <p:sp>
        <p:nvSpPr>
          <p:cNvPr id="3" name="Content Placeholder 2"/>
          <p:cNvSpPr>
            <a:spLocks noGrp="1"/>
          </p:cNvSpPr>
          <p:nvPr>
            <p:ph sz="half" idx="1"/>
          </p:nvPr>
        </p:nvSpPr>
        <p:spPr/>
        <p:txBody>
          <a:bodyPr/>
          <a:lstStyle/>
          <a:p>
            <a:pPr marL="0" indent="0">
              <a:buNone/>
            </a:pPr>
            <a:endParaRPr lang="en-US" dirty="0" smtClean="0"/>
          </a:p>
          <a:p>
            <a:pPr marL="0" indent="0">
              <a:buNone/>
            </a:pPr>
            <a:r>
              <a:rPr lang="en-US" dirty="0"/>
              <a:t>	</a:t>
            </a:r>
            <a:r>
              <a:rPr lang="en-US" dirty="0" smtClean="0"/>
              <a:t>	</a:t>
            </a:r>
            <a:endParaRPr lang="en-US" dirty="0"/>
          </a:p>
        </p:txBody>
      </p:sp>
      <p:sp>
        <p:nvSpPr>
          <p:cNvPr id="6" name="Content Placeholder 5"/>
          <p:cNvSpPr>
            <a:spLocks noGrp="1"/>
          </p:cNvSpPr>
          <p:nvPr>
            <p:ph sz="half" idx="2"/>
          </p:nvPr>
        </p:nvSpPr>
        <p:spPr/>
        <p:txBody>
          <a:bodyPr/>
          <a:lstStyle/>
          <a:p>
            <a:r>
              <a:rPr lang="en-US" sz="1800" kern="1200" dirty="0" smtClean="0">
                <a:solidFill>
                  <a:schemeClr val="bg1">
                    <a:lumMod val="50000"/>
                  </a:schemeClr>
                </a:solidFill>
                <a:ea typeface="Calibri"/>
                <a:cs typeface="Times New Roman"/>
              </a:rPr>
              <a:t>In first grade, given to students </a:t>
            </a:r>
            <a:r>
              <a:rPr lang="en-US" sz="1800" kern="1200" dirty="0">
                <a:solidFill>
                  <a:schemeClr val="bg1">
                    <a:lumMod val="50000"/>
                  </a:schemeClr>
                </a:solidFill>
                <a:ea typeface="Calibri"/>
                <a:cs typeface="Times New Roman"/>
              </a:rPr>
              <a:t>who score AT OR ABOVE benchmark on Word </a:t>
            </a:r>
            <a:r>
              <a:rPr lang="en-US" sz="1800" kern="1200" dirty="0" smtClean="0">
                <a:solidFill>
                  <a:schemeClr val="bg1">
                    <a:lumMod val="50000"/>
                  </a:schemeClr>
                </a:solidFill>
                <a:ea typeface="Calibri"/>
                <a:cs typeface="Times New Roman"/>
              </a:rPr>
              <a:t>Recognition test</a:t>
            </a:r>
          </a:p>
          <a:p>
            <a:r>
              <a:rPr lang="en-US" sz="1800" kern="1200" dirty="0" smtClean="0">
                <a:solidFill>
                  <a:schemeClr val="bg1">
                    <a:lumMod val="50000"/>
                  </a:schemeClr>
                </a:solidFill>
                <a:ea typeface="Calibri"/>
                <a:cs typeface="Times New Roman"/>
              </a:rPr>
              <a:t>In second grade, students begin with the story reading assessment.  </a:t>
            </a:r>
          </a:p>
          <a:p>
            <a:r>
              <a:rPr lang="en-US" sz="1800" kern="1200" dirty="0" smtClean="0">
                <a:solidFill>
                  <a:schemeClr val="bg1">
                    <a:lumMod val="50000"/>
                  </a:schemeClr>
                </a:solidFill>
                <a:ea typeface="Calibri"/>
                <a:cs typeface="Times New Roman"/>
              </a:rPr>
              <a:t>If student reaches benchmark, they move on to more complex story selections.</a:t>
            </a:r>
            <a:r>
              <a:rPr lang="en-US" sz="1800" dirty="0">
                <a:solidFill>
                  <a:schemeClr val="bg1">
                    <a:lumMod val="50000"/>
                  </a:schemeClr>
                </a:solidFill>
              </a:rPr>
              <a:t> </a:t>
            </a:r>
            <a:endParaRPr lang="en-US" sz="1800" kern="1200" dirty="0" smtClean="0">
              <a:solidFill>
                <a:schemeClr val="bg1">
                  <a:lumMod val="50000"/>
                </a:schemeClr>
              </a:solidFill>
              <a:ea typeface="Calibri"/>
              <a:cs typeface="Times New Roman"/>
            </a:endParaRPr>
          </a:p>
          <a:p>
            <a:r>
              <a:rPr lang="en-US" sz="1800" kern="1200" dirty="0" smtClean="0">
                <a:solidFill>
                  <a:schemeClr val="bg1">
                    <a:lumMod val="50000"/>
                  </a:schemeClr>
                </a:solidFill>
                <a:ea typeface="Calibri"/>
                <a:cs typeface="Times New Roman"/>
              </a:rPr>
              <a:t>20-30 minutes</a:t>
            </a:r>
          </a:p>
          <a:p>
            <a:r>
              <a:rPr lang="en-US" sz="1800" kern="1200" dirty="0" smtClean="0">
                <a:solidFill>
                  <a:schemeClr val="bg1">
                    <a:lumMod val="50000"/>
                  </a:schemeClr>
                </a:solidFill>
                <a:ea typeface="Calibri"/>
                <a:cs typeface="Times New Roman"/>
              </a:rPr>
              <a:t>Additional worksheets provided for students to complete individually after they finish assessment</a:t>
            </a:r>
            <a:endParaRPr lang="en-US" sz="1800" kern="1200" dirty="0">
              <a:solidFill>
                <a:schemeClr val="bg1">
                  <a:lumMod val="50000"/>
                </a:schemeClr>
              </a:solidFill>
              <a:ea typeface="Calibri"/>
              <a:cs typeface="Times New Roman"/>
            </a:endParaRPr>
          </a:p>
          <a:p>
            <a:endParaRPr lang="en-US" dirty="0"/>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15</a:t>
            </a:fld>
            <a:endParaRPr lang="en-US" dirty="0">
              <a:solidFill>
                <a:srgbClr val="FFFFFF"/>
              </a:solidFill>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0751" t="16231" b="13949"/>
          <a:stretch/>
        </p:blipFill>
        <p:spPr>
          <a:xfrm>
            <a:off x="434338" y="2536303"/>
            <a:ext cx="2951148" cy="2577266"/>
          </a:xfrm>
          <a:prstGeom prst="rect">
            <a:avLst/>
          </a:prstGeom>
          <a:ln>
            <a:solidFill>
              <a:schemeClr val="tx1"/>
            </a:solidFill>
          </a:ln>
        </p:spPr>
      </p:pic>
      <p:sp>
        <p:nvSpPr>
          <p:cNvPr id="13" name="TextBox 12"/>
          <p:cNvSpPr txBox="1"/>
          <p:nvPr/>
        </p:nvSpPr>
        <p:spPr>
          <a:xfrm>
            <a:off x="546156" y="1620061"/>
            <a:ext cx="2727513" cy="923330"/>
          </a:xfrm>
          <a:prstGeom prst="rect">
            <a:avLst/>
          </a:prstGeom>
          <a:noFill/>
        </p:spPr>
        <p:txBody>
          <a:bodyPr wrap="square" rtlCol="0">
            <a:spAutoFit/>
          </a:bodyPr>
          <a:lstStyle/>
          <a:p>
            <a:r>
              <a:rPr lang="en-US" b="1" dirty="0" smtClean="0">
                <a:solidFill>
                  <a:srgbClr val="3D7FA9"/>
                </a:solidFill>
              </a:rPr>
              <a:t>First Grade Story with comprehension questions</a:t>
            </a:r>
            <a:endParaRPr lang="en-US" b="1" dirty="0">
              <a:solidFill>
                <a:srgbClr val="3D7FA9"/>
              </a:solidFill>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9861" t="8039" r="5852" b="9281"/>
          <a:stretch/>
        </p:blipFill>
        <p:spPr>
          <a:xfrm>
            <a:off x="1600200" y="3581400"/>
            <a:ext cx="2960803" cy="2450104"/>
          </a:xfrm>
          <a:prstGeom prst="rect">
            <a:avLst/>
          </a:prstGeom>
          <a:ln>
            <a:solidFill>
              <a:schemeClr val="tx1"/>
            </a:solidFill>
          </a:ln>
        </p:spPr>
      </p:pic>
    </p:spTree>
    <p:extLst>
      <p:ext uri="{BB962C8B-B14F-4D97-AF65-F5344CB8AC3E}">
        <p14:creationId xmlns:p14="http://schemas.microsoft.com/office/powerpoint/2010/main" val="554676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Story Comprehension</a:t>
            </a:r>
            <a:br>
              <a:rPr lang="en-US" dirty="0" smtClean="0"/>
            </a:br>
            <a:r>
              <a:rPr lang="en-US" dirty="0" smtClean="0"/>
              <a:t>Assessment</a:t>
            </a:r>
            <a:endParaRPr lang="en-US" dirty="0"/>
          </a:p>
        </p:txBody>
      </p:sp>
      <p:sp>
        <p:nvSpPr>
          <p:cNvPr id="3" name="Content Placeholder 2"/>
          <p:cNvSpPr>
            <a:spLocks noGrp="1"/>
          </p:cNvSpPr>
          <p:nvPr>
            <p:ph idx="1"/>
          </p:nvPr>
        </p:nvSpPr>
        <p:spPr>
          <a:xfrm>
            <a:off x="457200" y="1295400"/>
            <a:ext cx="8229600" cy="4525963"/>
          </a:xfrm>
        </p:spPr>
        <p:txBody>
          <a:bodyPr/>
          <a:lstStyle/>
          <a:p>
            <a:pPr marL="0" indent="0">
              <a:buNone/>
            </a:pPr>
            <a:endParaRPr lang="en-US" dirty="0" smtClean="0"/>
          </a:p>
          <a:p>
            <a:pPr marL="0" indent="0">
              <a:buNone/>
            </a:pPr>
            <a:r>
              <a:rPr lang="en-US" dirty="0"/>
              <a:t>	</a:t>
            </a:r>
            <a:r>
              <a:rPr lang="en-US" dirty="0" smtClean="0"/>
              <a:t>	</a:t>
            </a:r>
            <a:endParaRPr lang="en-US" dirty="0"/>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16</a:t>
            </a:fld>
            <a:endParaRPr lang="en-US" dirty="0">
              <a:solidFill>
                <a:srgbClr val="FFFFFF"/>
              </a:solidFill>
            </a:endParaRPr>
          </a:p>
        </p:txBody>
      </p:sp>
      <p:sp>
        <p:nvSpPr>
          <p:cNvPr id="13" name="TextBox 12"/>
          <p:cNvSpPr txBox="1"/>
          <p:nvPr/>
        </p:nvSpPr>
        <p:spPr>
          <a:xfrm>
            <a:off x="304800" y="1840468"/>
            <a:ext cx="8305800" cy="369332"/>
          </a:xfrm>
          <a:prstGeom prst="rect">
            <a:avLst/>
          </a:prstGeom>
          <a:noFill/>
        </p:spPr>
        <p:txBody>
          <a:bodyPr wrap="square" rtlCol="0">
            <a:spAutoFit/>
          </a:bodyPr>
          <a:lstStyle/>
          <a:p>
            <a:r>
              <a:rPr lang="en-US" b="1" dirty="0" smtClean="0">
                <a:solidFill>
                  <a:srgbClr val="3D7FA9"/>
                </a:solidFill>
              </a:rPr>
              <a:t>Second Grade Story </a:t>
            </a:r>
            <a:r>
              <a:rPr lang="en-US" b="1" dirty="0">
                <a:solidFill>
                  <a:srgbClr val="3D7FA9"/>
                </a:solidFill>
              </a:rPr>
              <a:t>S</a:t>
            </a:r>
            <a:r>
              <a:rPr lang="en-US" b="1" dirty="0" smtClean="0">
                <a:solidFill>
                  <a:srgbClr val="3D7FA9"/>
                </a:solidFill>
              </a:rPr>
              <a:t>amples</a:t>
            </a:r>
            <a:endParaRPr lang="en-US" b="1" dirty="0">
              <a:solidFill>
                <a:srgbClr val="3D7FA9"/>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5555" t="8105" r="22912" b="14876"/>
          <a:stretch/>
        </p:blipFill>
        <p:spPr>
          <a:xfrm>
            <a:off x="288851" y="2209800"/>
            <a:ext cx="2469134" cy="3757546"/>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9543" t="8367" r="9209" b="26013"/>
          <a:stretch/>
        </p:blipFill>
        <p:spPr>
          <a:xfrm>
            <a:off x="3071159" y="2289796"/>
            <a:ext cx="3051246" cy="3995147"/>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11854" t="8627" r="5832" b="39347"/>
          <a:stretch/>
        </p:blipFill>
        <p:spPr>
          <a:xfrm>
            <a:off x="6164100" y="2145364"/>
            <a:ext cx="2730323" cy="4124018"/>
          </a:xfrm>
          <a:prstGeom prst="rect">
            <a:avLst/>
          </a:prstGeom>
        </p:spPr>
      </p:pic>
      <p:cxnSp>
        <p:nvCxnSpPr>
          <p:cNvPr id="10" name="Straight Connector 9"/>
          <p:cNvCxnSpPr/>
          <p:nvPr/>
        </p:nvCxnSpPr>
        <p:spPr>
          <a:xfrm>
            <a:off x="3071159" y="2209800"/>
            <a:ext cx="0" cy="3995147"/>
          </a:xfrm>
          <a:prstGeom prst="line">
            <a:avLst/>
          </a:prstGeom>
          <a:ln w="19050">
            <a:solidFill>
              <a:schemeClr val="bg2"/>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032492" y="2289796"/>
            <a:ext cx="0" cy="3995147"/>
          </a:xfrm>
          <a:prstGeom prst="line">
            <a:avLst/>
          </a:prstGeom>
          <a:ln w="19050">
            <a:solidFill>
              <a:schemeClr val="bg2"/>
            </a:solidFill>
          </a:ln>
        </p:spPr>
        <p:style>
          <a:lnRef idx="2">
            <a:schemeClr val="accent1"/>
          </a:lnRef>
          <a:fillRef idx="0">
            <a:schemeClr val="accent1"/>
          </a:fillRef>
          <a:effectRef idx="1">
            <a:schemeClr val="accent1"/>
          </a:effectRef>
          <a:fontRef idx="minor">
            <a:schemeClr val="tx1"/>
          </a:fontRef>
        </p:style>
      </p:cxnSp>
      <p:sp>
        <p:nvSpPr>
          <p:cNvPr id="4" name="Right Arrow 3"/>
          <p:cNvSpPr/>
          <p:nvPr/>
        </p:nvSpPr>
        <p:spPr>
          <a:xfrm>
            <a:off x="2926672" y="2560669"/>
            <a:ext cx="288973" cy="1998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5888005" y="2573076"/>
            <a:ext cx="288973" cy="1998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96906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Pseudoword Assessment</a:t>
            </a:r>
            <a:br>
              <a:rPr lang="en-US" dirty="0" smtClean="0"/>
            </a:br>
            <a:endParaRPr lang="en-US" dirty="0"/>
          </a:p>
        </p:txBody>
      </p:sp>
      <p:sp>
        <p:nvSpPr>
          <p:cNvPr id="3" name="Content Placeholder 2"/>
          <p:cNvSpPr>
            <a:spLocks noGrp="1"/>
          </p:cNvSpPr>
          <p:nvPr>
            <p:ph sz="half" idx="1"/>
          </p:nvPr>
        </p:nvSpPr>
        <p:spPr/>
        <p:txBody>
          <a:bodyPr/>
          <a:lstStyle/>
          <a:p>
            <a:pPr marL="0" indent="0">
              <a:buNone/>
            </a:pPr>
            <a:endParaRPr lang="en-US" dirty="0" smtClean="0"/>
          </a:p>
          <a:p>
            <a:pPr marL="0" indent="0">
              <a:buNone/>
            </a:pPr>
            <a:r>
              <a:rPr lang="en-US" dirty="0"/>
              <a:t>	</a:t>
            </a:r>
            <a:r>
              <a:rPr lang="en-US" dirty="0" smtClean="0"/>
              <a:t>	</a:t>
            </a:r>
            <a:endParaRPr lang="en-US" dirty="0"/>
          </a:p>
        </p:txBody>
      </p:sp>
      <p:sp>
        <p:nvSpPr>
          <p:cNvPr id="4" name="Content Placeholder 3"/>
          <p:cNvSpPr>
            <a:spLocks noGrp="1"/>
          </p:cNvSpPr>
          <p:nvPr>
            <p:ph sz="half" idx="2"/>
          </p:nvPr>
        </p:nvSpPr>
        <p:spPr/>
        <p:txBody>
          <a:bodyPr/>
          <a:lstStyle/>
          <a:p>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Administered individually</a:t>
            </a:r>
          </a:p>
          <a:p>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For </a:t>
            </a:r>
            <a:r>
              <a:rPr lang="en-US" sz="1800" kern="1200" dirty="0">
                <a:solidFill>
                  <a:schemeClr val="bg1">
                    <a:lumMod val="50000"/>
                  </a:schemeClr>
                </a:solidFill>
                <a:latin typeface="Arial" panose="020B0604020202020204" pitchFamily="34" charset="0"/>
                <a:ea typeface="Calibri"/>
                <a:cs typeface="Arial" panose="020B0604020202020204" pitchFamily="34" charset="0"/>
              </a:rPr>
              <a:t>probing placement of incoming K students with very strong contextual reading </a:t>
            </a:r>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skills</a:t>
            </a:r>
          </a:p>
          <a:p>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In grades 1, and 2 only </a:t>
            </a:r>
            <a:r>
              <a:rPr lang="en-US" sz="1800" kern="1200" dirty="0">
                <a:solidFill>
                  <a:schemeClr val="bg1">
                    <a:lumMod val="50000"/>
                  </a:schemeClr>
                </a:solidFill>
                <a:latin typeface="Arial" panose="020B0604020202020204" pitchFamily="34" charset="0"/>
                <a:ea typeface="Calibri"/>
                <a:cs typeface="Arial" panose="020B0604020202020204" pitchFamily="34" charset="0"/>
              </a:rPr>
              <a:t>given for those who score BELOW benchmark on Word </a:t>
            </a:r>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Recognition </a:t>
            </a:r>
          </a:p>
          <a:p>
            <a:r>
              <a:rPr lang="en-US" sz="1800" kern="1200" dirty="0" smtClean="0">
                <a:solidFill>
                  <a:schemeClr val="bg1">
                    <a:lumMod val="50000"/>
                  </a:schemeClr>
                </a:solidFill>
                <a:latin typeface="Arial" panose="020B0604020202020204" pitchFamily="34" charset="0"/>
                <a:ea typeface="Calibri"/>
                <a:cs typeface="Arial" panose="020B0604020202020204" pitchFamily="34" charset="0"/>
              </a:rPr>
              <a:t>Purest test of student’s code knowledge in segmenting and blending words</a:t>
            </a:r>
            <a:endParaRPr lang="en-US" sz="1800" kern="1200" dirty="0">
              <a:solidFill>
                <a:schemeClr val="bg1">
                  <a:lumMod val="50000"/>
                </a:schemeClr>
              </a:solidFill>
              <a:latin typeface="Arial" panose="020B0604020202020204" pitchFamily="34" charset="0"/>
              <a:ea typeface="Calibri"/>
              <a:cs typeface="Arial" panose="020B0604020202020204" pitchFamily="34" charset="0"/>
            </a:endParaRPr>
          </a:p>
          <a:p>
            <a:endParaRPr lang="en-US" i="1" kern="1200" dirty="0" smtClean="0">
              <a:solidFill>
                <a:schemeClr val="tx1"/>
              </a:solidFill>
              <a:latin typeface="Calibri"/>
              <a:ea typeface="Calibri"/>
              <a:cs typeface="Times New Roman"/>
            </a:endParaRPr>
          </a:p>
          <a:p>
            <a:endParaRPr lang="en-US" i="1" kern="1200" dirty="0">
              <a:solidFill>
                <a:schemeClr val="tx1"/>
              </a:solidFill>
              <a:latin typeface="Calibri"/>
              <a:ea typeface="Calibri"/>
              <a:cs typeface="Times New Roman"/>
            </a:endParaRPr>
          </a:p>
          <a:p>
            <a:endParaRPr lang="en-US" dirty="0"/>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17</a:t>
            </a:fld>
            <a:endParaRPr lang="en-US" dirty="0">
              <a:solidFill>
                <a:srgbClr val="FFFFFF"/>
              </a:solidFill>
            </a:endParaRPr>
          </a:p>
        </p:txBody>
      </p:sp>
      <p:sp>
        <p:nvSpPr>
          <p:cNvPr id="13" name="TextBox 12"/>
          <p:cNvSpPr txBox="1"/>
          <p:nvPr/>
        </p:nvSpPr>
        <p:spPr>
          <a:xfrm>
            <a:off x="3216087" y="990600"/>
            <a:ext cx="2727513" cy="369332"/>
          </a:xfrm>
          <a:prstGeom prst="rect">
            <a:avLst/>
          </a:prstGeom>
          <a:noFill/>
        </p:spPr>
        <p:txBody>
          <a:bodyPr wrap="square" rtlCol="0">
            <a:spAutoFit/>
          </a:bodyPr>
          <a:lstStyle/>
          <a:p>
            <a:r>
              <a:rPr lang="en-US" b="1" dirty="0" smtClean="0">
                <a:solidFill>
                  <a:srgbClr val="3D7FA9"/>
                </a:solidFill>
              </a:rPr>
              <a:t>First Grade Example</a:t>
            </a:r>
            <a:endParaRPr lang="en-US" b="1" dirty="0">
              <a:solidFill>
                <a:srgbClr val="3D7FA9"/>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9281" b="5987"/>
          <a:stretch/>
        </p:blipFill>
        <p:spPr>
          <a:xfrm>
            <a:off x="127591" y="1620553"/>
            <a:ext cx="4419600" cy="4434689"/>
          </a:xfrm>
          <a:prstGeom prst="rect">
            <a:avLst/>
          </a:prstGeom>
        </p:spPr>
      </p:pic>
    </p:spTree>
    <p:extLst>
      <p:ext uri="{BB962C8B-B14F-4D97-AF65-F5344CB8AC3E}">
        <p14:creationId xmlns:p14="http://schemas.microsoft.com/office/powerpoint/2010/main" val="3576365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781800" y="1676400"/>
            <a:ext cx="2086833" cy="2615504"/>
          </a:xfrm>
          <a:ln>
            <a:solidFill>
              <a:schemeClr val="tx1"/>
            </a:solidFill>
          </a:ln>
        </p:spPr>
      </p:pic>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18</a:t>
            </a:fld>
            <a:endParaRPr lang="en-US" dirty="0">
              <a:solidFill>
                <a:srgbClr val="FFFFFF"/>
              </a:solidFill>
            </a:endParaRPr>
          </a:p>
        </p:txBody>
      </p:sp>
      <p:sp>
        <p:nvSpPr>
          <p:cNvPr id="4" name="Title 3"/>
          <p:cNvSpPr>
            <a:spLocks noGrp="1"/>
          </p:cNvSpPr>
          <p:nvPr>
            <p:ph type="title"/>
          </p:nvPr>
        </p:nvSpPr>
        <p:spPr/>
        <p:txBody>
          <a:bodyPr/>
          <a:lstStyle/>
          <a:p>
            <a:r>
              <a:rPr lang="en-US" dirty="0" smtClean="0"/>
              <a:t>Code Diagnostic Test</a:t>
            </a:r>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4384388" y="2092612"/>
            <a:ext cx="1929704" cy="2468880"/>
          </a:xfrm>
          <a:prstGeom prst="rect">
            <a:avLst/>
          </a:prstGeom>
          <a:ln>
            <a:solidFill>
              <a:schemeClr val="tx1"/>
            </a:solidFill>
          </a:ln>
        </p:spPr>
      </p:pic>
      <p:sp>
        <p:nvSpPr>
          <p:cNvPr id="7" name="TextBox 6"/>
          <p:cNvSpPr txBox="1"/>
          <p:nvPr/>
        </p:nvSpPr>
        <p:spPr>
          <a:xfrm>
            <a:off x="381000" y="2590800"/>
            <a:ext cx="3429000"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Pinpoints specific letter-sound correspondences students have not yet mastered</a:t>
            </a:r>
          </a:p>
          <a:p>
            <a:pPr marL="285750" indent="-285750">
              <a:buFont typeface="Arial" panose="020B0604020202020204" pitchFamily="34" charset="0"/>
              <a:buChar char="•"/>
            </a:pPr>
            <a:r>
              <a:rPr lang="en-US" dirty="0" smtClean="0"/>
              <a:t>Administered one-on one </a:t>
            </a:r>
          </a:p>
          <a:p>
            <a:pPr marL="285750" indent="-285750">
              <a:buFont typeface="Arial" panose="020B0604020202020204" pitchFamily="34" charset="0"/>
              <a:buChar char="•"/>
            </a:pPr>
            <a:r>
              <a:rPr lang="en-US" dirty="0" smtClean="0"/>
              <a:t>Students are asked to identify 35 isolated sounds</a:t>
            </a:r>
          </a:p>
          <a:p>
            <a:pPr marL="285750" indent="-285750">
              <a:buFont typeface="Arial" panose="020B0604020202020204" pitchFamily="34" charset="0"/>
              <a:buChar char="•"/>
            </a:pPr>
            <a:r>
              <a:rPr lang="en-US" dirty="0" smtClean="0"/>
              <a:t>A detailed record sheet identifies specific errors</a:t>
            </a:r>
            <a:endParaRPr lang="en-US" dirty="0"/>
          </a:p>
        </p:txBody>
      </p:sp>
    </p:spTree>
    <p:extLst>
      <p:ext uri="{BB962C8B-B14F-4D97-AF65-F5344CB8AC3E}">
        <p14:creationId xmlns:p14="http://schemas.microsoft.com/office/powerpoint/2010/main" val="3801960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endParaRPr lang="en-US"/>
          </a:p>
        </p:txBody>
      </p:sp>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19</a:t>
            </a:fld>
            <a:endParaRPr lang="en-US" dirty="0">
              <a:solidFill>
                <a:srgbClr val="FFFFFF"/>
              </a:solidFill>
            </a:endParaRPr>
          </a:p>
        </p:txBody>
      </p:sp>
      <p:graphicFrame>
        <p:nvGraphicFramePr>
          <p:cNvPr id="9" name="Content Placeholder 2"/>
          <p:cNvGraphicFramePr>
            <a:graphicFrameLocks/>
          </p:cNvGraphicFramePr>
          <p:nvPr>
            <p:extLst>
              <p:ext uri="{D42A27DB-BD31-4B8C-83A1-F6EECF244321}">
                <p14:modId xmlns:p14="http://schemas.microsoft.com/office/powerpoint/2010/main" val="1832556152"/>
              </p:ext>
            </p:extLst>
          </p:nvPr>
        </p:nvGraphicFramePr>
        <p:xfrm>
          <a:off x="-8297" y="1"/>
          <a:ext cx="9228497" cy="6308208"/>
        </p:xfrm>
        <a:graphic>
          <a:graphicData uri="http://schemas.openxmlformats.org/drawingml/2006/table">
            <a:tbl>
              <a:tblPr firstRow="1" firstCol="1" bandRow="1">
                <a:tableStyleId>{5C22544A-7EE6-4342-B048-85BDC9FD1C3A}</a:tableStyleId>
              </a:tblPr>
              <a:tblGrid>
                <a:gridCol w="1380886"/>
                <a:gridCol w="2615389"/>
                <a:gridCol w="2616111"/>
                <a:gridCol w="2616111"/>
              </a:tblGrid>
              <a:tr h="582167">
                <a:tc>
                  <a:txBody>
                    <a:bodyPr/>
                    <a:lstStyle/>
                    <a:p>
                      <a:pPr marL="0" marR="0">
                        <a:lnSpc>
                          <a:spcPct val="115000"/>
                        </a:lnSpc>
                        <a:spcBef>
                          <a:spcPts val="0"/>
                        </a:spcBef>
                        <a:spcAft>
                          <a:spcPts val="0"/>
                        </a:spcAft>
                      </a:pP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smtClean="0">
                          <a:solidFill>
                            <a:srgbClr val="D54F48"/>
                          </a:solidFill>
                          <a:effectLst/>
                        </a:rPr>
                        <a:t>Kindergarten </a:t>
                      </a:r>
                    </a:p>
                    <a:p>
                      <a:pPr marL="0" marR="0">
                        <a:lnSpc>
                          <a:spcPct val="115000"/>
                        </a:lnSpc>
                        <a:spcBef>
                          <a:spcPts val="0"/>
                        </a:spcBef>
                        <a:spcAft>
                          <a:spcPts val="0"/>
                        </a:spcAft>
                      </a:pPr>
                      <a:r>
                        <a:rPr lang="en-US" sz="1000" dirty="0" smtClean="0">
                          <a:solidFill>
                            <a:srgbClr val="D54F48"/>
                          </a:solidFill>
                          <a:effectLst/>
                        </a:rPr>
                        <a:t>(Study</a:t>
                      </a:r>
                      <a:r>
                        <a:rPr lang="en-US" sz="1000" baseline="0" dirty="0" smtClean="0">
                          <a:solidFill>
                            <a:srgbClr val="D54F48"/>
                          </a:solidFill>
                          <a:effectLst/>
                        </a:rPr>
                        <a:t> based on t</a:t>
                      </a:r>
                      <a:r>
                        <a:rPr lang="en-US" sz="1000" dirty="0" smtClean="0">
                          <a:solidFill>
                            <a:srgbClr val="D54F48"/>
                          </a:solidFill>
                          <a:effectLst/>
                        </a:rPr>
                        <a:t>rend of data across first</a:t>
                      </a:r>
                      <a:r>
                        <a:rPr lang="en-US" sz="1000" baseline="0" dirty="0" smtClean="0">
                          <a:solidFill>
                            <a:srgbClr val="D54F48"/>
                          </a:solidFill>
                          <a:effectLst/>
                        </a:rPr>
                        <a:t> 5 Units)</a:t>
                      </a: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FF9900"/>
                          </a:solidFill>
                          <a:effectLst/>
                          <a:latin typeface="+mn-lt"/>
                        </a:rPr>
                        <a:t>First </a:t>
                      </a:r>
                      <a:r>
                        <a:rPr lang="en-US" sz="1000" dirty="0" smtClean="0">
                          <a:solidFill>
                            <a:srgbClr val="FF9900"/>
                          </a:solidFill>
                          <a:effectLst/>
                          <a:latin typeface="+mn-lt"/>
                        </a:rPr>
                        <a:t>Grade</a:t>
                      </a:r>
                    </a:p>
                    <a:p>
                      <a:pPr marL="0" marR="0">
                        <a:lnSpc>
                          <a:spcPct val="115000"/>
                        </a:lnSpc>
                        <a:spcBef>
                          <a:spcPts val="0"/>
                        </a:spcBef>
                        <a:spcAft>
                          <a:spcPts val="0"/>
                        </a:spcAft>
                      </a:pPr>
                      <a:r>
                        <a:rPr lang="en-US" sz="1000" dirty="0" smtClean="0">
                          <a:solidFill>
                            <a:srgbClr val="FF9900"/>
                          </a:solidFill>
                          <a:effectLst/>
                          <a:latin typeface="+mn-lt"/>
                          <a:ea typeface="Calibri"/>
                          <a:cs typeface="Times New Roman"/>
                        </a:rPr>
                        <a:t>(Study based on Formal</a:t>
                      </a:r>
                      <a:r>
                        <a:rPr lang="en-US" sz="1000" baseline="0" dirty="0" smtClean="0">
                          <a:solidFill>
                            <a:srgbClr val="FF9900"/>
                          </a:solidFill>
                          <a:effectLst/>
                          <a:latin typeface="+mn-lt"/>
                          <a:ea typeface="Calibri"/>
                          <a:cs typeface="Times New Roman"/>
                        </a:rPr>
                        <a:t> Placement Assessment)</a:t>
                      </a:r>
                      <a:endParaRPr lang="en-US" sz="1000" dirty="0">
                        <a:solidFill>
                          <a:srgbClr val="FF9900"/>
                        </a:solidFill>
                        <a:effectLst/>
                        <a:latin typeface="+mn-lt"/>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00B050"/>
                          </a:solidFill>
                          <a:effectLst/>
                          <a:latin typeface="+mn-lt"/>
                        </a:rPr>
                        <a:t>Second </a:t>
                      </a:r>
                      <a:r>
                        <a:rPr lang="en-US" sz="1000" dirty="0" smtClean="0">
                          <a:solidFill>
                            <a:srgbClr val="00B050"/>
                          </a:solidFill>
                          <a:effectLst/>
                          <a:latin typeface="+mn-lt"/>
                        </a:rPr>
                        <a:t>Grade</a:t>
                      </a:r>
                    </a:p>
                    <a:p>
                      <a:pPr marL="0" marR="0">
                        <a:lnSpc>
                          <a:spcPct val="115000"/>
                        </a:lnSpc>
                        <a:spcBef>
                          <a:spcPts val="0"/>
                        </a:spcBef>
                        <a:spcAft>
                          <a:spcPts val="0"/>
                        </a:spcAft>
                      </a:pPr>
                      <a:r>
                        <a:rPr lang="en-US" sz="1000" dirty="0" smtClean="0">
                          <a:solidFill>
                            <a:srgbClr val="00B050"/>
                          </a:solidFill>
                          <a:effectLst/>
                          <a:latin typeface="+mn-lt"/>
                          <a:ea typeface="Calibri"/>
                          <a:cs typeface="Times New Roman"/>
                        </a:rPr>
                        <a:t>(Study based on Formal Placement Assessment)</a:t>
                      </a:r>
                      <a:endParaRPr lang="en-US" sz="1000" dirty="0">
                        <a:solidFill>
                          <a:srgbClr val="00B050"/>
                        </a:solidFill>
                        <a:effectLst/>
                        <a:latin typeface="+mn-lt"/>
                        <a:ea typeface="Calibri"/>
                        <a:cs typeface="Times New Roman"/>
                      </a:endParaRPr>
                    </a:p>
                  </a:txBody>
                  <a:tcPr marL="61924" marR="61924" marT="0" marB="0"/>
                </a:tc>
              </a:tr>
              <a:tr h="936745">
                <a:tc>
                  <a:txBody>
                    <a:bodyPr/>
                    <a:lstStyle/>
                    <a:p>
                      <a:pPr marL="0" marR="0">
                        <a:lnSpc>
                          <a:spcPct val="115000"/>
                        </a:lnSpc>
                        <a:spcBef>
                          <a:spcPts val="0"/>
                        </a:spcBef>
                        <a:spcAft>
                          <a:spcPts val="0"/>
                        </a:spcAft>
                      </a:pPr>
                      <a:r>
                        <a:rPr lang="en-US" sz="1000" dirty="0">
                          <a:solidFill>
                            <a:srgbClr val="002060"/>
                          </a:solidFill>
                          <a:effectLst/>
                        </a:rPr>
                        <a:t>Letter Name/Letter Sound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effectLst/>
                          <a:latin typeface="Calibri"/>
                          <a:ea typeface="Calibri"/>
                          <a:cs typeface="Times New Roman"/>
                        </a:rPr>
                        <a:t>Unit</a:t>
                      </a:r>
                      <a:r>
                        <a:rPr lang="en-US" sz="1100" b="1" baseline="0" dirty="0" smtClean="0">
                          <a:effectLst/>
                          <a:latin typeface="Calibri"/>
                          <a:ea typeface="Calibri"/>
                          <a:cs typeface="Times New Roman"/>
                        </a:rPr>
                        <a:t> 2</a:t>
                      </a:r>
                    </a:p>
                    <a:p>
                      <a:pPr marL="0" marR="0">
                        <a:lnSpc>
                          <a:spcPct val="115000"/>
                        </a:lnSpc>
                        <a:spcBef>
                          <a:spcPts val="0"/>
                        </a:spcBef>
                        <a:spcAft>
                          <a:spcPts val="0"/>
                        </a:spcAft>
                      </a:pPr>
                      <a:endParaRPr lang="en-US" sz="1100" baseline="0" dirty="0" smtClean="0">
                        <a:effectLst/>
                        <a:latin typeface="Calibri"/>
                        <a:ea typeface="Calibri"/>
                        <a:cs typeface="Times New Roman"/>
                      </a:endParaRPr>
                    </a:p>
                    <a:p>
                      <a:pPr marL="0" marR="0">
                        <a:lnSpc>
                          <a:spcPct val="115000"/>
                        </a:lnSpc>
                        <a:spcBef>
                          <a:spcPts val="0"/>
                        </a:spcBef>
                        <a:spcAft>
                          <a:spcPts val="0"/>
                        </a:spcAft>
                      </a:pPr>
                      <a:r>
                        <a:rPr lang="en-US" sz="1100" dirty="0" smtClean="0">
                          <a:effectLst/>
                          <a:latin typeface="Calibri"/>
                          <a:ea typeface="Calibri"/>
                          <a:cs typeface="Times New Roman"/>
                        </a:rPr>
                        <a:t>Optional </a:t>
                      </a:r>
                      <a:r>
                        <a:rPr lang="en-US" sz="1100" dirty="0">
                          <a:effectLst/>
                          <a:latin typeface="Calibri"/>
                          <a:ea typeface="Calibri"/>
                          <a:cs typeface="Times New Roman"/>
                        </a:rPr>
                        <a:t>Pretest</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a:t>
                      </a:r>
                      <a:r>
                        <a:rPr lang="en-US" sz="1100" dirty="0">
                          <a:solidFill>
                            <a:schemeClr val="tx1"/>
                          </a:solidFill>
                          <a:effectLst/>
                          <a:latin typeface="Calibri"/>
                          <a:ea typeface="Calibri"/>
                          <a:cs typeface="Times New Roman"/>
                        </a:rPr>
                        <a:t>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For those children who fall below benchmarks on all other Unit 1 Assessments</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endParaRPr lang="en-US" sz="1100" b="1" dirty="0">
                        <a:solidFill>
                          <a:schemeClr val="tx1"/>
                        </a:solidFill>
                        <a:effectLst/>
                        <a:latin typeface="Calibri"/>
                        <a:ea typeface="Calibri"/>
                        <a:cs typeface="Times New Roman"/>
                      </a:endParaRPr>
                    </a:p>
                  </a:txBody>
                  <a:tcPr marL="68580" marR="68580" marT="0" marB="0"/>
                </a:tc>
              </a:tr>
              <a:tr h="551369">
                <a:tc>
                  <a:txBody>
                    <a:bodyPr/>
                    <a:lstStyle/>
                    <a:p>
                      <a:pPr marL="0" marR="0">
                        <a:lnSpc>
                          <a:spcPct val="115000"/>
                        </a:lnSpc>
                        <a:spcBef>
                          <a:spcPts val="0"/>
                        </a:spcBef>
                        <a:spcAft>
                          <a:spcPts val="0"/>
                        </a:spcAft>
                      </a:pPr>
                      <a:r>
                        <a:rPr lang="en-US" sz="1000" dirty="0">
                          <a:solidFill>
                            <a:srgbClr val="002060"/>
                          </a:solidFill>
                          <a:effectLst/>
                        </a:rPr>
                        <a:t>Writing Strokes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effectLst/>
                        </a:rPr>
                        <a:t>End of Unit 2</a:t>
                      </a:r>
                    </a:p>
                    <a:p>
                      <a:pPr marL="0" marR="0">
                        <a:lnSpc>
                          <a:spcPct val="115000"/>
                        </a:lnSpc>
                        <a:spcBef>
                          <a:spcPts val="0"/>
                        </a:spcBef>
                        <a:spcAft>
                          <a:spcPts val="0"/>
                        </a:spcAft>
                      </a:pPr>
                      <a:r>
                        <a:rPr lang="en-US" sz="1000" dirty="0">
                          <a:effectLst/>
                        </a:rPr>
                        <a:t> </a:t>
                      </a:r>
                    </a:p>
                    <a:p>
                      <a:pPr marL="0" marR="0" algn="l" defTabSz="457200" rtl="0" eaLnBrk="1" latinLnBrk="0" hangingPunct="1">
                        <a:lnSpc>
                          <a:spcPct val="115000"/>
                        </a:lnSpc>
                        <a:spcBef>
                          <a:spcPts val="0"/>
                        </a:spcBef>
                        <a:spcAft>
                          <a:spcPts val="0"/>
                        </a:spcAft>
                      </a:pPr>
                      <a:r>
                        <a:rPr lang="en-US" sz="1100" i="1" kern="1200" dirty="0">
                          <a:solidFill>
                            <a:schemeClr val="dk1"/>
                          </a:solidFill>
                          <a:effectLst/>
                          <a:latin typeface="Calibri"/>
                          <a:ea typeface="Calibri"/>
                          <a:cs typeface="Times New Roman"/>
                        </a:rPr>
                        <a:t>Given to all students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r h="1124094">
                <a:tc>
                  <a:txBody>
                    <a:bodyPr/>
                    <a:lstStyle/>
                    <a:p>
                      <a:pPr marL="0" marR="0">
                        <a:lnSpc>
                          <a:spcPct val="115000"/>
                        </a:lnSpc>
                        <a:spcBef>
                          <a:spcPts val="0"/>
                        </a:spcBef>
                        <a:spcAft>
                          <a:spcPts val="0"/>
                        </a:spcAft>
                      </a:pPr>
                      <a:r>
                        <a:rPr lang="en-US" sz="1000" dirty="0">
                          <a:solidFill>
                            <a:srgbClr val="002060"/>
                          </a:solidFill>
                          <a:effectLst/>
                        </a:rPr>
                        <a:t>Word </a:t>
                      </a:r>
                      <a:r>
                        <a:rPr lang="en-US" sz="1000" dirty="0" smtClean="0">
                          <a:solidFill>
                            <a:srgbClr val="002060"/>
                          </a:solidFill>
                          <a:effectLst/>
                        </a:rPr>
                        <a:t>Recognition/Word Reading</a:t>
                      </a:r>
                      <a:endParaRPr lang="en-US" sz="1000" dirty="0">
                        <a:solidFill>
                          <a:srgbClr val="002060"/>
                        </a:solidFill>
                        <a:effectLst/>
                      </a:endParaRPr>
                    </a:p>
                    <a:p>
                      <a:pPr marL="0" marR="0">
                        <a:lnSpc>
                          <a:spcPct val="115000"/>
                        </a:lnSpc>
                        <a:spcBef>
                          <a:spcPts val="0"/>
                        </a:spcBef>
                        <a:spcAft>
                          <a:spcPts val="0"/>
                        </a:spcAft>
                      </a:pPr>
                      <a:r>
                        <a:rPr lang="en-US" sz="1000" dirty="0">
                          <a:solidFill>
                            <a:srgbClr val="002060"/>
                          </a:solidFill>
                          <a:effectLst/>
                        </a:rPr>
                        <a:t> </a:t>
                      </a:r>
                    </a:p>
                    <a:p>
                      <a:pPr marL="0" marR="0">
                        <a:lnSpc>
                          <a:spcPct val="115000"/>
                        </a:lnSpc>
                        <a:spcBef>
                          <a:spcPts val="0"/>
                        </a:spcBef>
                        <a:spcAft>
                          <a:spcPts val="0"/>
                        </a:spcAft>
                      </a:pPr>
                      <a:r>
                        <a:rPr lang="en-US" sz="1000" dirty="0">
                          <a:solidFill>
                            <a:srgbClr val="002060"/>
                          </a:solidFill>
                          <a:effectLst/>
                        </a:rPr>
                        <a:t>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a:effectLst/>
                          <a:latin typeface="Calibri"/>
                          <a:ea typeface="Calibri"/>
                          <a:cs typeface="Times New Roman"/>
                        </a:rPr>
                        <a:t>Unit </a:t>
                      </a:r>
                      <a:r>
                        <a:rPr lang="en-US" sz="1100" b="1" dirty="0" smtClean="0">
                          <a:effectLst/>
                          <a:latin typeface="Calibri"/>
                          <a:ea typeface="Calibri"/>
                          <a:cs typeface="Times New Roman"/>
                        </a:rPr>
                        <a:t>3, 4, 5</a:t>
                      </a:r>
                      <a:endParaRPr lang="en-US" sz="1100" b="1" dirty="0">
                        <a:effectLst/>
                        <a:latin typeface="Calibri"/>
                        <a:ea typeface="Calibri"/>
                        <a:cs typeface="Times New Roman"/>
                      </a:endParaRPr>
                    </a:p>
                    <a:p>
                      <a:pPr marL="0" marR="0">
                        <a:lnSpc>
                          <a:spcPct val="115000"/>
                        </a:lnSpc>
                        <a:spcBef>
                          <a:spcPts val="0"/>
                        </a:spcBef>
                        <a:spcAft>
                          <a:spcPts val="0"/>
                        </a:spcAft>
                      </a:pPr>
                      <a:endParaRPr lang="en-US" sz="1100" i="1" dirty="0" smtClean="0">
                        <a:effectLst/>
                        <a:latin typeface="Calibri"/>
                        <a:ea typeface="Calibri"/>
                        <a:cs typeface="Times New Roman"/>
                      </a:endParaRPr>
                    </a:p>
                    <a:p>
                      <a:pPr marL="0" marR="0">
                        <a:lnSpc>
                          <a:spcPct val="115000"/>
                        </a:lnSpc>
                        <a:spcBef>
                          <a:spcPts val="0"/>
                        </a:spcBef>
                        <a:spcAft>
                          <a:spcPts val="0"/>
                        </a:spcAft>
                      </a:pPr>
                      <a:r>
                        <a:rPr lang="en-US" sz="1100" i="1" dirty="0" smtClean="0">
                          <a:effectLst/>
                          <a:latin typeface="Calibri"/>
                          <a:ea typeface="Calibri"/>
                          <a:cs typeface="Times New Roman"/>
                        </a:rPr>
                        <a:t>Given </a:t>
                      </a:r>
                      <a:r>
                        <a:rPr lang="en-US" sz="1100" i="1" dirty="0">
                          <a:effectLst/>
                          <a:latin typeface="Calibri"/>
                          <a:ea typeface="Calibri"/>
                          <a:cs typeface="Times New Roman"/>
                        </a:rPr>
                        <a:t>to all </a:t>
                      </a:r>
                      <a:r>
                        <a:rPr lang="en-US" sz="1100" i="1" dirty="0" smtClean="0">
                          <a:effectLst/>
                          <a:latin typeface="Calibri"/>
                          <a:ea typeface="Calibri"/>
                          <a:cs typeface="Times New Roman"/>
                        </a:rPr>
                        <a:t>students; Expands</a:t>
                      </a:r>
                      <a:r>
                        <a:rPr lang="en-US" sz="1100" i="1" baseline="0" dirty="0" smtClean="0">
                          <a:effectLst/>
                          <a:latin typeface="Calibri"/>
                          <a:ea typeface="Calibri"/>
                          <a:cs typeface="Times New Roman"/>
                        </a:rPr>
                        <a:t> to Word Reading </a:t>
                      </a:r>
                      <a:r>
                        <a:rPr lang="en-US" sz="1100" i="1" dirty="0" smtClean="0">
                          <a:effectLst/>
                          <a:latin typeface="Calibri"/>
                          <a:ea typeface="Calibri"/>
                          <a:cs typeface="Times New Roman"/>
                        </a:rPr>
                        <a:t>if child doesn’t </a:t>
                      </a:r>
                      <a:r>
                        <a:rPr lang="en-US" sz="1100" i="1" kern="1200" dirty="0" smtClean="0">
                          <a:solidFill>
                            <a:schemeClr val="dk1"/>
                          </a:solidFill>
                          <a:effectLst/>
                          <a:latin typeface="Calibri"/>
                          <a:ea typeface="Calibri"/>
                          <a:cs typeface="Times New Roman"/>
                        </a:rPr>
                        <a:t>pass</a:t>
                      </a:r>
                      <a:r>
                        <a:rPr lang="en-US" sz="1100" i="1" dirty="0" smtClean="0">
                          <a:effectLst/>
                          <a:latin typeface="Calibri"/>
                          <a:ea typeface="Calibri"/>
                          <a:cs typeface="Times New Roman"/>
                        </a:rPr>
                        <a:t> benchmark on Recognition</a:t>
                      </a:r>
                      <a:endParaRPr lang="en-US" sz="1100" i="1" baseline="0" dirty="0" smtClean="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dirty="0" smtClean="0">
                          <a:solidFill>
                            <a:schemeClr val="tx1"/>
                          </a:solidFill>
                          <a:effectLst/>
                          <a:latin typeface="Calibri"/>
                          <a:ea typeface="Calibri"/>
                          <a:cs typeface="Times New Roman"/>
                        </a:rPr>
                        <a:t>Word Recognition given </a:t>
                      </a:r>
                      <a:r>
                        <a:rPr lang="en-US" sz="1100" i="1" dirty="0">
                          <a:solidFill>
                            <a:schemeClr val="tx1"/>
                          </a:solidFill>
                          <a:effectLst/>
                          <a:latin typeface="Calibri"/>
                          <a:ea typeface="Calibri"/>
                          <a:cs typeface="Times New Roman"/>
                        </a:rPr>
                        <a:t>to all </a:t>
                      </a:r>
                      <a:r>
                        <a:rPr lang="en-US" sz="1100" i="1" dirty="0" smtClean="0">
                          <a:solidFill>
                            <a:schemeClr val="tx1"/>
                          </a:solidFill>
                          <a:effectLst/>
                          <a:latin typeface="Calibri"/>
                          <a:ea typeface="Calibri"/>
                          <a:cs typeface="Times New Roman"/>
                        </a:rPr>
                        <a:t>students; no Word Reading</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Word Reading  </a:t>
                      </a:r>
                      <a:r>
                        <a:rPr lang="en-US" sz="1100" i="1" kern="1200" dirty="0">
                          <a:solidFill>
                            <a:schemeClr val="tx1"/>
                          </a:solidFill>
                          <a:effectLst/>
                          <a:latin typeface="Calibri"/>
                          <a:ea typeface="Calibri"/>
                          <a:cs typeface="Times New Roman"/>
                        </a:rPr>
                        <a:t>for students who fall below benchmarks on story reading assessments</a:t>
                      </a:r>
                    </a:p>
                  </a:txBody>
                  <a:tcPr marL="68580" marR="68580" marT="0" marB="0"/>
                </a:tc>
              </a:tr>
              <a:tr h="1059468">
                <a:tc>
                  <a:txBody>
                    <a:bodyPr/>
                    <a:lstStyle/>
                    <a:p>
                      <a:pPr marL="0" marR="0">
                        <a:lnSpc>
                          <a:spcPct val="115000"/>
                        </a:lnSpc>
                        <a:spcBef>
                          <a:spcPts val="0"/>
                        </a:spcBef>
                        <a:spcAft>
                          <a:spcPts val="0"/>
                        </a:spcAft>
                      </a:pPr>
                      <a:r>
                        <a:rPr lang="en-US" sz="1000" dirty="0" smtClean="0">
                          <a:solidFill>
                            <a:srgbClr val="002060"/>
                          </a:solidFill>
                          <a:effectLst/>
                        </a:rPr>
                        <a:t>Story Comprehension</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r>
                        <a:rPr lang="en-US" sz="1100" b="1" baseline="0" dirty="0" smtClean="0">
                          <a:solidFill>
                            <a:schemeClr val="tx1"/>
                          </a:solidFill>
                          <a:effectLst/>
                          <a:latin typeface="Calibri"/>
                          <a:ea typeface="Calibri"/>
                          <a:cs typeface="Times New Roman"/>
                        </a:rPr>
                        <a:t> for initial test battery </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a:solidFill>
                            <a:schemeClr val="tx1"/>
                          </a:solidFill>
                          <a:effectLst/>
                          <a:latin typeface="Calibri"/>
                          <a:ea typeface="Calibri"/>
                          <a:cs typeface="Times New Roman"/>
                        </a:rPr>
                        <a:t>Only for those children who score AT OR ABOVE benchmark on Word Recognition</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All Students</a:t>
                      </a:r>
                      <a:endParaRPr lang="en-US" sz="1100" i="1" kern="1200" dirty="0">
                        <a:solidFill>
                          <a:schemeClr val="tx1"/>
                        </a:solidFill>
                        <a:effectLst/>
                        <a:latin typeface="Calibri"/>
                        <a:ea typeface="Calibri"/>
                        <a:cs typeface="Times New Roman"/>
                      </a:endParaRPr>
                    </a:p>
                  </a:txBody>
                  <a:tcPr marL="68580" marR="68580" marT="0" marB="0"/>
                </a:tc>
              </a:tr>
              <a:tr h="1102741">
                <a:tc>
                  <a:txBody>
                    <a:bodyPr/>
                    <a:lstStyle/>
                    <a:p>
                      <a:pPr marL="0" marR="0">
                        <a:lnSpc>
                          <a:spcPct val="115000"/>
                        </a:lnSpc>
                        <a:spcBef>
                          <a:spcPts val="0"/>
                        </a:spcBef>
                        <a:spcAft>
                          <a:spcPts val="0"/>
                        </a:spcAft>
                      </a:pPr>
                      <a:r>
                        <a:rPr lang="en-US" sz="1000" dirty="0" smtClean="0">
                          <a:solidFill>
                            <a:srgbClr val="002060"/>
                          </a:solidFill>
                          <a:effectLst/>
                        </a:rPr>
                        <a:t>Pseudo Word </a:t>
                      </a:r>
                      <a:r>
                        <a:rPr lang="en-US" sz="1000" dirty="0">
                          <a:solidFill>
                            <a:srgbClr val="002060"/>
                          </a:solidFill>
                          <a:effectLst/>
                        </a:rPr>
                        <a:t>Reading</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 </a:t>
                      </a:r>
                      <a:r>
                        <a:rPr lang="en-US" sz="1000" b="1" dirty="0" smtClean="0">
                          <a:solidFill>
                            <a:schemeClr val="tx1"/>
                          </a:solidFill>
                          <a:effectLst/>
                        </a:rPr>
                        <a:t>OPTIONAL </a:t>
                      </a:r>
                      <a:r>
                        <a:rPr lang="en-US" sz="1000" b="1" dirty="0">
                          <a:solidFill>
                            <a:schemeClr val="tx1"/>
                          </a:solidFill>
                          <a:effectLst/>
                        </a:rPr>
                        <a:t>assessment </a:t>
                      </a:r>
                      <a:r>
                        <a:rPr lang="en-US" sz="1000" b="1" dirty="0" smtClean="0">
                          <a:solidFill>
                            <a:schemeClr val="tx1"/>
                          </a:solidFill>
                          <a:effectLst/>
                        </a:rPr>
                        <a:t>from Unit 8 </a:t>
                      </a:r>
                    </a:p>
                    <a:p>
                      <a:pPr marL="0" marR="0">
                        <a:lnSpc>
                          <a:spcPct val="115000"/>
                        </a:lnSpc>
                        <a:spcBef>
                          <a:spcPts val="0"/>
                        </a:spcBef>
                        <a:spcAft>
                          <a:spcPts val="0"/>
                        </a:spcAft>
                      </a:pPr>
                      <a:endParaRPr lang="en-US" sz="1000" dirty="0" smtClean="0">
                        <a:solidFill>
                          <a:schemeClr val="tx1"/>
                        </a:solidFill>
                        <a:effectLst/>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For probing placement of incoming </a:t>
                      </a:r>
                      <a:r>
                        <a:rPr lang="en-US" sz="1100" i="1" kern="1200" dirty="0">
                          <a:solidFill>
                            <a:schemeClr val="tx1"/>
                          </a:solidFill>
                          <a:effectLst/>
                          <a:latin typeface="Calibri"/>
                          <a:ea typeface="Calibri"/>
                          <a:cs typeface="Times New Roman"/>
                        </a:rPr>
                        <a:t>K students with very strong contextual reading skills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Placement Assessment</a:t>
                      </a:r>
                      <a:endParaRPr lang="en-US" sz="1000" b="1" dirty="0">
                        <a:solidFill>
                          <a:schemeClr val="tx1"/>
                        </a:solidFill>
                        <a:effectLst/>
                      </a:endParaRP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r>
                        <a:rPr lang="en-US" sz="1100" i="1" kern="1200" dirty="0" smtClean="0">
                          <a:solidFill>
                            <a:schemeClr val="tx1"/>
                          </a:solidFill>
                          <a:effectLst/>
                          <a:latin typeface="Calibri"/>
                          <a:ea typeface="Calibri"/>
                          <a:cs typeface="Times New Roman"/>
                        </a:rPr>
                        <a:t>Only given for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Assessment</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given to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r>
              <a:tr h="891817">
                <a:tc>
                  <a:txBody>
                    <a:bodyPr/>
                    <a:lstStyle/>
                    <a:p>
                      <a:pPr marL="0" marR="0">
                        <a:lnSpc>
                          <a:spcPct val="115000"/>
                        </a:lnSpc>
                        <a:spcBef>
                          <a:spcPts val="0"/>
                        </a:spcBef>
                        <a:spcAft>
                          <a:spcPts val="0"/>
                        </a:spcAft>
                      </a:pPr>
                      <a:r>
                        <a:rPr lang="en-US" sz="1000" dirty="0">
                          <a:solidFill>
                            <a:srgbClr val="002060"/>
                          </a:solidFill>
                          <a:effectLst/>
                        </a:rPr>
                        <a:t>Code Diagnostic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 for initial test battery</a:t>
                      </a:r>
                      <a:endParaRPr lang="en-US" sz="1000" b="1" i="1" dirty="0" smtClean="0">
                        <a:solidFill>
                          <a:schemeClr val="tx1"/>
                        </a:solidFill>
                        <a:effectLst/>
                        <a:latin typeface="Calibri"/>
                        <a:ea typeface="Calibri"/>
                        <a:cs typeface="Times New Roman"/>
                      </a:endParaRPr>
                    </a:p>
                    <a:p>
                      <a:pPr marL="0" marR="0">
                        <a:lnSpc>
                          <a:spcPct val="115000"/>
                        </a:lnSpc>
                        <a:spcBef>
                          <a:spcPts val="0"/>
                        </a:spcBef>
                        <a:spcAft>
                          <a:spcPts val="0"/>
                        </a:spcAft>
                      </a:pPr>
                      <a:endParaRPr lang="en-US" sz="1000" i="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Unit 1 Placement Assessment </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for those falling below benchmark on Word Recognition and Pseudoword reading</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bl>
          </a:graphicData>
        </a:graphic>
      </p:graphicFrame>
    </p:spTree>
    <p:extLst>
      <p:ext uri="{BB962C8B-B14F-4D97-AF65-F5344CB8AC3E}">
        <p14:creationId xmlns:p14="http://schemas.microsoft.com/office/powerpoint/2010/main" val="10770678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Session 9</a:t>
            </a:r>
            <a:endParaRPr lang="en-US" dirty="0"/>
          </a:p>
        </p:txBody>
      </p:sp>
      <p:sp>
        <p:nvSpPr>
          <p:cNvPr id="3" name="Subtitle 2"/>
          <p:cNvSpPr>
            <a:spLocks noGrp="1"/>
          </p:cNvSpPr>
          <p:nvPr>
            <p:ph type="subTitle" idx="1"/>
          </p:nvPr>
        </p:nvSpPr>
        <p:spPr>
          <a:xfrm>
            <a:off x="1371600" y="3733800"/>
            <a:ext cx="6400800" cy="1219200"/>
          </a:xfrm>
        </p:spPr>
        <p:txBody>
          <a:bodyPr/>
          <a:lstStyle/>
          <a:p>
            <a:r>
              <a:rPr lang="en-US" dirty="0" smtClean="0"/>
              <a:t>Getting </a:t>
            </a:r>
            <a:r>
              <a:rPr lang="en-US" dirty="0"/>
              <a:t>to Know Your </a:t>
            </a:r>
            <a:r>
              <a:rPr lang="en-US" dirty="0" smtClean="0"/>
              <a:t>Students: Initial Assessments and Procedures</a:t>
            </a:r>
            <a:endParaRPr lang="en-US" dirty="0"/>
          </a:p>
        </p:txBody>
      </p:sp>
      <p:sp>
        <p:nvSpPr>
          <p:cNvPr id="4" name="Footer Placeholder 3"/>
          <p:cNvSpPr>
            <a:spLocks noGrp="1"/>
          </p:cNvSpPr>
          <p:nvPr>
            <p:ph type="ftr" sz="quarter" idx="4294967295"/>
          </p:nvPr>
        </p:nvSpPr>
        <p:spPr>
          <a:xfrm>
            <a:off x="0" y="6400800"/>
            <a:ext cx="9144000" cy="304800"/>
          </a:xfrm>
          <a:prstGeom prst="rect">
            <a:avLst/>
          </a:prstGeom>
        </p:spPr>
        <p:txBody>
          <a:bodyPr/>
          <a:lstStyle/>
          <a:p>
            <a:pPr>
              <a:defRPr/>
            </a:pPr>
            <a:r>
              <a:rPr lang="en-US" dirty="0" smtClean="0">
                <a:solidFill>
                  <a:srgbClr val="FFFFFF"/>
                </a:solidFill>
              </a:rPr>
              <a:t>EngageNY.org</a:t>
            </a:r>
            <a:endParaRPr lang="en-US" dirty="0">
              <a:solidFill>
                <a:srgbClr val="FFFFFF"/>
              </a:solidFill>
            </a:endParaRPr>
          </a:p>
        </p:txBody>
      </p:sp>
    </p:spTree>
    <p:extLst>
      <p:ext uri="{BB962C8B-B14F-4D97-AF65-F5344CB8AC3E}">
        <p14:creationId xmlns:p14="http://schemas.microsoft.com/office/powerpoint/2010/main" val="20655959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a:pPr>
            <a:r>
              <a:rPr lang="en-US" dirty="0" smtClean="0"/>
              <a:t>Find a Partner.</a:t>
            </a:r>
          </a:p>
          <a:p>
            <a:pPr marL="514350" indent="-514350">
              <a:buFont typeface="+mj-lt"/>
              <a:buAutoNum type="arabicPeriod"/>
            </a:pPr>
            <a:r>
              <a:rPr lang="en-US" dirty="0" smtClean="0"/>
              <a:t>Find a grade level case study packet </a:t>
            </a:r>
            <a:r>
              <a:rPr lang="en-US" sz="2000" dirty="0" smtClean="0"/>
              <a:t>(K,1, 2)  </a:t>
            </a:r>
            <a:r>
              <a:rPr lang="en-US" sz="2000" dirty="0" smtClean="0">
                <a:solidFill>
                  <a:srgbClr val="C00000"/>
                </a:solidFill>
              </a:rPr>
              <a:t>H</a:t>
            </a:r>
            <a:endParaRPr lang="en-US" dirty="0" smtClean="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20</a:t>
            </a:fld>
            <a:endParaRPr lang="en-US" dirty="0">
              <a:solidFill>
                <a:srgbClr val="FFFFFF"/>
              </a:solidFill>
            </a:endParaRPr>
          </a:p>
        </p:txBody>
      </p:sp>
      <p:sp>
        <p:nvSpPr>
          <p:cNvPr id="4" name="Title 3"/>
          <p:cNvSpPr>
            <a:spLocks noGrp="1"/>
          </p:cNvSpPr>
          <p:nvPr>
            <p:ph type="title"/>
          </p:nvPr>
        </p:nvSpPr>
        <p:spPr/>
        <p:txBody>
          <a:bodyPr/>
          <a:lstStyle/>
          <a:p>
            <a:r>
              <a:rPr lang="en-US" dirty="0" smtClean="0"/>
              <a:t>Case Studies</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44284" y="2686493"/>
            <a:ext cx="2894951" cy="2834640"/>
          </a:xfrm>
          <a:prstGeom prst="rect">
            <a:avLst/>
          </a:prstGeom>
          <a:ln>
            <a:solidFill>
              <a:schemeClr val="tx1"/>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20827" y="2688265"/>
            <a:ext cx="2473872" cy="2834640"/>
          </a:xfrm>
          <a:prstGeom prst="rect">
            <a:avLst/>
          </a:prstGeom>
          <a:ln>
            <a:solidFill>
              <a:schemeClr val="tx1"/>
            </a:solidFill>
          </a:ln>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2686493"/>
            <a:ext cx="2671103" cy="2834640"/>
          </a:xfrm>
          <a:prstGeom prst="rect">
            <a:avLst/>
          </a:prstGeom>
          <a:ln>
            <a:solidFill>
              <a:schemeClr val="tx1"/>
            </a:solidFill>
          </a:ln>
        </p:spPr>
      </p:pic>
    </p:spTree>
    <p:extLst>
      <p:ext uri="{BB962C8B-B14F-4D97-AF65-F5344CB8AC3E}">
        <p14:creationId xmlns:p14="http://schemas.microsoft.com/office/powerpoint/2010/main" val="157500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61069364"/>
              </p:ext>
            </p:extLst>
          </p:nvPr>
        </p:nvGraphicFramePr>
        <p:xfrm>
          <a:off x="457200" y="1600200"/>
          <a:ext cx="8229600" cy="4851400"/>
        </p:xfrm>
        <a:graphic>
          <a:graphicData uri="http://schemas.openxmlformats.org/drawingml/2006/table">
            <a:tbl>
              <a:tblPr firstRow="1" bandRow="1">
                <a:tableStyleId>{5940675A-B579-460E-94D1-54222C63F5DA}</a:tableStyleId>
              </a:tblPr>
              <a:tblGrid>
                <a:gridCol w="2743200"/>
                <a:gridCol w="2743200"/>
                <a:gridCol w="2743200"/>
              </a:tblGrid>
              <a:tr h="370840">
                <a:tc>
                  <a:txBody>
                    <a:bodyPr/>
                    <a:lstStyle/>
                    <a:p>
                      <a:r>
                        <a:rPr lang="en-US" dirty="0" smtClean="0"/>
                        <a:t>Kindergarten:</a:t>
                      </a:r>
                      <a:r>
                        <a:rPr lang="en-US" baseline="0" dirty="0" smtClean="0"/>
                        <a:t> Evan</a:t>
                      </a:r>
                      <a:endParaRPr lang="en-US" dirty="0"/>
                    </a:p>
                  </a:txBody>
                  <a:tcPr/>
                </a:tc>
                <a:tc>
                  <a:txBody>
                    <a:bodyPr/>
                    <a:lstStyle/>
                    <a:p>
                      <a:r>
                        <a:rPr lang="en-US" dirty="0" smtClean="0"/>
                        <a:t>Grade 1: Ella</a:t>
                      </a:r>
                      <a:endParaRPr lang="en-US" dirty="0"/>
                    </a:p>
                  </a:txBody>
                  <a:tcPr/>
                </a:tc>
                <a:tc>
                  <a:txBody>
                    <a:bodyPr/>
                    <a:lstStyle/>
                    <a:p>
                      <a:r>
                        <a:rPr lang="en-US" dirty="0" smtClean="0"/>
                        <a:t>Grade</a:t>
                      </a:r>
                      <a:r>
                        <a:rPr lang="en-US" baseline="0" dirty="0" smtClean="0"/>
                        <a:t> 2</a:t>
                      </a:r>
                      <a:r>
                        <a:rPr lang="en-US" dirty="0" smtClean="0"/>
                        <a:t>:</a:t>
                      </a:r>
                      <a:r>
                        <a:rPr lang="en-US" baseline="0" dirty="0" smtClean="0"/>
                        <a:t> Enrique</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End-of-Units 3,4, 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pPr marL="342900" indent="-342900">
                        <a:buAutoNum type="alphaLcParenR"/>
                      </a:pPr>
                      <a:r>
                        <a:rPr lang="en-US" sz="1800" dirty="0" smtClean="0"/>
                        <a:t>guiding questions </a:t>
                      </a:r>
                    </a:p>
                    <a:p>
                      <a:pPr marL="342900" indent="-342900">
                        <a:buAutoNum type="alphaLcParenR"/>
                      </a:pPr>
                      <a:r>
                        <a:rPr lang="en-US" sz="1800" dirty="0" smtClean="0"/>
                        <a:t>planning and grouping sheet </a:t>
                      </a:r>
                    </a:p>
                    <a:p>
                      <a:pPr marL="342900" indent="-342900">
                        <a:buAutoNum type="alphaLcParenR"/>
                      </a:pPr>
                      <a:r>
                        <a:rPr lang="en-US" sz="1800" dirty="0" smtClean="0"/>
                        <a:t>instructions for word reading</a:t>
                      </a:r>
                      <a:r>
                        <a:rPr lang="en-US" sz="1800" baseline="0" dirty="0" smtClean="0"/>
                        <a:t> </a:t>
                      </a:r>
                      <a:r>
                        <a:rPr lang="en-US" sz="1800" dirty="0" smtClean="0"/>
                        <a:t>assessment </a:t>
                      </a:r>
                    </a:p>
                    <a:p>
                      <a:pPr marL="342900" indent="-342900">
                        <a:buAutoNum type="alphaLcParenR"/>
                      </a:pPr>
                      <a:r>
                        <a:rPr lang="en-US" sz="1800" dirty="0" smtClean="0"/>
                        <a:t>scoring and analysis interpretation for</a:t>
                      </a:r>
                      <a:r>
                        <a:rPr lang="en-US" sz="1800" baseline="0" dirty="0" smtClean="0"/>
                        <a:t> </a:t>
                      </a:r>
                      <a:r>
                        <a:rPr lang="en-US" sz="1800" dirty="0" smtClean="0"/>
                        <a:t>assessments</a:t>
                      </a:r>
                    </a:p>
                    <a:p>
                      <a:pPr marL="342900" indent="-342900">
                        <a:buAutoNum type="alphaLcParenR"/>
                      </a:pPr>
                      <a:r>
                        <a:rPr lang="en-US" sz="1800" dirty="0" smtClean="0"/>
                        <a:t>Evan’s actual word reading assessments </a:t>
                      </a:r>
                    </a:p>
                    <a:p>
                      <a:pPr marL="342900" indent="-342900">
                        <a:buAutoNum type="alphaLcParenR"/>
                      </a:pPr>
                      <a:r>
                        <a:rPr lang="en-US" sz="1800" dirty="0" smtClean="0"/>
                        <a:t>Evan’s score sheets for Units 3 and 4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Unit 1, Lessons 6-10.</a:t>
                      </a:r>
                    </a:p>
                    <a:p>
                      <a:pPr marL="0" indent="0">
                        <a:buNone/>
                      </a:pPr>
                      <a:endParaRPr lang="en-US" sz="1800" dirty="0" smtClean="0"/>
                    </a:p>
                    <a:p>
                      <a:pPr marL="0" indent="0">
                        <a:buNone/>
                      </a:pPr>
                      <a:r>
                        <a:rPr lang="en-US" sz="1800" dirty="0" smtClean="0"/>
                        <a:t>a) guiding questions </a:t>
                      </a:r>
                    </a:p>
                    <a:p>
                      <a:pPr marL="0" indent="0">
                        <a:buNone/>
                      </a:pPr>
                      <a:r>
                        <a:rPr lang="en-US" sz="1800" dirty="0" smtClean="0"/>
                        <a:t>b) placement planning </a:t>
                      </a:r>
                    </a:p>
                    <a:p>
                      <a:pPr marL="0" indent="0">
                        <a:buNone/>
                      </a:pPr>
                      <a:r>
                        <a:rPr lang="en-US" sz="1800" dirty="0" smtClean="0"/>
                        <a:t>c) assessment</a:t>
                      </a:r>
                      <a:r>
                        <a:rPr lang="en-US" sz="1800" baseline="0" dirty="0" smtClean="0"/>
                        <a:t> </a:t>
                      </a:r>
                      <a:r>
                        <a:rPr lang="en-US" sz="1800" dirty="0" smtClean="0"/>
                        <a:t>flowchart </a:t>
                      </a:r>
                    </a:p>
                    <a:p>
                      <a:pPr marL="0" indent="0">
                        <a:buNone/>
                      </a:pPr>
                      <a:r>
                        <a:rPr lang="en-US" sz="1800" dirty="0" smtClean="0"/>
                        <a:t>d) Ella’s word recognition test and scoring sheet</a:t>
                      </a:r>
                    </a:p>
                    <a:p>
                      <a:pPr marL="0" indent="0">
                        <a:buNone/>
                      </a:pPr>
                      <a:r>
                        <a:rPr lang="en-US" sz="1800" dirty="0" smtClean="0"/>
                        <a:t>e) Ella’s Story Comprehension test</a:t>
                      </a:r>
                    </a:p>
                    <a:p>
                      <a:pPr marL="0" indent="0">
                        <a:buNone/>
                      </a:pPr>
                      <a:r>
                        <a:rPr lang="en-US" sz="1800" dirty="0" smtClean="0"/>
                        <a:t>f) </a:t>
                      </a:r>
                      <a:r>
                        <a:rPr lang="en-US" sz="1800" dirty="0" err="1" smtClean="0"/>
                        <a:t>Psuedoword</a:t>
                      </a:r>
                      <a:r>
                        <a:rPr lang="en-US" sz="1800" dirty="0" smtClean="0"/>
                        <a:t> Reading test and scoring sheet </a:t>
                      </a:r>
                    </a:p>
                    <a:p>
                      <a:pPr marL="0" indent="0">
                        <a:buNone/>
                      </a:pPr>
                      <a:r>
                        <a:rPr lang="en-US" sz="1800" dirty="0" smtClean="0"/>
                        <a:t>g) guidelines for Interpreting Assessment scores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Unit 1 Lessons 6-10</a:t>
                      </a:r>
                    </a:p>
                    <a:p>
                      <a:pPr marL="0" indent="0">
                        <a:buNone/>
                      </a:pPr>
                      <a:endParaRPr lang="en-US" sz="1800" dirty="0" smtClean="0"/>
                    </a:p>
                    <a:p>
                      <a:pPr marL="0" indent="0">
                        <a:buNone/>
                      </a:pPr>
                      <a:r>
                        <a:rPr lang="en-US" sz="1800" dirty="0" smtClean="0"/>
                        <a:t>a) guiding questions </a:t>
                      </a:r>
                    </a:p>
                    <a:p>
                      <a:pPr marL="0" indent="0">
                        <a:buNone/>
                      </a:pPr>
                      <a:r>
                        <a:rPr lang="en-US" sz="1800" dirty="0" smtClean="0"/>
                        <a:t>b) placement planning </a:t>
                      </a:r>
                    </a:p>
                    <a:p>
                      <a:pPr marL="0" indent="0">
                        <a:buNone/>
                      </a:pPr>
                      <a:r>
                        <a:rPr lang="en-US" sz="1800" dirty="0" smtClean="0"/>
                        <a:t>c) assessment flowchart </a:t>
                      </a:r>
                    </a:p>
                    <a:p>
                      <a:pPr marL="0" indent="0">
                        <a:buNone/>
                      </a:pPr>
                      <a:r>
                        <a:rPr lang="en-US" sz="1800" dirty="0" smtClean="0"/>
                        <a:t>d) Enrique’s Story Comprehension tests and answer sheets</a:t>
                      </a:r>
                    </a:p>
                    <a:p>
                      <a:pPr marL="0" indent="0">
                        <a:buNone/>
                      </a:pPr>
                      <a:r>
                        <a:rPr lang="en-US" sz="1800" dirty="0" smtClean="0"/>
                        <a:t>f)  Enrique’s word reading assessment with instructions and word reading evaluation guidelines</a:t>
                      </a:r>
                    </a:p>
                    <a:p>
                      <a:pPr marL="0" indent="0">
                        <a:buNone/>
                      </a:pPr>
                      <a:r>
                        <a:rPr lang="en-US" sz="1800" dirty="0" smtClean="0"/>
                        <a:t>g) placing and grouping guidelines</a:t>
                      </a:r>
                    </a:p>
                    <a:p>
                      <a:pPr marL="0" indent="0">
                        <a:buNone/>
                      </a:pPr>
                      <a:r>
                        <a:rPr lang="en-US" sz="1800" dirty="0" smtClean="0"/>
                        <a:t> </a:t>
                      </a:r>
                      <a:endParaRPr lang="en-US" dirty="0"/>
                    </a:p>
                  </a:txBody>
                  <a:tcPr/>
                </a:tc>
              </a:tr>
            </a:tbl>
          </a:graphicData>
        </a:graphic>
      </p:graphicFrame>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21</a:t>
            </a:fld>
            <a:endParaRPr lang="en-US" dirty="0">
              <a:solidFill>
                <a:srgbClr val="FFFFFF"/>
              </a:solidFill>
            </a:endParaRPr>
          </a:p>
        </p:txBody>
      </p:sp>
      <p:sp>
        <p:nvSpPr>
          <p:cNvPr id="4" name="Title 3"/>
          <p:cNvSpPr>
            <a:spLocks noGrp="1"/>
          </p:cNvSpPr>
          <p:nvPr>
            <p:ph type="title"/>
          </p:nvPr>
        </p:nvSpPr>
        <p:spPr/>
        <p:txBody>
          <a:bodyPr/>
          <a:lstStyle/>
          <a:p>
            <a:r>
              <a:rPr lang="en-US" dirty="0" smtClean="0"/>
              <a:t>Case Studies</a:t>
            </a:r>
            <a:endParaRPr lang="en-US" dirty="0"/>
          </a:p>
        </p:txBody>
      </p:sp>
    </p:spTree>
    <p:extLst>
      <p:ext uri="{BB962C8B-B14F-4D97-AF65-F5344CB8AC3E}">
        <p14:creationId xmlns:p14="http://schemas.microsoft.com/office/powerpoint/2010/main" val="17624076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Take 2 minutes to review the contents of the case study</a:t>
            </a:r>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22</a:t>
            </a:fld>
            <a:endParaRPr lang="en-US" dirty="0">
              <a:solidFill>
                <a:srgbClr val="FFFFFF"/>
              </a:solidFill>
            </a:endParaRPr>
          </a:p>
        </p:txBody>
      </p:sp>
      <p:sp>
        <p:nvSpPr>
          <p:cNvPr id="4" name="Title 3"/>
          <p:cNvSpPr>
            <a:spLocks noGrp="1"/>
          </p:cNvSpPr>
          <p:nvPr>
            <p:ph type="title"/>
          </p:nvPr>
        </p:nvSpPr>
        <p:spPr/>
        <p:txBody>
          <a:bodyPr/>
          <a:lstStyle/>
          <a:p>
            <a:r>
              <a:rPr lang="en-US" dirty="0" smtClean="0"/>
              <a:t>Your Cases</a:t>
            </a: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10277" b="40694"/>
          <a:stretch/>
        </p:blipFill>
        <p:spPr>
          <a:xfrm rot="20497216">
            <a:off x="750971" y="2638454"/>
            <a:ext cx="3565677" cy="2001350"/>
          </a:xfrm>
          <a:prstGeom prst="rect">
            <a:avLst/>
          </a:prstGeom>
          <a:ln>
            <a:solidFill>
              <a:schemeClr val="tx1"/>
            </a:solidFill>
          </a:ln>
        </p:spPr>
      </p:pic>
      <p:sp>
        <p:nvSpPr>
          <p:cNvPr id="6" name="Right Arrow 5"/>
          <p:cNvSpPr/>
          <p:nvPr/>
        </p:nvSpPr>
        <p:spPr>
          <a:xfrm>
            <a:off x="381000" y="3733800"/>
            <a:ext cx="838200" cy="3810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0704" t="9283" r="54624" b="9502"/>
          <a:stretch/>
        </p:blipFill>
        <p:spPr>
          <a:xfrm rot="4285877">
            <a:off x="2252911" y="2603216"/>
            <a:ext cx="1787472" cy="4395472"/>
          </a:xfrm>
          <a:prstGeom prst="rect">
            <a:avLst/>
          </a:prstGeom>
          <a:ln>
            <a:solidFill>
              <a:schemeClr val="tx1"/>
            </a:solidFill>
          </a:ln>
        </p:spPr>
      </p:pic>
      <p:sp>
        <p:nvSpPr>
          <p:cNvPr id="8" name="Right Arrow 7"/>
          <p:cNvSpPr/>
          <p:nvPr/>
        </p:nvSpPr>
        <p:spPr>
          <a:xfrm>
            <a:off x="381000" y="5150911"/>
            <a:ext cx="838200" cy="335488"/>
          </a:xfrm>
          <a:prstGeom prst="rightArrow">
            <a:avLst>
              <a:gd name="adj1" fmla="val 50000"/>
              <a:gd name="adj2" fmla="val 4703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503113">
            <a:off x="5221906" y="2285505"/>
            <a:ext cx="2977139" cy="3837279"/>
          </a:xfrm>
          <a:prstGeom prst="rect">
            <a:avLst/>
          </a:prstGeom>
          <a:ln>
            <a:solidFill>
              <a:schemeClr val="tx1"/>
            </a:solidFill>
          </a:ln>
        </p:spPr>
      </p:pic>
      <p:sp>
        <p:nvSpPr>
          <p:cNvPr id="10" name="Right Arrow 9"/>
          <p:cNvSpPr/>
          <p:nvPr/>
        </p:nvSpPr>
        <p:spPr>
          <a:xfrm flipH="1">
            <a:off x="7566837" y="2438400"/>
            <a:ext cx="838200" cy="3810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11" name="Rectangle 10"/>
          <p:cNvSpPr/>
          <p:nvPr/>
        </p:nvSpPr>
        <p:spPr>
          <a:xfrm>
            <a:off x="8405037" y="3244334"/>
            <a:ext cx="320724" cy="369332"/>
          </a:xfrm>
          <a:prstGeom prst="rect">
            <a:avLst/>
          </a:prstGeom>
        </p:spPr>
        <p:txBody>
          <a:bodyPr wrap="square">
            <a:spAutoFit/>
          </a:bodyPr>
          <a:lstStyle/>
          <a:p>
            <a:r>
              <a:rPr lang="en-US" dirty="0">
                <a:solidFill>
                  <a:srgbClr val="C00000"/>
                </a:solidFill>
              </a:rPr>
              <a:t>H</a:t>
            </a:r>
            <a:endParaRPr lang="en-US" dirty="0"/>
          </a:p>
        </p:txBody>
      </p:sp>
    </p:spTree>
    <p:extLst>
      <p:ext uri="{BB962C8B-B14F-4D97-AF65-F5344CB8AC3E}">
        <p14:creationId xmlns:p14="http://schemas.microsoft.com/office/powerpoint/2010/main" val="422114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a:pPr>
            <a:r>
              <a:rPr lang="en-US" dirty="0" smtClean="0"/>
              <a:t>Review the questions on page 2.</a:t>
            </a:r>
          </a:p>
          <a:p>
            <a:pPr marL="514350" indent="-514350">
              <a:buFont typeface="+mj-lt"/>
              <a:buAutoNum type="arabicPeriod"/>
            </a:pPr>
            <a:r>
              <a:rPr lang="en-US" dirty="0" smtClean="0"/>
              <a:t>Select 1 focus question.</a:t>
            </a:r>
          </a:p>
          <a:p>
            <a:pPr marL="514350" indent="-514350">
              <a:buFont typeface="+mj-lt"/>
              <a:buAutoNum type="arabicPeriod"/>
            </a:pPr>
            <a:r>
              <a:rPr lang="en-US" dirty="0" smtClean="0"/>
              <a:t>Examine case study and record answer to your selected focus question</a:t>
            </a:r>
          </a:p>
          <a:p>
            <a:pPr marL="514350" indent="-514350">
              <a:buFont typeface="+mj-lt"/>
              <a:buAutoNum type="arabicPeriod"/>
            </a:pPr>
            <a:r>
              <a:rPr lang="en-US" dirty="0" smtClean="0"/>
              <a:t>Share findings with a partner.</a:t>
            </a:r>
            <a:endParaRPr lang="en-US" dirty="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23</a:t>
            </a:fld>
            <a:endParaRPr lang="en-US" dirty="0">
              <a:solidFill>
                <a:srgbClr val="FFFFFF"/>
              </a:solidFill>
            </a:endParaRPr>
          </a:p>
        </p:txBody>
      </p:sp>
      <p:sp>
        <p:nvSpPr>
          <p:cNvPr id="4" name="Title 3"/>
          <p:cNvSpPr>
            <a:spLocks noGrp="1"/>
          </p:cNvSpPr>
          <p:nvPr>
            <p:ph type="title"/>
          </p:nvPr>
        </p:nvSpPr>
        <p:spPr/>
        <p:txBody>
          <a:bodyPr/>
          <a:lstStyle/>
          <a:p>
            <a:r>
              <a:rPr lang="en-US" dirty="0" smtClean="0"/>
              <a:t>Your Cases</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3048000"/>
            <a:ext cx="3125250" cy="3215640"/>
          </a:xfrm>
          <a:prstGeom prst="rect">
            <a:avLst/>
          </a:prstGeom>
          <a:ln>
            <a:solidFill>
              <a:schemeClr val="tx1"/>
            </a:solidFill>
          </a:ln>
        </p:spPr>
      </p:pic>
    </p:spTree>
    <p:extLst>
      <p:ext uri="{BB962C8B-B14F-4D97-AF65-F5344CB8AC3E}">
        <p14:creationId xmlns:p14="http://schemas.microsoft.com/office/powerpoint/2010/main" val="211642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Reflection: </a:t>
            </a:r>
            <a:br>
              <a:rPr lang="en-US" dirty="0" smtClean="0"/>
            </a:br>
            <a:r>
              <a:rPr lang="en-US" dirty="0" smtClean="0"/>
              <a:t>Assessment Tools &amp; Procedures</a:t>
            </a:r>
            <a:endParaRPr lang="en-US" dirty="0"/>
          </a:p>
        </p:txBody>
      </p:sp>
      <p:sp>
        <p:nvSpPr>
          <p:cNvPr id="2" name="Content Placeholder 1"/>
          <p:cNvSpPr>
            <a:spLocks noGrp="1"/>
          </p:cNvSpPr>
          <p:nvPr>
            <p:ph sz="half" idx="2"/>
          </p:nvPr>
        </p:nvSpPr>
        <p:spPr/>
        <p:txBody>
          <a:bodyPr/>
          <a:lstStyle/>
          <a:p>
            <a:pPr marL="0" indent="0">
              <a:buNone/>
            </a:pPr>
            <a:r>
              <a:rPr lang="en-US" dirty="0" smtClean="0"/>
              <a:t>How would you support your staff so they have the tools they need to promote data-driven instruction?</a:t>
            </a:r>
          </a:p>
          <a:p>
            <a:pPr lvl="1"/>
            <a:r>
              <a:rPr lang="en-US" dirty="0" smtClean="0"/>
              <a:t>Materials/time</a:t>
            </a:r>
          </a:p>
          <a:p>
            <a:pPr lvl="1"/>
            <a:r>
              <a:rPr lang="en-US" dirty="0" smtClean="0"/>
              <a:t>Assessment procedures</a:t>
            </a:r>
          </a:p>
          <a:p>
            <a:pPr lvl="1"/>
            <a:r>
              <a:rPr lang="en-US" dirty="0" smtClean="0"/>
              <a:t>Purpose of tools</a:t>
            </a:r>
          </a:p>
          <a:p>
            <a:pPr lvl="1"/>
            <a:endParaRPr lang="en-US" dirty="0" smtClean="0"/>
          </a:p>
          <a:p>
            <a:pPr lvl="1"/>
            <a:endParaRPr lang="en-US" dirty="0" smtClean="0"/>
          </a:p>
          <a:p>
            <a:endParaRPr lang="en-US" dirty="0"/>
          </a:p>
        </p:txBody>
      </p:sp>
      <p:sp>
        <p:nvSpPr>
          <p:cNvPr id="8" name="Content Placeholder 7"/>
          <p:cNvSpPr>
            <a:spLocks noGrp="1"/>
          </p:cNvSpPr>
          <p:nvPr>
            <p:ph sz="quarter" idx="4"/>
          </p:nvPr>
        </p:nvSpPr>
        <p:spPr/>
        <p:txBody>
          <a:bodyPr/>
          <a:lstStyle/>
          <a:p>
            <a:r>
              <a:rPr lang="en-US" dirty="0" smtClean="0"/>
              <a:t>What key takeaway do </a:t>
            </a:r>
            <a:r>
              <a:rPr lang="en-US" dirty="0"/>
              <a:t>you most </a:t>
            </a:r>
            <a:r>
              <a:rPr lang="en-US" dirty="0" smtClean="0"/>
              <a:t>want to remember? </a:t>
            </a:r>
          </a:p>
          <a:p>
            <a:r>
              <a:rPr lang="en-US" dirty="0" smtClean="0"/>
              <a:t>What do you feel you need to gain more familiarity with before the start of school?</a:t>
            </a:r>
          </a:p>
          <a:p>
            <a:pPr lvl="1"/>
            <a:endParaRPr lang="en-US" dirty="0"/>
          </a:p>
          <a:p>
            <a:endParaRPr lang="en-US" dirty="0"/>
          </a:p>
        </p:txBody>
      </p:sp>
      <p:sp>
        <p:nvSpPr>
          <p:cNvPr id="7" name="Text Placeholder 6"/>
          <p:cNvSpPr>
            <a:spLocks noGrp="1"/>
          </p:cNvSpPr>
          <p:nvPr>
            <p:ph type="body" sz="quarter" idx="3"/>
          </p:nvPr>
        </p:nvSpPr>
        <p:spPr/>
        <p:txBody>
          <a:bodyPr/>
          <a:lstStyle/>
          <a:p>
            <a:r>
              <a:rPr lang="en-US" dirty="0" smtClean="0"/>
              <a:t>Teachers</a:t>
            </a:r>
            <a:endParaRPr lang="en-US" dirty="0"/>
          </a:p>
        </p:txBody>
      </p:sp>
      <p:sp>
        <p:nvSpPr>
          <p:cNvPr id="6" name="Text Placeholder 5"/>
          <p:cNvSpPr>
            <a:spLocks noGrp="1"/>
          </p:cNvSpPr>
          <p:nvPr>
            <p:ph type="body" idx="1"/>
          </p:nvPr>
        </p:nvSpPr>
        <p:spPr/>
        <p:txBody>
          <a:bodyPr/>
          <a:lstStyle/>
          <a:p>
            <a:r>
              <a:rPr lang="en-US" dirty="0" smtClean="0"/>
              <a:t>Administrators/Coaches</a:t>
            </a:r>
            <a:endParaRPr lang="en-US" dirty="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24</a:t>
            </a:fld>
            <a:endParaRPr lang="en-US" dirty="0">
              <a:solidFill>
                <a:srgbClr val="FFFFFF"/>
              </a:solidFill>
            </a:endParaRPr>
          </a:p>
        </p:txBody>
      </p:sp>
    </p:spTree>
    <p:extLst>
      <p:ext uri="{BB962C8B-B14F-4D97-AF65-F5344CB8AC3E}">
        <p14:creationId xmlns:p14="http://schemas.microsoft.com/office/powerpoint/2010/main" val="3201777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spcAft>
                <a:spcPts val="1200"/>
              </a:spcAft>
              <a:buNone/>
            </a:pPr>
            <a:r>
              <a:rPr lang="en-US" b="0" dirty="0" smtClean="0"/>
              <a:t>We will be able to articulate </a:t>
            </a:r>
            <a:r>
              <a:rPr lang="en-US" b="0" dirty="0"/>
              <a:t>the </a:t>
            </a:r>
            <a:r>
              <a:rPr lang="en-US" dirty="0">
                <a:solidFill>
                  <a:srgbClr val="990000"/>
                </a:solidFill>
              </a:rPr>
              <a:t>assessment procedures </a:t>
            </a:r>
            <a:r>
              <a:rPr lang="en-US" b="0" dirty="0"/>
              <a:t>and the </a:t>
            </a:r>
            <a:r>
              <a:rPr lang="en-US" dirty="0">
                <a:solidFill>
                  <a:srgbClr val="990000"/>
                </a:solidFill>
              </a:rPr>
              <a:t>purpose of tools </a:t>
            </a:r>
            <a:r>
              <a:rPr lang="en-US" b="0" dirty="0"/>
              <a:t>they will encounter in the first 60 days of instruction.  </a:t>
            </a:r>
            <a:endParaRPr lang="en-US" dirty="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3</a:t>
            </a:fld>
            <a:endParaRPr lang="en-US" dirty="0">
              <a:solidFill>
                <a:srgbClr val="FFFFFF"/>
              </a:solidFill>
            </a:endParaRPr>
          </a:p>
        </p:txBody>
      </p:sp>
      <p:sp>
        <p:nvSpPr>
          <p:cNvPr id="4" name="Title 3"/>
          <p:cNvSpPr>
            <a:spLocks noGrp="1"/>
          </p:cNvSpPr>
          <p:nvPr>
            <p:ph type="title"/>
          </p:nvPr>
        </p:nvSpPr>
        <p:spPr/>
        <p:txBody>
          <a:bodyPr/>
          <a:lstStyle/>
          <a:p>
            <a:r>
              <a:rPr lang="en-US" dirty="0" smtClean="0"/>
              <a:t>Objectives</a:t>
            </a:r>
            <a:endParaRPr lang="en-US" dirty="0"/>
          </a:p>
        </p:txBody>
      </p:sp>
    </p:spTree>
    <p:extLst>
      <p:ext uri="{BB962C8B-B14F-4D97-AF65-F5344CB8AC3E}">
        <p14:creationId xmlns:p14="http://schemas.microsoft.com/office/powerpoint/2010/main" val="3060365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7253" b="12149"/>
          <a:stretch/>
        </p:blipFill>
        <p:spPr>
          <a:xfrm>
            <a:off x="1570090" y="152400"/>
            <a:ext cx="5973710" cy="6160008"/>
          </a:xfrm>
          <a:ln>
            <a:solidFill>
              <a:schemeClr val="tx1"/>
            </a:solidFill>
          </a:ln>
        </p:spPr>
      </p:pic>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4</a:t>
            </a:fld>
            <a:endParaRPr lang="en-US" dirty="0">
              <a:solidFill>
                <a:srgbClr val="FFFFFF"/>
              </a:solidFill>
            </a:endParaRPr>
          </a:p>
        </p:txBody>
      </p:sp>
      <p:sp>
        <p:nvSpPr>
          <p:cNvPr id="2" name="TextBox 1"/>
          <p:cNvSpPr txBox="1"/>
          <p:nvPr/>
        </p:nvSpPr>
        <p:spPr>
          <a:xfrm>
            <a:off x="4724400" y="685800"/>
            <a:ext cx="2286000" cy="646331"/>
          </a:xfrm>
          <a:prstGeom prst="rect">
            <a:avLst/>
          </a:prstGeom>
          <a:noFill/>
        </p:spPr>
        <p:txBody>
          <a:bodyPr wrap="square" rtlCol="0">
            <a:spAutoFit/>
          </a:bodyPr>
          <a:lstStyle/>
          <a:p>
            <a:r>
              <a:rPr lang="en-US" dirty="0" smtClean="0">
                <a:solidFill>
                  <a:srgbClr val="FF0000"/>
                </a:solidFill>
              </a:rPr>
              <a:t>Second Grade TG, Unit 1, Page, 45</a:t>
            </a:r>
            <a:endParaRPr lang="en-US" dirty="0">
              <a:solidFill>
                <a:srgbClr val="FF0000"/>
              </a:solidFill>
            </a:endParaRPr>
          </a:p>
        </p:txBody>
      </p:sp>
    </p:spTree>
    <p:extLst>
      <p:ext uri="{BB962C8B-B14F-4D97-AF65-F5344CB8AC3E}">
        <p14:creationId xmlns:p14="http://schemas.microsoft.com/office/powerpoint/2010/main" val="2975610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828836"/>
            <a:ext cx="6172200" cy="2544763"/>
          </a:xfrm>
        </p:spPr>
        <p:txBody>
          <a:bodyPr/>
          <a:lstStyle/>
          <a:p>
            <a:pPr marL="0" indent="0">
              <a:buNone/>
            </a:pPr>
            <a:r>
              <a:rPr lang="en-US" sz="2400" dirty="0" smtClean="0"/>
              <a:t>Kindergarten</a:t>
            </a:r>
            <a:r>
              <a:rPr lang="en-US" sz="2400" b="0" dirty="0" smtClean="0"/>
              <a:t>: </a:t>
            </a:r>
          </a:p>
          <a:p>
            <a:r>
              <a:rPr lang="en-US" sz="2400" b="0" dirty="0" smtClean="0"/>
              <a:t>Unit </a:t>
            </a:r>
            <a:r>
              <a:rPr lang="en-US" sz="2400" b="0" dirty="0"/>
              <a:t>2 Teacher Guide, </a:t>
            </a:r>
            <a:r>
              <a:rPr lang="en-US" sz="2400" b="0" dirty="0" smtClean="0"/>
              <a:t>pages 51–59 </a:t>
            </a:r>
          </a:p>
          <a:p>
            <a:r>
              <a:rPr lang="en-US" sz="2400" b="0" dirty="0" smtClean="0"/>
              <a:t>Unit </a:t>
            </a:r>
            <a:r>
              <a:rPr lang="en-US" sz="2400" b="0" dirty="0"/>
              <a:t>2 Student </a:t>
            </a:r>
            <a:r>
              <a:rPr lang="en-US" sz="2400" b="0" dirty="0" smtClean="0"/>
              <a:t>Workbook: worksheets </a:t>
            </a:r>
            <a:r>
              <a:rPr lang="en-US" sz="2400" b="0" dirty="0"/>
              <a:t>4.1, 4.3, 5.2, 7.2, 10.1, 10.2, and PP2 </a:t>
            </a:r>
            <a:endParaRPr lang="en-US" sz="2400" b="0" dirty="0" smtClean="0"/>
          </a:p>
          <a:p>
            <a:pPr marL="0" indent="0">
              <a:buNone/>
            </a:pPr>
            <a:r>
              <a:rPr lang="en-US" sz="2400" dirty="0" smtClean="0"/>
              <a:t>First Grade</a:t>
            </a:r>
            <a:r>
              <a:rPr lang="en-US" sz="2400" b="0" dirty="0" smtClean="0"/>
              <a:t>: </a:t>
            </a:r>
          </a:p>
          <a:p>
            <a:r>
              <a:rPr lang="en-US" sz="2400" b="0" dirty="0" smtClean="0"/>
              <a:t>Unit </a:t>
            </a:r>
            <a:r>
              <a:rPr lang="en-US" sz="2400" b="0" dirty="0"/>
              <a:t>1 Teacher Guide</a:t>
            </a:r>
            <a:r>
              <a:rPr lang="en-US" sz="2400" b="0" dirty="0" smtClean="0"/>
              <a:t>,</a:t>
            </a:r>
            <a:r>
              <a:rPr lang="en-US" sz="2400" b="0" dirty="0"/>
              <a:t> pages 50–77 </a:t>
            </a:r>
          </a:p>
          <a:p>
            <a:r>
              <a:rPr lang="en-US" sz="2400" b="0" dirty="0" smtClean="0"/>
              <a:t>Unit </a:t>
            </a:r>
            <a:r>
              <a:rPr lang="en-US" sz="2400" b="0" dirty="0"/>
              <a:t>1 Student Workbook. </a:t>
            </a:r>
            <a:r>
              <a:rPr lang="en-US" sz="2400" b="0" dirty="0" smtClean="0"/>
              <a:t> Worksheets: 6.1</a:t>
            </a:r>
            <a:r>
              <a:rPr lang="en-US" sz="2400" b="0" dirty="0"/>
              <a:t>, 7.1, 7.2, 7.3, 7.4, 7.5 </a:t>
            </a:r>
            <a:r>
              <a:rPr lang="en-US" sz="2400" b="0" dirty="0" smtClean="0"/>
              <a:t> </a:t>
            </a:r>
            <a:r>
              <a:rPr lang="en-US" sz="2400" b="0" dirty="0"/>
              <a:t> </a:t>
            </a:r>
            <a:endParaRPr lang="en-US" sz="2400" b="0" dirty="0" smtClean="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5</a:t>
            </a:fld>
            <a:endParaRPr lang="en-US" dirty="0">
              <a:solidFill>
                <a:srgbClr val="FFFFFF"/>
              </a:solidFill>
            </a:endParaRPr>
          </a:p>
        </p:txBody>
      </p:sp>
      <p:sp>
        <p:nvSpPr>
          <p:cNvPr id="4" name="Title 3"/>
          <p:cNvSpPr>
            <a:spLocks noGrp="1"/>
          </p:cNvSpPr>
          <p:nvPr>
            <p:ph type="title"/>
          </p:nvPr>
        </p:nvSpPr>
        <p:spPr/>
        <p:txBody>
          <a:bodyPr/>
          <a:lstStyle/>
          <a:p>
            <a:r>
              <a:rPr lang="en-US" dirty="0" smtClean="0"/>
              <a:t>Replacement Packets</a:t>
            </a:r>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2811346"/>
            <a:ext cx="2116425" cy="2979853"/>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5" name="Rectangle 4"/>
          <p:cNvSpPr/>
          <p:nvPr/>
        </p:nvSpPr>
        <p:spPr>
          <a:xfrm>
            <a:off x="380999" y="1628507"/>
            <a:ext cx="8517225" cy="1200329"/>
          </a:xfrm>
          <a:prstGeom prst="rect">
            <a:avLst/>
          </a:prstGeom>
        </p:spPr>
        <p:txBody>
          <a:bodyPr wrap="square">
            <a:spAutoFit/>
          </a:bodyPr>
          <a:lstStyle/>
          <a:p>
            <a:r>
              <a:rPr lang="en-US" sz="2400" dirty="0" smtClean="0">
                <a:solidFill>
                  <a:schemeClr val="bg2">
                    <a:lumMod val="75000"/>
                  </a:schemeClr>
                </a:solidFill>
              </a:rPr>
              <a:t>Some materials have </a:t>
            </a:r>
            <a:r>
              <a:rPr lang="en-US" sz="2400" dirty="0">
                <a:solidFill>
                  <a:schemeClr val="bg2">
                    <a:lumMod val="75000"/>
                  </a:schemeClr>
                </a:solidFill>
              </a:rPr>
              <a:t>been revised and have replacement  pages for Teacher’s Guides and Student Workbooks in the following units: </a:t>
            </a:r>
          </a:p>
        </p:txBody>
      </p:sp>
    </p:spTree>
    <p:extLst>
      <p:ext uri="{BB962C8B-B14F-4D97-AF65-F5344CB8AC3E}">
        <p14:creationId xmlns:p14="http://schemas.microsoft.com/office/powerpoint/2010/main" val="3488277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518588" y="4031662"/>
            <a:ext cx="1643822" cy="2103120"/>
          </a:xfrm>
          <a:prstGeom prst="rect">
            <a:avLst/>
          </a:prstGeom>
          <a:ln>
            <a:solidFill>
              <a:schemeClr val="tx1"/>
            </a:solidFill>
          </a:ln>
        </p:spPr>
      </p:pic>
      <p:sp>
        <p:nvSpPr>
          <p:cNvPr id="4" name="Title 3"/>
          <p:cNvSpPr>
            <a:spLocks noGrp="1"/>
          </p:cNvSpPr>
          <p:nvPr>
            <p:ph type="title"/>
          </p:nvPr>
        </p:nvSpPr>
        <p:spPr/>
        <p:txBody>
          <a:bodyPr/>
          <a:lstStyle/>
          <a:p>
            <a:r>
              <a:rPr lang="en-US" dirty="0" smtClean="0"/>
              <a:t>Managing Initial Assessments for Kindergarten</a:t>
            </a:r>
            <a:endParaRPr lang="en-US" dirty="0"/>
          </a:p>
        </p:txBody>
      </p:sp>
      <p:sp>
        <p:nvSpPr>
          <p:cNvPr id="2" name="Content Placeholder 1"/>
          <p:cNvSpPr>
            <a:spLocks noGrp="1"/>
          </p:cNvSpPr>
          <p:nvPr>
            <p:ph sz="half" idx="2"/>
          </p:nvPr>
        </p:nvSpPr>
        <p:spPr/>
        <p:txBody>
          <a:bodyPr/>
          <a:lstStyle/>
          <a:p>
            <a:r>
              <a:rPr lang="en-US" sz="1600" dirty="0" smtClean="0"/>
              <a:t>Instructions</a:t>
            </a:r>
          </a:p>
          <a:p>
            <a:r>
              <a:rPr lang="en-US" sz="1600" dirty="0" smtClean="0"/>
              <a:t>Assessment</a:t>
            </a:r>
          </a:p>
          <a:p>
            <a:r>
              <a:rPr lang="en-US" sz="1600" dirty="0" smtClean="0"/>
              <a:t>Class Record Summary Sheets</a:t>
            </a:r>
          </a:p>
          <a:p>
            <a:r>
              <a:rPr lang="en-US" sz="1600" dirty="0" smtClean="0"/>
              <a:t>Analysis, scoring and interpretation</a:t>
            </a:r>
          </a:p>
          <a:p>
            <a:r>
              <a:rPr lang="en-US" sz="1600" dirty="0" smtClean="0"/>
              <a:t>Answer Key</a:t>
            </a:r>
          </a:p>
          <a:p>
            <a:endParaRPr lang="en-US" sz="1600" dirty="0"/>
          </a:p>
        </p:txBody>
      </p:sp>
      <p:sp>
        <p:nvSpPr>
          <p:cNvPr id="7" name="Content Placeholder 6"/>
          <p:cNvSpPr>
            <a:spLocks noGrp="1"/>
          </p:cNvSpPr>
          <p:nvPr>
            <p:ph sz="quarter" idx="4"/>
          </p:nvPr>
        </p:nvSpPr>
        <p:spPr/>
        <p:txBody>
          <a:bodyPr/>
          <a:lstStyle/>
          <a:p>
            <a:r>
              <a:rPr lang="en-US" sz="1600" dirty="0" smtClean="0"/>
              <a:t>Copy of individual assessment</a:t>
            </a:r>
          </a:p>
          <a:p>
            <a:endParaRPr lang="en-US" sz="1600" dirty="0" smtClean="0"/>
          </a:p>
          <a:p>
            <a:r>
              <a:rPr lang="en-US" sz="1600" dirty="0" smtClean="0"/>
              <a:t>Individual student record sheets</a:t>
            </a:r>
          </a:p>
          <a:p>
            <a:endParaRPr lang="en-US" dirty="0"/>
          </a:p>
        </p:txBody>
      </p:sp>
      <p:sp>
        <p:nvSpPr>
          <p:cNvPr id="6" name="Text Placeholder 5"/>
          <p:cNvSpPr>
            <a:spLocks noGrp="1"/>
          </p:cNvSpPr>
          <p:nvPr>
            <p:ph type="body" sz="quarter" idx="3"/>
          </p:nvPr>
        </p:nvSpPr>
        <p:spPr/>
        <p:txBody>
          <a:bodyPr/>
          <a:lstStyle/>
          <a:p>
            <a:r>
              <a:rPr lang="en-US" dirty="0" smtClean="0"/>
              <a:t>Student Workbook</a:t>
            </a:r>
            <a:endParaRPr lang="en-US" dirty="0"/>
          </a:p>
        </p:txBody>
      </p:sp>
      <p:sp>
        <p:nvSpPr>
          <p:cNvPr id="5" name="Text Placeholder 4"/>
          <p:cNvSpPr>
            <a:spLocks noGrp="1"/>
          </p:cNvSpPr>
          <p:nvPr>
            <p:ph type="body" idx="1"/>
          </p:nvPr>
        </p:nvSpPr>
        <p:spPr/>
        <p:txBody>
          <a:bodyPr/>
          <a:lstStyle/>
          <a:p>
            <a:r>
              <a:rPr lang="en-US" dirty="0" smtClean="0"/>
              <a:t>Teacher’s Guide</a:t>
            </a:r>
            <a:endParaRPr lang="en-US" dirty="0"/>
          </a:p>
        </p:txBody>
      </p:sp>
      <p:sp>
        <p:nvSpPr>
          <p:cNvPr id="3" name="Slide Number Placeholder 2"/>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6</a:t>
            </a:fld>
            <a:endParaRPr lang="en-US" dirty="0">
              <a:solidFill>
                <a:srgbClr val="FFFFFF"/>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40000">
            <a:off x="627506" y="4242706"/>
            <a:ext cx="1432998" cy="1803805"/>
          </a:xfrm>
          <a:prstGeom prst="rect">
            <a:avLst/>
          </a:prstGeom>
          <a:ln>
            <a:solidFill>
              <a:schemeClr val="tx1"/>
            </a:solidFill>
          </a:ln>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4045636"/>
            <a:ext cx="1463040" cy="2025555"/>
          </a:xfrm>
          <a:prstGeom prst="rect">
            <a:avLst/>
          </a:prstGeom>
          <a:ln>
            <a:solidFill>
              <a:schemeClr val="tx1"/>
            </a:solidFill>
          </a:ln>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6801" y="4076222"/>
            <a:ext cx="1752600" cy="2013999"/>
          </a:xfrm>
          <a:prstGeom prst="rect">
            <a:avLst/>
          </a:prstGeom>
          <a:ln>
            <a:solidFill>
              <a:schemeClr val="tx1"/>
            </a:solidFill>
          </a:ln>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81800" y="4022599"/>
            <a:ext cx="1871603" cy="2021086"/>
          </a:xfrm>
          <a:prstGeom prst="rect">
            <a:avLst/>
          </a:prstGeom>
          <a:ln>
            <a:solidFill>
              <a:schemeClr val="tx1"/>
            </a:solidFill>
          </a:ln>
        </p:spPr>
      </p:pic>
    </p:spTree>
    <p:extLst>
      <p:ext uri="{BB962C8B-B14F-4D97-AF65-F5344CB8AC3E}">
        <p14:creationId xmlns:p14="http://schemas.microsoft.com/office/powerpoint/2010/main" val="4025427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581319" y="3486474"/>
            <a:ext cx="2057399" cy="1805290"/>
          </a:xfrm>
          <a:prstGeom prst="rect">
            <a:avLst/>
          </a:prstGeom>
          <a:ln>
            <a:solidFill>
              <a:schemeClr val="tx1"/>
            </a:solidFill>
          </a:ln>
        </p:spPr>
      </p:pic>
      <p:sp>
        <p:nvSpPr>
          <p:cNvPr id="9" name="Content Placeholder 8"/>
          <p:cNvSpPr>
            <a:spLocks noGrp="1"/>
          </p:cNvSpPr>
          <p:nvPr>
            <p:ph idx="1"/>
          </p:nvPr>
        </p:nvSpPr>
        <p:spPr/>
        <p:txBody>
          <a:bodyPr/>
          <a:lstStyle/>
          <a:p>
            <a:pPr marL="0" indent="0">
              <a:buNone/>
            </a:pPr>
            <a:r>
              <a:rPr lang="en-US" dirty="0" smtClean="0"/>
              <a:t>Pretests are given to all students to establish a baseline against which to determine progress</a:t>
            </a:r>
          </a:p>
          <a:p>
            <a:pPr marL="0" indent="0">
              <a:buNone/>
            </a:pPr>
            <a:endParaRPr lang="en-US" dirty="0" smtClean="0"/>
          </a:p>
          <a:p>
            <a:pPr marL="0" indent="0">
              <a:buNone/>
            </a:pPr>
            <a:r>
              <a:rPr lang="en-US" sz="1600" dirty="0" smtClean="0">
                <a:solidFill>
                  <a:srgbClr val="C00000"/>
                </a:solidFill>
              </a:rPr>
              <a:t>Unit </a:t>
            </a:r>
            <a:r>
              <a:rPr lang="en-US" sz="1600" dirty="0">
                <a:solidFill>
                  <a:srgbClr val="C00000"/>
                </a:solidFill>
              </a:rPr>
              <a:t>1/Lesson 4:  Oral Blending </a:t>
            </a:r>
            <a:r>
              <a:rPr lang="en-US" sz="1600" dirty="0" smtClean="0"/>
              <a:t>		</a:t>
            </a:r>
            <a:r>
              <a:rPr lang="en-US" sz="1600" dirty="0" smtClean="0">
                <a:solidFill>
                  <a:srgbClr val="C00000"/>
                </a:solidFill>
              </a:rPr>
              <a:t>Unit </a:t>
            </a:r>
            <a:r>
              <a:rPr lang="en-US" sz="1600" dirty="0">
                <a:solidFill>
                  <a:srgbClr val="C00000"/>
                </a:solidFill>
              </a:rPr>
              <a:t>1/ Lesson 6: Writing Strokes</a:t>
            </a:r>
          </a:p>
          <a:p>
            <a:pPr marL="0" indent="0">
              <a:buNone/>
            </a:pPr>
            <a:endParaRPr lang="en-US" dirty="0" smtClean="0"/>
          </a:p>
        </p:txBody>
      </p:sp>
      <p:sp>
        <p:nvSpPr>
          <p:cNvPr id="7" name="Slide Number Placeholder 6"/>
          <p:cNvSpPr>
            <a:spLocks noGrp="1"/>
          </p:cNvSpPr>
          <p:nvPr>
            <p:ph type="sldNum" sz="quarter" idx="10"/>
          </p:nvPr>
        </p:nvSpPr>
        <p:spPr/>
        <p:txBody>
          <a:bodyPr/>
          <a:lstStyle/>
          <a:p>
            <a:pPr>
              <a:defRPr/>
            </a:pPr>
            <a:fld id="{B8EE495D-E681-4BF3-B083-579AAEC03DF2}" type="slidenum">
              <a:rPr lang="en-US" smtClean="0">
                <a:solidFill>
                  <a:srgbClr val="FFFFFF"/>
                </a:solidFill>
              </a:rPr>
              <a:pPr>
                <a:defRPr/>
              </a:pPr>
              <a:t>7</a:t>
            </a:fld>
            <a:endParaRPr lang="en-US">
              <a:solidFill>
                <a:srgbClr val="FFFFFF"/>
              </a:solidFill>
            </a:endParaRPr>
          </a:p>
        </p:txBody>
      </p:sp>
      <p:sp>
        <p:nvSpPr>
          <p:cNvPr id="8" name="Title 7"/>
          <p:cNvSpPr>
            <a:spLocks noGrp="1"/>
          </p:cNvSpPr>
          <p:nvPr>
            <p:ph type="title"/>
          </p:nvPr>
        </p:nvSpPr>
        <p:spPr/>
        <p:txBody>
          <a:bodyPr/>
          <a:lstStyle/>
          <a:p>
            <a:r>
              <a:rPr lang="en-US" dirty="0" smtClean="0"/>
              <a:t>Initial Kindergarten Pretests</a:t>
            </a:r>
            <a:br>
              <a:rPr lang="en-US" dirty="0" smtClean="0"/>
            </a:br>
            <a:endParaRPr lang="en-US"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9330" y="3381685"/>
            <a:ext cx="1828800" cy="2072640"/>
          </a:xfrm>
          <a:prstGeom prst="rect">
            <a:avLst/>
          </a:prstGeom>
          <a:ln>
            <a:solidFill>
              <a:schemeClr val="tx1"/>
            </a:solidFill>
          </a:ln>
        </p:spPr>
      </p:pic>
      <p:pic>
        <p:nvPicPr>
          <p:cNvPr id="11" name="Content Placeholder 5"/>
          <p:cNvPicPr>
            <a:picLocks noChangeAspect="1"/>
          </p:cNvPicPr>
          <p:nvPr/>
        </p:nvPicPr>
        <p:blipFill rotWithShape="1">
          <a:blip r:embed="rId5" cstate="print">
            <a:extLst>
              <a:ext uri="{28A0092B-C50C-407E-A947-70E740481C1C}">
                <a14:useLocalDpi xmlns:a14="http://schemas.microsoft.com/office/drawing/2010/main" val="0"/>
              </a:ext>
            </a:extLst>
          </a:blip>
          <a:srcRect l="12975" t="10599" r="70" b="6273"/>
          <a:stretch/>
        </p:blipFill>
        <p:spPr bwMode="auto">
          <a:xfrm>
            <a:off x="4533900" y="3334193"/>
            <a:ext cx="1752600" cy="210985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Content Placeholder 5"/>
          <p:cNvPicPr>
            <a:picLocks noChangeAspect="1"/>
          </p:cNvPicPr>
          <p:nvPr/>
        </p:nvPicPr>
        <p:blipFill rotWithShape="1">
          <a:blip r:embed="rId6" cstate="print">
            <a:extLst>
              <a:ext uri="{28A0092B-C50C-407E-A947-70E740481C1C}">
                <a14:useLocalDpi xmlns:a14="http://schemas.microsoft.com/office/drawing/2010/main" val="0"/>
              </a:ext>
            </a:extLst>
          </a:blip>
          <a:srcRect t="6153"/>
          <a:stretch/>
        </p:blipFill>
        <p:spPr bwMode="auto">
          <a:xfrm>
            <a:off x="5410200" y="3581400"/>
            <a:ext cx="1752600" cy="21098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596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8</a:t>
            </a:fld>
            <a:endParaRPr lang="en-US" dirty="0">
              <a:solidFill>
                <a:srgbClr val="FFFFFF"/>
              </a:solidFill>
            </a:endParaRPr>
          </a:p>
        </p:txBody>
      </p:sp>
      <p:graphicFrame>
        <p:nvGraphicFramePr>
          <p:cNvPr id="7" name="Content Placeholder 2"/>
          <p:cNvGraphicFramePr>
            <a:graphicFrameLocks/>
          </p:cNvGraphicFramePr>
          <p:nvPr>
            <p:extLst>
              <p:ext uri="{D42A27DB-BD31-4B8C-83A1-F6EECF244321}">
                <p14:modId xmlns:p14="http://schemas.microsoft.com/office/powerpoint/2010/main" val="1240055259"/>
              </p:ext>
            </p:extLst>
          </p:nvPr>
        </p:nvGraphicFramePr>
        <p:xfrm>
          <a:off x="0" y="1"/>
          <a:ext cx="9143999" cy="6342485"/>
        </p:xfrm>
        <a:graphic>
          <a:graphicData uri="http://schemas.openxmlformats.org/drawingml/2006/table">
            <a:tbl>
              <a:tblPr firstRow="1" firstCol="1" bandRow="1">
                <a:tableStyleId>{5C22544A-7EE6-4342-B048-85BDC9FD1C3A}</a:tableStyleId>
              </a:tblPr>
              <a:tblGrid>
                <a:gridCol w="1368242"/>
                <a:gridCol w="2591443"/>
                <a:gridCol w="2592157"/>
                <a:gridCol w="2592157"/>
              </a:tblGrid>
              <a:tr h="522227">
                <a:tc>
                  <a:txBody>
                    <a:bodyPr/>
                    <a:lstStyle/>
                    <a:p>
                      <a:pPr marL="0" marR="0">
                        <a:lnSpc>
                          <a:spcPct val="115000"/>
                        </a:lnSpc>
                        <a:spcBef>
                          <a:spcPts val="0"/>
                        </a:spcBef>
                        <a:spcAft>
                          <a:spcPts val="0"/>
                        </a:spcAft>
                      </a:pP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smtClean="0">
                          <a:solidFill>
                            <a:srgbClr val="D54F48"/>
                          </a:solidFill>
                          <a:effectLst/>
                        </a:rPr>
                        <a:t>Kindergarten </a:t>
                      </a:r>
                    </a:p>
                    <a:p>
                      <a:pPr marL="0" marR="0">
                        <a:lnSpc>
                          <a:spcPct val="115000"/>
                        </a:lnSpc>
                        <a:spcBef>
                          <a:spcPts val="0"/>
                        </a:spcBef>
                        <a:spcAft>
                          <a:spcPts val="0"/>
                        </a:spcAft>
                      </a:pPr>
                      <a:r>
                        <a:rPr lang="en-US" sz="1000" dirty="0" smtClean="0">
                          <a:solidFill>
                            <a:srgbClr val="D54F48"/>
                          </a:solidFill>
                          <a:effectLst/>
                        </a:rPr>
                        <a:t>(Group</a:t>
                      </a:r>
                      <a:r>
                        <a:rPr lang="en-US" sz="1000" baseline="0" dirty="0" smtClean="0">
                          <a:solidFill>
                            <a:srgbClr val="D54F48"/>
                          </a:solidFill>
                          <a:effectLst/>
                        </a:rPr>
                        <a:t> based on t</a:t>
                      </a:r>
                      <a:r>
                        <a:rPr lang="en-US" sz="1000" dirty="0" smtClean="0">
                          <a:solidFill>
                            <a:srgbClr val="D54F48"/>
                          </a:solidFill>
                          <a:effectLst/>
                        </a:rPr>
                        <a:t>rend of data across first</a:t>
                      </a:r>
                      <a:r>
                        <a:rPr lang="en-US" sz="1000" baseline="0" dirty="0" smtClean="0">
                          <a:solidFill>
                            <a:srgbClr val="D54F48"/>
                          </a:solidFill>
                          <a:effectLst/>
                        </a:rPr>
                        <a:t> 5 Units)</a:t>
                      </a:r>
                      <a:endParaRPr lang="en-US" sz="1000" dirty="0">
                        <a:solidFill>
                          <a:srgbClr val="D54F48"/>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FF9900"/>
                          </a:solidFill>
                          <a:effectLst/>
                          <a:latin typeface="+mn-lt"/>
                        </a:rPr>
                        <a:t>First </a:t>
                      </a:r>
                      <a:r>
                        <a:rPr lang="en-US" sz="1000" dirty="0" smtClean="0">
                          <a:solidFill>
                            <a:srgbClr val="FF9900"/>
                          </a:solidFill>
                          <a:effectLst/>
                          <a:latin typeface="+mn-lt"/>
                        </a:rPr>
                        <a:t>Grade</a:t>
                      </a:r>
                    </a:p>
                    <a:p>
                      <a:pPr marL="0" marR="0">
                        <a:lnSpc>
                          <a:spcPct val="115000"/>
                        </a:lnSpc>
                        <a:spcBef>
                          <a:spcPts val="0"/>
                        </a:spcBef>
                        <a:spcAft>
                          <a:spcPts val="0"/>
                        </a:spcAft>
                      </a:pPr>
                      <a:r>
                        <a:rPr lang="en-US" sz="1000" dirty="0" smtClean="0">
                          <a:solidFill>
                            <a:srgbClr val="FF9900"/>
                          </a:solidFill>
                          <a:effectLst/>
                          <a:latin typeface="+mn-lt"/>
                          <a:ea typeface="Calibri"/>
                          <a:cs typeface="Times New Roman"/>
                        </a:rPr>
                        <a:t>(Group based on Formal</a:t>
                      </a:r>
                      <a:r>
                        <a:rPr lang="en-US" sz="1000" baseline="0" dirty="0" smtClean="0">
                          <a:solidFill>
                            <a:srgbClr val="FF9900"/>
                          </a:solidFill>
                          <a:effectLst/>
                          <a:latin typeface="+mn-lt"/>
                          <a:ea typeface="Calibri"/>
                          <a:cs typeface="Times New Roman"/>
                        </a:rPr>
                        <a:t> Placement Assessment)</a:t>
                      </a:r>
                      <a:endParaRPr lang="en-US" sz="1000" dirty="0">
                        <a:solidFill>
                          <a:srgbClr val="FF9900"/>
                        </a:solidFill>
                        <a:effectLst/>
                        <a:latin typeface="+mn-lt"/>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rgbClr val="00B050"/>
                          </a:solidFill>
                          <a:effectLst/>
                          <a:latin typeface="+mn-lt"/>
                        </a:rPr>
                        <a:t>Second </a:t>
                      </a:r>
                      <a:r>
                        <a:rPr lang="en-US" sz="1000" dirty="0" smtClean="0">
                          <a:solidFill>
                            <a:srgbClr val="00B050"/>
                          </a:solidFill>
                          <a:effectLst/>
                          <a:latin typeface="+mn-lt"/>
                        </a:rPr>
                        <a:t>Grade</a:t>
                      </a:r>
                    </a:p>
                    <a:p>
                      <a:pPr marL="0" marR="0">
                        <a:lnSpc>
                          <a:spcPct val="115000"/>
                        </a:lnSpc>
                        <a:spcBef>
                          <a:spcPts val="0"/>
                        </a:spcBef>
                        <a:spcAft>
                          <a:spcPts val="0"/>
                        </a:spcAft>
                      </a:pPr>
                      <a:r>
                        <a:rPr lang="en-US" sz="1000" dirty="0" smtClean="0">
                          <a:solidFill>
                            <a:srgbClr val="00B050"/>
                          </a:solidFill>
                          <a:effectLst/>
                          <a:latin typeface="+mn-lt"/>
                          <a:ea typeface="Calibri"/>
                          <a:cs typeface="Times New Roman"/>
                        </a:rPr>
                        <a:t>(Group based on Formal Placement Assessment)</a:t>
                      </a:r>
                      <a:endParaRPr lang="en-US" sz="1000" dirty="0">
                        <a:solidFill>
                          <a:srgbClr val="00B050"/>
                        </a:solidFill>
                        <a:effectLst/>
                        <a:latin typeface="+mn-lt"/>
                        <a:ea typeface="Calibri"/>
                        <a:cs typeface="Times New Roman"/>
                      </a:endParaRPr>
                    </a:p>
                  </a:txBody>
                  <a:tcPr marL="61924" marR="61924" marT="0" marB="0"/>
                </a:tc>
              </a:tr>
              <a:tr h="957416">
                <a:tc>
                  <a:txBody>
                    <a:bodyPr/>
                    <a:lstStyle/>
                    <a:p>
                      <a:pPr marL="0" marR="0">
                        <a:lnSpc>
                          <a:spcPct val="115000"/>
                        </a:lnSpc>
                        <a:spcBef>
                          <a:spcPts val="0"/>
                        </a:spcBef>
                        <a:spcAft>
                          <a:spcPts val="0"/>
                        </a:spcAft>
                      </a:pPr>
                      <a:r>
                        <a:rPr lang="en-US" sz="1000" dirty="0">
                          <a:solidFill>
                            <a:srgbClr val="002060"/>
                          </a:solidFill>
                          <a:effectLst/>
                        </a:rPr>
                        <a:t>Letter Name/Letter Sound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effectLst/>
                          <a:latin typeface="Calibri"/>
                          <a:ea typeface="Calibri"/>
                          <a:cs typeface="Times New Roman"/>
                        </a:rPr>
                        <a:t>Unit</a:t>
                      </a:r>
                      <a:r>
                        <a:rPr lang="en-US" sz="1100" b="1" baseline="0" dirty="0" smtClean="0">
                          <a:effectLst/>
                          <a:latin typeface="Calibri"/>
                          <a:ea typeface="Calibri"/>
                          <a:cs typeface="Times New Roman"/>
                        </a:rPr>
                        <a:t> 2</a:t>
                      </a:r>
                    </a:p>
                    <a:p>
                      <a:pPr marL="0" marR="0">
                        <a:lnSpc>
                          <a:spcPct val="115000"/>
                        </a:lnSpc>
                        <a:spcBef>
                          <a:spcPts val="0"/>
                        </a:spcBef>
                        <a:spcAft>
                          <a:spcPts val="0"/>
                        </a:spcAft>
                      </a:pPr>
                      <a:endParaRPr lang="en-US" sz="1100" baseline="0" dirty="0" smtClean="0">
                        <a:effectLst/>
                        <a:latin typeface="Calibri"/>
                        <a:ea typeface="Calibri"/>
                        <a:cs typeface="Times New Roman"/>
                      </a:endParaRPr>
                    </a:p>
                    <a:p>
                      <a:pPr marL="0" marR="0">
                        <a:lnSpc>
                          <a:spcPct val="115000"/>
                        </a:lnSpc>
                        <a:spcBef>
                          <a:spcPts val="0"/>
                        </a:spcBef>
                        <a:spcAft>
                          <a:spcPts val="0"/>
                        </a:spcAft>
                      </a:pPr>
                      <a:r>
                        <a:rPr lang="en-US" sz="1100" dirty="0" smtClean="0">
                          <a:effectLst/>
                          <a:latin typeface="Calibri"/>
                          <a:ea typeface="Calibri"/>
                          <a:cs typeface="Times New Roman"/>
                        </a:rPr>
                        <a:t>Optional </a:t>
                      </a:r>
                      <a:r>
                        <a:rPr lang="en-US" sz="1100" dirty="0">
                          <a:effectLst/>
                          <a:latin typeface="Calibri"/>
                          <a:ea typeface="Calibri"/>
                          <a:cs typeface="Times New Roman"/>
                        </a:rPr>
                        <a:t>Pretest</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a:t>
                      </a:r>
                      <a:r>
                        <a:rPr lang="en-US" sz="1100" dirty="0">
                          <a:solidFill>
                            <a:schemeClr val="tx1"/>
                          </a:solidFill>
                          <a:effectLst/>
                          <a:latin typeface="Calibri"/>
                          <a:ea typeface="Calibri"/>
                          <a:cs typeface="Times New Roman"/>
                        </a:rPr>
                        <a:t>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For those children who fall below benchmarks on all other Unit 1 Assessments</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endParaRPr lang="en-US" sz="1100" b="1" dirty="0">
                        <a:solidFill>
                          <a:schemeClr val="tx1"/>
                        </a:solidFill>
                        <a:effectLst/>
                        <a:latin typeface="Calibri"/>
                        <a:ea typeface="Calibri"/>
                        <a:cs typeface="Times New Roman"/>
                      </a:endParaRPr>
                    </a:p>
                  </a:txBody>
                  <a:tcPr marL="68580" marR="68580" marT="0" marB="0"/>
                </a:tc>
              </a:tr>
              <a:tr h="563536">
                <a:tc>
                  <a:txBody>
                    <a:bodyPr/>
                    <a:lstStyle/>
                    <a:p>
                      <a:pPr marL="0" marR="0">
                        <a:lnSpc>
                          <a:spcPct val="115000"/>
                        </a:lnSpc>
                        <a:spcBef>
                          <a:spcPts val="0"/>
                        </a:spcBef>
                        <a:spcAft>
                          <a:spcPts val="0"/>
                        </a:spcAft>
                      </a:pPr>
                      <a:r>
                        <a:rPr lang="en-US" sz="1000" dirty="0">
                          <a:solidFill>
                            <a:srgbClr val="002060"/>
                          </a:solidFill>
                          <a:effectLst/>
                        </a:rPr>
                        <a:t>Writing Strokes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effectLst/>
                        </a:rPr>
                        <a:t>End of Unit 2</a:t>
                      </a:r>
                    </a:p>
                    <a:p>
                      <a:pPr marL="0" marR="0">
                        <a:lnSpc>
                          <a:spcPct val="115000"/>
                        </a:lnSpc>
                        <a:spcBef>
                          <a:spcPts val="0"/>
                        </a:spcBef>
                        <a:spcAft>
                          <a:spcPts val="0"/>
                        </a:spcAft>
                      </a:pPr>
                      <a:r>
                        <a:rPr lang="en-US" sz="1000" dirty="0">
                          <a:effectLst/>
                        </a:rPr>
                        <a:t> </a:t>
                      </a:r>
                    </a:p>
                    <a:p>
                      <a:pPr marL="0" marR="0" algn="l" defTabSz="457200" rtl="0" eaLnBrk="1" latinLnBrk="0" hangingPunct="1">
                        <a:lnSpc>
                          <a:spcPct val="115000"/>
                        </a:lnSpc>
                        <a:spcBef>
                          <a:spcPts val="0"/>
                        </a:spcBef>
                        <a:spcAft>
                          <a:spcPts val="0"/>
                        </a:spcAft>
                      </a:pPr>
                      <a:r>
                        <a:rPr lang="en-US" sz="1100" i="1" kern="1200" dirty="0">
                          <a:solidFill>
                            <a:schemeClr val="dk1"/>
                          </a:solidFill>
                          <a:effectLst/>
                          <a:latin typeface="Calibri"/>
                          <a:ea typeface="Calibri"/>
                          <a:cs typeface="Times New Roman"/>
                        </a:rPr>
                        <a:t>Given to all students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r h="1148899">
                <a:tc>
                  <a:txBody>
                    <a:bodyPr/>
                    <a:lstStyle/>
                    <a:p>
                      <a:pPr marL="0" marR="0">
                        <a:lnSpc>
                          <a:spcPct val="115000"/>
                        </a:lnSpc>
                        <a:spcBef>
                          <a:spcPts val="0"/>
                        </a:spcBef>
                        <a:spcAft>
                          <a:spcPts val="0"/>
                        </a:spcAft>
                      </a:pPr>
                      <a:r>
                        <a:rPr lang="en-US" sz="1000" dirty="0">
                          <a:solidFill>
                            <a:srgbClr val="002060"/>
                          </a:solidFill>
                          <a:effectLst/>
                        </a:rPr>
                        <a:t>Word </a:t>
                      </a:r>
                      <a:r>
                        <a:rPr lang="en-US" sz="1000" dirty="0" smtClean="0">
                          <a:solidFill>
                            <a:srgbClr val="002060"/>
                          </a:solidFill>
                          <a:effectLst/>
                        </a:rPr>
                        <a:t>Recognition/Word Reading</a:t>
                      </a:r>
                      <a:endParaRPr lang="en-US" sz="1000" dirty="0">
                        <a:solidFill>
                          <a:srgbClr val="002060"/>
                        </a:solidFill>
                        <a:effectLst/>
                      </a:endParaRPr>
                    </a:p>
                    <a:p>
                      <a:pPr marL="0" marR="0">
                        <a:lnSpc>
                          <a:spcPct val="115000"/>
                        </a:lnSpc>
                        <a:spcBef>
                          <a:spcPts val="0"/>
                        </a:spcBef>
                        <a:spcAft>
                          <a:spcPts val="0"/>
                        </a:spcAft>
                      </a:pPr>
                      <a:r>
                        <a:rPr lang="en-US" sz="1000" dirty="0">
                          <a:solidFill>
                            <a:srgbClr val="002060"/>
                          </a:solidFill>
                          <a:effectLst/>
                        </a:rPr>
                        <a:t> </a:t>
                      </a:r>
                    </a:p>
                    <a:p>
                      <a:pPr marL="0" marR="0">
                        <a:lnSpc>
                          <a:spcPct val="115000"/>
                        </a:lnSpc>
                        <a:spcBef>
                          <a:spcPts val="0"/>
                        </a:spcBef>
                        <a:spcAft>
                          <a:spcPts val="0"/>
                        </a:spcAft>
                      </a:pPr>
                      <a:r>
                        <a:rPr lang="en-US" sz="1000" dirty="0">
                          <a:solidFill>
                            <a:srgbClr val="002060"/>
                          </a:solidFill>
                          <a:effectLst/>
                        </a:rPr>
                        <a:t> </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a:effectLst/>
                          <a:latin typeface="Calibri"/>
                          <a:ea typeface="Calibri"/>
                          <a:cs typeface="Times New Roman"/>
                        </a:rPr>
                        <a:t>Unit </a:t>
                      </a:r>
                      <a:r>
                        <a:rPr lang="en-US" sz="1100" b="1" dirty="0" smtClean="0">
                          <a:effectLst/>
                          <a:latin typeface="Calibri"/>
                          <a:ea typeface="Calibri"/>
                          <a:cs typeface="Times New Roman"/>
                        </a:rPr>
                        <a:t>3, 4, 5</a:t>
                      </a:r>
                      <a:endParaRPr lang="en-US" sz="1100" b="1" dirty="0">
                        <a:effectLst/>
                        <a:latin typeface="Calibri"/>
                        <a:ea typeface="Calibri"/>
                        <a:cs typeface="Times New Roman"/>
                      </a:endParaRPr>
                    </a:p>
                    <a:p>
                      <a:pPr marL="0" marR="0">
                        <a:lnSpc>
                          <a:spcPct val="115000"/>
                        </a:lnSpc>
                        <a:spcBef>
                          <a:spcPts val="0"/>
                        </a:spcBef>
                        <a:spcAft>
                          <a:spcPts val="0"/>
                        </a:spcAft>
                      </a:pPr>
                      <a:endParaRPr lang="en-US" sz="1100" i="1" dirty="0" smtClean="0">
                        <a:effectLst/>
                        <a:latin typeface="Calibri"/>
                        <a:ea typeface="Calibri"/>
                        <a:cs typeface="Times New Roman"/>
                      </a:endParaRPr>
                    </a:p>
                    <a:p>
                      <a:pPr marL="0" marR="0">
                        <a:lnSpc>
                          <a:spcPct val="115000"/>
                        </a:lnSpc>
                        <a:spcBef>
                          <a:spcPts val="0"/>
                        </a:spcBef>
                        <a:spcAft>
                          <a:spcPts val="0"/>
                        </a:spcAft>
                      </a:pPr>
                      <a:r>
                        <a:rPr lang="en-US" sz="1100" i="1" dirty="0" smtClean="0">
                          <a:effectLst/>
                          <a:latin typeface="Calibri"/>
                          <a:ea typeface="Calibri"/>
                          <a:cs typeface="Times New Roman"/>
                        </a:rPr>
                        <a:t>Given </a:t>
                      </a:r>
                      <a:r>
                        <a:rPr lang="en-US" sz="1100" i="1" dirty="0">
                          <a:effectLst/>
                          <a:latin typeface="Calibri"/>
                          <a:ea typeface="Calibri"/>
                          <a:cs typeface="Times New Roman"/>
                        </a:rPr>
                        <a:t>to all </a:t>
                      </a:r>
                      <a:r>
                        <a:rPr lang="en-US" sz="1100" i="1" dirty="0" smtClean="0">
                          <a:effectLst/>
                          <a:latin typeface="Calibri"/>
                          <a:ea typeface="Calibri"/>
                          <a:cs typeface="Times New Roman"/>
                        </a:rPr>
                        <a:t>students; Expands</a:t>
                      </a:r>
                      <a:r>
                        <a:rPr lang="en-US" sz="1100" i="1" baseline="0" dirty="0" smtClean="0">
                          <a:effectLst/>
                          <a:latin typeface="Calibri"/>
                          <a:ea typeface="Calibri"/>
                          <a:cs typeface="Times New Roman"/>
                        </a:rPr>
                        <a:t> to Word Reading </a:t>
                      </a:r>
                      <a:r>
                        <a:rPr lang="en-US" sz="1100" i="1" dirty="0" smtClean="0">
                          <a:effectLst/>
                          <a:latin typeface="Calibri"/>
                          <a:ea typeface="Calibri"/>
                          <a:cs typeface="Times New Roman"/>
                        </a:rPr>
                        <a:t>if child doesn’t </a:t>
                      </a:r>
                      <a:r>
                        <a:rPr lang="en-US" sz="1100" i="1" kern="1200" dirty="0" smtClean="0">
                          <a:solidFill>
                            <a:schemeClr val="dk1"/>
                          </a:solidFill>
                          <a:effectLst/>
                          <a:latin typeface="Calibri"/>
                          <a:ea typeface="Calibri"/>
                          <a:cs typeface="Times New Roman"/>
                        </a:rPr>
                        <a:t>pass</a:t>
                      </a:r>
                      <a:r>
                        <a:rPr lang="en-US" sz="1100" i="1" dirty="0" smtClean="0">
                          <a:effectLst/>
                          <a:latin typeface="Calibri"/>
                          <a:ea typeface="Calibri"/>
                          <a:cs typeface="Times New Roman"/>
                        </a:rPr>
                        <a:t> benchmark on Recognition</a:t>
                      </a:r>
                      <a:endParaRPr lang="en-US" sz="1100" i="1" baseline="0" dirty="0" smtClean="0">
                        <a:effectLst/>
                        <a:latin typeface="Calibri"/>
                        <a:ea typeface="Calibri"/>
                        <a:cs typeface="Times New Roman"/>
                      </a:endParaRPr>
                    </a:p>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dirty="0" smtClean="0">
                          <a:solidFill>
                            <a:schemeClr val="tx1"/>
                          </a:solidFill>
                          <a:effectLst/>
                          <a:latin typeface="Calibri"/>
                          <a:ea typeface="Calibri"/>
                          <a:cs typeface="Times New Roman"/>
                        </a:rPr>
                        <a:t>Word Recognition given </a:t>
                      </a:r>
                      <a:r>
                        <a:rPr lang="en-US" sz="1100" i="1" dirty="0">
                          <a:solidFill>
                            <a:schemeClr val="tx1"/>
                          </a:solidFill>
                          <a:effectLst/>
                          <a:latin typeface="Calibri"/>
                          <a:ea typeface="Calibri"/>
                          <a:cs typeface="Times New Roman"/>
                        </a:rPr>
                        <a:t>to all </a:t>
                      </a:r>
                      <a:r>
                        <a:rPr lang="en-US" sz="1100" i="1" dirty="0" smtClean="0">
                          <a:solidFill>
                            <a:schemeClr val="tx1"/>
                          </a:solidFill>
                          <a:effectLst/>
                          <a:latin typeface="Calibri"/>
                          <a:ea typeface="Calibri"/>
                          <a:cs typeface="Times New Roman"/>
                        </a:rPr>
                        <a:t>students; no Word Reading</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dirty="0">
                          <a:solidFill>
                            <a:schemeClr val="tx1"/>
                          </a:solidFill>
                          <a:effectLst/>
                          <a:latin typeface="Calibri"/>
                          <a:ea typeface="Calibri"/>
                          <a:cs typeface="Times New Roman"/>
                        </a:rPr>
                        <a:t> </a:t>
                      </a: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Word Reading  </a:t>
                      </a:r>
                      <a:r>
                        <a:rPr lang="en-US" sz="1100" i="1" kern="1200" dirty="0">
                          <a:solidFill>
                            <a:schemeClr val="tx1"/>
                          </a:solidFill>
                          <a:effectLst/>
                          <a:latin typeface="Calibri"/>
                          <a:ea typeface="Calibri"/>
                          <a:cs typeface="Times New Roman"/>
                        </a:rPr>
                        <a:t>for students who fall below benchmarks on story reading assessments</a:t>
                      </a:r>
                    </a:p>
                  </a:txBody>
                  <a:tcPr marL="68580" marR="68580" marT="0" marB="0"/>
                </a:tc>
              </a:tr>
              <a:tr h="1082847">
                <a:tc>
                  <a:txBody>
                    <a:bodyPr/>
                    <a:lstStyle/>
                    <a:p>
                      <a:pPr marL="0" marR="0">
                        <a:lnSpc>
                          <a:spcPct val="115000"/>
                        </a:lnSpc>
                        <a:spcBef>
                          <a:spcPts val="0"/>
                        </a:spcBef>
                        <a:spcAft>
                          <a:spcPts val="0"/>
                        </a:spcAft>
                      </a:pPr>
                      <a:r>
                        <a:rPr lang="en-US" sz="1000" dirty="0" smtClean="0">
                          <a:solidFill>
                            <a:srgbClr val="002060"/>
                          </a:solidFill>
                          <a:effectLst/>
                        </a:rPr>
                        <a:t>Story Comprehension</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100" b="1" dirty="0" smtClean="0">
                          <a:solidFill>
                            <a:schemeClr val="tx1"/>
                          </a:solidFill>
                          <a:effectLst/>
                          <a:latin typeface="Calibri"/>
                          <a:ea typeface="Calibri"/>
                          <a:cs typeface="Times New Roman"/>
                        </a:rPr>
                        <a:t>NA</a:t>
                      </a:r>
                      <a:r>
                        <a:rPr lang="en-US" sz="1100" b="1" baseline="0" dirty="0" smtClean="0">
                          <a:solidFill>
                            <a:schemeClr val="tx1"/>
                          </a:solidFill>
                          <a:effectLst/>
                          <a:latin typeface="Calibri"/>
                          <a:ea typeface="Calibri"/>
                          <a:cs typeface="Times New Roman"/>
                        </a:rPr>
                        <a:t> for initial test battery </a:t>
                      </a:r>
                      <a:endParaRPr lang="en-US" sz="110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a:solidFill>
                            <a:schemeClr val="tx1"/>
                          </a:solidFill>
                          <a:effectLst/>
                          <a:latin typeface="Calibri"/>
                          <a:ea typeface="Calibri"/>
                          <a:cs typeface="Times New Roman"/>
                        </a:rPr>
                        <a:t>Only for those children who score AT OR ABOVE benchmark on Word Recognition</a:t>
                      </a:r>
                    </a:p>
                  </a:txBody>
                  <a:tcPr marL="68580" marR="68580" marT="0" marB="0"/>
                </a:tc>
                <a:tc>
                  <a:txBody>
                    <a:bodyPr/>
                    <a:lstStyle/>
                    <a:p>
                      <a:pPr marL="0" marR="0">
                        <a:lnSpc>
                          <a:spcPct val="115000"/>
                        </a:lnSpc>
                        <a:spcBef>
                          <a:spcPts val="0"/>
                        </a:spcBef>
                        <a:spcAft>
                          <a:spcPts val="0"/>
                        </a:spcAft>
                      </a:pPr>
                      <a:r>
                        <a:rPr lang="en-US" sz="1100" b="1" dirty="0">
                          <a:solidFill>
                            <a:schemeClr val="tx1"/>
                          </a:solidFill>
                          <a:effectLst/>
                          <a:latin typeface="Calibri"/>
                          <a:ea typeface="Calibri"/>
                          <a:cs typeface="Times New Roman"/>
                        </a:rPr>
                        <a:t>Unit 1 Placement Assessment </a:t>
                      </a:r>
                    </a:p>
                    <a:p>
                      <a:pPr marL="0" marR="0">
                        <a:lnSpc>
                          <a:spcPct val="115000"/>
                        </a:lnSpc>
                        <a:spcBef>
                          <a:spcPts val="0"/>
                        </a:spcBef>
                        <a:spcAft>
                          <a:spcPts val="0"/>
                        </a:spcAft>
                      </a:pPr>
                      <a:r>
                        <a:rPr lang="en-US" sz="1100" i="1" dirty="0">
                          <a:solidFill>
                            <a:schemeClr val="tx1"/>
                          </a:solidFill>
                          <a:effectLst/>
                          <a:latin typeface="Calibri"/>
                          <a:ea typeface="Calibri"/>
                          <a:cs typeface="Times New Roman"/>
                        </a:rPr>
                        <a:t> </a:t>
                      </a:r>
                      <a:endParaRPr lang="en-US" sz="1100" dirty="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All Students</a:t>
                      </a:r>
                      <a:endParaRPr lang="en-US" sz="1100" i="1" kern="1200" dirty="0">
                        <a:solidFill>
                          <a:schemeClr val="tx1"/>
                        </a:solidFill>
                        <a:effectLst/>
                        <a:latin typeface="Calibri"/>
                        <a:ea typeface="Calibri"/>
                        <a:cs typeface="Times New Roman"/>
                      </a:endParaRPr>
                    </a:p>
                  </a:txBody>
                  <a:tcPr marL="68580" marR="68580" marT="0" marB="0"/>
                </a:tc>
              </a:tr>
              <a:tr h="1127075">
                <a:tc>
                  <a:txBody>
                    <a:bodyPr/>
                    <a:lstStyle/>
                    <a:p>
                      <a:pPr marL="0" marR="0">
                        <a:lnSpc>
                          <a:spcPct val="115000"/>
                        </a:lnSpc>
                        <a:spcBef>
                          <a:spcPts val="0"/>
                        </a:spcBef>
                        <a:spcAft>
                          <a:spcPts val="0"/>
                        </a:spcAft>
                      </a:pPr>
                      <a:r>
                        <a:rPr lang="en-US" sz="1000" dirty="0" smtClean="0">
                          <a:solidFill>
                            <a:srgbClr val="002060"/>
                          </a:solidFill>
                          <a:effectLst/>
                        </a:rPr>
                        <a:t>Pseudo Word </a:t>
                      </a:r>
                      <a:r>
                        <a:rPr lang="en-US" sz="1000" dirty="0">
                          <a:solidFill>
                            <a:srgbClr val="002060"/>
                          </a:solidFill>
                          <a:effectLst/>
                        </a:rPr>
                        <a:t>Reading</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 </a:t>
                      </a:r>
                      <a:r>
                        <a:rPr lang="en-US" sz="1000" b="1" dirty="0" smtClean="0">
                          <a:solidFill>
                            <a:schemeClr val="tx1"/>
                          </a:solidFill>
                          <a:effectLst/>
                        </a:rPr>
                        <a:t>OPTIONAL </a:t>
                      </a:r>
                      <a:r>
                        <a:rPr lang="en-US" sz="1000" b="1" dirty="0">
                          <a:solidFill>
                            <a:schemeClr val="tx1"/>
                          </a:solidFill>
                          <a:effectLst/>
                        </a:rPr>
                        <a:t>assessment </a:t>
                      </a:r>
                      <a:r>
                        <a:rPr lang="en-US" sz="1000" b="1" dirty="0" smtClean="0">
                          <a:solidFill>
                            <a:schemeClr val="tx1"/>
                          </a:solidFill>
                          <a:effectLst/>
                        </a:rPr>
                        <a:t>from Unit 8 </a:t>
                      </a:r>
                    </a:p>
                    <a:p>
                      <a:pPr marL="0" marR="0">
                        <a:lnSpc>
                          <a:spcPct val="115000"/>
                        </a:lnSpc>
                        <a:spcBef>
                          <a:spcPts val="0"/>
                        </a:spcBef>
                        <a:spcAft>
                          <a:spcPts val="0"/>
                        </a:spcAft>
                      </a:pPr>
                      <a:endParaRPr lang="en-US" sz="1000" dirty="0" smtClean="0">
                        <a:solidFill>
                          <a:schemeClr val="tx1"/>
                        </a:solidFill>
                        <a:effectLst/>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For probing placement of incoming </a:t>
                      </a:r>
                      <a:r>
                        <a:rPr lang="en-US" sz="1100" i="1" kern="1200" dirty="0">
                          <a:solidFill>
                            <a:schemeClr val="tx1"/>
                          </a:solidFill>
                          <a:effectLst/>
                          <a:latin typeface="Calibri"/>
                          <a:ea typeface="Calibri"/>
                          <a:cs typeface="Times New Roman"/>
                        </a:rPr>
                        <a:t>K students with very strong contextual reading skills</a:t>
                      </a: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Placement Assessment</a:t>
                      </a:r>
                      <a:endParaRPr lang="en-US" sz="1000" b="1" dirty="0">
                        <a:solidFill>
                          <a:schemeClr val="tx1"/>
                        </a:solidFill>
                        <a:effectLst/>
                      </a:endParaRPr>
                    </a:p>
                    <a:p>
                      <a:pPr marL="0" marR="0">
                        <a:lnSpc>
                          <a:spcPct val="115000"/>
                        </a:lnSpc>
                        <a:spcBef>
                          <a:spcPts val="0"/>
                        </a:spcBef>
                        <a:spcAft>
                          <a:spcPts val="0"/>
                        </a:spcAft>
                      </a:pPr>
                      <a:r>
                        <a:rPr lang="en-US" sz="1000" dirty="0">
                          <a:solidFill>
                            <a:schemeClr val="tx1"/>
                          </a:solidFill>
                          <a:effectLst/>
                        </a:rPr>
                        <a:t> </a:t>
                      </a:r>
                    </a:p>
                    <a:p>
                      <a:pPr marL="0" marR="0">
                        <a:lnSpc>
                          <a:spcPct val="115000"/>
                        </a:lnSpc>
                        <a:spcBef>
                          <a:spcPts val="0"/>
                        </a:spcBef>
                        <a:spcAft>
                          <a:spcPts val="0"/>
                        </a:spcAft>
                      </a:pPr>
                      <a:r>
                        <a:rPr lang="en-US" sz="1000" dirty="0">
                          <a:solidFill>
                            <a:schemeClr val="tx1"/>
                          </a:solidFill>
                          <a:effectLst/>
                        </a:rPr>
                        <a:t> </a:t>
                      </a:r>
                      <a:r>
                        <a:rPr lang="en-US" sz="1100" i="1" kern="1200" dirty="0" smtClean="0">
                          <a:solidFill>
                            <a:schemeClr val="tx1"/>
                          </a:solidFill>
                          <a:effectLst/>
                          <a:latin typeface="Calibri"/>
                          <a:ea typeface="Calibri"/>
                          <a:cs typeface="Times New Roman"/>
                        </a:rPr>
                        <a:t>Only given for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b="1" dirty="0">
                          <a:solidFill>
                            <a:schemeClr val="tx1"/>
                          </a:solidFill>
                          <a:effectLst/>
                        </a:rPr>
                        <a:t>Unit 1 </a:t>
                      </a:r>
                      <a:r>
                        <a:rPr lang="en-US" sz="1000" b="1" dirty="0" smtClean="0">
                          <a:solidFill>
                            <a:schemeClr val="tx1"/>
                          </a:solidFill>
                          <a:effectLst/>
                        </a:rPr>
                        <a:t>Assessment</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given to those who score BELOW benchmark on Word Recognition</a:t>
                      </a:r>
                      <a:endParaRPr lang="en-US" sz="1100" i="1" kern="1200" dirty="0">
                        <a:solidFill>
                          <a:schemeClr val="tx1"/>
                        </a:solidFill>
                        <a:effectLst/>
                        <a:latin typeface="Calibri"/>
                        <a:ea typeface="Calibri"/>
                        <a:cs typeface="Times New Roman"/>
                      </a:endParaRPr>
                    </a:p>
                  </a:txBody>
                  <a:tcPr marL="61924" marR="61924" marT="0" marB="0"/>
                </a:tc>
              </a:tr>
              <a:tr h="922601">
                <a:tc>
                  <a:txBody>
                    <a:bodyPr/>
                    <a:lstStyle/>
                    <a:p>
                      <a:pPr marL="0" marR="0">
                        <a:lnSpc>
                          <a:spcPct val="115000"/>
                        </a:lnSpc>
                        <a:spcBef>
                          <a:spcPts val="0"/>
                        </a:spcBef>
                        <a:spcAft>
                          <a:spcPts val="0"/>
                        </a:spcAft>
                      </a:pPr>
                      <a:r>
                        <a:rPr lang="en-US" sz="1000" dirty="0">
                          <a:solidFill>
                            <a:srgbClr val="002060"/>
                          </a:solidFill>
                          <a:effectLst/>
                        </a:rPr>
                        <a:t>Code Diagnostic Test</a:t>
                      </a:r>
                      <a:endParaRPr lang="en-US" sz="1000" dirty="0">
                        <a:solidFill>
                          <a:srgbClr val="002060"/>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 for initial test battery</a:t>
                      </a:r>
                      <a:endParaRPr lang="en-US" sz="1000" b="1" i="1" dirty="0" smtClean="0">
                        <a:solidFill>
                          <a:schemeClr val="tx1"/>
                        </a:solidFill>
                        <a:effectLst/>
                        <a:latin typeface="Calibri"/>
                        <a:ea typeface="Calibri"/>
                        <a:cs typeface="Times New Roman"/>
                      </a:endParaRPr>
                    </a:p>
                    <a:p>
                      <a:pPr marL="0" marR="0">
                        <a:lnSpc>
                          <a:spcPct val="115000"/>
                        </a:lnSpc>
                        <a:spcBef>
                          <a:spcPts val="0"/>
                        </a:spcBef>
                        <a:spcAft>
                          <a:spcPts val="0"/>
                        </a:spcAft>
                      </a:pPr>
                      <a:endParaRPr lang="en-US" sz="1000" i="1"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Unit 1 Placement Assessment </a:t>
                      </a:r>
                    </a:p>
                    <a:p>
                      <a:pPr marL="0" marR="0">
                        <a:lnSpc>
                          <a:spcPct val="115000"/>
                        </a:lnSpc>
                        <a:spcBef>
                          <a:spcPts val="0"/>
                        </a:spcBef>
                        <a:spcAft>
                          <a:spcPts val="0"/>
                        </a:spcAft>
                      </a:pPr>
                      <a:endParaRPr lang="en-US" sz="100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US" sz="1100" i="1" kern="1200" dirty="0" smtClean="0">
                          <a:solidFill>
                            <a:schemeClr val="tx1"/>
                          </a:solidFill>
                          <a:effectLst/>
                          <a:latin typeface="Calibri"/>
                          <a:ea typeface="Calibri"/>
                          <a:cs typeface="Times New Roman"/>
                        </a:rPr>
                        <a:t>Only for those falling below benchmark on Word Recognition and Pseudoword reading</a:t>
                      </a:r>
                      <a:endParaRPr lang="en-US" sz="1100" i="1" kern="1200" dirty="0">
                        <a:solidFill>
                          <a:schemeClr val="tx1"/>
                        </a:solidFill>
                        <a:effectLst/>
                        <a:latin typeface="Calibri"/>
                        <a:ea typeface="Calibri"/>
                        <a:cs typeface="Times New Roman"/>
                      </a:endParaRPr>
                    </a:p>
                  </a:txBody>
                  <a:tcPr marL="61924" marR="61924" marT="0" marB="0"/>
                </a:tc>
                <a:tc>
                  <a:txBody>
                    <a:bodyPr/>
                    <a:lstStyle/>
                    <a:p>
                      <a:pPr marL="0" marR="0">
                        <a:lnSpc>
                          <a:spcPct val="115000"/>
                        </a:lnSpc>
                        <a:spcBef>
                          <a:spcPts val="0"/>
                        </a:spcBef>
                        <a:spcAft>
                          <a:spcPts val="0"/>
                        </a:spcAft>
                      </a:pPr>
                      <a:r>
                        <a:rPr lang="en-US" sz="1000" dirty="0">
                          <a:solidFill>
                            <a:schemeClr val="tx1"/>
                          </a:solidFill>
                          <a:effectLst/>
                        </a:rPr>
                        <a:t> </a:t>
                      </a:r>
                      <a:r>
                        <a:rPr lang="en-US" sz="1000" b="1" dirty="0" smtClean="0">
                          <a:solidFill>
                            <a:schemeClr val="tx1"/>
                          </a:solidFill>
                          <a:effectLst/>
                        </a:rPr>
                        <a:t>NA</a:t>
                      </a:r>
                      <a:endParaRPr lang="en-US" sz="1000" b="1" dirty="0">
                        <a:solidFill>
                          <a:schemeClr val="tx1"/>
                        </a:solidFill>
                        <a:effectLst/>
                        <a:latin typeface="Calibri"/>
                        <a:ea typeface="Calibri"/>
                        <a:cs typeface="Times New Roman"/>
                      </a:endParaRPr>
                    </a:p>
                  </a:txBody>
                  <a:tcPr marL="61924" marR="61924" marT="0" marB="0"/>
                </a:tc>
              </a:tr>
            </a:tbl>
          </a:graphicData>
        </a:graphic>
      </p:graphicFrame>
      <p:sp>
        <p:nvSpPr>
          <p:cNvPr id="6" name="Right Arrow 5"/>
          <p:cNvSpPr/>
          <p:nvPr/>
        </p:nvSpPr>
        <p:spPr>
          <a:xfrm rot="2606918">
            <a:off x="33219" y="304800"/>
            <a:ext cx="342900" cy="190500"/>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8901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Optional Kindergarten Pretests</a:t>
            </a:r>
            <a:br>
              <a:rPr lang="en-US" dirty="0" smtClean="0"/>
            </a:br>
            <a:r>
              <a:rPr lang="en-US" dirty="0" smtClean="0"/>
              <a:t>Letter Sound and Letter </a:t>
            </a:r>
            <a:r>
              <a:rPr lang="en-US" dirty="0"/>
              <a:t>N</a:t>
            </a:r>
            <a:r>
              <a:rPr lang="en-US" dirty="0" smtClean="0"/>
              <a:t>ame</a:t>
            </a:r>
            <a:endParaRPr lang="en-US" dirty="0"/>
          </a:p>
        </p:txBody>
      </p:sp>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6462" t="10812" r="53929" b="58595"/>
          <a:stretch/>
        </p:blipFill>
        <p:spPr>
          <a:xfrm>
            <a:off x="1524000" y="4019258"/>
            <a:ext cx="1922369" cy="2045902"/>
          </a:xfrm>
          <a:ln>
            <a:solidFill>
              <a:schemeClr val="tx1"/>
            </a:solidFill>
          </a:ln>
        </p:spPr>
      </p:pic>
      <p:sp>
        <p:nvSpPr>
          <p:cNvPr id="5" name="Slide Number Placeholder 4"/>
          <p:cNvSpPr>
            <a:spLocks noGrp="1"/>
          </p:cNvSpPr>
          <p:nvPr>
            <p:ph type="sldNum" sz="quarter" idx="10"/>
          </p:nvPr>
        </p:nvSpPr>
        <p:spPr/>
        <p:txBody>
          <a:bodyPr/>
          <a:lstStyle/>
          <a:p>
            <a:pPr>
              <a:defRPr/>
            </a:pPr>
            <a:fld id="{71E803E8-9360-4176-9DE9-0AFF2C7A32D4}" type="slidenum">
              <a:rPr lang="en-US" smtClean="0">
                <a:solidFill>
                  <a:srgbClr val="FFFFFF"/>
                </a:solidFill>
              </a:rPr>
              <a:pPr>
                <a:defRPr/>
              </a:pPr>
              <a:t>9</a:t>
            </a:fld>
            <a:endParaRPr lang="en-US" dirty="0">
              <a:solidFill>
                <a:srgbClr val="FFFFFF"/>
              </a:solidFill>
            </a:endParaRP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5800" r="9762" b="60795"/>
          <a:stretch/>
        </p:blipFill>
        <p:spPr>
          <a:xfrm>
            <a:off x="685800" y="2227962"/>
            <a:ext cx="3124200" cy="1791296"/>
          </a:xfrm>
          <a:prstGeom prst="rect">
            <a:avLst/>
          </a:prstGeom>
          <a:ln>
            <a:solidFill>
              <a:schemeClr val="tx1"/>
            </a:solidFill>
          </a:ln>
        </p:spPr>
      </p:pic>
      <p:sp>
        <p:nvSpPr>
          <p:cNvPr id="11" name="TextBox 10"/>
          <p:cNvSpPr txBox="1"/>
          <p:nvPr/>
        </p:nvSpPr>
        <p:spPr>
          <a:xfrm>
            <a:off x="228600" y="1581631"/>
            <a:ext cx="3810000" cy="923330"/>
          </a:xfrm>
          <a:prstGeom prst="rect">
            <a:avLst/>
          </a:prstGeom>
          <a:noFill/>
        </p:spPr>
        <p:txBody>
          <a:bodyPr wrap="square" rtlCol="0">
            <a:spAutoFit/>
          </a:bodyPr>
          <a:lstStyle/>
          <a:p>
            <a:r>
              <a:rPr lang="en-US" b="1" dirty="0" smtClean="0">
                <a:solidFill>
                  <a:srgbClr val="3D7FA9"/>
                </a:solidFill>
              </a:rPr>
              <a:t>Sample Protocol and Score sheets</a:t>
            </a:r>
          </a:p>
          <a:p>
            <a:endParaRPr lang="en-US" b="1" dirty="0">
              <a:solidFill>
                <a:srgbClr val="3D7FA9"/>
              </a:solidFill>
            </a:endParaRPr>
          </a:p>
        </p:txBody>
      </p:sp>
      <p:pic>
        <p:nvPicPr>
          <p:cNvPr id="9" name="Content Placeholder 9"/>
          <p:cNvPicPr>
            <a:picLocks noChangeAspect="1"/>
          </p:cNvPicPr>
          <p:nvPr/>
        </p:nvPicPr>
        <p:blipFill rotWithShape="1">
          <a:blip r:embed="rId5" cstate="print">
            <a:extLst>
              <a:ext uri="{28A0092B-C50C-407E-A947-70E740481C1C}">
                <a14:useLocalDpi xmlns:a14="http://schemas.microsoft.com/office/drawing/2010/main" val="0"/>
              </a:ext>
            </a:extLst>
          </a:blip>
          <a:srcRect l="8534" t="6735" r="8536" b="31746"/>
          <a:stretch/>
        </p:blipFill>
        <p:spPr bwMode="auto">
          <a:xfrm>
            <a:off x="4495800" y="3886200"/>
            <a:ext cx="2933700" cy="228758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5800" y="2227962"/>
            <a:ext cx="2966723" cy="1696733"/>
          </a:xfrm>
          <a:prstGeom prst="rect">
            <a:avLst/>
          </a:prstGeom>
          <a:ln>
            <a:solidFill>
              <a:schemeClr val="tx1"/>
            </a:solidFill>
          </a:ln>
        </p:spPr>
      </p:pic>
      <p:sp>
        <p:nvSpPr>
          <p:cNvPr id="4" name="TextBox 3"/>
          <p:cNvSpPr txBox="1"/>
          <p:nvPr/>
        </p:nvSpPr>
        <p:spPr>
          <a:xfrm>
            <a:off x="76200" y="4953000"/>
            <a:ext cx="1536643" cy="646331"/>
          </a:xfrm>
          <a:prstGeom prst="rect">
            <a:avLst/>
          </a:prstGeom>
          <a:noFill/>
        </p:spPr>
        <p:txBody>
          <a:bodyPr wrap="square" rtlCol="0">
            <a:spAutoFit/>
          </a:bodyPr>
          <a:lstStyle/>
          <a:p>
            <a:r>
              <a:rPr lang="en-US" dirty="0" smtClean="0">
                <a:solidFill>
                  <a:schemeClr val="accent2"/>
                </a:solidFill>
              </a:rPr>
              <a:t>Unit 2, Appendix B</a:t>
            </a:r>
            <a:endParaRPr lang="en-US" dirty="0">
              <a:solidFill>
                <a:schemeClr val="accent2"/>
              </a:solidFill>
            </a:endParaRPr>
          </a:p>
        </p:txBody>
      </p:sp>
      <p:sp>
        <p:nvSpPr>
          <p:cNvPr id="7" name="TextBox 6"/>
          <p:cNvSpPr txBox="1"/>
          <p:nvPr/>
        </p:nvSpPr>
        <p:spPr>
          <a:xfrm>
            <a:off x="7462522" y="4419600"/>
            <a:ext cx="1452877" cy="923330"/>
          </a:xfrm>
          <a:prstGeom prst="rect">
            <a:avLst/>
          </a:prstGeom>
          <a:noFill/>
        </p:spPr>
        <p:txBody>
          <a:bodyPr wrap="square" rtlCol="0">
            <a:spAutoFit/>
          </a:bodyPr>
          <a:lstStyle/>
          <a:p>
            <a:endParaRPr lang="en-US" dirty="0" smtClean="0"/>
          </a:p>
          <a:p>
            <a:r>
              <a:rPr lang="en-US" dirty="0" smtClean="0">
                <a:solidFill>
                  <a:schemeClr val="accent2"/>
                </a:solidFill>
              </a:rPr>
              <a:t>Unit 2, Appendix C</a:t>
            </a:r>
            <a:endParaRPr lang="en-US" dirty="0">
              <a:solidFill>
                <a:schemeClr val="accent2"/>
              </a:solidFill>
            </a:endParaRPr>
          </a:p>
        </p:txBody>
      </p:sp>
    </p:spTree>
    <p:extLst>
      <p:ext uri="{BB962C8B-B14F-4D97-AF65-F5344CB8AC3E}">
        <p14:creationId xmlns:p14="http://schemas.microsoft.com/office/powerpoint/2010/main" val="13695883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reative Commons Licensing&amp;quot;&quot;/&gt;&lt;property id=&quot;20307&quot; value=&quot;257&quot;/&gt;&lt;/object&gt;&lt;object type=&quot;3&quot; unique_id=&quot;10005&quot;&gt;&lt;property id=&quot;20148&quot; value=&quot;5&quot;/&gt;&lt;property id=&quot;20300&quot; value=&quot;Slide 2 - &amp;quot;The Three Pillar Model of Instruction&amp;quot;&quot;/&gt;&lt;property id=&quot;20307&quot; value=&quot;258&quot;/&gt;&lt;/object&gt;&lt;object type=&quot;3&quot; unique_id=&quot;10006&quot;&gt;&lt;property id=&quot;20148&quot; value=&quot;5&quot;/&gt;&lt;property id=&quot;20300&quot; value=&quot;Slide 3 - &amp;quot;Objectives&amp;quot;&quot;/&gt;&lt;property id=&quot;20307&quot; value=&quot;259&quot;/&gt;&lt;/object&gt;&lt;object type=&quot;3&quot; unique_id=&quot;10007&quot;&gt;&lt;property id=&quot;20148&quot; value=&quot;5&quot;/&gt;&lt;property id=&quot;20300&quot; value=&quot;Slide 4 - &amp;quot;The Three Pillar Model&amp;quot;&quot;/&gt;&lt;property id=&quot;20307&quot; value=&quot;260&quot;/&gt;&lt;/object&gt;&lt;object type=&quot;3&quot; unique_id=&quot;10008&quot;&gt;&lt;property id=&quot;20148&quot; value=&quot;5&quot;/&gt;&lt;property id=&quot;20300&quot; value=&quot;Slide 5 - &amp;quot;The Three Pillar Model of &amp;#x0D;&amp;#x0A;Language Arts Instruction&amp;quot;&quot;/&gt;&lt;property id=&quot;20307&quot; value=&quot;261&quot;/&gt;&lt;/object&gt;&lt;object type=&quot;3&quot; unique_id=&quot;10009&quot;&gt;&lt;property id=&quot;20148&quot; value=&quot;5&quot;/&gt;&lt;property id=&quot;20300&quot; value=&quot;Slide 6&quot;/&gt;&lt;property id=&quot;20307&quot; value=&quot;262&quot;/&gt;&lt;/object&gt;&lt;object type=&quot;3&quot; unique_id=&quot;10010&quot;&gt;&lt;property id=&quot;20148&quot; value=&quot;5&quot;/&gt;&lt;property id=&quot;20300&quot; value=&quot;Slide 7 - &amp;quot;How do we solve this reading problem?&amp;quot;&quot;/&gt;&lt;property id=&quot;20307&quot; value=&quot;263&quot;/&gt;&lt;/object&gt;&lt;object type=&quot;3&quot; unique_id=&quot;10011&quot;&gt;&lt;property id=&quot;20148&quot; value=&quot;5&quot;/&gt;&lt;property id=&quot;20300&quot; value=&quot;Slide 8 - &amp;quot;COMPONENTS OF COMPREHENSIVE ELA PROGRAM&amp;quot;&quot;/&gt;&lt;property id=&quot;20307&quot; value=&quot;264&quot;/&gt;&lt;/object&gt;&lt;object type=&quot;3&quot; unique_id=&quot;10012&quot;&gt;&lt;property id=&quot;20148&quot; value=&quot;5&quot;/&gt;&lt;property id=&quot;20300&quot; value=&quot;Slide 9 - &amp;quot;Pillar 1: Foundational Skills and Small Group Instruction&amp;quot;&quot;/&gt;&lt;property id=&quot;20307&quot; value=&quot;265&quot;/&gt;&lt;/object&gt;&lt;object type=&quot;3&quot; unique_id=&quot;10013&quot;&gt;&lt;property id=&quot;20148&quot; value=&quot;5&quot;/&gt;&lt;property id=&quot;20300&quot; value=&quot;Slide 10 - &amp;quot;CCLS Foundational Skills&amp;quot;&quot;/&gt;&lt;property id=&quot;20307&quot; value=&quot;266&quot;/&gt;&lt;/object&gt;&lt;object type=&quot;3&quot; unique_id=&quot;10014&quot;&gt;&lt;property id=&quot;20148&quot; value=&quot;5&quot;/&gt;&lt;property id=&quot;20300&quot; value=&quot;Slide 11 - &amp;quot;Exposure is Not Enough&amp;quot;&quot;/&gt;&lt;property id=&quot;20307&quot; value=&quot;267&quot;/&gt;&lt;/object&gt;&lt;object type=&quot;3&quot; unique_id=&quot;10015&quot;&gt;&lt;property id=&quot;20148&quot; value=&quot;5&quot;/&gt;&lt;property id=&quot;20300&quot; value=&quot;Slide 12 - &amp;quot;Exposure is Not Enough&amp;quot;&quot;/&gt;&lt;property id=&quot;20307&quot; value=&quot;268&quot;/&gt;&lt;/object&gt;&lt;object type=&quot;3&quot; unique_id=&quot;10016&quot;&gt;&lt;property id=&quot;20148&quot; value=&quot;5&quot;/&gt;&lt;property id=&quot;20300&quot; value=&quot;Slide 13 - &amp;quot;CKLA Skills Strand&amp;quot;&quot;/&gt;&lt;property id=&quot;20307&quot; value=&quot;269&quot;/&gt;&lt;/object&gt;&lt;object type=&quot;3&quot; unique_id=&quot;10017&quot;&gt;&lt;property id=&quot;20148&quot; value=&quot;5&quot;/&gt;&lt;property id=&quot;20300&quot; value=&quot;Slide 14 - &amp;quot;Pillar 2: Read-Alouds &amp;amp; &amp;#x0D;&amp;#x0A;Shared Interactive Reading&amp;quot;&quot;/&gt;&lt;property id=&quot;20307&quot; value=&quot;270&quot;/&gt;&lt;/object&gt;&lt;object type=&quot;3&quot; unique_id=&quot;10018&quot;&gt;&lt;property id=&quot;20148&quot; value=&quot;5&quot;/&gt;&lt;property id=&quot;20300&quot; value=&quot;Slide 15 - &amp;quot;Academic Language Through Listening And Learning &amp;quot;&quot;/&gt;&lt;property id=&quot;20307&quot; value=&quot;271&quot;/&gt;&lt;/object&gt;&lt;object type=&quot;3&quot; unique_id=&quot;10019&quot;&gt;&lt;property id=&quot;20148&quot; value=&quot;5&quot;/&gt;&lt;property id=&quot;20300&quot; value=&quot;Slide 16 - &amp;quot;CCLS &amp;amp; Vocabulary&amp;quot;&quot;/&gt;&lt;property id=&quot;20307&quot; value=&quot;272&quot;/&gt;&lt;/object&gt;&lt;object type=&quot;3&quot; unique_id=&quot;10020&quot;&gt;&lt;property id=&quot;20148&quot; value=&quot;5&quot;/&gt;&lt;property id=&quot;20300&quot; value=&quot;Slide 17 - &amp;quot;Meaningful Differences in Vocabulary&amp;quot;&quot;/&gt;&lt;property id=&quot;20307&quot; value=&quot;273&quot;/&gt;&lt;/object&gt;&lt;object type=&quot;3&quot; unique_id=&quot;10021&quot;&gt;&lt;property id=&quot;20148&quot; value=&quot;5&quot;/&gt;&lt;property id=&quot;20300&quot; value=&quot;Slide 18 - &amp;quot;How Many Million Words Heard&amp;quot;&quot;/&gt;&lt;property id=&quot;20307&quot; value=&quot;274&quot;/&gt;&lt;/object&gt;&lt;object type=&quot;3&quot; unique_id=&quot;10022&quot;&gt;&lt;property id=&quot;20148&quot; value=&quot;5&quot;/&gt;&lt;property id=&quot;20300&quot; value=&quot;Slide 19 - &amp;quot;Liben &amp;amp; Liben, 2013&amp;quot;&quot;/&gt;&lt;property id=&quot;20307&quot; value=&quot;275&quot;/&gt;&lt;/object&gt;&lt;object type=&quot;3&quot; unique_id=&quot;10023&quot;&gt;&lt;property id=&quot;20148&quot; value=&quot;5&quot;/&gt;&lt;property id=&quot;20300&quot; value=&quot;Slide 20 - &amp;quot;How CKLA Addresses Academic Language&amp;quot;&quot;/&gt;&lt;property id=&quot;20307&quot; value=&quot;276&quot;/&gt;&lt;/object&gt;&lt;object type=&quot;3&quot; unique_id=&quot;10024&quot;&gt;&lt;property id=&quot;20148&quot; value=&quot;5&quot;/&gt;&lt;property id=&quot;20300&quot; value=&quot;Slide 21 - &amp;quot;The Fourth-Grade Slump&amp;quot;&quot;/&gt;&lt;property id=&quot;20307&quot; value=&quot;277&quot;/&gt;&lt;/object&gt;&lt;object type=&quot;3&quot; unique_id=&quot;10025&quot;&gt;&lt;property id=&quot;20148&quot; value=&quot;5&quot;/&gt;&lt;property id=&quot;20300&quot; value=&quot;Slide 22 - &amp;quot;Importance of Background Knowledge&amp;#x0D;&amp;#x0A;&amp;quot;&quot;/&gt;&lt;property id=&quot;20307&quot; value=&quot;278&quot;/&gt;&lt;/object&gt;&lt;object type=&quot;3&quot; unique_id=&quot;10026&quot;&gt;&lt;property id=&quot;20148&quot; value=&quot;5&quot;/&gt;&lt;property id=&quot;20300&quot; value=&quot;Slide 23 - &amp;quot;To Learn Academic Language, All Texts Are Not “Created Equal”&amp;quot;&quot;/&gt;&lt;property id=&quot;20307&quot; value=&quot;279&quot;/&gt;&lt;/object&gt;&lt;object type=&quot;3&quot; unique_id=&quot;10027&quot;&gt;&lt;property id=&quot;20148&quot; value=&quot;5&quot;/&gt;&lt;property id=&quot;20300&quot; value=&quot;Slide 24 - &amp;quot;Building Knowledge Systematically Across Grades&amp;quot;&quot;/&gt;&lt;property id=&quot;20307&quot; value=&quot;280&quot;/&gt;&lt;/object&gt;&lt;object type=&quot;3&quot; unique_id=&quot;10028&quot;&gt;&lt;property id=&quot;20148&quot; value=&quot;5&quot;/&gt;&lt;property id=&quot;20300&quot; value=&quot;Slide 25 - &amp;quot;Pillar 3: Guided Reading and Guided Accountable Independent Reading&amp;quot;&quot;/&gt;&lt;property id=&quot;20307&quot; value=&quot;281&quot;/&gt;&lt;/object&gt;&lt;object type=&quot;3&quot; unique_id=&quot;10029&quot;&gt;&lt;property id=&quot;20148&quot; value=&quot;5&quot;/&gt;&lt;property id=&quot;20300&quot; value=&quot;Slide 26 - &amp;quot;WHAT IS GRAIR?&amp;quot;&quot;/&gt;&lt;property id=&quot;20307&quot; value=&quot;282&quot;/&gt;&lt;/object&gt;&lt;object type=&quot;3&quot; unique_id=&quot;10030&quot;&gt;&lt;property id=&quot;20148&quot; value=&quot;5&quot;/&gt;&lt;property id=&quot;20300&quot; value=&quot;Slide 27 - &amp;quot;COMPONENTS OF COMPREHENSIVE ELA PROGRAM&amp;quot;&quot;/&gt;&lt;property id=&quot;20307&quot; value=&quot;283&quot;/&gt;&lt;/object&gt;&lt;object type=&quot;3&quot; unique_id=&quot;10031&quot;&gt;&lt;property id=&quot;20148&quot; value=&quot;5&quot;/&gt;&lt;property id=&quot;20300&quot; value=&quot;Slide 28 - &amp;quot;Reflection&amp;quot;&quot;/&gt;&lt;property id=&quot;20307&quot; value=&quot;284&quot;/&gt;&lt;/object&gt;&lt;object type=&quot;3&quot; unique_id=&quot;10212&quot;&gt;&lt;property id=&quot;20148&quot; value=&quot;5&quot;/&gt;&lt;property id=&quot;20300&quot; value=&quot;Slide 29 - &amp;quot;Session 2&amp;quot;&quot;/&gt;&lt;property id=&quot;20307&quot; value=&quot;285&quot;/&gt;&lt;/object&gt;&lt;object type=&quot;3&quot; unique_id=&quot;10213&quot;&gt;&lt;property id=&quot;20148&quot; value=&quot;5&quot;/&gt;&lt;property id=&quot;20300&quot; value=&quot;Slide 30 - &amp;quot;Objectives&amp;quot;&quot;/&gt;&lt;property id=&quot;20307&quot; value=&quot;286&quot;/&gt;&lt;/object&gt;&lt;object type=&quot;3&quot; unique_id=&quot;10214&quot;&gt;&lt;property id=&quot;20148&quot; value=&quot;5&quot;/&gt;&lt;property id=&quot;20300&quot; value=&quot;Slide 31 - &amp;quot;The Three Pillar Model of &amp;#x0D;&amp;#x0A;Language Arts Instruction&amp;quot;&quot;/&gt;&lt;property id=&quot;20307&quot; value=&quot;287&quot;/&gt;&lt;/object&gt;&lt;object type=&quot;3&quot; unique_id=&quot;10215&quot;&gt;&lt;property id=&quot;20148&quot; value=&quot;5&quot;/&gt;&lt;property id=&quot;20300&quot; value=&quot;Slide 32 - &amp;quot;Two Keys to Reading&amp;quot;&quot;/&gt;&lt;property id=&quot;20307&quot; value=&quot;288&quot;/&gt;&lt;/object&gt;&lt;object type=&quot;3&quot; unique_id=&quot;10216&quot;&gt;&lt;property id=&quot;20148&quot; value=&quot;5&quot;/&gt;&lt;property id=&quot;20300&quot; value=&quot;Slide 33 - &amp;quot;Overview of Skills Materials&amp;quot;&quot;/&gt;&lt;property id=&quot;20307&quot; value=&quot;289&quot;/&gt;&lt;/object&gt;&lt;object type=&quot;3&quot; unique_id=&quot;10217&quot;&gt;&lt;property id=&quot;20148&quot; value=&quot;5&quot;/&gt;&lt;property id=&quot;20300&quot; value=&quot;Slide 34 - &amp;quot;Skills Strand Instruction&amp;quot;&quot;/&gt;&lt;property id=&quot;20307&quot; value=&quot;290&quot;/&gt;&lt;/object&gt;&lt;object type=&quot;3&quot; unique_id=&quot;10218&quot;&gt;&lt;property id=&quot;20148&quot; value=&quot;5&quot;/&gt;&lt;property id=&quot;20300&quot; value=&quot;Slide 35 - &amp;quot;CKLA Materials&amp;quot;&quot;/&gt;&lt;property id=&quot;20307&quot; value=&quot;291&quot;/&gt;&lt;/object&gt;&lt;object type=&quot;3&quot; unique_id=&quot;10219&quot;&gt;&lt;property id=&quot;20148&quot; value=&quot;5&quot;/&gt;&lt;property id=&quot;20300&quot; value=&quot;Slide 36 - &amp;quot;Listening &amp;amp; Learning Instruction&amp;quot;&quot;/&gt;&lt;property id=&quot;20307&quot; value=&quot;292&quot;/&gt;&lt;/object&gt;&lt;object type=&quot;3&quot; unique_id=&quot;10220&quot;&gt;&lt;property id=&quot;20148&quot; value=&quot;5&quot;/&gt;&lt;property id=&quot;20300&quot; value=&quot;Slide 37 - &amp;quot;Key Design Principles of the &amp;#x0D;&amp;#x0A;Skills Strand&amp;quot;&quot;/&gt;&lt;property id=&quot;20307&quot; value=&quot;293&quot;/&gt;&lt;/object&gt;&lt;object type=&quot;3&quot; unique_id=&quot;10221&quot;&gt;&lt;property id=&quot;20148&quot; value=&quot;5&quot;/&gt;&lt;property id=&quot;20300&quot; value=&quot;Slide 38 - &amp;quot;What is the Significance of 270?&amp;quot;&quot;/&gt;&lt;property id=&quot;20307&quot; value=&quot;294&quot;/&gt;&lt;/object&gt;&lt;object type=&quot;3&quot; unique_id=&quot;10222&quot;&gt;&lt;property id=&quot;20148&quot; value=&quot;5&quot;/&gt;&lt;property id=&quot;20300&quot; value=&quot;Slide 39 - &amp;quot;What We Know&amp;quot;&quot;/&gt;&lt;property id=&quot;20307&quot; value=&quot;295&quot;/&gt;&lt;/object&gt;&lt;object type=&quot;3&quot; unique_id=&quot;10223&quot;&gt;&lt;property id=&quot;20148&quot; value=&quot;5&quot;/&gt;&lt;property id=&quot;20300&quot; value=&quot;Slide 40 - &amp;quot;CKLA Teaches Children the Distinction Between Sounds and Spellings Using the Most Frequent or Least Ambiguous Soun&quot;/&gt;&lt;property id=&quot;20307&quot; value=&quot;296&quot;/&gt;&lt;/object&gt;&lt;object type=&quot;3&quot; unique_id=&quot;10224&quot;&gt;&lt;property id=&quot;20148&quot; value=&quot;5&quot;/&gt;&lt;property id=&quot;20300&quot; value=&quot;Slide 41 - &amp;quot;Sound: &amp;quot;&quot;/&gt;&lt;property id=&quot;20307&quot; value=&quot;297&quot;/&gt;&lt;/object&gt;&lt;object type=&quot;3&quot; unique_id=&quot;10225&quot;&gt;&lt;property id=&quot;20148&quot; value=&quot;5&quot;/&gt;&lt;property id=&quot;20300&quot; value=&quot;Slide 42 - &amp;quot;Basic Code: Vowels&amp;quot;&quot;/&gt;&lt;property id=&quot;20307&quot; value=&quot;298&quot;/&gt;&lt;/object&gt;&lt;object type=&quot;3&quot; unique_id=&quot;10226&quot;&gt;&lt;property id=&quot;20148&quot; value=&quot;5&quot;/&gt;&lt;property id=&quot;20300&quot; value=&quot;Slide 43 - &amp;quot;Most Frequent, Least Ambiguous&amp;#x0D;&amp;#x0A;Consonant Spellings&amp;quot;&quot;/&gt;&lt;property id=&quot;20307&quot; value=&quot;299&quot;/&gt;&lt;/object&gt;&lt;object type=&quot;3&quot; unique_id=&quot;10227&quot;&gt;&lt;property id=&quot;20148&quot; value=&quot;5&quot;/&gt;&lt;property id=&quot;20300&quot; value=&quot;Slide 44 - &amp;quot;The Value of Most Frequent, Least Ambiguous Sound&amp;quot;&quot;/&gt;&lt;property id=&quot;20307&quot; value=&quot;300&quot;/&gt;&lt;/object&gt;&lt;object type=&quot;3&quot; unique_id=&quot;10228&quot;&gt;&lt;property id=&quot;20148&quot; value=&quot;5&quot;/&gt;&lt;property id=&quot;20300&quot; value=&quot;Slide 45 - &amp;quot;CKLA Gives Intensive Practice to Build Reliability and Automaticity.&amp;#x0D;&amp;#x0A;&amp;quot;&quot;/&gt;&lt;property id=&quot;20307&quot; value=&quot;301&quot;/&gt;&lt;/object&gt;&lt;object type=&quot;3&quot; unique_id=&quot;10229&quot;&gt;&lt;property id=&quot;20148&quot; value=&quot;5&quot;/&gt;&lt;property id=&quot;20300&quot; value=&quot;Slide 46 - &amp;quot;Intensive Practice through the Day’s Lesson&amp;quot;&quot;/&gt;&lt;property id=&quot;20307&quot; value=&quot;302&quot;/&gt;&lt;/object&gt;&lt;object type=&quot;3&quot; unique_id=&quot;10230&quot;&gt;&lt;property id=&quot;20148&quot; value=&quot;5&quot;/&gt;&lt;property id=&quot;20300&quot; value=&quot;Slide 47 - &amp;quot;Areas of Confusion&amp;quot;&quot;/&gt;&lt;property id=&quot;20307&quot; value=&quot;303&quot;/&gt;&lt;/object&gt;&lt;object type=&quot;3&quot; unique_id=&quot;10231&quot;&gt;&lt;property id=&quot;20148&quot; value=&quot;5&quot;/&gt;&lt;property id=&quot;20300&quot; value=&quot;Slide 48 - &amp;quot;Practice in Making Distinctions&amp;quot;&quot;/&gt;&lt;property id=&quot;20307&quot; value=&quot;304&quot;/&gt;&lt;/object&gt;&lt;object type=&quot;3&quot; unique_id=&quot;10232&quot;&gt;&lt;property id=&quot;20148&quot; value=&quot;5&quot;/&gt;&lt;property id=&quot;20300&quot; value=&quot;Slide 49 - &amp;quot;CKLA Directly Instructs in those Oral Language Skills (Blending &amp;amp; Segmenting) that Underlie And Parallel Reading A&quot;/&gt;&lt;property id=&quot;20307&quot; value=&quot;305&quot;/&gt;&lt;/object&gt;&lt;object type=&quot;3&quot; unique_id=&quot;10233&quot;&gt;&lt;property id=&quot;20148&quot; value=&quot;5&quot;/&gt;&lt;property id=&quot;20300&quot; value=&quot;Slide 50 - &amp;quot;Blending and Segmenting&amp;amp;#x09;&amp;quot;&quot;/&gt;&lt;property id=&quot;20307&quot; value=&quot;306&quot;/&gt;&lt;/object&gt;&lt;object type=&quot;3&quot; unique_id=&quot;10234&quot;&gt;&lt;property id=&quot;20148&quot; value=&quot;5&quot;/&gt;&lt;property id=&quot;20300&quot; value=&quot;Slide 51 - &amp;quot;A Strong Foundation&amp;quot;&quot;/&gt;&lt;property id=&quot;20307&quot; value=&quot;307&quot;/&gt;&lt;/object&gt;&lt;object type=&quot;3&quot; unique_id=&quot;10235&quot;&gt;&lt;property id=&quot;20148&quot; value=&quot;5&quot;/&gt;&lt;property id=&quot;20300&quot; value=&quot;Slide 52 - &amp;quot;A Strong Foundation&amp;quot;&quot;/&gt;&lt;property id=&quot;20307&quot; value=&quot;308&quot;/&gt;&lt;/object&gt;&lt;object type=&quot;3&quot; unique_id=&quot;10236&quot;&gt;&lt;property id=&quot;20148&quot; value=&quot;5&quot;/&gt;&lt;property id=&quot;20300&quot; value=&quot;Slide 53 - &amp;quot;Key Design Principles of Listening and Learning&amp;quot;&quot;/&gt;&lt;property id=&quot;20307&quot; value=&quot;309&quot;/&gt;&lt;/object&gt;&lt;object type=&quot;3&quot; unique_id=&quot;10237&quot;&gt;&lt;property id=&quot;20148&quot; value=&quot;5&quot;/&gt;&lt;property id=&quot;20300&quot; value=&quot;Slide 54 - &amp;quot;CKLA uses Read-alouds to Support Oral Language Skills that Underlie and Parallel Reading and Writing Skills. &amp;#x0D;&amp;#x0A;&amp;quot;&quot;/&gt;&lt;property id=&quot;20307&quot; value=&quot;310&quot;/&gt;&lt;/object&gt;&lt;object type=&quot;3&quot; unique_id=&quot;10238&quot;&gt;&lt;property id=&quot;20148&quot; value=&quot;5&quot;/&gt;&lt;property id=&quot;20300&quot; value=&quot;Slide 55 - &amp;quot;Language Development&amp;quot;&quot;/&gt;&lt;property id=&quot;20307&quot; value=&quot;311&quot;/&gt;&lt;/object&gt;&lt;object type=&quot;3&quot; unique_id=&quot;10239&quot;&gt;&lt;property id=&quot;20148&quot; value=&quot;5&quot;/&gt;&lt;property id=&quot;20300&quot; value=&quot;Slide 56 - &amp;quot;Written Language Uses Richer Vocabulary&amp;quot;&quot;/&gt;&lt;property id=&quot;20307&quot; value=&quot;312&quot;/&gt;&lt;/object&gt;&lt;object type=&quot;3&quot; unique_id=&quot;10240&quot;&gt;&lt;property id=&quot;20148&quot; value=&quot;5&quot;/&gt;&lt;property id=&quot;20300&quot; value=&quot;Slide 57 - &amp;quot;Listening versus Reading Comprehension&amp;quot;&quot;/&gt;&lt;property id=&quot;20307&quot; value=&quot;313&quot;/&gt;&lt;/object&gt;&lt;object type=&quot;3&quot; unique_id=&quot;10241&quot;&gt;&lt;property id=&quot;20148&quot; value=&quot;5&quot;/&gt;&lt;property id=&quot;20300&quot; value=&quot;Slide 58 - &amp;quot;What is Text Complexity?&amp;quot;&quot;/&gt;&lt;property id=&quot;20307&quot; value=&quot;314&quot;/&gt;&lt;/object&gt;&lt;object type=&quot;3&quot; unique_id=&quot;10242&quot;&gt;&lt;property id=&quot;20148&quot; value=&quot;5&quot;/&gt;&lt;property id=&quot;20300&quot; value=&quot;Slide 59 - &amp;quot;Knowledge Helps Fill in Gaps&amp;quot;&quot;/&gt;&lt;property id=&quot;20307&quot; value=&quot;315&quot;/&gt;&lt;/object&gt;&lt;object type=&quot;3&quot; unique_id=&quot;10243&quot;&gt;&lt;property id=&quot;20148&quot; value=&quot;5&quot;/&gt;&lt;property id=&quot;20300&quot; value=&quot;Slide 60 - &amp;quot;Knowledge Helps &amp;#x0D;&amp;#x0A;Resolve Ambiguity&amp;quot;&quot;/&gt;&lt;property id=&quot;20307&quot; value=&quot;316&quot;/&gt;&lt;/object&gt;&lt;object type=&quot;3&quot; unique_id=&quot;10244&quot;&gt;&lt;property id=&quot;20148&quot; value=&quot;5&quot;/&gt;&lt;property id=&quot;20300&quot; value=&quot;Slide 61 - &amp;quot;Knowledge Helps &amp;#x0D;&amp;#x0A;Resolve Ambiguity&amp;quot;&quot;/&gt;&lt;property id=&quot;20307&quot; value=&quot;317&quot;/&gt;&lt;/object&gt;&lt;object type=&quot;3&quot; unique_id=&quot;10245&quot;&gt;&lt;property id=&quot;20148&quot; value=&quot;5&quot;/&gt;&lt;property id=&quot;20300&quot; value=&quot;Slide 62 - &amp;quot;The CKLA Listening &amp;amp; Learning Strand Uses Knowledge-Building Complex Texts&amp;quot;&quot;/&gt;&lt;property id=&quot;20307&quot; value=&quot;318&quot;/&gt;&lt;/object&gt;&lt;object type=&quot;3&quot; unique_id=&quot;10246&quot;&gt;&lt;property id=&quot;20148&quot; value=&quot;5&quot;/&gt;&lt;property id=&quot;20300&quot; value=&quot;Slide 63 - &amp;quot;What Does It Mean to Build Knowledge Systematically?&amp;quot;&quot;/&gt;&lt;property id=&quot;20307&quot; value=&quot;319&quot;/&gt;&lt;/object&gt;&lt;object type=&quot;3&quot; unique_id=&quot;10247&quot;&gt;&lt;property id=&quot;20148&quot; value=&quot;5&quot;/&gt;&lt;property id=&quot;20300&quot; value=&quot;Slide 64 - &amp;quot;CKLA Systematically Builds Knowledge&amp;#x0D;&amp;#x0A;&amp;quot;&quot;/&gt;&lt;property id=&quot;20307&quot; value=&quot;320&quot;/&gt;&lt;/object&gt;&lt;object type=&quot;3&quot; unique_id=&quot;10248&quot;&gt;&lt;property id=&quot;20148&quot; value=&quot;5&quot;/&gt;&lt;property id=&quot;20300&quot; value=&quot;Slide 65 - &amp;quot;What We Know&amp;quot;&quot;/&gt;&lt;property id=&quot;20307&quot; value=&quot;321&quot;/&gt;&lt;/object&gt;&lt;object type=&quot;3&quot; unique_id=&quot;10249&quot;&gt;&lt;property id=&quot;20148&quot; value=&quot;5&quot;/&gt;&lt;property id=&quot;20300&quot; value=&quot;Slide 66 - &amp;quot;Coherence&amp;quot;&quot;/&gt;&lt;property id=&quot;20307&quot; value=&quot;322&quot;/&gt;&lt;/object&gt;&lt;object type=&quot;3&quot; unique_id=&quot;10250&quot;&gt;&lt;property id=&quot;20148&quot; value=&quot;5&quot;/&gt;&lt;property id=&quot;20300&quot; value=&quot;Slide 67 - &amp;quot;Systematic Knowledge Building&amp;quot;&quot;/&gt;&lt;property id=&quot;20307&quot; value=&quot;323&quot;/&gt;&lt;/object&gt;&lt;object type=&quot;3&quot; unique_id=&quot;10251&quot;&gt;&lt;property id=&quot;20148&quot; value=&quot;5&quot;/&gt;&lt;property id=&quot;20300&quot; value=&quot;Slide 68 - &amp;quot;CKLA Stays On Topic To Foster The Most Efficient Word Learning &amp;quot;&quot;/&gt;&lt;property id=&quot;20307&quot; value=&quot;324&quot;/&gt;&lt;/object&gt;&lt;object type=&quot;3&quot; unique_id=&quot;10252&quot;&gt;&lt;property id=&quot;20148&quot; value=&quot;5&quot;/&gt;&lt;property id=&quot;20300&quot; value=&quot;Slide 69&quot;/&gt;&lt;property id=&quot;20307&quot; value=&quot;325&quot;/&gt;&lt;/object&gt;&lt;object type=&quot;3&quot; unique_id=&quot;10253&quot;&gt;&lt;property id=&quot;20148&quot; value=&quot;5&quot;/&gt;&lt;property id=&quot;20300&quot; value=&quot;Slide 70 - &amp;quot;What We Know&amp;quot;&quot;/&gt;&lt;property id=&quot;20307&quot; value=&quot;326&quot;/&gt;&lt;/object&gt;&lt;object type=&quot;3&quot; unique_id=&quot;10256&quot;&gt;&lt;property id=&quot;20148&quot; value=&quot;5&quot;/&gt;&lt;property id=&quot;20300&quot; value=&quot;Slide 80 - &amp;quot;Sections 3 &amp;amp; 4&amp;quot;&quot;/&gt;&lt;property id=&quot;20307&quot; value=&quot;329&quot;/&gt;&lt;/object&gt;&lt;object type=&quot;3&quot; unique_id=&quot;10257&quot;&gt;&lt;property id=&quot;20148&quot; value=&quot;5&quot;/&gt;&lt;property id=&quot;20300&quot; value=&quot;Slide 81 - &amp;quot;Systematic Knowledge Building&amp;quot;&quot;/&gt;&lt;property id=&quot;20307&quot; value=&quot;330&quot;/&gt;&lt;/object&gt;&lt;object type=&quot;3&quot; unique_id=&quot;10258&quot;&gt;&lt;property id=&quot;20148&quot; value=&quot;5&quot;/&gt;&lt;property id=&quot;20300&quot; value=&quot;Slide 82 - &amp;quot;Leveling the Playing Field&amp;quot;&quot;/&gt;&lt;property id=&quot;20307&quot; value=&quot;331&quot;/&gt;&lt;/object&gt;&lt;object type=&quot;3&quot; unique_id=&quot;10259&quot;&gt;&lt;property id=&quot;20148&quot; value=&quot;5&quot;/&gt;&lt;property id=&quot;20300&quot; value=&quot;Slide 83 - &amp;quot;Session 3&amp;quot;&quot;/&gt;&lt;property id=&quot;20307&quot; value=&quot;332&quot;/&gt;&lt;/object&gt;&lt;object type=&quot;3&quot; unique_id=&quot;10260&quot;&gt;&lt;property id=&quot;20148&quot; value=&quot;5&quot;/&gt;&lt;property id=&quot;20300&quot; value=&quot;Slide 84 - &amp;quot;Objectives&amp;quot;&quot;/&gt;&lt;property id=&quot;20307&quot; value=&quot;333&quot;/&gt;&lt;/object&gt;&lt;object type=&quot;3&quot; unique_id=&quot;10261&quot;&gt;&lt;property id=&quot;20148&quot; value=&quot;5&quot;/&gt;&lt;property id=&quot;20300&quot; value=&quot;Slide 85 - &amp;quot;CKLA Materials&amp;quot;&quot;/&gt;&lt;property id=&quot;20307&quot; value=&quot;334&quot;/&gt;&lt;/object&gt;&lt;object type=&quot;3&quot; unique_id=&quot;10262&quot;&gt;&lt;property id=&quot;20148&quot; value=&quot;5&quot;/&gt;&lt;property id=&quot;20300&quot; value=&quot;Slide 86 - &amp;quot;Tell It Again! Read Aloud Anthology&amp;quot;&quot;/&gt;&lt;property id=&quot;20307&quot; value=&quot;335&quot;/&gt;&lt;/object&gt;&lt;object type=&quot;3&quot; unique_id=&quot;10263&quot;&gt;&lt;property id=&quot;20148&quot; value=&quot;5&quot;/&gt;&lt;property id=&quot;20300&quot; value=&quot;Slide 87&quot;/&gt;&lt;property id=&quot;20307&quot; value=&quot;336&quot;/&gt;&lt;/object&gt;&lt;object type=&quot;3&quot; unique_id=&quot;10264&quot;&gt;&lt;property id=&quot;20148&quot; value=&quot;5&quot;/&gt;&lt;property id=&quot;20300&quot; value=&quot;Slide 88 - &amp;quot;Materials Scavenger Hunt&amp;quot;&quot;/&gt;&lt;property id=&quot;20307&quot; value=&quot;337&quot;/&gt;&lt;/object&gt;&lt;object type=&quot;3&quot; unique_id=&quot;10265&quot;&gt;&lt;property id=&quot;20148&quot; value=&quot;5&quot;/&gt;&lt;property id=&quot;20300&quot; value=&quot;Slide 89 - &amp;quot;Sharing our Findings: &amp;#x0D;&amp;#x0A;The Alignment Chart&amp;quot;&quot;/&gt;&lt;property id=&quot;20307&quot; value=&quot;338&quot;/&gt;&lt;/object&gt;&lt;object type=&quot;3&quot; unique_id=&quot;10266&quot;&gt;&lt;property id=&quot;20148&quot; value=&quot;5&quot;/&gt;&lt;property id=&quot;20300&quot; value=&quot;Slide 90 - &amp;quot;Sharing our Findings:&amp;#x0D;&amp;#x0A;Domain Background Knowledge&amp;quot;&quot;/&gt;&lt;property id=&quot;20307&quot; value=&quot;339&quot;/&gt;&lt;/object&gt;&lt;object type=&quot;3&quot; unique_id=&quot;10267&quot;&gt;&lt;property id=&quot;20148&quot; value=&quot;5&quot;/&gt;&lt;property id=&quot;20300&quot; value=&quot;Slide 91 - &amp;quot;Sharing our Findings:&amp;#x0D;&amp;#x0A;Core Vocabulary&amp;quot;&quot;/&gt;&lt;property id=&quot;20307&quot; value=&quot;340&quot;/&gt;&lt;/object&gt;&lt;object type=&quot;3&quot; unique_id=&quot;10268&quot;&gt;&lt;property id=&quot;20148&quot; value=&quot;5&quot;/&gt;&lt;property id=&quot;20300&quot; value=&quot;Slide 92 - &amp;quot;Sharing our Findings:&amp;#x0D;&amp;#x0A;Day-by-Day Pacing Calendar&amp;quot;&quot;/&gt;&lt;property id=&quot;20307&quot; value=&quot;341&quot;/&gt;&lt;/object&gt;&lt;object type=&quot;3&quot; unique_id=&quot;10269&quot;&gt;&lt;property id=&quot;20148&quot; value=&quot;5&quot;/&gt;&lt;property id=&quot;20300&quot; value=&quot;Slide 93 - &amp;quot;Sharing our Findings: &amp;#x0D;&amp;#x0A;Recommended Resources&amp;quot;&quot;/&gt;&lt;property id=&quot;20307&quot; value=&quot;342&quot;/&gt;&lt;/object&gt;&lt;object type=&quot;3&quot; unique_id=&quot;10270&quot;&gt;&lt;property id=&quot;20148&quot; value=&quot;5&quot;/&gt;&lt;property id=&quot;20300&quot; value=&quot;Slide 94 - &amp;quot;Sharing our Findings: &amp;#x0D;&amp;#x0A;Parent Take Home Letters&amp;quot;&quot;/&gt;&lt;property id=&quot;20307&quot; value=&quot;343&quot;/&gt;&lt;/object&gt;&lt;object type=&quot;3&quot; unique_id=&quot;10271&quot;&gt;&lt;property id=&quot;20148&quot; value=&quot;5&quot;/&gt;&lt;property id=&quot;20300&quot; value=&quot;Slide 95 - &amp;quot;Sharing our Findings: &amp;#x0D;&amp;#x0A;Domain Assessment&amp;quot;&quot;/&gt;&lt;property id=&quot;20307&quot; value=&quot;344&quot;/&gt;&lt;/object&gt;&lt;object type=&quot;3&quot; unique_id=&quot;10272&quot;&gt;&lt;property id=&quot;20148&quot; value=&quot;5&quot;/&gt;&lt;property id=&quot;20300&quot; value=&quot;Slide 96 - &amp;quot;The Components of a Read-Aloud&amp;quot;&quot;/&gt;&lt;property id=&quot;20307&quot; value=&quot;345&quot;/&gt;&lt;/object&gt;&lt;object type=&quot;3&quot; unique_id=&quot;10273&quot;&gt;&lt;property id=&quot;20148&quot; value=&quot;5&quot;/&gt;&lt;property id=&quot;20300&quot; value=&quot;Slide 97 - &amp;quot;Taking a Closer Look at &amp;#x0D;&amp;#x0A;Listening and Learning Lessons&amp;quot;&quot;/&gt;&lt;property id=&quot;20307&quot; value=&quot;346&quot;/&gt;&lt;/object&gt;&lt;object type=&quot;3&quot; unique_id=&quot;10274&quot;&gt;&lt;property id=&quot;20148&quot; value=&quot;5&quot;/&gt;&lt;property id=&quot;20300&quot; value=&quot;Slide 98 - &amp;quot;Lesson Overview&amp;quot;&quot;/&gt;&lt;property id=&quot;20307&quot; value=&quot;347&quot;/&gt;&lt;/object&gt;&lt;object type=&quot;3&quot; unique_id=&quot;10275&quot;&gt;&lt;property id=&quot;20148&quot; value=&quot;5&quot;/&gt;&lt;property id=&quot;20300&quot; value=&quot;Slide 99 - &amp;quot;Lesson Overview&amp;quot;&quot;/&gt;&lt;property id=&quot;20307&quot; value=&quot;348&quot;/&gt;&lt;/object&gt;&lt;object type=&quot;3&quot; unique_id=&quot;10276&quot;&gt;&lt;property id=&quot;20148&quot; value=&quot;5&quot;/&gt;&lt;property id=&quot;20300&quot; value=&quot;Slide 100 - &amp;quot;Introducing the Read-Aloud&amp;quot;&quot;/&gt;&lt;property id=&quot;20307&quot; value=&quot;349&quot;/&gt;&lt;/object&gt;&lt;object type=&quot;3&quot; unique_id=&quot;10277&quot;&gt;&lt;property id=&quot;20148&quot; value=&quot;5&quot;/&gt;&lt;property id=&quot;20300&quot; value=&quot;Slide 101 - &amp;quot;Introducing a Read-Aloud&amp;quot;&quot;/&gt;&lt;property id=&quot;20307&quot; value=&quot;350&quot;/&gt;&lt;/object&gt;&lt;object type=&quot;3&quot; unique_id=&quot;10278&quot;&gt;&lt;property id=&quot;20148&quot; value=&quot;5&quot;/&gt;&lt;property id=&quot;20300&quot; value=&quot;Slide 102 - &amp;quot;Introduction Activities&amp;quot;&quot;/&gt;&lt;property id=&quot;20307&quot; value=&quot;351&quot;/&gt;&lt;/object&gt;&lt;object type=&quot;3&quot; unique_id=&quot;10279&quot;&gt;&lt;property id=&quot;20148&quot; value=&quot;5&quot;/&gt;&lt;property id=&quot;20300&quot; value=&quot;Slide 103 - &amp;quot;Presenting the Read-Aloud&amp;quot;&quot;/&gt;&lt;property id=&quot;20307&quot; value=&quot;352&quot;/&gt;&lt;/object&gt;&lt;object type=&quot;3&quot; unique_id=&quot;10280&quot;&gt;&lt;property id=&quot;20148&quot; value=&quot;5&quot;/&gt;&lt;property id=&quot;20300&quot; value=&quot;Slide 104 - &amp;quot;Presenting the Read Aloud&amp;quot;&quot;/&gt;&lt;property id=&quot;20307&quot; value=&quot;353&quot;/&gt;&lt;/object&gt;&lt;object type=&quot;3&quot; unique_id=&quot;10281&quot;&gt;&lt;property id=&quot;20148&quot; value=&quot;5&quot;/&gt;&lt;property id=&quot;20300&quot; value=&quot;Slide 105 - &amp;quot;Discussing the Read-Aloud&amp;quot;&quot;/&gt;&lt;property id=&quot;20307&quot; value=&quot;354&quot;/&gt;&lt;/object&gt;&lt;object type=&quot;3&quot; unique_id=&quot;10282&quot;&gt;&lt;property id=&quot;20148&quot; value=&quot;5&quot;/&gt;&lt;property id=&quot;20300&quot; value=&quot;Slide 106 - &amp;quot;Comprehension Questions&amp;quot;&quot;/&gt;&lt;property id=&quot;20307&quot; value=&quot;355&quot;/&gt;&lt;/object&gt;&lt;object type=&quot;3&quot; unique_id=&quot;10283&quot;&gt;&lt;property id=&quot;20148&quot; value=&quot;5&quot;/&gt;&lt;property id=&quot;20300&quot; value=&quot;Slide 107 - &amp;quot;Word Work Exercises&amp;quot;&quot;/&gt;&lt;property id=&quot;20307&quot; value=&quot;356&quot;/&gt;&lt;/object&gt;&lt;object type=&quot;3&quot; unique_id=&quot;10284&quot;&gt;&lt;property id=&quot;20148&quot; value=&quot;5&quot;/&gt;&lt;property id=&quot;20300&quot; value=&quot;Slide 108 - &amp;quot;Steps for Word Work&amp;quot;&quot;/&gt;&lt;property id=&quot;20307&quot; value=&quot;357&quot;/&gt;&lt;/object&gt;&lt;object type=&quot;3&quot; unique_id=&quot;10285&quot;&gt;&lt;property id=&quot;20148&quot; value=&quot;5&quot;/&gt;&lt;property id=&quot;20300&quot; value=&quot;Slide 109 - &amp;quot;Extension Activities&amp;quot;&quot;/&gt;&lt;property id=&quot;20307&quot; value=&quot;358&quot;/&gt;&lt;/object&gt;&lt;object type=&quot;3&quot; unique_id=&quot;10286&quot;&gt;&lt;property id=&quot;20148&quot; value=&quot;5&quot;/&gt;&lt;property id=&quot;20300&quot; value=&quot;Slide 110 - &amp;quot;Extension Activities&amp;quot;&quot;/&gt;&lt;property id=&quot;20307&quot; value=&quot;359&quot;/&gt;&lt;/object&gt;&lt;object type=&quot;3&quot; unique_id=&quot;10287&quot;&gt;&lt;property id=&quot;20148&quot; value=&quot;5&quot;/&gt;&lt;property id=&quot;20300&quot; value=&quot;Slide 111 - &amp;quot;Listening and Learning in Action&amp;quot;&quot;/&gt;&lt;property id=&quot;20307&quot; value=&quot;360&quot;/&gt;&lt;/object&gt;&lt;object type=&quot;3&quot; unique_id=&quot;10288&quot;&gt;&lt;property id=&quot;20148&quot; value=&quot;5&quot;/&gt;&lt;property id=&quot;20300&quot; value=&quot;Slide 112 - &amp;quot;Framing the Activity&amp;quot;&quot;/&gt;&lt;property id=&quot;20307&quot; value=&quot;361&quot;/&gt;&lt;/object&gt;&lt;object type=&quot;3&quot; unique_id=&quot;10289&quot;&gt;&lt;property id=&quot;20148&quot; value=&quot;5&quot;/&gt;&lt;property id=&quot;20300&quot; value=&quot;Slide 113 - &amp;quot;Introducing the Read-Aloud: &amp;#x0D;&amp;#x0A;Tug-of-War&amp;quot;&quot;/&gt;&lt;property id=&quot;20307&quot; value=&quot;362&quot;/&gt;&lt;/object&gt;&lt;object type=&quot;3&quot; unique_id=&quot;10290&quot;&gt;&lt;property id=&quot;20148&quot; value=&quot;5&quot;/&gt;&lt;property id=&quot;20300&quot; value=&quot;Slide 114 - &amp;quot;Turn and Talk&amp;quot;&quot;/&gt;&lt;property id=&quot;20307&quot; value=&quot;363&quot;/&gt;&lt;/object&gt;&lt;object type=&quot;3&quot; unique_id=&quot;10291&quot;&gt;&lt;property id=&quot;20148&quot; value=&quot;5&quot;/&gt;&lt;property id=&quot;20300&quot; value=&quot;Slide 115 - &amp;quot;Presenting the Read-Aloud: &amp;#x0D;&amp;#x0A;Tug-of-War&amp;quot;&quot;/&gt;&lt;property id=&quot;20307&quot; value=&quot;364&quot;/&gt;&lt;/object&gt;&lt;object type=&quot;3&quot; unique_id=&quot;10292&quot;&gt;&lt;property id=&quot;20148&quot; value=&quot;5&quot;/&gt;&lt;property id=&quot;20300&quot; value=&quot;Slide 116 - &amp;quot;Pair Verbal Fluency&amp;quot;&quot;/&gt;&lt;property id=&quot;20307&quot; value=&quot;365&quot;/&gt;&lt;/object&gt;&lt;object type=&quot;3&quot; unique_id=&quot;10293&quot;&gt;&lt;property id=&quot;20148&quot; value=&quot;5&quot;/&gt;&lt;property id=&quot;20300&quot; value=&quot;Slide 117 - &amp;quot;Discussing the Read-Aloud: &amp;#x0D;&amp;#x0A;Tug-of-War&amp;quot;&quot;/&gt;&lt;property id=&quot;20307&quot; value=&quot;366&quot;/&gt;&lt;/object&gt;&lt;object type=&quot;3&quot; unique_id=&quot;10294&quot;&gt;&lt;property id=&quot;20148&quot; value=&quot;5&quot;/&gt;&lt;property id=&quot;20300&quot; value=&quot;Slide 118 - &amp;quot;Viewing Implementation &amp;#x0D;&amp;#x0A;Through a Different Lens&amp;quot;&quot;/&gt;&lt;property id=&quot;20307&quot; value=&quot;367&quot;/&gt;&lt;/object&gt;&lt;object type=&quot;3&quot; unique_id=&quot;10295&quot;&gt;&lt;property id=&quot;20148&quot; value=&quot;5&quot;/&gt;&lt;property id=&quot;20300&quot; value=&quot;Slide 119 - &amp;quot;Step 1: Lesson Review&amp;quot;&quot;/&gt;&lt;property id=&quot;20307&quot; value=&quot;368&quot;/&gt;&lt;/object&gt;&lt;object type=&quot;3&quot; unique_id=&quot;10296&quot;&gt;&lt;property id=&quot;20148&quot; value=&quot;5&quot;/&gt;&lt;property id=&quot;20300&quot; value=&quot;Slide 120 - &amp;quot;Step 2: Watch and Annotate &amp;quot;&quot;/&gt;&lt;property id=&quot;20307&quot; value=&quot;369&quot;/&gt;&lt;/object&gt;&lt;object type=&quot;3&quot; unique_id=&quot;10297&quot;&gt;&lt;property id=&quot;20148&quot; value=&quot;5&quot;/&gt;&lt;property id=&quot;20300&quot; value=&quot;Slide 121 - &amp;quot;Step 3: Table Sharing&amp;quot;&quot;/&gt;&lt;property id=&quot;20307&quot; value=&quot;370&quot;/&gt;&lt;/object&gt;&lt;object type=&quot;3&quot; unique_id=&quot;10298&quot;&gt;&lt;property id=&quot;20148&quot; value=&quot;5&quot;/&gt;&lt;property id=&quot;20300&quot; value=&quot;Slide 122 - &amp;quot;Supporting All Learners&amp;quot;&quot;/&gt;&lt;property id=&quot;20307&quot; value=&quot;371&quot;/&gt;&lt;/object&gt;&lt;object type=&quot;3&quot; unique_id=&quot;10299&quot;&gt;&lt;property id=&quot;20148&quot; value=&quot;5&quot;/&gt;&lt;property id=&quot;20300&quot; value=&quot;Slide 123 - &amp;quot;Resources: Supplemental Guide&amp;quot;&quot;/&gt;&lt;property id=&quot;20307&quot; value=&quot;372&quot;/&gt;&lt;/object&gt;&lt;object type=&quot;3&quot; unique_id=&quot;10300&quot;&gt;&lt;property id=&quot;20148&quot; value=&quot;5&quot;/&gt;&lt;property id=&quot;20300&quot; value=&quot;Slide 124 - &amp;quot;Modified Read-Alouds&amp;quot;&quot;/&gt;&lt;property id=&quot;20307&quot; value=&quot;373&quot;/&gt;&lt;/object&gt;&lt;object type=&quot;3&quot; unique_id=&quot;10301&quot;&gt;&lt;property id=&quot;20148&quot; value=&quot;5&quot;/&gt;&lt;property id=&quot;20300&quot; value=&quot;Slide 125 - &amp;quot;Vocabulary Charts&amp;quot;&quot;/&gt;&lt;property id=&quot;20307&quot; value=&quot;374&quot;/&gt;&lt;/object&gt;&lt;object type=&quot;3&quot; unique_id=&quot;10302&quot;&gt;&lt;property id=&quot;20148&quot; value=&quot;5&quot;/&gt;&lt;property id=&quot;20300&quot; value=&quot;Slide 126 - &amp;quot;Activities&amp;quot;&quot;/&gt;&lt;property id=&quot;20307&quot; value=&quot;375&quot;/&gt;&lt;/object&gt;&lt;object type=&quot;3&quot; unique_id=&quot;10303&quot;&gt;&lt;property id=&quot;20148&quot; value=&quot;5&quot;/&gt;&lt;property id=&quot;20300&quot; value=&quot;Slide 127 - &amp;quot;Transitional Supplemental Guide&amp;quot;&quot;/&gt;&lt;property id=&quot;20307&quot; value=&quot;376&quot;/&gt;&lt;/object&gt;&lt;object type=&quot;3&quot; unique_id=&quot;10304&quot;&gt;&lt;property id=&quot;20148&quot; value=&quot;5&quot;/&gt;&lt;property id=&quot;20300&quot; value=&quot;Slide 128 - &amp;quot;Transitional Supplemental Guide&amp;quot;&quot;/&gt;&lt;property id=&quot;20307&quot; value=&quot;377&quot;/&gt;&lt;/object&gt;&lt;object type=&quot;3&quot; unique_id=&quot;10305&quot;&gt;&lt;property id=&quot;20148&quot; value=&quot;5&quot;/&gt;&lt;property id=&quot;20300&quot; value=&quot;Slide 130 - &amp;quot;A Comparison: L&amp;amp;L Anthology  &amp;amp; the Supplemental Guide&amp;quot;&quot;/&gt;&lt;property id=&quot;20307&quot; value=&quot;378&quot;/&gt;&lt;/object&gt;&lt;object type=&quot;3&quot; unique_id=&quot;10306&quot;&gt;&lt;property id=&quot;20148&quot; value=&quot;5&quot;/&gt;&lt;property id=&quot;20300&quot; value=&quot;Slide 131&quot;/&gt;&lt;property id=&quot;20307&quot; value=&quot;379&quot;/&gt;&lt;/object&gt;&lt;object type=&quot;3&quot; unique_id=&quot;10307&quot;&gt;&lt;property id=&quot;20148&quot; value=&quot;5&quot;/&gt;&lt;property id=&quot;20300&quot; value=&quot;Slide 129&quot;/&gt;&lt;property id=&quot;20307&quot; value=&quot;380&quot;/&gt;&lt;/object&gt;&lt;object type=&quot;3&quot; unique_id=&quot;10308&quot;&gt;&lt;property id=&quot;20148&quot; value=&quot;5&quot;/&gt;&lt;property id=&quot;20300&quot; value=&quot;Slide 132 - &amp;quot;Reflection:  Listening  and Learning&amp;quot;&quot;/&gt;&lt;property id=&quot;20307&quot; value=&quot;381&quot;/&gt;&lt;/object&gt;&lt;object type=&quot;3&quot; unique_id=&quot;10309&quot;&gt;&lt;property id=&quot;20148&quot; value=&quot;5&quot;/&gt;&lt;property id=&quot;20300&quot; value=&quot;Slide 133 - &amp;quot;Core Knowledge Language Arts&amp;quot;&quot;/&gt;&lt;property id=&quot;20307&quot; value=&quot;382&quot;/&gt;&lt;/object&gt;&lt;object type=&quot;3&quot; unique_id=&quot;10310&quot;&gt;&lt;property id=&quot;20148&quot; value=&quot;5&quot;/&gt;&lt;property id=&quot;20300&quot; value=&quot;Slide 134 - &amp;quot;&amp;#x0D;&amp;#x0A;Online Parking Lot&amp;quot;&quot;/&gt;&lt;property id=&quot;20307&quot; value=&quot;383&quot;/&gt;&lt;/object&gt;&lt;object type=&quot;3&quot; unique_id=&quot;10311&quot;&gt;&lt;property id=&quot;20148&quot; value=&quot;5&quot;/&gt;&lt;property id=&quot;20300&quot; value=&quot;Slide 135 - &amp;quot;Objectives&amp;quot;&quot;/&gt;&lt;property id=&quot;20307&quot; value=&quot;384&quot;/&gt;&lt;/object&gt;&lt;object type=&quot;3&quot; unique_id=&quot;10312&quot;&gt;&lt;property id=&quot;20148&quot; value=&quot;5&quot;/&gt;&lt;property id=&quot;20300&quot; value=&quot;Slide 136 - &amp;quot;Skills Strand Design Principle Review&amp;quot;&quot;/&gt;&lt;property id=&quot;20307&quot; value=&quot;385&quot;/&gt;&lt;/object&gt;&lt;object type=&quot;3&quot; unique_id=&quot;10313&quot;&gt;&lt;property id=&quot;20148&quot; value=&quot;5&quot;/&gt;&lt;property id=&quot;20300&quot; value=&quot;Slide 137 - &amp;quot;Skills Stand Teacher Materials&amp;quot;&quot;/&gt;&lt;property id=&quot;20307&quot; value=&quot;386&quot;/&gt;&lt;/object&gt;&lt;object type=&quot;3&quot; unique_id=&quot;10314&quot;&gt;&lt;property id=&quot;20148&quot; value=&quot;5&quot;/&gt;&lt;property id=&quot;20300&quot; value=&quot;Slide 138 - &amp;quot;Teacher Guide&amp;quot;&quot;/&gt;&lt;property id=&quot;20307&quot; value=&quot;387&quot;/&gt;&lt;/object&gt;&lt;object type=&quot;3&quot; unique_id=&quot;10315&quot;&gt;&lt;property id=&quot;20148&quot; value=&quot;5&quot;/&gt;&lt;property id=&quot;20300&quot; value=&quot;Slide 139 - &amp;quot;Big Books&amp;quot;&quot;/&gt;&lt;property id=&quot;20307&quot; value=&quot;388&quot;/&gt;&lt;/object&gt;&lt;object type=&quot;3&quot; unique_id=&quot;10316&quot;&gt;&lt;property id=&quot;20148&quot; value=&quot;5&quot;/&gt;&lt;property id=&quot;20300&quot; value=&quot;Slide 140 - &amp;quot;Sound Posters &amp;amp; Cards&amp;quot;&quot;/&gt;&lt;property id=&quot;20307&quot; value=&quot;389&quot;/&gt;&lt;/object&gt;&lt;object type=&quot;3&quot; unique_id=&quot;10317&quot;&gt;&lt;property id=&quot;20148&quot; value=&quot;5&quot;/&gt;&lt;property id=&quot;20300&quot; value=&quot;Slide 141 - &amp;quot;Code Flip Books &amp;amp; &amp;#x0D;&amp;#x0A;Letter Cards&amp;quot;&quot;/&gt;&lt;property id=&quot;20307&quot; value=&quot;390&quot;/&gt;&lt;/object&gt;&lt;object type=&quot;3&quot; unique_id=&quot;10318&quot;&gt;&lt;property id=&quot;20148&quot; value=&quot;5&quot;/&gt;&lt;property id=&quot;20300&quot; value=&quot;Slide 142 - &amp;quot;Large Card Letters&amp;quot;&quot;/&gt;&lt;property id=&quot;20307&quot; value=&quot;391&quot;/&gt;&lt;/object&gt;&lt;object type=&quot;3&quot; unique_id=&quot;10319&quot;&gt;&lt;property id=&quot;20148&quot; value=&quot;5&quot;/&gt;&lt;property id=&quot;20300&quot; value=&quot;Slide 143 - &amp;quot;Blending Picture Cards&amp;quot;&quot;/&gt;&lt;property id=&quot;20307&quot; value=&quot;392&quot;/&gt;&lt;/object&gt;&lt;object type=&quot;3&quot; unique_id=&quot;10320&quot;&gt;&lt;property id=&quot;20148&quot; value=&quot;5&quot;/&gt;&lt;property id=&quot;20300&quot; value=&quot;Slide 144 - &amp;quot;Timeline Posters and Cards&amp;quot;&quot;/&gt;&lt;property id=&quot;20307&quot; value=&quot;393&quot;/&gt;&lt;/object&gt;&lt;object type=&quot;3&quot; unique_id=&quot;10321&quot;&gt;&lt;property id=&quot;20148&quot; value=&quot;5&quot;/&gt;&lt;property id=&quot;20300&quot; value=&quot;Slide 145 - &amp;quot;Skills Strand Student Materials&amp;quot;&quot;/&gt;&lt;property id=&quot;20307&quot; value=&quot;394&quot;/&gt;&lt;/object&gt;&lt;object type=&quot;3&quot; unique_id=&quot;10322&quot;&gt;&lt;property id=&quot;20148&quot; value=&quot;5&quot;/&gt;&lt;property id=&quot;20300&quot; value=&quot;Slide 146 - &amp;quot;Student Workbooks&amp;quot;&quot;/&gt;&lt;property id=&quot;20307&quot; value=&quot;395&quot;/&gt;&lt;/object&gt;&lt;object type=&quot;3&quot; unique_id=&quot;10323&quot;&gt;&lt;property id=&quot;20148&quot; value=&quot;5&quot;/&gt;&lt;property id=&quot;20300&quot; value=&quot;Slide 147 - &amp;quot;Student Readers&amp;quot;&quot;/&gt;&lt;property id=&quot;20307&quot; value=&quot;396&quot;/&gt;&lt;/object&gt;&lt;object type=&quot;3&quot; unique_id=&quot;10324&quot;&gt;&lt;property id=&quot;20148&quot; value=&quot;5&quot;/&gt;&lt;property id=&quot;20300&quot; value=&quot;Slide 148 - &amp;quot;Chaining Folders &amp;amp; &amp;#x0D;&amp;#x0A;Small Letter Cards&amp;quot;&quot;/&gt;&lt;property id=&quot;20307&quot; value=&quot;397&quot;/&gt;&lt;/object&gt;&lt;object type=&quot;3&quot; unique_id=&quot;10325&quot;&gt;&lt;property id=&quot;20148&quot; value=&quot;5&quot;/&gt;&lt;property id=&quot;20300&quot; value=&quot;Slide 149 - &amp;quot;Additional Support Materials&amp;quot;&quot;/&gt;&lt;property id=&quot;20307&quot; value=&quot;398&quot;/&gt;&lt;/object&gt;&lt;object type=&quot;3&quot; unique_id=&quot;10326&quot;&gt;&lt;property id=&quot;20148&quot; value=&quot;5&quot;/&gt;&lt;property id=&quot;20300&quot; value=&quot;Slide 150 - &amp;quot;The Skills Strand &amp;#x0D;&amp;#x0A;Teacher Guide Components&amp;quot;&quot;/&gt;&lt;property id=&quot;20307&quot; value=&quot;399&quot;/&gt;&lt;/object&gt;&lt;object type=&quot;3&quot; unique_id=&quot;10327&quot;&gt;&lt;property id=&quot;20148&quot; value=&quot;5&quot;/&gt;&lt;property id=&quot;20300&quot; value=&quot;Slide 151 - &amp;quot; Unpacking the &amp;#x0D;&amp;#x0A;Skills Strand Teacher Guide  &amp;quot;&quot;/&gt;&lt;property id=&quot;20307&quot; value=&quot;400&quot;/&gt;&lt;/object&gt;&lt;object type=&quot;3&quot; unique_id=&quot;10328&quot;&gt;&lt;property id=&quot;20148&quot; value=&quot;5&quot;/&gt;&lt;property id=&quot;20300&quot; value=&quot;Slide 152 - &amp;quot;Activity: Unpacking the Teacher Guide&amp;quot;&quot;/&gt;&lt;property id=&quot;20307&quot; value=&quot;401&quot;/&gt;&lt;/object&gt;&lt;object type=&quot;3&quot; unique_id=&quot;10329&quot;&gt;&lt;property id=&quot;20148&quot; value=&quot;5&quot;/&gt;&lt;property id=&quot;20300&quot; value=&quot;Slide 153 - &amp;quot;Debrief on the Skills Strand &amp;#x0D;&amp;#x0A;Teacher’s Guide&amp;quot;&quot;/&gt;&lt;property id=&quot;20307&quot; value=&quot;402&quot;/&gt;&lt;/object&gt;&lt;object type=&quot;3&quot; unique_id=&quot;10330&quot;&gt;&lt;property id=&quot;20148&quot; value=&quot;5&quot;/&gt;&lt;property id=&quot;20300&quot; value=&quot;Slide 154 - &amp;quot;Session 5&amp;quot;&quot;/&gt;&lt;property id=&quot;20307&quot; value=&quot;403&quot;/&gt;&lt;/object&gt;&lt;object type=&quot;3&quot; unique_id=&quot;10331&quot;&gt;&lt;property id=&quot;20148&quot; value=&quot;5&quot;/&gt;&lt;property id=&quot;20300&quot; value=&quot;Slide 155 - &amp;quot;Station 1&amp;quot;&quot;/&gt;&lt;property id=&quot;20307&quot; value=&quot;404&quot;/&gt;&lt;/object&gt;&lt;object type=&quot;3&quot; unique_id=&quot;10332&quot;&gt;&lt;property id=&quot;20148&quot; value=&quot;5&quot;/&gt;&lt;property id=&quot;20300&quot; value=&quot;Slide 156 - &amp;quot;Decodable Words Display&amp;quot;&quot;/&gt;&lt;property id=&quot;20307&quot; value=&quot;405&quot;/&gt;&lt;/object&gt;&lt;object type=&quot;3&quot; unique_id=&quot;10333&quot;&gt;&lt;property id=&quot;20148&quot; value=&quot;5&quot;/&gt;&lt;property id=&quot;20300&quot; value=&quot;Slide 157 - &amp;quot;First Grade&amp;quot;&quot;/&gt;&lt;property id=&quot;20307&quot; value=&quot;406&quot;/&gt;&lt;/object&gt;&lt;object type=&quot;3&quot; unique_id=&quot;10334&quot;&gt;&lt;property id=&quot;20148&quot; value=&quot;5&quot;/&gt;&lt;property id=&quot;20300&quot; value=&quot;Slide 158 - &amp;quot;Skills: Sounds and Spellings Chart&amp;quot;&quot;/&gt;&lt;property id=&quot;20307&quot; value=&quot;407&quot;/&gt;&lt;/object&gt;&lt;object type=&quot;3&quot; unique_id=&quot;10335&quot;&gt;&lt;property id=&quot;20148&quot; value=&quot;5&quot;/&gt;&lt;property id=&quot;20300&quot; value=&quot;Slide 159 - &amp;quot;Tricky Word Wall&amp;quot;&quot;/&gt;&lt;property id=&quot;20307&quot; value=&quot;408&quot;/&gt;&lt;/object&gt;&lt;object type=&quot;3&quot; unique_id=&quot;10336&quot;&gt;&lt;property id=&quot;20148&quot; value=&quot;5&quot;/&gt;&lt;property id=&quot;20300&quot; value=&quot;Slide 160 - &amp;quot;Human Body Domain Concept/Vocabulary Wall&amp;quot;&quot;/&gt;&lt;property id=&quot;20307&quot; value=&quot;409&quot;/&gt;&lt;/object&gt;&lt;object type=&quot;3&quot; unique_id=&quot;10337&quot;&gt;&lt;property id=&quot;20148&quot; value=&quot;5&quot;/&gt;&lt;property id=&quot;20300&quot; value=&quot;Slide 161 - &amp;quot;Domain Organization and Storage&amp;quot;&quot;/&gt;&lt;property id=&quot;20307&quot; value=&quot;410&quot;/&gt;&lt;/object&gt;&lt;object type=&quot;3&quot; unique_id=&quot;10338&quot;&gt;&lt;property id=&quot;20148&quot; value=&quot;5&quot;/&gt;&lt;property id=&quot;20300&quot; value=&quot;Slide 162 - &amp;quot;Easy Material Access with Seat Sacks &amp;quot;&quot;/&gt;&lt;property id=&quot;20307&quot; value=&quot;411&quot;/&gt;&lt;/object&gt;&lt;object type=&quot;3&quot; unique_id=&quot;10339&quot;&gt;&lt;property id=&quot;20148&quot; value=&quot;5&quot;/&gt;&lt;property id=&quot;20300&quot; value=&quot;Slide 163 - &amp;quot;Pyramid Pantry Read Aloud&amp;#x0D;&amp;#x0A;Images displayed on Smart Board&amp;quot;&quot;/&gt;&lt;property id=&quot;20307&quot; value=&quot;412&quot;/&gt;&lt;/object&gt;&lt;object type=&quot;3&quot; unique_id=&quot;10340&quot;&gt;&lt;property id=&quot;20148&quot; value=&quot;5&quot;/&gt;&lt;property id=&quot;20300&quot; value=&quot;Slide 164 - &amp;quot;Second Grade&amp;quot;&quot;/&gt;&lt;property id=&quot;20307&quot; value=&quot;413&quot;/&gt;&lt;/object&gt;&lt;object type=&quot;3&quot; unique_id=&quot;10341&quot;&gt;&lt;property id=&quot;20148&quot; value=&quot;5&quot;/&gt;&lt;property id=&quot;20300&quot; value=&quot;Slide 165 - &amp;quot;Early Asian Civilization Realia&amp;quot;&quot;/&gt;&lt;property id=&quot;20307&quot; value=&quot;414&quot;/&gt;&lt;/object&gt;&lt;object type=&quot;3&quot; unique_id=&quot;10342&quot;&gt;&lt;property id=&quot;20148&quot; value=&quot;5&quot;/&gt;&lt;property id=&quot;20300&quot; value=&quot;Slide 166 - &amp;quot;Early Asian Civilization Concept Wall&amp;quot;&quot;/&gt;&lt;property id=&quot;20307&quot; value=&quot;415&quot;/&gt;&lt;/object&gt;&lt;object type=&quot;3&quot; unique_id=&quot;10343&quot;&gt;&lt;property id=&quot;20148&quot; value=&quot;5&quot;/&gt;&lt;property id=&quot;20300&quot; value=&quot;Slide 167 - &amp;quot;Chinese Artifacts&amp;quot;&quot;/&gt;&lt;property id=&quot;20307&quot; value=&quot;416&quot;/&gt;&lt;/object&gt;&lt;object type=&quot;3&quot; unique_id=&quot;10344&quot;&gt;&lt;property id=&quot;20148&quot; value=&quot;5&quot;/&gt;&lt;property id=&quot;20300&quot; value=&quot;Slide 168 - &amp;quot;Environment Supports Domain&amp;quot;&quot;/&gt;&lt;property id=&quot;20307&quot; value=&quot;417&quot;/&gt;&lt;/object&gt;&lt;object type=&quot;3&quot; unique_id=&quot;10345&quot;&gt;&lt;property id=&quot;20148&quot; value=&quot;5&quot;/&gt;&lt;property id=&quot;20300&quot; value=&quot;Slide 169 - &amp;quot;Early Asian Civilizations-Student folder for India&amp;quot;&quot;/&gt;&lt;property id=&quot;20307&quot; value=&quot;418&quot;/&gt;&lt;/object&gt;&lt;object type=&quot;3&quot; unique_id=&quot;10346&quot;&gt;&lt;property id=&quot;20148&quot; value=&quot;5&quot;/&gt;&lt;property id=&quot;20300&quot; value=&quot;Slide 170 - &amp;quot;Station 2&amp;quot;&quot;/&gt;&lt;property id=&quot;20307&quot; value=&quot;419&quot;/&gt;&lt;/object&gt;&lt;object type=&quot;3&quot; unique_id=&quot;10347&quot;&gt;&lt;property id=&quot;20148&quot; value=&quot;5&quot;/&gt;&lt;property id=&quot;20300&quot; value=&quot;Slide 171 - &amp;quot;Classroom Work Samples&amp;quot;&quot;/&gt;&lt;property id=&quot;20307&quot; value=&quot;420&quot;/&gt;&lt;/object&gt;&lt;object type=&quot;3&quot; unique_id=&quot;10348&quot;&gt;&lt;property id=&quot;20148&quot; value=&quot;5&quot;/&gt;&lt;property id=&quot;20300&quot; value=&quot;Slide 172 - &amp;quot;Kindergarten&amp;quot;&quot;/&gt;&lt;property id=&quot;20307&quot; value=&quot;421&quot;/&gt;&lt;/object&gt;&lt;object type=&quot;3&quot; unique_id=&quot;10349&quot;&gt;&lt;property id=&quot;20148&quot; value=&quot;5&quot;/&gt;&lt;property id=&quot;20300&quot; value=&quot;Slide 173 - &amp;quot;Extension Activity- Tug-of-War&amp;quot;&quot;/&gt;&lt;property id=&quot;20307&quot; value=&quot;422&quot;/&gt;&lt;/object&gt;&lt;object type=&quot;3&quot; unique_id=&quot;10350&quot;&gt;&lt;property id=&quot;20148&quot; value=&quot;5&quot;/&gt;&lt;property id=&quot;20300&quot; value=&quot;Slide 174 - &amp;quot;Extension Activity-&amp;#x0D;&amp;#x0A;Goldilocks and the Three Bears&amp;quot;&quot;/&gt;&lt;property id=&quot;20307&quot; value=&quot;423&quot;/&gt;&lt;/object&gt;&lt;object type=&quot;3&quot; unique_id=&quot;10351&quot;&gt;&lt;property id=&quot;20148&quot; value=&quot;5&quot;/&gt;&lt;property id=&quot;20300&quot; value=&quot;Slide 175 - &amp;quot;Goldilocks and the Three Bears&amp;#x0D;&amp;#x0A;Characters, Setting , Plot&amp;quot;&quot;/&gt;&lt;property id=&quot;20307&quot; value=&quot;424&quot;/&gt;&lt;/object&gt;&lt;object type=&quot;3&quot; unique_id=&quot;10352&quot;&gt;&lt;property id=&quot;20148&quot; value=&quot;5&quot;/&gt;&lt;property id=&quot;20300&quot; value=&quot;Slide 176 - &amp;quot;Extension Activities: The three Billy Goats Gruff: Story Details&amp;quot;&quot;/&gt;&lt;property id=&quot;20307&quot; value=&quot;425&quot;/&gt;&lt;/object&gt;&lt;object type=&quot;3&quot; unique_id=&quot;10353&quot;&gt;&lt;property id=&quot;20148&quot; value=&quot;5&quot;/&gt;&lt;property id=&quot;20300&quot; value=&quot;Slide 177 - &amp;quot;Extension: The Three Little Pigs&amp;quot;&quot;/&gt;&lt;property id=&quot;20307&quot; value=&quot;426&quot;/&gt;&lt;/object&gt;&lt;object type=&quot;3&quot; unique_id=&quot;10354&quot;&gt;&lt;property id=&quot;20148&quot; value=&quot;5&quot;/&gt;&lt;property id=&quot;20300&quot; value=&quot;Slide 178 - &amp;quot;The Three Little Pigs&amp;#x0D;&amp;#x0A;Sequencing Activity&amp;quot;&quot;/&gt;&lt;property id=&quot;20307&quot; value=&quot;427&quot;/&gt;&lt;/object&gt;&lt;object type=&quot;3&quot; unique_id=&quot;10355&quot;&gt;&lt;property id=&quot;20148&quot; value=&quot;5&quot;/&gt;&lt;property id=&quot;20300&quot; value=&quot;Slide 179&quot;/&gt;&lt;property id=&quot;20307&quot; value=&quot;428&quot;/&gt;&lt;/object&gt;&lt;object type=&quot;3&quot; unique_id=&quot;10356&quot;&gt;&lt;property id=&quot;20148&quot; value=&quot;5&quot;/&gt;&lt;property id=&quot;20300&quot; value=&quot;Slide 180 - &amp;quot;Bulletin Board Task Card&amp;quot;&quot;/&gt;&lt;property id=&quot;20307&quot; value=&quot;429&quot;/&gt;&lt;/object&gt;&lt;object type=&quot;3&quot; unique_id=&quot;10357&quot;&gt;&lt;property id=&quot;20148&quot; value=&quot;5&quot;/&gt;&lt;property id=&quot;20300&quot; value=&quot;Slide 181 - &amp;quot;Extension: Sequencing Chicken Little&amp;quot;&quot;/&gt;&lt;property id=&quot;20307&quot; value=&quot;430&quot;/&gt;&lt;/object&gt;&lt;object type=&quot;3&quot; unique_id=&quot;10358&quot;&gt;&lt;property id=&quot;20148&quot; value=&quot;5&quot;/&gt;&lt;property id=&quot;20300&quot; value=&quot;Slide 182 - &amp;quot;Extension: Chicken Little&amp;quot;&quot;/&gt;&lt;property id=&quot;20307&quot; value=&quot;431&quot;/&gt;&lt;/object&gt;&lt;object type=&quot;3&quot; unique_id=&quot;10359&quot;&gt;&lt;property id=&quot;20148&quot; value=&quot;5&quot;/&gt;&lt;property id=&quot;20300&quot; value=&quot;Slide 183 - &amp;quot;Five Senses Task Card&amp;quot;&quot;/&gt;&lt;property id=&quot;20307&quot; value=&quot;432&quot;/&gt;&lt;/object&gt;&lt;object type=&quot;3&quot; unique_id=&quot;10360&quot;&gt;&lt;property id=&quot;20148&quot; value=&quot;5&quot;/&gt;&lt;property id=&quot;20300&quot; value=&quot;Slide 184 - &amp;quot;GRADE 1&amp;quot;&quot;/&gt;&lt;property id=&quot;20307&quot; value=&quot;433&quot;/&gt;&lt;/object&gt;&lt;object type=&quot;3&quot; unique_id=&quot;10361&quot;&gt;&lt;property id=&quot;20148&quot; value=&quot;5&quot;/&gt;&lt;property id=&quot;20300&quot; value=&quot;Slide 185 - &amp;quot;Extension: Human Body&amp;#x0D;&amp;#x0A;The Pyramid Pantry&amp;quot;&quot;/&gt;&lt;property id=&quot;20307&quot; value=&quot;434&quot;/&gt;&lt;/object&gt;&lt;object type=&quot;3&quot; unique_id=&quot;10362&quot;&gt;&lt;property id=&quot;20148&quot; value=&quot;5&quot;/&gt;&lt;property id=&quot;20300&quot; value=&quot;Slide 186 - &amp;quot;Extension: Pyramid Pantry&amp;quot;&quot;/&gt;&lt;property id=&quot;20307&quot; value=&quot;435&quot;/&gt;&lt;/object&gt;&lt;object type=&quot;3&quot; unique_id=&quot;10363&quot;&gt;&lt;property id=&quot;20148&quot; value=&quot;5&quot;/&gt;&lt;property id=&quot;20300&quot; value=&quot;Slide 187 - &amp;quot;Extension: Pyramid Pantry&amp;quot;&quot;/&gt;&lt;property id=&quot;20307&quot; value=&quot;436&quot;/&gt;&lt;/object&gt;&lt;object type=&quot;3&quot; unique_id=&quot;10364&quot;&gt;&lt;property id=&quot;20148&quot; value=&quot;5&quot;/&gt;&lt;property id=&quot;20300&quot; value=&quot;Slide 188 - &amp;quot;Pyramid Pantry: &amp;#x0D;&amp;#x0A;Activity with Student Writing&amp;quot;&quot;/&gt;&lt;property id=&quot;20307&quot; value=&quot;437&quot;/&gt;&lt;/object&gt;&lt;object type=&quot;3&quot; unique_id=&quot;10365&quot;&gt;&lt;property id=&quot;20148&quot; value=&quot;5&quot;/&gt;&lt;property id=&quot;20300&quot; value=&quot;Slide 189 - &amp;quot;GRADE 2&amp;quot;&quot;/&gt;&lt;property id=&quot;20307&quot; value=&quot;438&quot;/&gt;&lt;/object&gt;&lt;object type=&quot;3&quot; unique_id=&quot;10366&quot;&gt;&lt;property id=&quot;20148&quot; value=&quot;5&quot;/&gt;&lt;property id=&quot;20300&quot; value=&quot;Slide 190 - &amp;quot;Extension Activity: &amp;#x0D;&amp;#x0A;Teacher Models and Supports &amp;quot;&quot;/&gt;&lt;property id=&quot;20307&quot; value=&quot;439&quot;/&gt;&lt;/object&gt;&lt;object type=&quot;3&quot; unique_id=&quot;10367&quot;&gt;&lt;property id=&quot;20148&quot; value=&quot;5&quot;/&gt;&lt;property id=&quot;20300&quot; value=&quot;Slide 191 - &amp;quot;Extensions keep students engaged&amp;quot;&quot;/&gt;&lt;property id=&quot;20307&quot; value=&quot;440&quot;/&gt;&lt;/object&gt;&lt;object type=&quot;3&quot; unique_id=&quot;10368&quot;&gt;&lt;property id=&quot;20148&quot; value=&quot;5&quot;/&gt;&lt;property id=&quot;20300&quot; value=&quot;Slide 192 - &amp;quot;Extension: Chinese New Year&amp;quot;&quot;/&gt;&lt;property id=&quot;20307&quot; value=&quot;441&quot;/&gt;&lt;/object&gt;&lt;object type=&quot;3&quot; unique_id=&quot;10369&quot;&gt;&lt;property id=&quot;20148&quot; value=&quot;5&quot;/&gt;&lt;property id=&quot;20300&quot; value=&quot;Slide 193 - &amp;quot;Extension-&amp;#x0D;&amp;#x0A;Characteristics of Hinduism and Buddism&amp;quot;&quot;/&gt;&lt;property id=&quot;20307&quot; value=&quot;442&quot;/&gt;&lt;/object&gt;&lt;object type=&quot;3&quot; unique_id=&quot;10370&quot;&gt;&lt;property id=&quot;20148&quot; value=&quot;5&quot;/&gt;&lt;property id=&quot;20300&quot; value=&quot;Slide 194 - &amp;quot;Indian Gods&amp;quot;&quot;/&gt;&lt;property id=&quot;20307&quot; value=&quot;443&quot;/&gt;&lt;/object&gt;&lt;object type=&quot;3&quot; unique_id=&quot;10371&quot;&gt;&lt;property id=&quot;20148&quot; value=&quot;5&quot;/&gt;&lt;property id=&quot;20300&quot; value=&quot;Slide 195 - &amp;quot;Student Folder-China&amp;quot;&quot;/&gt;&lt;property id=&quot;20307&quot; value=&quot;444&quot;/&gt;&lt;/object&gt;&lt;object type=&quot;3&quot; unique_id=&quot;10372&quot;&gt;&lt;property id=&quot;20148&quot; value=&quot;5&quot;/&gt;&lt;property id=&quot;20300&quot; value=&quot;Slide 196 - &amp;quot;Confucius Says…&amp;quot;&quot;/&gt;&lt;property id=&quot;20307&quot; value=&quot;445&quot;/&gt;&lt;/object&gt;&lt;object type=&quot;3&quot; unique_id=&quot;10373&quot;&gt;&lt;property id=&quot;20148&quot; value=&quot;5&quot;/&gt;&lt;property id=&quot;20300&quot; value=&quot;Slide 197 - &amp;quot;Chinese extension-vocabulary&amp;quot;&quot;/&gt;&lt;property id=&quot;20307&quot; value=&quot;446&quot;/&gt;&lt;/object&gt;&lt;object type=&quot;3&quot; unique_id=&quot;10374&quot;&gt;&lt;property id=&quot;20148&quot; value=&quot;5&quot;/&gt;&lt;property id=&quot;20300&quot; value=&quot;Slide 198 - &amp;quot;Early Civilizations Chart: &amp;#x0D;&amp;#x0A; India and China&amp;quot;&quot;/&gt;&lt;property id=&quot;20307&quot; value=&quot;447&quot;/&gt;&lt;/object&gt;&lt;object type=&quot;3&quot; unique_id=&quot;10375&quot;&gt;&lt;property id=&quot;20148&quot; value=&quot;5&quot;/&gt;&lt;property id=&quot;20300&quot; value=&quot;Slide 199 - &amp;quot;Chinese Folktales &amp;#x0D;&amp;#x0A;“The Magic Paintbrush”&amp;quot;&quot;/&gt;&lt;property id=&quot;20307&quot; value=&quot;448&quot;/&gt;&lt;/object&gt;&lt;object type=&quot;3&quot; unique_id=&quot;10376&quot;&gt;&lt;property id=&quot;20148&quot; value=&quot;5&quot;/&gt;&lt;property id=&quot;20300&quot; value=&quot;Slide 200 - &amp;quot;Content, Art and Writing Connection&amp;quot;&quot;/&gt;&lt;property id=&quot;20307&quot; value=&quot;449&quot;/&gt;&lt;/object&gt;&lt;object type=&quot;3&quot; unique_id=&quot;10377&quot;&gt;&lt;property id=&quot;20148&quot; value=&quot;5&quot;/&gt;&lt;property id=&quot;20300&quot; value=&quot;Slide 201 - &amp;quot;Magic Paintbrush Writing&amp;quot;&quot;/&gt;&lt;property id=&quot;20307&quot; value=&quot;450&quot;/&gt;&lt;/object&gt;&lt;object type=&quot;3&quot; unique_id=&quot;10378&quot;&gt;&lt;property id=&quot;20148&quot; value=&quot;5&quot;/&gt;&lt;property id=&quot;20300&quot; value=&quot;Slide 202 - &amp;quot;Magic Paintbrush: Writing&amp;quot;&quot;/&gt;&lt;property id=&quot;20307&quot; value=&quot;451&quot;/&gt;&lt;/object&gt;&lt;object type=&quot;3&quot; unique_id=&quot;10379&quot;&gt;&lt;property id=&quot;20148&quot; value=&quot;5&quot;/&gt;&lt;property id=&quot;20300&quot; value=&quot;Slide 203 - &amp;quot;“Fish see the worm not the hook”&amp;quot;&quot;/&gt;&lt;property id=&quot;20307&quot; value=&quot;452&quot;/&gt;&lt;/object&gt;&lt;object type=&quot;3&quot; unique_id=&quot;10380&quot;&gt;&lt;property id=&quot;20148&quot; value=&quot;5&quot;/&gt;&lt;property id=&quot;20300&quot; value=&quot;Slide 204 - &amp;quot;Wall of China Fact Finder&amp;quot;&quot;/&gt;&lt;property id=&quot;20307&quot; value=&quot;453&quot;/&gt;&lt;/object&gt;&lt;object type=&quot;3&quot; unique_id=&quot;10381&quot;&gt;&lt;property id=&quot;20148&quot; value=&quot;5&quot;/&gt;&lt;property id=&quot;20300&quot; value=&quot;Slide 205 - &amp;quot;Session 6&amp;quot;&quot;/&gt;&lt;property id=&quot;20307&quot; value=&quot;454&quot;/&gt;&lt;/object&gt;&lt;object type=&quot;3&quot; unique_id=&quot;10382&quot;&gt;&lt;property id=&quot;20148&quot; value=&quot;5&quot;/&gt;&lt;property id=&quot;20300&quot; value=&quot;Slide 206 - &amp;quot;Objectives&amp;quot;&quot;/&gt;&lt;property id=&quot;20307&quot; value=&quot;455&quot;/&gt;&lt;/object&gt;&lt;object type=&quot;3&quot; unique_id=&quot;10383&quot;&gt;&lt;property id=&quot;20148&quot; value=&quot;5&quot;/&gt;&lt;property id=&quot;20300&quot; value=&quot;Slide 207 - &amp;quot;A Student's Journey: &amp;#x0D;Reading&amp;quot;&quot;/&gt;&lt;property id=&quot;20307&quot; value=&quot;456&quot;/&gt;&lt;/object&gt;&lt;object type=&quot;3&quot; unique_id=&quot;10384&quot;&gt;&lt;property id=&quot;20148&quot; value=&quot;5&quot;/&gt;&lt;property id=&quot;20300&quot; value=&quot;Slide 208 - &amp;quot;A Student's Journey:&amp;#x0D;Writing&amp;quot;&quot;/&gt;&lt;property id=&quot;20307&quot; value=&quot;457&quot;/&gt;&lt;/object&gt;&lt;object type=&quot;3&quot; unique_id=&quot;10385&quot;&gt;&lt;property id=&quot;20148&quot; value=&quot;5&quot;/&gt;&lt;property id=&quot;20300&quot; value=&quot;Slide 209 - &amp;quot;How Did They Get There?&amp;quot;&quot;/&gt;&lt;property id=&quot;20307&quot; value=&quot;458&quot;/&gt;&lt;/object&gt;&lt;object type=&quot;3&quot; unique_id=&quot;10386&quot;&gt;&lt;property id=&quot;20148&quot; value=&quot;5&quot;/&gt;&lt;property id=&quot;20300&quot; value=&quot;Slide 210 - &amp;quot;Lesson Types&amp;quot;&quot;/&gt;&lt;property id=&quot;20307&quot; value=&quot;459&quot;/&gt;&lt;/object&gt;&lt;object type=&quot;3&quot; unique_id=&quot;10387&quot;&gt;&lt;property id=&quot;20148&quot; value=&quot;5&quot;/&gt;&lt;property id=&quot;20300&quot; value=&quot;Slide 211 - &amp;quot;Basic Code Lessons&amp;quot;&quot;/&gt;&lt;property id=&quot;20307&quot; value=&quot;460&quot;/&gt;&lt;/object&gt;&lt;object type=&quot;3&quot; unique_id=&quot;10388&quot;&gt;&lt;property id=&quot;20148&quot; value=&quot;5&quot;/&gt;&lt;property id=&quot;20300&quot; value=&quot;Slide 212 - &amp;quot;The Basic Code Lesson&amp;quot;&quot;/&gt;&lt;property id=&quot;20307&quot; value=&quot;461&quot;/&gt;&lt;/object&gt;&lt;object type=&quot;3&quot; unique_id=&quot;10389&quot;&gt;&lt;property id=&quot;20148&quot; value=&quot;5&quot;/&gt;&lt;property id=&quot;20300&quot; value=&quot;Slide 213 - &amp;quot;The Basic Code Lesson&amp;quot;&quot;/&gt;&lt;property id=&quot;20307&quot; value=&quot;462&quot;/&gt;&lt;/object&gt;&lt;object type=&quot;3&quot; unique_id=&quot;10390&quot;&gt;&lt;property id=&quot;20148&quot; value=&quot;5&quot;/&gt;&lt;property id=&quot;20300&quot; value=&quot;Slide 214 - &amp;quot;Not a Smorgasbord&amp;quot;&quot;/&gt;&lt;property id=&quot;20307&quot; value=&quot;463&quot;/&gt;&lt;/object&gt;&lt;object type=&quot;3&quot; unique_id=&quot;10391&quot;&gt;&lt;property id=&quot;20148&quot; value=&quot;5&quot;/&gt;&lt;property id=&quot;20300&quot; value=&quot;Slide 215 - &amp;quot;Critical Behaviors of &amp;#x0D;&amp;#x0A;Basic Code Lessons&amp;quot;&quot;/&gt;&lt;property id=&quot;20307&quot; value=&quot;464&quot;/&gt;&lt;/object&gt;&lt;object type=&quot;3&quot; unique_id=&quot;10392&quot;&gt;&lt;property id=&quot;20148&quot; value=&quot;5&quot;/&gt;&lt;property id=&quot;20300&quot; value=&quot;Slide 216 - &amp;quot;Critical Behaviors of &amp;#x0D;&amp;#x0A;Basic Code Lessons&amp;quot;&quot;/&gt;&lt;property id=&quot;20307&quot; value=&quot;465&quot;/&gt;&lt;/object&gt;&lt;object type=&quot;3&quot; unique_id=&quot;10393&quot;&gt;&lt;property id=&quot;20148&quot; value=&quot;5&quot;/&gt;&lt;property id=&quot;20300&quot; value=&quot;Slide 217 - &amp;quot;Basic Code Demonstration Lesson&amp;quot;&quot;/&gt;&lt;property id=&quot;20307&quot; value=&quot;466&quot;/&gt;&lt;/object&gt;&lt;object type=&quot;3&quot; unique_id=&quot;10394&quot;&gt;&lt;property id=&quot;20148&quot; value=&quot;5&quot;/&gt;&lt;property id=&quot;20300&quot; value=&quot;Slide 218 - &amp;quot;Sharing our Findings&amp;quot;&quot;/&gt;&lt;property id=&quot;20307&quot; value=&quot;467&quot;/&gt;&lt;/object&gt;&lt;object type=&quot;3&quot; unique_id=&quot;10395&quot;&gt;&lt;property id=&quot;20148&quot; value=&quot;5&quot;/&gt;&lt;property id=&quot;20300&quot; value=&quot;Slide 219 - &amp;quot;Warm Up&amp;quot;&quot;/&gt;&lt;property id=&quot;20307&quot; value=&quot;468&quot;/&gt;&lt;/object&gt;&lt;object type=&quot;3&quot; unique_id=&quot;10396&quot;&gt;&lt;property id=&quot;20148&quot; value=&quot;5&quot;/&gt;&lt;property id=&quot;20300&quot; value=&quot;Slide 220 - &amp;quot;Introducing the Sound&amp;quot;&quot;/&gt;&lt;property id=&quot;20307&quot; value=&quot;469&quot;/&gt;&lt;/object&gt;&lt;object type=&quot;3&quot; unique_id=&quot;10397&quot;&gt;&lt;property id=&quot;20148&quot; value=&quot;5&quot;/&gt;&lt;property id=&quot;20300&quot; value=&quot;Slide 221 - &amp;quot;Oral Language Exercises&amp;quot;&quot;/&gt;&lt;property id=&quot;20307&quot; value=&quot;470&quot;/&gt;&lt;/object&gt;&lt;object type=&quot;3&quot; unique_id=&quot;10398&quot;&gt;&lt;property id=&quot;20148&quot; value=&quot;5&quot;/&gt;&lt;property id=&quot;20300&quot; value=&quot;Slide 222 - &amp;quot;Introducing the Spelling&amp;quot;&quot;/&gt;&lt;property id=&quot;20307&quot; value=&quot;471&quot;/&gt;&lt;/object&gt;&lt;object type=&quot;3&quot; unique_id=&quot;10399&quot;&gt;&lt;property id=&quot;20148&quot; value=&quot;5&quot;/&gt;&lt;property id=&quot;20300&quot; value=&quot;Slide 223 - &amp;quot;Practice using Worksheet&amp;quot;&quot;/&gt;&lt;property id=&quot;20307&quot; value=&quot;472&quot;/&gt;&lt;/object&gt;&lt;object type=&quot;3&quot; unique_id=&quot;10400&quot;&gt;&lt;property id=&quot;20148&quot; value=&quot;5&quot;/&gt;&lt;property id=&quot;20300&quot; value=&quot;Slide 224 - &amp;quot;Advanced Code &amp;quot;&quot;/&gt;&lt;property id=&quot;20307&quot; value=&quot;473&quot;/&gt;&lt;/object&gt;&lt;object type=&quot;3&quot; unique_id=&quot;10401&quot;&gt;&lt;property id=&quot;20148&quot; value=&quot;5&quot;/&gt;&lt;property id=&quot;20300&quot; value=&quot;Slide 225 - &amp;quot;&amp;#x0D;&amp;#x0A;The Spelling Alternative Lessons &amp;#x0D;&amp;#x0A;&amp;quot;&quot;/&gt;&lt;property id=&quot;20307&quot; value=&quot;474&quot;/&gt;&lt;/object&gt;&lt;object type=&quot;3&quot; unique_id=&quot;10402&quot;&gt;&lt;property id=&quot;20148&quot; value=&quot;5&quot;/&gt;&lt;property id=&quot;20300&quot; value=&quot;Slide 226&quot;/&gt;&lt;property id=&quot;20307&quot; value=&quot;475&quot;/&gt;&lt;/object&gt;&lt;object type=&quot;3&quot; unique_id=&quot;10403&quot;&gt;&lt;property id=&quot;20148&quot; value=&quot;5&quot;/&gt;&lt;property id=&quot;20300&quot; value=&quot;Slide 227&quot;/&gt;&lt;property id=&quot;20307&quot; value=&quot;476&quot;/&gt;&lt;/object&gt;&lt;object type=&quot;3&quot; unique_id=&quot;10404&quot;&gt;&lt;property id=&quot;20148&quot; value=&quot;5&quot;/&gt;&lt;property id=&quot;20300&quot; value=&quot;Slide 228&quot;/&gt;&lt;property id=&quot;20307&quot; value=&quot;477&quot;/&gt;&lt;/object&gt;&lt;object type=&quot;3&quot; unique_id=&quot;10405&quot;&gt;&lt;property id=&quot;20148&quot; value=&quot;5&quot;/&gt;&lt;property id=&quot;20300&quot; value=&quot;Slide 229 - &amp;quot;The Spelling Alternative Lesson&amp;quot;&quot;/&gt;&lt;property id=&quot;20307&quot; value=&quot;478&quot;/&gt;&lt;/object&gt;&lt;object type=&quot;3&quot; unique_id=&quot;10406&quot;&gt;&lt;property id=&quot;20148&quot; value=&quot;5&quot;/&gt;&lt;property id=&quot;20300&quot; value=&quot;Slide 230 - &amp;quot;Learning the Critical Behaviors of Spelling Alternative Lessons&amp;quot;&quot;/&gt;&lt;property id=&quot;20307&quot; value=&quot;479&quot;/&gt;&lt;/object&gt;&lt;object type=&quot;3&quot; unique_id=&quot;10407&quot;&gt;&lt;property id=&quot;20148&quot; value=&quot;5&quot;/&gt;&lt;property id=&quot;20300&quot; value=&quot;Slide 231 - &amp;quot;Spelling Alternative &amp;#x0D;Demonstration Lesson&amp;quot;&quot;/&gt;&lt;property id=&quot;20307&quot; value=&quot;480&quot;/&gt;&lt;/object&gt;&lt;object type=&quot;3&quot; unique_id=&quot;10408&quot;&gt;&lt;property id=&quot;20148&quot; value=&quot;5&quot;/&gt;&lt;property id=&quot;20300&quot; value=&quot;Slide 232 - &amp;quot;Grade Level &amp;#x0D;&amp;#x0A;Spelling Alternative Lesson&amp;quot;&quot;/&gt;&lt;property id=&quot;20307&quot; value=&quot;481&quot;/&gt;&lt;/object&gt;&lt;object type=&quot;3&quot; unique_id=&quot;10409&quot;&gt;&lt;property id=&quot;20148&quot; value=&quot;5&quot;/&gt;&lt;property id=&quot;20300&quot; value=&quot;Slide 233 - &amp;quot;Sharing Findings in Triads&amp;quot;&quot;/&gt;&lt;property id=&quot;20307&quot; value=&quot;482&quot;/&gt;&lt;/object&gt;&lt;object type=&quot;3&quot; unique_id=&quot;10410&quot;&gt;&lt;property id=&quot;20148&quot; value=&quot;5&quot;/&gt;&lt;property id=&quot;20300&quot; value=&quot;Slide 234 - &amp;quot;Key Takeaways: Spelling Alternatives&amp;quot;&quot;/&gt;&lt;property id=&quot;20307&quot; value=&quot;483&quot;/&gt;&lt;/object&gt;&lt;object type=&quot;3&quot; unique_id=&quot;10411&quot;&gt;&lt;property id=&quot;20148&quot; value=&quot;5&quot;/&gt;&lt;property id=&quot;20300&quot; value=&quot;Slide 235 - &amp;quot;Many Different Lesson Types&amp;quot;&quot;/&gt;&lt;property id=&quot;20307&quot; value=&quot;484&quot;/&gt;&lt;/object&gt;&lt;object type=&quot;3&quot; unique_id=&quot;10412&quot;&gt;&lt;property id=&quot;20148&quot; value=&quot;5&quot;/&gt;&lt;property id=&quot;20300&quot; value=&quot;Slide 236 - &amp;quot;Reflection&amp;quot;&quot;/&gt;&lt;property id=&quot;20307&quot; value=&quot;485&quot;/&gt;&lt;/object&gt;&lt;object type=&quot;3&quot; unique_id=&quot;11248&quot;&gt;&lt;property id=&quot;20148&quot; value=&quot;5&quot;/&gt;&lt;property id=&quot;20300&quot; value=&quot;Slide 237 - &amp;quot;Session 7&amp;quot;&quot;/&gt;&lt;property id=&quot;20307&quot; value=&quot;486&quot;/&gt;&lt;/object&gt;&lt;object type=&quot;3&quot; unique_id=&quot;11249&quot;&gt;&lt;property id=&quot;20148&quot; value=&quot;5&quot;/&gt;&lt;property id=&quot;20300&quot; value=&quot;Slide 238 - &amp;quot;Objectives&amp;quot;&quot;/&gt;&lt;property id=&quot;20307&quot; value=&quot;487&quot;/&gt;&lt;/object&gt;&lt;object type=&quot;3&quot; unique_id=&quot;11250&quot;&gt;&lt;property id=&quot;20148&quot; value=&quot;5&quot;/&gt;&lt;property id=&quot;20300&quot; value=&quot;Slide 239 - &amp;quot;Preparing for Role Play&amp;quot;&quot;/&gt;&lt;property id=&quot;20307&quot; value=&quot;488&quot;/&gt;&lt;/object&gt;&lt;object type=&quot;3&quot; unique_id=&quot;11251&quot;&gt;&lt;property id=&quot;20148&quot; value=&quot;5&quot;/&gt;&lt;property id=&quot;20300&quot; value=&quot;Slide 240 - &amp;quot;Round 1&amp;quot;&quot;/&gt;&lt;property id=&quot;20307&quot; value=&quot;489&quot;/&gt;&lt;/object&gt;&lt;object type=&quot;3&quot; unique_id=&quot;11252&quot;&gt;&lt;property id=&quot;20148&quot; value=&quot;5&quot;/&gt;&lt;property id=&quot;20300&quot; value=&quot;Slide 241 - &amp;quot;Gather Your Thoughts&amp;quot;&quot;/&gt;&lt;property id=&quot;20307&quot; value=&quot;490&quot;/&gt;&lt;/object&gt;&lt;object type=&quot;3&quot; unique_id=&quot;11253&quot;&gt;&lt;property id=&quot;20148&quot; value=&quot;5&quot;/&gt;&lt;property id=&quot;20300&quot; value=&quot;Slide 242 - &amp;quot;Round 2&amp;quot;&quot;/&gt;&lt;property id=&quot;20307&quot; value=&quot;491&quot;/&gt;&lt;/object&gt;&lt;object type=&quot;3&quot; unique_id=&quot;11254&quot;&gt;&lt;property id=&quot;20148&quot; value=&quot;5&quot;/&gt;&lt;property id=&quot;20300&quot; value=&quot;Slide 243 - &amp;quot;Gather Your Thoughts&amp;quot;&quot;/&gt;&lt;property id=&quot;20307&quot; value=&quot;492&quot;/&gt;&lt;/object&gt;&lt;object type=&quot;3&quot; unique_id=&quot;11255&quot;&gt;&lt;property id=&quot;20148&quot; value=&quot;5&quot;/&gt;&lt;property id=&quot;20300&quot; value=&quot;Slide 244 - &amp;quot;Round 3&amp;quot;&quot;/&gt;&lt;property id=&quot;20307&quot; value=&quot;493&quot;/&gt;&lt;/object&gt;&lt;object type=&quot;3&quot; unique_id=&quot;11256&quot;&gt;&lt;property id=&quot;20148&quot; value=&quot;5&quot;/&gt;&lt;property id=&quot;20300&quot; value=&quot;Slide 245 - &amp;quot;Gather Your Thoughts&amp;quot;&quot;/&gt;&lt;property id=&quot;20307&quot; value=&quot;494&quot;/&gt;&lt;/object&gt;&lt;object type=&quot;3&quot; unique_id=&quot;11257&quot;&gt;&lt;property id=&quot;20148&quot; value=&quot;5&quot;/&gt;&lt;property id=&quot;20300&quot; value=&quot;Slide 246 - &amp;quot;Table Share&amp;quot;&quot;/&gt;&lt;property id=&quot;20307&quot; value=&quot;495&quot;/&gt;&lt;/object&gt;&lt;object type=&quot;3&quot; unique_id=&quot;11258&quot;&gt;&lt;property id=&quot;20148&quot; value=&quot;5&quot;/&gt;&lt;property id=&quot;20300&quot; value=&quot;Slide 247 - &amp;quot;Core Knowledge Language Arts&amp;quot;&quot;/&gt;&lt;property id=&quot;20307&quot; value=&quot;496&quot;/&gt;&lt;/object&gt;&lt;object type=&quot;3&quot; unique_id=&quot;11259&quot;&gt;&lt;property id=&quot;20148&quot; value=&quot;5&quot;/&gt;&lt;property id=&quot;20300&quot; value=&quot;Slide 248 - &amp;quot;The CKLA Instructional Path&amp;quot;&quot;/&gt;&lt;property id=&quot;20307&quot; value=&quot;497&quot;/&gt;&lt;/object&gt;&lt;object type=&quot;3&quot; unique_id=&quot;11260&quot;&gt;&lt;property id=&quot;20148&quot; value=&quot;5&quot;/&gt;&lt;property id=&quot;20300&quot; value=&quot;Slide 249 - &amp;quot;Sample Instructional Path&amp;quot;&quot;/&gt;&lt;property id=&quot;20307&quot; value=&quot;498&quot;/&gt;&lt;/object&gt;&lt;object type=&quot;3&quot; unique_id=&quot;11261&quot;&gt;&lt;property id=&quot;20148&quot; value=&quot;5&quot;/&gt;&lt;property id=&quot;20300&quot; value=&quot;Slide 250 - &amp;quot;Examining Evidence: &amp;#x0D;&amp;#x0A;Identifying Your Lens&amp;quot;&quot;/&gt;&lt;property id=&quot;20307&quot; value=&quot;499&quot;/&gt;&lt;/object&gt;&lt;object type=&quot;3&quot; unique_id=&quot;11262&quot;&gt;&lt;property id=&quot;20148&quot; value=&quot;5&quot;/&gt;&lt;property id=&quot;20300&quot; value=&quot;Slide 251 - &amp;quot;Examining Evidence:&amp;#x0D;&amp;#x0A;Your Task&amp;quot;&quot;/&gt;&lt;property id=&quot;20307&quot; value=&quot;500&quot;/&gt;&lt;/object&gt;&lt;object type=&quot;3&quot; unique_id=&quot;11263&quot;&gt;&lt;property id=&quot;20148&quot; value=&quot;5&quot;/&gt;&lt;property id=&quot;20300&quot; value=&quot;Slide 252 - &amp;quot;Examining Evidence:&amp;#x0D;&amp;#x0A;Table Sharing&amp;quot;&quot;/&gt;&lt;property id=&quot;20307&quot; value=&quot;501&quot;/&gt;&lt;/object&gt;&lt;object type=&quot;3&quot; unique_id=&quot;11264&quot;&gt;&lt;property id=&quot;20148&quot; value=&quot;5&quot;/&gt;&lt;property id=&quot;20300&quot; value=&quot;Slide 253 - &amp;quot;What Were Your Key Findings?&amp;quot;&quot;/&gt;&lt;property id=&quot;20307&quot; value=&quot;502&quot;/&gt;&lt;/object&gt;&lt;object type=&quot;3&quot; unique_id=&quot;11265&quot;&gt;&lt;property id=&quot;20148&quot; value=&quot;5&quot;/&gt;&lt;property id=&quot;20300&quot; value=&quot;Slide 254 - &amp;quot;Session 9&amp;quot;&quot;/&gt;&lt;property id=&quot;20307&quot; value=&quot;503&quot;/&gt;&lt;/object&gt;&lt;object type=&quot;3&quot; unique_id=&quot;11266&quot;&gt;&lt;property id=&quot;20148&quot; value=&quot;5&quot;/&gt;&lt;property id=&quot;20300&quot; value=&quot;Slide 255 - &amp;quot;Objectives&amp;quot;&quot;/&gt;&lt;property id=&quot;20307&quot; value=&quot;504&quot;/&gt;&lt;/object&gt;&lt;object type=&quot;3&quot; unique_id=&quot;11267&quot;&gt;&lt;property id=&quot;20148&quot; value=&quot;5&quot;/&gt;&lt;property id=&quot;20300&quot; value=&quot;Slide 256&quot;/&gt;&lt;property id=&quot;20307&quot; value=&quot;505&quot;/&gt;&lt;/object&gt;&lt;object type=&quot;3&quot; unique_id=&quot;11268&quot;&gt;&lt;property id=&quot;20148&quot; value=&quot;5&quot;/&gt;&lt;property id=&quot;20300&quot; value=&quot;Slide 257&quot;/&gt;&lt;property id=&quot;20307&quot; value=&quot;506&quot;/&gt;&lt;/object&gt;&lt;object type=&quot;3&quot; unique_id=&quot;11269&quot;&gt;&lt;property id=&quot;20148&quot; value=&quot;5&quot;/&gt;&lt;property id=&quot;20300&quot; value=&quot;Slide 258 - &amp;quot;Managing Initial Assessments &amp;#x0D;&amp;#x0A;First &amp;amp; Second Grade&amp;quot;&quot;/&gt;&lt;property id=&quot;20307&quot; value=&quot;507&quot;/&gt;&lt;/object&gt;&lt;object type=&quot;3&quot; unique_id=&quot;11270&quot;&gt;&lt;property id=&quot;20148&quot; value=&quot;5&quot;/&gt;&lt;property id=&quot;20300&quot; value=&quot;Slide 259&quot;/&gt;&lt;property id=&quot;20307&quot; value=&quot;508&quot;/&gt;&lt;/object&gt;&lt;object type=&quot;3&quot; unique_id=&quot;11271&quot;&gt;&lt;property id=&quot;20148&quot; value=&quot;5&quot;/&gt;&lt;property id=&quot;20300&quot; value=&quot;Slide 260 - &amp;quot;Letter Sound&amp;quot;&quot;/&gt;&lt;property id=&quot;20307&quot; value=&quot;509&quot;/&gt;&lt;/object&gt;&lt;object type=&quot;3&quot; unique_id=&quot;11272&quot;&gt;&lt;property id=&quot;20148&quot; value=&quot;5&quot;/&gt;&lt;property id=&quot;20300&quot; value=&quot;Slide 261 - &amp;quot;Letter Name&amp;quot;&quot;/&gt;&lt;property id=&quot;20307&quot; value=&quot;510&quot;/&gt;&lt;/object&gt;&lt;object type=&quot;3&quot; unique_id=&quot;11273&quot;&gt;&lt;property id=&quot;20148&quot; value=&quot;5&quot;/&gt;&lt;property id=&quot;20300&quot; value=&quot;Slide 262 - &amp;quot;Writing Strokes&amp;quot;&quot;/&gt;&lt;property id=&quot;20307&quot; value=&quot;511&quot;/&gt;&lt;/object&gt;&lt;object type=&quot;3&quot; unique_id=&quot;11274&quot;&gt;&lt;property id=&quot;20148&quot; value=&quot;5&quot;/&gt;&lt;property id=&quot;20300&quot; value=&quot;Slide 263 - &amp;quot;Writing Strokes&amp;quot;&quot;/&gt;&lt;property id=&quot;20307&quot; value=&quot;512&quot;/&gt;&lt;/object&gt;&lt;object type=&quot;3&quot; unique_id=&quot;11275&quot;&gt;&lt;property id=&quot;20148&quot; value=&quot;5&quot;/&gt;&lt;property id=&quot;20300&quot; value=&quot;Slide 264&quot;/&gt;&lt;property id=&quot;20307&quot; value=&quot;513&quot;/&gt;&lt;/object&gt;&lt;object type=&quot;3&quot; unique_id=&quot;11276&quot;&gt;&lt;property id=&quot;20148&quot; value=&quot;5&quot;/&gt;&lt;property id=&quot;20300&quot; value=&quot;Slide 265 - &amp;quot;Word Recognition Assessment&amp;quot;&quot;/&gt;&lt;property id=&quot;20307&quot; value=&quot;514&quot;/&gt;&lt;/object&gt;&lt;object type=&quot;3&quot; unique_id=&quot;11277&quot;&gt;&lt;property id=&quot;20148&quot; value=&quot;5&quot;/&gt;&lt;property id=&quot;20300&quot; value=&quot;Slide 266 - &amp;quot;Word Recognition Assessment&amp;quot;&quot;/&gt;&lt;property id=&quot;20307&quot; value=&quot;515&quot;/&gt;&lt;/object&gt;&lt;object type=&quot;3&quot; unique_id=&quot;11278&quot;&gt;&lt;property id=&quot;20148&quot; value=&quot;5&quot;/&gt;&lt;property id=&quot;20300&quot; value=&quot;Slide 267 - &amp;quot;Word Reading Assessment&amp;quot;&quot;/&gt;&lt;property id=&quot;20307&quot; value=&quot;516&quot;/&gt;&lt;/object&gt;&lt;object type=&quot;3&quot; unique_id=&quot;11279&quot;&gt;&lt;property id=&quot;20148&quot; value=&quot;5&quot;/&gt;&lt;property id=&quot;20300&quot; value=&quot;Slide 268&quot;/&gt;&lt;property id=&quot;20307&quot; value=&quot;517&quot;/&gt;&lt;/object&gt;&lt;object type=&quot;3&quot; unique_id=&quot;11280&quot;&gt;&lt;property id=&quot;20148&quot; value=&quot;5&quot;/&gt;&lt;property id=&quot;20300&quot; value=&quot;Slide 269 - &amp;quot;Story Comprehension&amp;#x0D;&amp;#x0A;Assessment&amp;quot;&quot;/&gt;&lt;property id=&quot;20307&quot; value=&quot;518&quot;/&gt;&lt;/object&gt;&lt;object type=&quot;3&quot; unique_id=&quot;11281&quot;&gt;&lt;property id=&quot;20148&quot; value=&quot;5&quot;/&gt;&lt;property id=&quot;20300&quot; value=&quot;Slide 270 - &amp;quot;Story Comprehension&amp;#x0D;&amp;#x0A;Assessment&amp;quot;&quot;/&gt;&lt;property id=&quot;20307&quot; value=&quot;519&quot;/&gt;&lt;/object&gt;&lt;object type=&quot;3&quot; unique_id=&quot;11282&quot;&gt;&lt;property id=&quot;20148&quot; value=&quot;5&quot;/&gt;&lt;property id=&quot;20300&quot; value=&quot;Slide 271 - &amp;quot;Story Comprehension&amp;#x0D;&amp;#x0A;Assessment&amp;quot;&quot;/&gt;&lt;property id=&quot;20307&quot; value=&quot;520&quot;/&gt;&lt;/object&gt;&lt;object type=&quot;3&quot; unique_id=&quot;11283&quot;&gt;&lt;property id=&quot;20148&quot; value=&quot;5&quot;/&gt;&lt;property id=&quot;20300&quot; value=&quot;Slide 272&quot;/&gt;&lt;property id=&quot;20307&quot; value=&quot;521&quot;/&gt;&lt;/object&gt;&lt;object type=&quot;3&quot; unique_id=&quot;11284&quot;&gt;&lt;property id=&quot;20148&quot; value=&quot;5&quot;/&gt;&lt;property id=&quot;20300&quot; value=&quot;Slide 273 - &amp;quot;Pseudoword Assessment&amp;#x0D;&amp;#x0A;&amp;quot;&quot;/&gt;&lt;property id=&quot;20307&quot; value=&quot;522&quot;/&gt;&lt;/object&gt;&lt;object type=&quot;3&quot; unique_id=&quot;11285&quot;&gt;&lt;property id=&quot;20148&quot; value=&quot;5&quot;/&gt;&lt;property id=&quot;20300&quot; value=&quot;Slide 274 - &amp;quot;Your Cases&amp;quot;&quot;/&gt;&lt;property id=&quot;20307&quot; value=&quot;523&quot;/&gt;&lt;/object&gt;&lt;object type=&quot;3&quot; unique_id=&quot;11286&quot;&gt;&lt;property id=&quot;20148&quot; value=&quot;5&quot;/&gt;&lt;property id=&quot;20300&quot; value=&quot;Slide 275 - &amp;quot;Session 10&amp;quot;&quot;/&gt;&lt;property id=&quot;20307&quot; value=&quot;524&quot;/&gt;&lt;/object&gt;&lt;object type=&quot;3&quot; unique_id=&quot;11287&quot;&gt;&lt;property id=&quot;20148&quot; value=&quot;5&quot;/&gt;&lt;property id=&quot;20300&quot; value=&quot;Slide 276 - &amp;quot;Objectives &amp;quot;&quot;/&gt;&lt;property id=&quot;20307&quot; value=&quot;525&quot;/&gt;&lt;/object&gt;&lt;object type=&quot;3&quot; unique_id=&quot;11288&quot;&gt;&lt;property id=&quot;20148&quot; value=&quot;5&quot;/&gt;&lt;property id=&quot;20300&quot; value=&quot;Slide 277 - &amp;quot;Your Case: A Three-Step Process&amp;quot;&quot;/&gt;&lt;property id=&quot;20307&quot; value=&quot;526&quot;/&gt;&lt;/object&gt;&lt;object type=&quot;3&quot; unique_id=&quot;11289&quot;&gt;&lt;property id=&quot;20148&quot; value=&quot;5&quot;/&gt;&lt;property id=&quot;20300&quot; value=&quot;Slide 278 - &amp;quot;Step 1: Your Data&amp;quot;&quot;/&gt;&lt;property id=&quot;20307&quot; value=&quot;527&quot;/&gt;&lt;/object&gt;&lt;object type=&quot;3&quot; unique_id=&quot;11290&quot;&gt;&lt;property id=&quot;20148&quot; value=&quot;5&quot;/&gt;&lt;property id=&quot;20300&quot; value=&quot;Slide 279 - &amp;quot;Your Data&amp;quot;&quot;/&gt;&lt;property id=&quot;20307&quot; value=&quot;528&quot;/&gt;&lt;/object&gt;&lt;object type=&quot;3&quot; unique_id=&quot;11291&quot;&gt;&lt;property id=&quot;20148&quot; value=&quot;5&quot;/&gt;&lt;property id=&quot;20300&quot; value=&quot;Slide 280 - &amp;quot;Individual Child Designations&amp;quot;&quot;/&gt;&lt;property id=&quot;20307&quot; value=&quot;529&quot;/&gt;&lt;/object&gt;&lt;object type=&quot;3&quot; unique_id=&quot;11292&quot;&gt;&lt;property id=&quot;20148&quot; value=&quot;5&quot;/&gt;&lt;property id=&quot;20300&quot; value=&quot;Slide 281 - &amp;quot;General Guidance&amp;quot;&quot;/&gt;&lt;property id=&quot;20307&quot; value=&quot;530&quot;/&gt;&lt;/object&gt;&lt;object type=&quot;3&quot; unique_id=&quot;11293&quot;&gt;&lt;property id=&quot;20148&quot; value=&quot;5&quot;/&gt;&lt;property id=&quot;20300&quot; value=&quot;Slide 282 - &amp;quot;Your Data&amp;quot;&quot;/&gt;&lt;property id=&quot;20307&quot; value=&quot;531&quot;/&gt;&lt;/object&gt;&lt;object type=&quot;3&quot; unique_id=&quot;11294&quot;&gt;&lt;property id=&quot;20148&quot; value=&quot;5&quot;/&gt;&lt;property id=&quot;20300&quot; value=&quot;Slide 283 - &amp;quot;Step 1: Review the Data&amp;quot;&quot;/&gt;&lt;property id=&quot;20307&quot; value=&quot;532&quot;/&gt;&lt;/object&gt;&lt;object type=&quot;3&quot; unique_id=&quot;11295&quot;&gt;&lt;property id=&quot;20148&quot; value=&quot;5&quot;/&gt;&lt;property id=&quot;20300&quot; value=&quot;Slide 284 - &amp;quot;Step 2: Evaluate the Options &amp;quot;&quot;/&gt;&lt;property id=&quot;20307&quot; value=&quot;533&quot;/&gt;&lt;/object&gt;&lt;object type=&quot;3&quot; unique_id=&quot;11296&quot;&gt;&lt;property id=&quot;20148&quot; value=&quot;5&quot;/&gt;&lt;property id=&quot;20300&quot; value=&quot;Slide 285 - &amp;quot;Step 2: Evaluate the Options&amp;quot;&quot;/&gt;&lt;property id=&quot;20307&quot; value=&quot;534&quot;/&gt;&lt;/object&gt;&lt;object type=&quot;3&quot; unique_id=&quot;11297&quot;&gt;&lt;property id=&quot;20148&quot; value=&quot;5&quot;/&gt;&lt;property id=&quot;20300&quot; value=&quot;Slide 286 - &amp;quot;Step 3: Make a Decision&amp;quot;&quot;/&gt;&lt;property id=&quot;20307&quot; value=&quot;535&quot;/&gt;&lt;/object&gt;&lt;object type=&quot;3&quot; unique_id=&quot;11298&quot;&gt;&lt;property id=&quot;20148&quot; value=&quot;5&quot;/&gt;&lt;property id=&quot;20300&quot; value=&quot;Slide 287 - &amp;quot;Debrief&amp;quot;&quot;/&gt;&lt;property id=&quot;20307&quot; value=&quot;536&quot;/&gt;&lt;/object&gt;&lt;object type=&quot;3&quot; unique_id=&quot;12193&quot;&gt;&lt;property id=&quot;20148&quot; value=&quot;5&quot;/&gt;&lt;property id=&quot;20300&quot; value=&quot;Slide 288 - &amp;quot;Session 11&amp;quot;&quot;/&gt;&lt;property id=&quot;20307&quot; value=&quot;537&quot;/&gt;&lt;/object&gt;&lt;object type=&quot;3&quot; unique_id=&quot;12194&quot;&gt;&lt;property id=&quot;20148&quot; value=&quot;5&quot;/&gt;&lt;property id=&quot;20300&quot; value=&quot;Slide 289 - &amp;quot;Kindergarten&amp;quot;&quot;/&gt;&lt;property id=&quot;20307&quot; value=&quot;538&quot;/&gt;&lt;/object&gt;&lt;object type=&quot;3&quot; unique_id=&quot;12195&quot;&gt;&lt;property id=&quot;20148&quot; value=&quot;5&quot;/&gt;&lt;property id=&quot;20300&quot; value=&quot;Slide 290 - &amp;quot;Kindergarten&amp;#x0D;&amp;#x0A; Assessment and Remediation Guide&amp;#x0D;&amp;#x0A; Unit 4: Push and Say&amp;quot;&quot;/&gt;&lt;property id=&quot;20307&quot; value=&quot;539&quot;/&gt;&lt;/object&gt;&lt;object type=&quot;3&quot; unique_id=&quot;12196&quot;&gt;&lt;property id=&quot;20148&quot; value=&quot;5&quot;/&gt;&lt;property id=&quot;20300&quot; value=&quot;Slide 291 - &amp;quot;Kindergarten&amp;#x0D;&amp;#x0A; Assessment and Remediation Guide&amp;#x0D;&amp;#x0A; Unit 4: Oh Nuts&amp;quot;&quot;/&gt;&lt;property id=&quot;20307&quot; value=&quot;540&quot;/&gt;&lt;/object&gt;&lt;object type=&quot;3&quot; unique_id=&quot;12197&quot;&gt;&lt;property id=&quot;20148&quot; value=&quot;5&quot;/&gt;&lt;property id=&quot;20300&quot; value=&quot;Slide 292 - &amp;quot;Kindergarten&amp;#x0D;&amp;#x0A; Assessment and Remediation Guide&amp;#x0D;&amp;#x0A; Unit 4: Bingo&amp;quot;&quot;/&gt;&lt;property id=&quot;20307&quot; value=&quot;541&quot;/&gt;&lt;/object&gt;&lt;object type=&quot;3&quot; unique_id=&quot;12198&quot;&gt;&lt;property id=&quot;20148&quot; value=&quot;5&quot;/&gt;&lt;property id=&quot;20300&quot; value=&quot;Slide 293 - &amp;quot;Kindergarten&amp;#x0D;&amp;#x0A; Assessment and Remediation Guide&amp;#x0D;&amp;#x0A; Unit 4: Race to the Top&amp;quot;&quot;/&gt;&lt;property id=&quot;20307&quot; value=&quot;542&quot;/&gt;&lt;/object&gt;&lt;object type=&quot;3&quot; unique_id=&quot;12199&quot;&gt;&lt;property id=&quot;20148&quot; value=&quot;5&quot;/&gt;&lt;property id=&quot;20300&quot; value=&quot;Slide 294 - &amp;quot;Kindergarten&amp;#x0D;&amp;#x0A; Assessment and Remediation Guide&amp;#x0D;&amp;#x0A; Unit 4: Tic Tac Toe&amp;quot;&quot;/&gt;&lt;property id=&quot;20307&quot; value=&quot;543&quot;/&gt;&lt;/object&gt;&lt;object type=&quot;3&quot; unique_id=&quot;12200&quot;&gt;&lt;property id=&quot;20148&quot; value=&quot;5&quot;/&gt;&lt;property id=&quot;20300&quot; value=&quot;Slide 295 - &amp;quot;Kindergarten&amp;#x0D;&amp;#x0A; Assessment and Remediation Guide&amp;#x0D;&amp;#x0A; Unit 6: Letter Name Game&amp;quot;&quot;/&gt;&lt;property id=&quot;20307&quot; value=&quot;544&quot;/&gt;&lt;/object&gt;&lt;object type=&quot;3&quot; unique_id=&quot;12201&quot;&gt;&lt;property id=&quot;20148&quot; value=&quot;5&quot;/&gt;&lt;property id=&quot;20300&quot; value=&quot;Slide 296 - &amp;quot;First Grade&amp;quot;&quot;/&gt;&lt;property id=&quot;20307&quot; value=&quot;545&quot;/&gt;&lt;/object&gt;&lt;object type=&quot;3&quot; unique_id=&quot;12202&quot;&gt;&lt;property id=&quot;20148&quot; value=&quot;5&quot;/&gt;&lt;property id=&quot;20300&quot; value=&quot;Slide 297 - &amp;quot;First Grade&amp;#x0D;&amp;#x0A; Assessment and Remediation Guide&amp;#x0D;&amp;#x0A; Unit 3: Wiggle Cards&amp;quot;&quot;/&gt;&lt;property id=&quot;20307&quot; value=&quot;546&quot;/&gt;&lt;/object&gt;&lt;object type=&quot;3&quot; unique_id=&quot;12203&quot;&gt;&lt;property id=&quot;20148&quot; value=&quot;5&quot;/&gt;&lt;property id=&quot;20300&quot; value=&quot;Slide 298 - &amp;quot;First Grade&amp;#x0D;&amp;#x0A; Assessment and Remediation Guide&amp;#x0D;&amp;#x0A; Unit 4: Spicy Sentences&amp;quot;&quot;/&gt;&lt;property id=&quot;20307&quot; value=&quot;547&quot;/&gt;&lt;/object&gt;&lt;object type=&quot;3&quot; unique_id=&quot;12204&quot;&gt;&lt;property id=&quot;20148&quot; value=&quot;5&quot;/&gt;&lt;property id=&quot;20300&quot; value=&quot;Slide 299 - &amp;quot;Second Grade&amp;quot;&quot;/&gt;&lt;property id=&quot;20307&quot; value=&quot;548&quot;/&gt;&lt;/object&gt;&lt;object type=&quot;3&quot; unique_id=&quot;12205&quot;&gt;&lt;property id=&quot;20148&quot; value=&quot;5&quot;/&gt;&lt;property id=&quot;20300&quot; value=&quot;Slide 300 - &amp;quot;Second Grade&amp;#x0D;&amp;#x0A; Assessment and Remediation Guide&amp;#x0D;&amp;#x0A; Word Block&amp;quot;&quot;/&gt;&lt;property id=&quot;20307&quot; value=&quot;549&quot;/&gt;&lt;/object&gt;&lt;object type=&quot;3&quot; unique_id=&quot;12206&quot;&gt;&lt;property id=&quot;20148&quot; value=&quot;5&quot;/&gt;&lt;property id=&quot;20300&quot; value=&quot;Slide 301 - &amp;quot;Office Hours&amp;quot;&quot;/&gt;&lt;property id=&quot;20307&quot; value=&quot;550&quot;/&gt;&lt;/object&gt;&lt;object type=&quot;3&quot; unique_id=&quot;12207&quot;&gt;&lt;property id=&quot;20148&quot; value=&quot;5&quot;/&gt;&lt;property id=&quot;20300&quot; value=&quot;Slide 71 - &amp;quot;What are Kings and Queens?&amp;quot;&quot;/&gt;&lt;property id=&quot;20307&quot; value=&quot;551&quot;/&gt;&lt;/object&gt;&lt;object type=&quot;3&quot; unique_id=&quot;12208&quot;&gt;&lt;property id=&quot;20148&quot; value=&quot;5&quot;/&gt;&lt;property id=&quot;20300&quot; value=&quot;Slide 72 - &amp;quot;Stories in a Domain&amp;amp;#x09;&amp;quot;&quot;/&gt;&lt;property id=&quot;20307&quot; value=&quot;552&quot;/&gt;&lt;/object&gt;&lt;object type=&quot;3&quot; unique_id=&quot;12209&quot;&gt;&lt;property id=&quot;20148&quot; value=&quot;5&quot;/&gt;&lt;property id=&quot;20300&quot; value=&quot;Slide 73 - &amp;quot;Building Webs of Words in Domains&amp;quot;&quot;/&gt;&lt;property id=&quot;20307&quot; value=&quot;553&quot;/&gt;&lt;/object&gt;&lt;object type=&quot;3&quot; unique_id=&quot;12210&quot;&gt;&lt;property id=&quot;20148&quot; value=&quot;5&quot;/&gt;&lt;property id=&quot;20300&quot; value=&quot;Slide 74 - &amp;quot;Paragraph 1&amp;quot;&quot;/&gt;&lt;property id=&quot;20307&quot; value=&quot;554&quot;/&gt;&lt;/object&gt;&lt;object type=&quot;3&quot; unique_id=&quot;12211&quot;&gt;&lt;property id=&quot;20148&quot; value=&quot;5&quot;/&gt;&lt;property id=&quot;20300&quot; value=&quot;Slide 75 - &amp;quot;Building Webs of Words in Domains&amp;quot;&quot;/&gt;&lt;property id=&quot;20307&quot; value=&quot;555&quot;/&gt;&lt;/object&gt;&lt;object type=&quot;3&quot; unique_id=&quot;12212&quot;&gt;&lt;property id=&quot;20148&quot; value=&quot;5&quot;/&gt;&lt;property id=&quot;20300&quot; value=&quot;Slide 76 - &amp;quot;Paragraph 2&amp;quot;&quot;/&gt;&lt;property id=&quot;20307&quot; value=&quot;556&quot;/&gt;&lt;/object&gt;&lt;object type=&quot;3&quot; unique_id=&quot;12213&quot;&gt;&lt;property id=&quot;20148&quot; value=&quot;5&quot;/&gt;&lt;property id=&quot;20300&quot; value=&quot;Slide 77 - &amp;quot;Building Webs of Words in Domains&amp;quot;&quot;/&gt;&lt;property id=&quot;20307&quot; value=&quot;557&quot;/&gt;&lt;/object&gt;&lt;object type=&quot;3&quot; unique_id=&quot;12214&quot;&gt;&lt;property id=&quot;20148&quot; value=&quot;5&quot;/&gt;&lt;property id=&quot;20300&quot; value=&quot;Slide 78 - &amp;quot;Paragraph 3&amp;quot;&quot;/&gt;&lt;property id=&quot;20307&quot; value=&quot;558&quot;/&gt;&lt;/object&gt;&lt;object type=&quot;3&quot; unique_id=&quot;12215&quot;&gt;&lt;property id=&quot;20148&quot; value=&quot;5&quot;/&gt;&lt;property id=&quot;20300&quot; value=&quot;Slide 79 - &amp;quot;Activity: Add to the Web&amp;quot;&quot;/&gt;&lt;property id=&quot;20307&quot; value=&quot;559&quot;/&gt;&lt;/object&gt;&lt;/object&gt;&lt;/object&gt;&lt;/database&gt;"/>
  <p:tag name="SECTOMILLISECCONVERTED" val="1"/>
</p:tagLst>
</file>

<file path=ppt/theme/theme1.xml><?xml version="1.0" encoding="utf-8"?>
<a:theme xmlns:a="http://schemas.openxmlformats.org/drawingml/2006/main" name="1_engage template 2 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engage template 2 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engage template 2 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9_engage template 2 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1_engage template 2 0">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rtoGothic St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5546</TotalTime>
  <Words>2079</Words>
  <Application>Microsoft Office PowerPoint</Application>
  <PresentationFormat>On-screen Show (4:3)</PresentationFormat>
  <Paragraphs>455</Paragraphs>
  <Slides>24</Slides>
  <Notes>24</Notes>
  <HiddenSlides>3</HiddenSlides>
  <MMClips>0</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1_engage template 2 0</vt:lpstr>
      <vt:lpstr>2_engage template 2 0</vt:lpstr>
      <vt:lpstr>5_engage template 2 0</vt:lpstr>
      <vt:lpstr>9_engage template 2 0</vt:lpstr>
      <vt:lpstr>11_engage template 2 0</vt:lpstr>
      <vt:lpstr>Creative Commons Licensing</vt:lpstr>
      <vt:lpstr>Session 9</vt:lpstr>
      <vt:lpstr>Objectives</vt:lpstr>
      <vt:lpstr>PowerPoint Presentation</vt:lpstr>
      <vt:lpstr>Replacement Packets</vt:lpstr>
      <vt:lpstr>Managing Initial Assessments for Kindergarten</vt:lpstr>
      <vt:lpstr>Initial Kindergarten Pretests </vt:lpstr>
      <vt:lpstr>PowerPoint Presentation</vt:lpstr>
      <vt:lpstr>Optional Kindergarten Pretests Letter Sound and Letter Name</vt:lpstr>
      <vt:lpstr>Managing Initial Assessments  First &amp; Second Grade</vt:lpstr>
      <vt:lpstr>PowerPoint Presentation</vt:lpstr>
      <vt:lpstr>Word Recognition Assessment</vt:lpstr>
      <vt:lpstr>Word Recognition Assessment</vt:lpstr>
      <vt:lpstr>PowerPoint Presentation</vt:lpstr>
      <vt:lpstr>Story Comprehension Assessment</vt:lpstr>
      <vt:lpstr>Story Comprehension Assessment</vt:lpstr>
      <vt:lpstr>Pseudoword Assessment </vt:lpstr>
      <vt:lpstr>Code Diagnostic Test</vt:lpstr>
      <vt:lpstr>PowerPoint Presentation</vt:lpstr>
      <vt:lpstr>Case Studies</vt:lpstr>
      <vt:lpstr>Case Studies</vt:lpstr>
      <vt:lpstr>Your Cases</vt:lpstr>
      <vt:lpstr>Your Cases</vt:lpstr>
      <vt:lpstr>Reflection:  Assessment Tools &amp; Procedures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Commons Licensing</dc:title>
  <dc:creator>Jamie Talbot</dc:creator>
  <cp:lastModifiedBy>Christina Erland</cp:lastModifiedBy>
  <cp:revision>496</cp:revision>
  <cp:lastPrinted>2014-07-05T19:45:34Z</cp:lastPrinted>
  <dcterms:created xsi:type="dcterms:W3CDTF">2014-06-23T15:58:28Z</dcterms:created>
  <dcterms:modified xsi:type="dcterms:W3CDTF">2014-07-28T20:48:48Z</dcterms:modified>
</cp:coreProperties>
</file>