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  <p:sldMasterId id="2147483698" r:id="rId2"/>
    <p:sldMasterId id="2147483704" r:id="rId3"/>
    <p:sldMasterId id="2147483739" r:id="rId4"/>
  </p:sldMasterIdLst>
  <p:notesMasterIdLst>
    <p:notesMasterId r:id="rId19"/>
  </p:notesMasterIdLst>
  <p:sldIdLst>
    <p:sldId id="794" r:id="rId5"/>
    <p:sldId id="711" r:id="rId6"/>
    <p:sldId id="712" r:id="rId7"/>
    <p:sldId id="783" r:id="rId8"/>
    <p:sldId id="784" r:id="rId9"/>
    <p:sldId id="785" r:id="rId10"/>
    <p:sldId id="786" r:id="rId11"/>
    <p:sldId id="787" r:id="rId12"/>
    <p:sldId id="788" r:id="rId13"/>
    <p:sldId id="789" r:id="rId14"/>
    <p:sldId id="790" r:id="rId15"/>
    <p:sldId id="791" r:id="rId16"/>
    <p:sldId id="793" r:id="rId17"/>
    <p:sldId id="792" r:id="rId18"/>
  </p:sldIdLst>
  <p:sldSz cx="9144000" cy="6858000" type="screen4x3"/>
  <p:notesSz cx="7077075" cy="9363075"/>
  <p:custDataLst>
    <p:tags r:id="rId2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002878"/>
    <a:srgbClr val="4AA942"/>
    <a:srgbClr val="7727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72" autoAdjust="0"/>
    <p:restoredTop sz="73600" autoAdjust="0"/>
  </p:normalViewPr>
  <p:slideViewPr>
    <p:cSldViewPr>
      <p:cViewPr>
        <p:scale>
          <a:sx n="80" d="100"/>
          <a:sy n="80" d="100"/>
        </p:scale>
        <p:origin x="-5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20" y="-78"/>
      </p:cViewPr>
      <p:guideLst>
        <p:guide orient="horz" pos="2949"/>
        <p:guide pos="222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60570F43-22C4-420F-B303-480DD5FB7269}" type="datetimeFigureOut">
              <a:rPr lang="en-US" smtClean="0"/>
              <a:pPr/>
              <a:t>7/28/2014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6" tIns="46968" rIns="93936" bIns="4696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6" tIns="46968" rIns="93936" bIns="4696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3043BC65-0B42-492E-BAAE-EBF10AECE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833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4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63209" indent="-293542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74168" indent="-234834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43834" indent="-234834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113501" indent="-234834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83168" indent="-23483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052836" indent="-23483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522503" indent="-23483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992169" indent="-23483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695D67A7-D7B0-44EC-8F4C-FE26E80012E3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2405" name="Footer Placeholder 1"/>
          <p:cNvSpPr>
            <a:spLocks noGrp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63209" indent="-293542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74168" indent="-234834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43834" indent="-234834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113501" indent="-234834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83168" indent="-23483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052836" indent="-23483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522503" indent="-23483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992169" indent="-23483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dirty="0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www.creativecommons.org/licenses/by-nc-sa/3.0/</a:t>
            </a:r>
            <a:endParaRPr lang="en-US" dirty="0">
              <a:solidFill>
                <a:srgbClr val="A69372"/>
              </a:solidFill>
            </a:endParaRPr>
          </a:p>
        </p:txBody>
      </p:sp>
      <p:sp>
        <p:nvSpPr>
          <p:cNvPr id="10" name="Slide Image Placeholder 9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1" name="Notes Placeholder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6360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EC8DABF5-24EF-4EBE-983E-25A63DBF3B27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2786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FA1DE4E5-1760-44C3-9E81-0776CC50DE4C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7" name="Notes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34866" y="8976089"/>
            <a:ext cx="6490475" cy="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345" tIns="50674" rIns="101345" bIns="50674" numCol="1" anchor="t" anchorCtr="0" compatLnSpc="1">
            <a:prstTxWarp prst="textNoShape">
              <a:avLst/>
            </a:prstTxWarp>
          </a:bodyPr>
          <a:lstStyle>
            <a:lvl1pPr>
              <a:defRPr sz="8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2442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EC8DABF5-24EF-4EBE-983E-25A63DBF3B27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1942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EC8DABF5-24EF-4EBE-983E-25A63DBF3B27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527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EC8DABF5-24EF-4EBE-983E-25A63DBF3B27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6222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Image Placeholder 7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9" name="Notes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34866" y="8976089"/>
            <a:ext cx="6490475" cy="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345" tIns="50674" rIns="101345" bIns="50674" numCol="1" anchor="t" anchorCtr="0" compatLnSpc="1">
            <a:prstTxWarp prst="textNoShape">
              <a:avLst/>
            </a:prstTxWarp>
          </a:bodyPr>
          <a:lstStyle>
            <a:lvl1pPr>
              <a:defRPr sz="8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693516" y="250219"/>
            <a:ext cx="912613" cy="500437"/>
          </a:xfrm>
        </p:spPr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FA1DE4E5-1760-44C3-9E81-0776CC50DE4C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27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EC8DABF5-24EF-4EBE-983E-25A63DBF3B27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1055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34841" indent="-234841" defTabSz="939363">
              <a:buFont typeface="+mj-lt"/>
              <a:buAutoNum type="arabicPeriod"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3BC65-0B42-492E-BAAE-EBF10AECE8E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1204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EC8DABF5-24EF-4EBE-983E-25A63DBF3B27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4066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3BC65-0B42-492E-BAAE-EBF10AECE8E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2808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FA1DE4E5-1760-44C3-9E81-0776CC50DE4C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7" name="Notes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34866" y="8976089"/>
            <a:ext cx="6490475" cy="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345" tIns="50674" rIns="101345" bIns="50674" numCol="1" anchor="t" anchorCtr="0" compatLnSpc="1">
            <a:prstTxWarp prst="textNoShape">
              <a:avLst/>
            </a:prstTxWarp>
          </a:bodyPr>
          <a:lstStyle>
            <a:lvl1pPr>
              <a:defRPr sz="8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9989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EC8DABF5-24EF-4EBE-983E-25A63DBF3B27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5220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FA1DE4E5-1760-44C3-9E81-0776CC50DE4C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7" name="Notes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34866" y="8976089"/>
            <a:ext cx="6490475" cy="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345" tIns="50674" rIns="101345" bIns="50674" numCol="1" anchor="t" anchorCtr="0" compatLnSpc="1">
            <a:prstTxWarp prst="textNoShape">
              <a:avLst/>
            </a:prstTxWarp>
          </a:bodyPr>
          <a:lstStyle>
            <a:lvl1pPr>
              <a:defRPr sz="8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2785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24525"/>
            <a:ext cx="9144000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590800"/>
            <a:ext cx="7772400" cy="14700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US" altLang="en-US" noProof="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67200"/>
            <a:ext cx="6400800" cy="1219200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rgbClr val="78BCFF"/>
                </a:solidFill>
                <a:latin typeface="+mn-lt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US" altLang="en-US" noProof="0" dirty="0" smtClean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7650" y="457200"/>
            <a:ext cx="1011699" cy="763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211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43800" y="6477000"/>
            <a:ext cx="1600200" cy="3048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6EED4B5-4C4E-491F-A9C8-571BA07C8FE2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232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73312"/>
            <a:ext cx="4040188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73312"/>
            <a:ext cx="4041775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76200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8BC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76200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8BC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43800" y="6477000"/>
            <a:ext cx="1600200" cy="3048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A3BEC37-56D8-465F-8F35-7FF8F1F3BAE4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5386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43800" y="6477000"/>
            <a:ext cx="1600200" cy="3048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F8DB612-FC62-4E50-BFC7-58999444A1C5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0951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24525"/>
            <a:ext cx="9144000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590800"/>
            <a:ext cx="7772400" cy="14700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US" altLang="en-US" noProof="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67200"/>
            <a:ext cx="6400800" cy="1219200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rgbClr val="78BCFF"/>
                </a:solidFill>
                <a:latin typeface="+mn-lt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US" altLang="en-US" noProof="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7650" y="457200"/>
            <a:ext cx="1011699" cy="763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778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>
                <a:solidFill>
                  <a:schemeClr val="bg2">
                    <a:lumMod val="75000"/>
                  </a:schemeClr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153400" y="6477000"/>
            <a:ext cx="9906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7064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43800" y="6477000"/>
            <a:ext cx="16002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33CD23-F058-4554-9110-CBAE69F3FBEF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011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73312"/>
            <a:ext cx="4040188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73312"/>
            <a:ext cx="4041775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76200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8BC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76200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8BC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43800" y="6477000"/>
            <a:ext cx="16002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EE495D-E681-4BF3-B083-579AAEC03DF2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260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620000" y="6477000"/>
            <a:ext cx="15240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3CCEF7-986C-44BB-B2F9-87C56DA104FB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735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43800" y="6477000"/>
            <a:ext cx="16002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EA046-2CF6-4856-8EB2-B18BF3DE1D0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378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24525"/>
            <a:ext cx="9144000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7650" y="457200"/>
            <a:ext cx="1011238" cy="76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590800"/>
            <a:ext cx="7772400" cy="14700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US" altLang="en-US" noProof="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67200"/>
            <a:ext cx="6400800" cy="1219200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rgbClr val="78BCFF"/>
                </a:solidFill>
                <a:latin typeface="+mn-lt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US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948267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>
                <a:solidFill>
                  <a:schemeClr val="bg2">
                    <a:lumMod val="75000"/>
                  </a:schemeClr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153400" y="6477000"/>
            <a:ext cx="9906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0044A0-1873-43CA-BEFE-6A8A4D3889CC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903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>
                <a:solidFill>
                  <a:schemeClr val="bg2">
                    <a:lumMod val="75000"/>
                  </a:schemeClr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153400" y="6477000"/>
            <a:ext cx="990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52A21-DA16-4A72-82EE-C9164E14B903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674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43800" y="6477000"/>
            <a:ext cx="16002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36E358-5BBE-4EE1-946C-3347AE90F65E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4700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73312"/>
            <a:ext cx="4040188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73312"/>
            <a:ext cx="4041775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76200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8BC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76200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8BC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43800" y="6477000"/>
            <a:ext cx="16002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192F32-8D4D-4F9D-ADE4-323AD88C8925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722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43800" y="6477000"/>
            <a:ext cx="16002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BB3C10-05E3-4EE8-BA22-661473373063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572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43800" y="6477000"/>
            <a:ext cx="16002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CB493-C3DD-4704-A7D7-8190A24DDADE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5333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73312"/>
            <a:ext cx="4040188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73312"/>
            <a:ext cx="4041775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76200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8BC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76200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8BC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43800" y="6477000"/>
            <a:ext cx="16002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1A0631-19FF-4D01-A2A9-6053B12C2434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6694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620000" y="6477000"/>
            <a:ext cx="15240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2CA2B5-AC20-4C47-AECF-098EBBFE85AA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6785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43800" y="6477000"/>
            <a:ext cx="16002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E0F97E-1154-4462-BA42-F38C3B877D16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632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5D98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553200"/>
            <a:ext cx="9144000" cy="3048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www.coreknowledge.org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3ABDC5-7142-4242-89BB-AB08B8F2E658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168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24525"/>
            <a:ext cx="9144000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7650" y="457200"/>
            <a:ext cx="1011238" cy="76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590800"/>
            <a:ext cx="7772400" cy="14700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US" altLang="en-US" noProof="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67200"/>
            <a:ext cx="6400800" cy="1219200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rgbClr val="78BCFF"/>
                </a:solidFill>
                <a:latin typeface="+mn-lt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US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139016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>
                <a:solidFill>
                  <a:schemeClr val="bg2">
                    <a:lumMod val="75000"/>
                  </a:schemeClr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153400" y="6477000"/>
            <a:ext cx="990600" cy="3048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B270D47-1600-4476-8B1D-4C464AE35CAF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424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hyperlink" Target="http://www.creativecommons.org/licenses/by-nc-sa/3.0/" TargetMode="Externa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2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11.xml"/><Relationship Id="rId9" Type="http://schemas.openxmlformats.org/officeDocument/2006/relationships/hyperlink" Target="http://www.creativecommons.org/licenses/by-nc-sa/3.0/" TargetMode="Externa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17.xml"/><Relationship Id="rId10" Type="http://schemas.openxmlformats.org/officeDocument/2006/relationships/hyperlink" Target="http://www.creativecommons.org/licenses/by-nc-sa/3.0/" TargetMode="External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21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23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22.xml"/><Relationship Id="rId9" Type="http://schemas.openxmlformats.org/officeDocument/2006/relationships/hyperlink" Target="http://www.creativecommons.org/licenses/by-nc-sa/3.0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77000"/>
            <a:ext cx="213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295BA57-3F9A-4EEE-A64D-6BBD78F8D45F}" type="slidenum">
              <a:rPr lang="en-US" alt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pic>
        <p:nvPicPr>
          <p:cNvPr id="1030" name="Picture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15050"/>
            <a:ext cx="91440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895600" y="6412468"/>
            <a:ext cx="533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2813"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srgbClr val="FFFFFF"/>
                </a:solidFill>
              </a:rPr>
              <a:t>© 2014 Core Knowledge Foundation. This work is licensed under a Creative Commons  Attribution-</a:t>
            </a:r>
            <a:r>
              <a:rPr lang="en-US" sz="900" dirty="0" err="1">
                <a:solidFill>
                  <a:srgbClr val="FFFFFF"/>
                </a:solidFill>
              </a:rPr>
              <a:t>NonCommercial</a:t>
            </a:r>
            <a:r>
              <a:rPr lang="en-US" sz="900" dirty="0">
                <a:solidFill>
                  <a:srgbClr val="FFFFFF"/>
                </a:solidFill>
              </a:rPr>
              <a:t>-</a:t>
            </a:r>
            <a:r>
              <a:rPr lang="en-US" sz="900" dirty="0" err="1">
                <a:solidFill>
                  <a:srgbClr val="FFFFFF"/>
                </a:solidFill>
              </a:rPr>
              <a:t>ShareAlike</a:t>
            </a:r>
            <a:r>
              <a:rPr lang="en-US" sz="900" dirty="0">
                <a:solidFill>
                  <a:srgbClr val="FFFFFF"/>
                </a:solidFill>
              </a:rPr>
              <a:t> 3.0 </a:t>
            </a:r>
            <a:r>
              <a:rPr lang="en-US" sz="900" dirty="0" err="1">
                <a:solidFill>
                  <a:srgbClr val="FFFFFF"/>
                </a:solidFill>
              </a:rPr>
              <a:t>Unported</a:t>
            </a:r>
            <a:r>
              <a:rPr lang="en-US" sz="900" dirty="0">
                <a:solidFill>
                  <a:srgbClr val="FFFFFF"/>
                </a:solidFill>
              </a:rPr>
              <a:t> License.  </a:t>
            </a:r>
            <a:r>
              <a:rPr lang="en-US" sz="900" dirty="0">
                <a:solidFill>
                  <a:srgbClr val="FFFFFF"/>
                </a:solidFill>
                <a:hlinkClick r:id="rId10"/>
              </a:rPr>
              <a:t>www.creativecommons.org/licenses/by-nc-sa/3.0/</a:t>
            </a:r>
            <a:endParaRPr lang="en-US" sz="900" dirty="0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6412992"/>
            <a:ext cx="484688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25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700" b="1">
          <a:solidFill>
            <a:srgbClr val="6060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857250" indent="-400050" algn="l" rtl="0" eaLnBrk="1" fontAlgn="base" hangingPunct="1">
        <a:spcBef>
          <a:spcPct val="20000"/>
        </a:spcBef>
        <a:spcAft>
          <a:spcPct val="0"/>
        </a:spcAft>
        <a:buSzPct val="50000"/>
        <a:buFont typeface="Wingdings" pitchFamily="2" charset="2"/>
        <a:buChar char="¦"/>
        <a:defRPr sz="2400" b="1">
          <a:solidFill>
            <a:srgbClr val="6060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20015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77000"/>
            <a:ext cx="213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bg1"/>
                </a:solidFill>
                <a:latin typeface="+mj-lt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DE887C71-338E-47B1-95C3-6C5569419767}" type="slidenum">
              <a:rPr lang="en-US" altLang="en-US">
                <a:solidFill>
                  <a:srgbClr val="FFFFFF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pic>
        <p:nvPicPr>
          <p:cNvPr id="1030" name="Picture 8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15050"/>
            <a:ext cx="91440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1"/>
          <p:cNvSpPr>
            <a:spLocks noChangeArrowheads="1"/>
          </p:cNvSpPr>
          <p:nvPr/>
        </p:nvSpPr>
        <p:spPr bwMode="auto">
          <a:xfrm>
            <a:off x="3001963" y="6411913"/>
            <a:ext cx="5334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900">
                <a:solidFill>
                  <a:srgbClr val="FFFFFF"/>
                </a:solidFill>
              </a:rPr>
              <a:t>© 2014 Core Knowledge Foundation. This work is licensed under a Creative Commons  Attribution-NonCommercial-ShareAlike 3.0 Unported License.  </a:t>
            </a:r>
            <a:r>
              <a:rPr lang="en-US" altLang="en-US" sz="900">
                <a:solidFill>
                  <a:srgbClr val="FFFFFF"/>
                </a:solidFill>
                <a:hlinkClick r:id="rId9"/>
              </a:rPr>
              <a:t>www.creativecommons.org/licenses/by-nc-sa/3.0/</a:t>
            </a:r>
            <a:endParaRPr lang="en-US" altLang="en-US" sz="900">
              <a:solidFill>
                <a:srgbClr val="FFFFFF"/>
              </a:solidFill>
            </a:endParaRPr>
          </a:p>
        </p:txBody>
      </p:sp>
      <p:pic>
        <p:nvPicPr>
          <p:cNvPr id="2" name="Picture 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6413500"/>
            <a:ext cx="4841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3530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fontAlgn="base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700" b="1">
          <a:solidFill>
            <a:srgbClr val="6060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857250" indent="-400050" algn="l" rtl="0" fontAlgn="base">
        <a:spcBef>
          <a:spcPct val="20000"/>
        </a:spcBef>
        <a:spcAft>
          <a:spcPct val="0"/>
        </a:spcAft>
        <a:buSzPct val="50000"/>
        <a:buFont typeface="Wingdings" pitchFamily="2" charset="2"/>
        <a:buChar char="¦"/>
        <a:defRPr sz="2400" b="1">
          <a:solidFill>
            <a:srgbClr val="6060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20015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77000"/>
            <a:ext cx="213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558B171-DCF1-4F9E-AD6F-A124255111FE}" type="slidenum">
              <a:rPr 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030" name="Picture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15050"/>
            <a:ext cx="91440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971800" y="6412468"/>
            <a:ext cx="533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2813"/>
            <a:r>
              <a:rPr lang="en-US" sz="900" dirty="0">
                <a:solidFill>
                  <a:srgbClr val="FFFFFF"/>
                </a:solidFill>
              </a:rPr>
              <a:t>© 2014 Core Knowledge Foundation. This work is licensed under a Creative Commons  Attribution-NonCommercial-ShareAlike 3.0 Unported License.  </a:t>
            </a:r>
            <a:r>
              <a:rPr lang="en-US" sz="900" dirty="0">
                <a:solidFill>
                  <a:srgbClr val="FFFFFF"/>
                </a:solidFill>
                <a:hlinkClick r:id="rId10"/>
              </a:rPr>
              <a:t>www.creativecommons.org/licenses/by-nc-sa/3.0/</a:t>
            </a:r>
            <a:endParaRPr lang="en-US" sz="900" dirty="0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6412992"/>
            <a:ext cx="484688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005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700" b="1">
          <a:solidFill>
            <a:srgbClr val="6060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857250" indent="-400050" algn="l" rtl="0" eaLnBrk="1" fontAlgn="base" hangingPunct="1">
        <a:spcBef>
          <a:spcPct val="20000"/>
        </a:spcBef>
        <a:spcAft>
          <a:spcPct val="0"/>
        </a:spcAft>
        <a:buSzPct val="50000"/>
        <a:buFont typeface="Wingdings" pitchFamily="2" charset="2"/>
        <a:buChar char="¦"/>
        <a:defRPr sz="2400" b="1">
          <a:solidFill>
            <a:srgbClr val="6060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20015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77000"/>
            <a:ext cx="213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bg1"/>
                </a:solidFill>
                <a:latin typeface="+mj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D65F294-D01D-4792-972D-709345206460}" type="slidenum">
              <a:rPr lang="en-US" alt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pic>
        <p:nvPicPr>
          <p:cNvPr id="1030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15050"/>
            <a:ext cx="91440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1"/>
          <p:cNvSpPr>
            <a:spLocks noChangeArrowheads="1"/>
          </p:cNvSpPr>
          <p:nvPr/>
        </p:nvSpPr>
        <p:spPr bwMode="auto">
          <a:xfrm>
            <a:off x="3001963" y="6411913"/>
            <a:ext cx="5334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900">
                <a:solidFill>
                  <a:srgbClr val="FFFFFF"/>
                </a:solidFill>
              </a:rPr>
              <a:t>© 2014 Core Knowledge Foundation. This work is licensed under a Creative Commons  Attribution-NonCommercial-ShareAlike 3.0 Unported License.  </a:t>
            </a:r>
            <a:r>
              <a:rPr lang="en-US" altLang="en-US" sz="900">
                <a:solidFill>
                  <a:srgbClr val="FFFFFF"/>
                </a:solidFill>
                <a:hlinkClick r:id="rId9"/>
              </a:rPr>
              <a:t>www.creativecommons.org/licenses/by-nc-sa/3.0/</a:t>
            </a:r>
            <a:endParaRPr lang="en-US" altLang="en-US" sz="900">
              <a:solidFill>
                <a:srgbClr val="FFFFFF"/>
              </a:solidFill>
            </a:endParaRPr>
          </a:p>
        </p:txBody>
      </p:sp>
      <p:pic>
        <p:nvPicPr>
          <p:cNvPr id="2" name="Picture 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6413500"/>
            <a:ext cx="4841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6863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700" b="1">
          <a:solidFill>
            <a:srgbClr val="6060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857250" indent="-400050" algn="l" rtl="0" eaLnBrk="0" fontAlgn="base" hangingPunct="0">
        <a:spcBef>
          <a:spcPct val="20000"/>
        </a:spcBef>
        <a:spcAft>
          <a:spcPct val="0"/>
        </a:spcAft>
        <a:buSzPct val="50000"/>
        <a:buFont typeface="Wingdings" pitchFamily="2" charset="2"/>
        <a:buChar char="¦"/>
        <a:defRPr sz="2400" b="1">
          <a:solidFill>
            <a:srgbClr val="6060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2001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nc-sa/3.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Creative Commons Licensing</a:t>
            </a:r>
          </a:p>
        </p:txBody>
      </p:sp>
      <p:sp>
        <p:nvSpPr>
          <p:cNvPr id="48131" name="Content Placeholder 3"/>
          <p:cNvSpPr>
            <a:spLocks noGrp="1"/>
          </p:cNvSpPr>
          <p:nvPr>
            <p:ph idx="1"/>
          </p:nvPr>
        </p:nvSpPr>
        <p:spPr>
          <a:xfrm>
            <a:off x="457200" y="1231900"/>
            <a:ext cx="8229600" cy="4525963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sz="1600" dirty="0" smtClean="0"/>
              <a:t>You are free:</a:t>
            </a:r>
          </a:p>
          <a:p>
            <a:pPr marL="0" indent="0"/>
            <a:r>
              <a:rPr lang="en-US" sz="1600" dirty="0" smtClean="0"/>
              <a:t>to Share — to copy, distribute and transmit the work </a:t>
            </a:r>
          </a:p>
          <a:p>
            <a:pPr marL="0" indent="0"/>
            <a:r>
              <a:rPr lang="en-US" sz="1600" dirty="0" smtClean="0"/>
              <a:t>to Remix — to adapt the work </a:t>
            </a:r>
          </a:p>
          <a:p>
            <a:pPr marL="0" indent="0">
              <a:buFontTx/>
              <a:buNone/>
            </a:pPr>
            <a:r>
              <a:rPr lang="en-US" sz="1600" dirty="0" smtClean="0"/>
              <a:t>Under the following conditions:</a:t>
            </a:r>
          </a:p>
          <a:p>
            <a:pPr marL="0" indent="0"/>
            <a:r>
              <a:rPr lang="en-US" sz="1600" dirty="0" smtClean="0"/>
              <a:t>Attribution — You must attribute the work in the following manner:</a:t>
            </a:r>
          </a:p>
          <a:p>
            <a:pPr lvl="1"/>
            <a:r>
              <a:rPr lang="en-US" sz="1200" dirty="0" smtClean="0"/>
              <a:t>This work is based on an original work of the Core Knowledge® Foundation made available through licensing under a Creative Commons  Attribution-NonCommercial-ShareAlike 3.0 Unported License.  This does not in any way imply that the Core Knowledge Foundation endorses this work.</a:t>
            </a:r>
          </a:p>
          <a:p>
            <a:pPr marL="0" indent="0"/>
            <a:r>
              <a:rPr lang="en-US" sz="1600" dirty="0" smtClean="0"/>
              <a:t>Noncommercial — You may not use this work for commercial purposes.</a:t>
            </a:r>
          </a:p>
          <a:p>
            <a:pPr marL="0" indent="0"/>
            <a:r>
              <a:rPr lang="en-US" sz="1600" dirty="0" smtClean="0"/>
              <a:t>Share Alike — If you alter, transform, or build upon this work, you may distribute the resulting work only under the same or similar license to this one. </a:t>
            </a:r>
          </a:p>
          <a:p>
            <a:pPr marL="0" indent="0">
              <a:buFontTx/>
              <a:buNone/>
            </a:pPr>
            <a:r>
              <a:rPr lang="en-US" sz="1600" dirty="0" smtClean="0"/>
              <a:t>With the understanding that: </a:t>
            </a:r>
          </a:p>
          <a:p>
            <a:pPr marL="0" indent="0"/>
            <a:r>
              <a:rPr lang="en-US" sz="1600" dirty="0" smtClean="0"/>
              <a:t>For any reuse or distribution, you must make clear to others the license terms of this work. The best way to do this is with a link to this web page: </a:t>
            </a:r>
            <a:r>
              <a:rPr lang="en-US" sz="1600" dirty="0" smtClean="0">
                <a:hlinkClick r:id="rId3"/>
              </a:rPr>
              <a:t>http://creativecommons.org/licenses/by-nc-sa/3.0/</a:t>
            </a:r>
            <a:r>
              <a:rPr lang="en-US" sz="1600" dirty="0" smtClean="0"/>
              <a:t>  </a:t>
            </a:r>
          </a:p>
          <a:p>
            <a:pPr marL="0" indent="0"/>
            <a:endParaRPr lang="en-US" sz="2000" dirty="0" smtClean="0"/>
          </a:p>
        </p:txBody>
      </p:sp>
      <p:sp>
        <p:nvSpPr>
          <p:cNvPr id="48133" name="Rectangle 8"/>
          <p:cNvSpPr>
            <a:spLocks noGrp="1" noChangeArrowheads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EE48750-DE90-43DC-BCBD-D5C3986B2EA9}" type="slidenum">
              <a:rPr lang="en-US" smtClean="0">
                <a:solidFill>
                  <a:srgbClr val="FFFFFF"/>
                </a:solidFill>
                <a:latin typeface="CartoGothic Std" pitchFamily="34" charset="0"/>
              </a:rPr>
              <a:pPr eaLnBrk="1" hangingPunct="1"/>
              <a:t>1</a:t>
            </a:fld>
            <a:endParaRPr lang="en-US" dirty="0" smtClean="0">
              <a:solidFill>
                <a:srgbClr val="FFFFFF"/>
              </a:solidFill>
              <a:latin typeface="CartoGothic Std" pitchFamily="34" charset="0"/>
            </a:endParaRPr>
          </a:p>
        </p:txBody>
      </p:sp>
      <p:pic>
        <p:nvPicPr>
          <p:cNvPr id="48132" name="Picture 4" descr="by-nc-sa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9000" y="1704975"/>
            <a:ext cx="1227138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064536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Gather Your Thoughts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96217"/>
            <a:ext cx="3505200" cy="4329946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sz="2800" dirty="0" smtClean="0"/>
              <a:t>Record an idea for: </a:t>
            </a:r>
          </a:p>
          <a:p>
            <a:pPr>
              <a:defRPr/>
            </a:pPr>
            <a:r>
              <a:rPr lang="en-US" sz="2800" dirty="0">
                <a:solidFill>
                  <a:srgbClr val="990000"/>
                </a:solidFill>
              </a:rPr>
              <a:t>refining or building upon </a:t>
            </a:r>
            <a:r>
              <a:rPr lang="en-US" sz="2800" dirty="0"/>
              <a:t>implementation of the lesson component.</a:t>
            </a:r>
          </a:p>
          <a:p>
            <a:pPr>
              <a:defRPr/>
            </a:pPr>
            <a:r>
              <a:rPr lang="en-US" sz="2800" dirty="0"/>
              <a:t>providing feedback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9EE37-C73B-48E6-9F1A-9953666ABA6B}" type="slidenum">
              <a:rPr lang="en-US" smtClean="0">
                <a:solidFill>
                  <a:srgbClr val="FFFFFF"/>
                </a:solidFill>
              </a:rPr>
              <a:pPr/>
              <a:t>10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1462" y="1796217"/>
            <a:ext cx="4193221" cy="3241023"/>
          </a:xfrm>
          <a:prstGeom prst="rect">
            <a:avLst/>
          </a:prstGeom>
          <a:noFill/>
          <a:ln w="9525">
            <a:solidFill>
              <a:schemeClr val="bg2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4876800" y="3581400"/>
            <a:ext cx="914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>
                <a:solidFill>
                  <a:srgbClr val="990000"/>
                </a:solidFill>
                <a:sym typeface="Wingdings"/>
              </a:rPr>
              <a:t></a:t>
            </a:r>
            <a:endParaRPr lang="en-US" sz="4000" dirty="0">
              <a:solidFill>
                <a:srgbClr val="99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20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0247" y="1766645"/>
            <a:ext cx="4228706" cy="3270595"/>
          </a:xfrm>
          <a:prstGeom prst="rect">
            <a:avLst/>
          </a:prstGeom>
          <a:noFill/>
          <a:ln w="9525">
            <a:solidFill>
              <a:schemeClr val="bg2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Round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66645"/>
            <a:ext cx="3657600" cy="2424355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dirty="0">
                <a:solidFill>
                  <a:srgbClr val="990000"/>
                </a:solidFill>
              </a:rPr>
              <a:t>Person 3</a:t>
            </a:r>
            <a:r>
              <a:rPr lang="en-US" dirty="0" smtClean="0">
                <a:solidFill>
                  <a:srgbClr val="990000"/>
                </a:solidFill>
              </a:rPr>
              <a:t>, </a:t>
            </a:r>
            <a:r>
              <a:rPr lang="en-US" dirty="0"/>
              <a:t>demonstrate your lesson component</a:t>
            </a:r>
            <a:r>
              <a:rPr lang="en-US" dirty="0" smtClean="0"/>
              <a:t>.</a:t>
            </a:r>
            <a:endParaRPr lang="en-US" dirty="0"/>
          </a:p>
          <a:p>
            <a:pPr>
              <a:spcAft>
                <a:spcPts val="1200"/>
              </a:spcAft>
            </a:pPr>
            <a:r>
              <a:rPr lang="en-US" dirty="0"/>
              <a:t>Persons </a:t>
            </a:r>
            <a:r>
              <a:rPr lang="en-US" dirty="0" smtClean="0">
                <a:solidFill>
                  <a:srgbClr val="990000"/>
                </a:solidFill>
              </a:rPr>
              <a:t>1 </a:t>
            </a:r>
            <a:r>
              <a:rPr lang="en-US" dirty="0">
                <a:solidFill>
                  <a:srgbClr val="990000"/>
                </a:solidFill>
              </a:rPr>
              <a:t>&amp; </a:t>
            </a:r>
            <a:r>
              <a:rPr lang="en-US" dirty="0" smtClean="0">
                <a:solidFill>
                  <a:srgbClr val="990000"/>
                </a:solidFill>
              </a:rPr>
              <a:t>2</a:t>
            </a:r>
            <a:r>
              <a:rPr lang="en-US" dirty="0" smtClean="0"/>
              <a:t>, </a:t>
            </a:r>
            <a:r>
              <a:rPr lang="en-US" dirty="0"/>
              <a:t>take note of critical behaviors exhibited. 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9EE37-C73B-48E6-9F1A-9953666ABA6B}" type="slidenum">
              <a:rPr lang="en-US" smtClean="0">
                <a:solidFill>
                  <a:srgbClr val="FFFFFF"/>
                </a:solidFill>
              </a:rPr>
              <a:pPr/>
              <a:t>11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129071" y="2377591"/>
            <a:ext cx="914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>
                <a:solidFill>
                  <a:srgbClr val="990000"/>
                </a:solidFill>
                <a:sym typeface="Wingdings"/>
              </a:rPr>
              <a:t></a:t>
            </a:r>
            <a:endParaRPr lang="en-US" sz="4000" dirty="0">
              <a:solidFill>
                <a:srgbClr val="99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653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0247" y="1766645"/>
            <a:ext cx="4228706" cy="3270595"/>
          </a:xfrm>
          <a:prstGeom prst="rect">
            <a:avLst/>
          </a:prstGeom>
          <a:noFill/>
          <a:ln w="9525">
            <a:solidFill>
              <a:schemeClr val="bg2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Gather Your Thoughts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>
              <a:spcAft>
                <a:spcPts val="1200"/>
              </a:spcAft>
              <a:defRPr/>
            </a:pPr>
            <a:r>
              <a:rPr lang="en-US" sz="2800" dirty="0" smtClean="0"/>
              <a:t>Record ideas for refinement and feedback</a:t>
            </a:r>
          </a:p>
          <a:p>
            <a:pPr marL="0" indent="0">
              <a:spcAft>
                <a:spcPts val="1200"/>
              </a:spcAft>
              <a:buNone/>
              <a:defRPr/>
            </a:pPr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9EE37-C73B-48E6-9F1A-9953666ABA6B}" type="slidenum">
              <a:rPr lang="en-US" smtClean="0">
                <a:solidFill>
                  <a:srgbClr val="FFFFFF"/>
                </a:solidFill>
              </a:rPr>
              <a:pPr/>
              <a:t>12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968834" y="3598898"/>
            <a:ext cx="914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>
                <a:solidFill>
                  <a:srgbClr val="990000"/>
                </a:solidFill>
                <a:sym typeface="Wingdings"/>
              </a:rPr>
              <a:t></a:t>
            </a:r>
            <a:endParaRPr lang="en-US" sz="4000" dirty="0">
              <a:solidFill>
                <a:srgbClr val="99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87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Share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US" sz="2800" dirty="0" smtClean="0"/>
              <a:t>Open Exchange focusing on:</a:t>
            </a:r>
          </a:p>
          <a:p>
            <a:pPr marL="514350" indent="-514350">
              <a:spcAft>
                <a:spcPts val="600"/>
              </a:spcAft>
              <a:buFont typeface="+mj-lt"/>
              <a:buAutoNum type="arabicPeriod"/>
            </a:pPr>
            <a:r>
              <a:rPr lang="en-US" sz="2800" dirty="0" smtClean="0"/>
              <a:t>broad</a:t>
            </a:r>
            <a:r>
              <a:rPr lang="en-US" sz="2800" baseline="0" dirty="0" smtClean="0"/>
              <a:t> ideas of how to </a:t>
            </a:r>
            <a:r>
              <a:rPr lang="en-US" sz="2800" dirty="0" smtClean="0">
                <a:solidFill>
                  <a:srgbClr val="990000"/>
                </a:solidFill>
              </a:rPr>
              <a:t>refine, or build upon </a:t>
            </a:r>
            <a:r>
              <a:rPr lang="en-US" sz="2800" dirty="0" smtClean="0"/>
              <a:t>the implementation of</a:t>
            </a:r>
            <a:r>
              <a:rPr lang="en-US" sz="2800" baseline="0" dirty="0" smtClean="0"/>
              <a:t> a spelling alternative lesson.</a:t>
            </a:r>
          </a:p>
          <a:p>
            <a:pPr marL="514350" indent="-514350">
              <a:spcAft>
                <a:spcPts val="600"/>
              </a:spcAft>
              <a:buFont typeface="+mj-lt"/>
              <a:buAutoNum type="arabicPeriod"/>
            </a:pPr>
            <a:r>
              <a:rPr lang="en-US" sz="2800" b="1" kern="1200" dirty="0" smtClean="0">
                <a:effectLst/>
              </a:rPr>
              <a:t>ideas on </a:t>
            </a:r>
            <a:r>
              <a:rPr lang="en-US" sz="2800" b="1" kern="1200" dirty="0" smtClean="0">
                <a:solidFill>
                  <a:srgbClr val="990000"/>
                </a:solidFill>
                <a:effectLst/>
              </a:rPr>
              <a:t>providing feedback </a:t>
            </a:r>
            <a:r>
              <a:rPr lang="en-US" sz="2800" b="1" kern="1200" dirty="0" smtClean="0">
                <a:effectLst/>
              </a:rPr>
              <a:t>for different components of the lesson. 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9EE37-C73B-48E6-9F1A-9953666ABA6B}" type="slidenum">
              <a:rPr lang="en-US" smtClean="0">
                <a:solidFill>
                  <a:srgbClr val="FFFFFF"/>
                </a:solidFill>
              </a:rPr>
              <a:pPr/>
              <a:t>13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33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342900" marR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sz="2000" dirty="0" smtClean="0"/>
              <a:t>What are the 2–3 most important key ideas you learned about basic code and spelling alternative lessons?</a:t>
            </a:r>
          </a:p>
          <a:p>
            <a:pPr marL="342900" marR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sz="2000" dirty="0" smtClean="0"/>
              <a:t>How do these key ideas impact how you implement these lessons in your classroom? </a:t>
            </a:r>
          </a:p>
          <a:p>
            <a:endParaRPr lang="en-US" sz="20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4063150" y="2373312"/>
            <a:ext cx="4041775" cy="3951288"/>
          </a:xfrm>
        </p:spPr>
        <p:txBody>
          <a:bodyPr/>
          <a:lstStyle/>
          <a:p>
            <a:r>
              <a:rPr lang="en-US" sz="2000" dirty="0"/>
              <a:t>What are the </a:t>
            </a:r>
            <a:r>
              <a:rPr lang="en-US" sz="2000" dirty="0" smtClean="0"/>
              <a:t>2–3 </a:t>
            </a:r>
            <a:r>
              <a:rPr lang="en-US" sz="2000" dirty="0"/>
              <a:t>most important key ideas you need to keep in mind when observing </a:t>
            </a:r>
            <a:r>
              <a:rPr lang="en-US" sz="2000" dirty="0" smtClean="0"/>
              <a:t>and providing </a:t>
            </a:r>
            <a:r>
              <a:rPr lang="en-US" sz="2000" dirty="0"/>
              <a:t>feedback on a specific lesson </a:t>
            </a:r>
            <a:r>
              <a:rPr lang="en-US" sz="2000" dirty="0" smtClean="0"/>
              <a:t>type?</a:t>
            </a:r>
            <a:endParaRPr lang="en-US" sz="20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4063150" y="1600200"/>
            <a:ext cx="4041775" cy="762000"/>
          </a:xfrm>
        </p:spPr>
        <p:txBody>
          <a:bodyPr/>
          <a:lstStyle/>
          <a:p>
            <a:r>
              <a:rPr lang="en-US" dirty="0" smtClean="0">
                <a:solidFill>
                  <a:srgbClr val="990000"/>
                </a:solidFill>
              </a:rPr>
              <a:t>Administrators &amp; Coaches</a:t>
            </a:r>
            <a:endParaRPr lang="en-US" dirty="0">
              <a:solidFill>
                <a:srgbClr val="99000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90000"/>
                </a:solidFill>
              </a:rPr>
              <a:t>Teachers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14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3918466"/>
            <a:ext cx="1752600" cy="2320750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396987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5800" y="2362200"/>
            <a:ext cx="7772400" cy="1470025"/>
          </a:xfrm>
        </p:spPr>
        <p:txBody>
          <a:bodyPr/>
          <a:lstStyle/>
          <a:p>
            <a:r>
              <a:rPr lang="en-US" dirty="0" smtClean="0"/>
              <a:t>Session 8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371600" y="3581400"/>
            <a:ext cx="6400800" cy="1219200"/>
          </a:xfrm>
        </p:spPr>
        <p:txBody>
          <a:bodyPr/>
          <a:lstStyle/>
          <a:p>
            <a:r>
              <a:rPr lang="en-US" dirty="0" smtClean="0"/>
              <a:t> Role Play and Observation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24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b="0" dirty="0" smtClean="0"/>
          </a:p>
          <a:p>
            <a:pPr>
              <a:buNone/>
            </a:pPr>
            <a:endParaRPr lang="en-US" b="0" dirty="0" smtClean="0"/>
          </a:p>
          <a:p>
            <a:pPr>
              <a:buNone/>
            </a:pPr>
            <a:r>
              <a:rPr lang="en-US" b="0" dirty="0" smtClean="0"/>
              <a:t>	We will be able to </a:t>
            </a:r>
            <a:r>
              <a:rPr lang="en-US" dirty="0" smtClean="0">
                <a:solidFill>
                  <a:srgbClr val="990000"/>
                </a:solidFill>
              </a:rPr>
              <a:t>practice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b="0" dirty="0" smtClean="0"/>
              <a:t>and </a:t>
            </a:r>
            <a:r>
              <a:rPr lang="en-US" dirty="0" smtClean="0">
                <a:solidFill>
                  <a:srgbClr val="990000"/>
                </a:solidFill>
              </a:rPr>
              <a:t>identify behaviors </a:t>
            </a:r>
            <a:r>
              <a:rPr lang="en-US" b="0" dirty="0" smtClean="0"/>
              <a:t>central to </a:t>
            </a:r>
            <a:r>
              <a:rPr lang="en-US" dirty="0" smtClean="0">
                <a:solidFill>
                  <a:srgbClr val="990000"/>
                </a:solidFill>
              </a:rPr>
              <a:t>high-quality implementation </a:t>
            </a:r>
            <a:r>
              <a:rPr lang="en-US" b="0" dirty="0" smtClean="0"/>
              <a:t>of a CKLA </a:t>
            </a:r>
            <a:r>
              <a:rPr lang="en-US" dirty="0" smtClean="0">
                <a:solidFill>
                  <a:srgbClr val="990000"/>
                </a:solidFill>
              </a:rPr>
              <a:t>Skills lesson</a:t>
            </a:r>
            <a:r>
              <a:rPr lang="en-US" b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9EE37-C73B-48E6-9F1A-9953666ABA6B}" type="slidenum">
              <a:rPr lang="en-US" smtClean="0">
                <a:solidFill>
                  <a:srgbClr val="FFFFFF"/>
                </a:solidFill>
              </a:rPr>
              <a:pPr/>
              <a:t>3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74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Framing the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33400"/>
            <a:ext cx="5257800" cy="3687763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en-US" sz="2600" dirty="0" smtClean="0"/>
              <a:t>Opportunity to practice:</a:t>
            </a:r>
          </a:p>
          <a:p>
            <a:pPr>
              <a:spcAft>
                <a:spcPts val="600"/>
              </a:spcAft>
            </a:pPr>
            <a:r>
              <a:rPr lang="en-US" sz="2600" dirty="0" smtClean="0">
                <a:solidFill>
                  <a:srgbClr val="990000"/>
                </a:solidFill>
              </a:rPr>
              <a:t>demonstrating</a:t>
            </a:r>
            <a:r>
              <a:rPr lang="en-US" sz="2600" dirty="0" smtClean="0">
                <a:solidFill>
                  <a:srgbClr val="C00000"/>
                </a:solidFill>
              </a:rPr>
              <a:t> </a:t>
            </a:r>
            <a:r>
              <a:rPr lang="en-US" sz="2600" dirty="0" smtClean="0"/>
              <a:t>the</a:t>
            </a:r>
            <a:r>
              <a:rPr lang="en-US" sz="2600" dirty="0" smtClean="0">
                <a:solidFill>
                  <a:srgbClr val="C00000"/>
                </a:solidFill>
              </a:rPr>
              <a:t> </a:t>
            </a:r>
            <a:r>
              <a:rPr lang="en-US" sz="2600" dirty="0" smtClean="0">
                <a:solidFill>
                  <a:srgbClr val="990000"/>
                </a:solidFill>
              </a:rPr>
              <a:t>critical behaviors </a:t>
            </a:r>
            <a:r>
              <a:rPr lang="en-US" sz="2600" dirty="0" smtClean="0"/>
              <a:t>associated with the lesson component</a:t>
            </a:r>
          </a:p>
          <a:p>
            <a:pPr>
              <a:spcAft>
                <a:spcPts val="600"/>
              </a:spcAft>
            </a:pPr>
            <a:r>
              <a:rPr lang="en-US" sz="2600" dirty="0" smtClean="0"/>
              <a:t>considering ideas for </a:t>
            </a:r>
            <a:r>
              <a:rPr lang="en-US" sz="2600" dirty="0" smtClean="0">
                <a:solidFill>
                  <a:srgbClr val="990000"/>
                </a:solidFill>
              </a:rPr>
              <a:t>refining or building upon </a:t>
            </a:r>
            <a:r>
              <a:rPr lang="en-US" sz="2600" dirty="0" smtClean="0"/>
              <a:t>lesson implementation.</a:t>
            </a:r>
          </a:p>
          <a:p>
            <a:pPr>
              <a:spcAft>
                <a:spcPts val="600"/>
              </a:spcAft>
            </a:pPr>
            <a:r>
              <a:rPr lang="en-US" sz="2600" dirty="0"/>
              <a:t>f</a:t>
            </a:r>
            <a:r>
              <a:rPr lang="en-US" sz="2600" dirty="0" smtClean="0"/>
              <a:t>ormulating feedback</a:t>
            </a:r>
          </a:p>
          <a:p>
            <a:pPr>
              <a:spcAft>
                <a:spcPts val="600"/>
              </a:spcAft>
            </a:pPr>
            <a:endParaRPr lang="en-US" sz="2600" dirty="0" smtClean="0"/>
          </a:p>
          <a:p>
            <a:pPr>
              <a:spcAft>
                <a:spcPts val="600"/>
              </a:spcAft>
            </a:pPr>
            <a:endParaRPr lang="en-US" sz="2600" dirty="0" smtClean="0"/>
          </a:p>
          <a:p>
            <a:pPr lvl="1"/>
            <a:endParaRPr lang="en-US" sz="2600" dirty="0" smtClean="0"/>
          </a:p>
          <a:p>
            <a:pPr lvl="1"/>
            <a:endParaRPr lang="en-US" sz="2600" dirty="0" smtClean="0"/>
          </a:p>
          <a:p>
            <a:endParaRPr lang="en-US" sz="2600" dirty="0" smtClean="0"/>
          </a:p>
          <a:p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9EE37-C73B-48E6-9F1A-9953666ABA6B}" type="slidenum">
              <a:rPr lang="en-US" smtClean="0">
                <a:solidFill>
                  <a:srgbClr val="FFFFFF"/>
                </a:solidFill>
              </a:rPr>
              <a:pPr/>
              <a:t>4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1" y="1676400"/>
            <a:ext cx="833234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600" dirty="0"/>
              <a:t>Take turns teaching components of the spelling alternative lesson you examined in Session </a:t>
            </a:r>
            <a:r>
              <a:rPr lang="en-US" sz="2600" dirty="0" smtClean="0"/>
              <a:t>7. 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846217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Preparing for Role Play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096000" cy="4525963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400" baseline="0" dirty="0" smtClean="0"/>
              <a:t>Regroup in your triads from the last activity.</a:t>
            </a:r>
          </a:p>
          <a:p>
            <a:pPr>
              <a:spcBef>
                <a:spcPts val="1200"/>
              </a:spcBef>
            </a:pPr>
            <a:r>
              <a:rPr lang="en-US" sz="2400" dirty="0" smtClean="0"/>
              <a:t>Locate the </a:t>
            </a:r>
            <a:r>
              <a:rPr lang="en-US" sz="2400" i="1" dirty="0" smtClean="0"/>
              <a:t>Spelling </a:t>
            </a:r>
            <a:r>
              <a:rPr lang="en-US" sz="2400" i="1" dirty="0"/>
              <a:t>Alternatives Lesson Quality Implementation </a:t>
            </a:r>
            <a:r>
              <a:rPr lang="en-US" sz="2400" i="1" dirty="0" smtClean="0"/>
              <a:t>Checklist (</a:t>
            </a:r>
            <a:r>
              <a:rPr lang="en-US" sz="2400" dirty="0" smtClean="0"/>
              <a:t>with reflection)</a:t>
            </a:r>
          </a:p>
          <a:p>
            <a:pPr>
              <a:spcBef>
                <a:spcPts val="1200"/>
              </a:spcBef>
            </a:pPr>
            <a:r>
              <a:rPr lang="en-US" sz="2400" dirty="0" smtClean="0"/>
              <a:t>Determine who will practice teaching</a:t>
            </a:r>
            <a:r>
              <a:rPr lang="en-US" sz="2400" baseline="0" dirty="0" smtClean="0"/>
              <a:t> specific components:</a:t>
            </a:r>
          </a:p>
          <a:p>
            <a:pPr marL="857250" marR="0" lvl="1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9EE37-C73B-48E6-9F1A-9953666ABA6B}" type="slidenum">
              <a:rPr lang="en-US" smtClean="0">
                <a:solidFill>
                  <a:srgbClr val="FFFFFF"/>
                </a:solidFill>
              </a:rPr>
              <a:pPr/>
              <a:t>5</a:t>
            </a:fld>
            <a:endParaRPr lang="en-US" dirty="0">
              <a:solidFill>
                <a:srgbClr val="FFFFFF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573850"/>
              </p:ext>
            </p:extLst>
          </p:nvPr>
        </p:nvGraphicFramePr>
        <p:xfrm>
          <a:off x="838200" y="4519550"/>
          <a:ext cx="5943600" cy="1670736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1485900"/>
                <a:gridCol w="1485900"/>
                <a:gridCol w="1485900"/>
                <a:gridCol w="1485900"/>
              </a:tblGrid>
              <a:tr h="267645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</a:tr>
              <a:tr h="26764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Person </a:t>
                      </a:r>
                      <a:r>
                        <a:rPr lang="en-US" sz="1600" b="1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Warm-up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Warm-up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Introducing</a:t>
                      </a:r>
                    </a:p>
                  </a:txBody>
                  <a:tcPr/>
                </a:tc>
              </a:tr>
              <a:tr h="29197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Person </a:t>
                      </a:r>
                      <a:r>
                        <a:rPr lang="en-US" sz="1600" b="1" dirty="0" smtClean="0"/>
                        <a:t>2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Introducing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Introducing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Reviewing</a:t>
                      </a:r>
                      <a:endParaRPr lang="en-US" sz="1600" dirty="0"/>
                    </a:p>
                  </a:txBody>
                  <a:tcPr/>
                </a:tc>
              </a:tr>
              <a:tr h="66489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Person </a:t>
                      </a:r>
                      <a:r>
                        <a:rPr lang="en-US" sz="1600" b="1" dirty="0" smtClean="0"/>
                        <a:t>3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Practice in Context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Practice in Context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Practice in Context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14758">
            <a:off x="6397742" y="1914258"/>
            <a:ext cx="2303369" cy="1760640"/>
          </a:xfrm>
          <a:prstGeom prst="rect">
            <a:avLst/>
          </a:prstGeom>
          <a:noFill/>
          <a:ln w="9525">
            <a:solidFill>
              <a:schemeClr val="bg2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855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Your Section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9357579"/>
              </p:ext>
            </p:extLst>
          </p:nvPr>
        </p:nvGraphicFramePr>
        <p:xfrm>
          <a:off x="457200" y="1600200"/>
          <a:ext cx="8229600" cy="4343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457200"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K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Warm- 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Short Vowel Sounds (p. 62)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Sound</a:t>
                      </a:r>
                      <a:r>
                        <a:rPr lang="en-US" baseline="0" dirty="0" smtClean="0"/>
                        <a:t> Riddles </a:t>
                      </a:r>
                    </a:p>
                    <a:p>
                      <a:r>
                        <a:rPr lang="en-US" dirty="0" smtClean="0"/>
                        <a:t>(p.</a:t>
                      </a:r>
                      <a:r>
                        <a:rPr lang="en-US" baseline="0" dirty="0" smtClean="0"/>
                        <a:t> 49)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Introducing the Spelling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Double-Letter Spellings</a:t>
                      </a:r>
                      <a:r>
                        <a:rPr lang="en-US" baseline="0" dirty="0" smtClean="0"/>
                        <a:t> for Consonant Sounds </a:t>
                      </a:r>
                    </a:p>
                    <a:p>
                      <a:r>
                        <a:rPr lang="en-US" baseline="0" dirty="0" smtClean="0"/>
                        <a:t>(pp. 62-63)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Teacher</a:t>
                      </a:r>
                      <a:r>
                        <a:rPr lang="en-US" baseline="0" dirty="0" smtClean="0"/>
                        <a:t> Modeling </a:t>
                      </a:r>
                      <a:r>
                        <a:rPr lang="en-US" dirty="0" smtClean="0"/>
                        <a:t>(p.</a:t>
                      </a:r>
                      <a:r>
                        <a:rPr lang="en-US" baseline="0" dirty="0" smtClean="0"/>
                        <a:t> 49- 50)</a:t>
                      </a:r>
                      <a:endParaRPr lang="en-US" b="1" baseline="0" dirty="0" smtClean="0"/>
                    </a:p>
                    <a:p>
                      <a:pPr>
                        <a:spcBef>
                          <a:spcPts val="1800"/>
                        </a:spcBef>
                      </a:pPr>
                      <a:r>
                        <a:rPr lang="en-US" b="1" baseline="0" dirty="0" smtClean="0"/>
                        <a:t>6.2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Today’s Focus Spelling </a:t>
                      </a:r>
                    </a:p>
                    <a:p>
                      <a:r>
                        <a:rPr lang="en-US" dirty="0" smtClean="0"/>
                        <a:t>(pp. 28-29)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Reviewing the Spelling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Chaining </a:t>
                      </a:r>
                    </a:p>
                    <a:p>
                      <a:r>
                        <a:rPr lang="en-US" dirty="0" smtClean="0"/>
                        <a:t>(p. 29)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Spelling in context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Word Sort </a:t>
                      </a:r>
                    </a:p>
                    <a:p>
                      <a:r>
                        <a:rPr lang="en-US" dirty="0" smtClean="0"/>
                        <a:t>(p. 65)</a:t>
                      </a:r>
                      <a:endParaRPr lang="en-US" b="1" dirty="0" smtClean="0"/>
                    </a:p>
                    <a:p>
                      <a:pPr>
                        <a:spcBef>
                          <a:spcPts val="1800"/>
                        </a:spcBef>
                      </a:pPr>
                      <a:r>
                        <a:rPr lang="en-US" b="1" dirty="0" smtClean="0"/>
                        <a:t>10.1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Fill in the Blank (p. 50)</a:t>
                      </a:r>
                      <a:endParaRPr lang="en-US" b="1" dirty="0" smtClean="0"/>
                    </a:p>
                    <a:p>
                      <a:pPr>
                        <a:spcBef>
                          <a:spcPts val="1800"/>
                        </a:spcBef>
                      </a:pPr>
                      <a:r>
                        <a:rPr lang="en-US" b="1" dirty="0" smtClean="0"/>
                        <a:t>6.3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Word sort </a:t>
                      </a:r>
                    </a:p>
                    <a:p>
                      <a:r>
                        <a:rPr lang="en-US" dirty="0" smtClean="0"/>
                        <a:t>(p. 30)</a:t>
                      </a:r>
                    </a:p>
                    <a:p>
                      <a:pPr>
                        <a:spcBef>
                          <a:spcPts val="1800"/>
                        </a:spcBef>
                      </a:pPr>
                      <a:r>
                        <a:rPr lang="en-US" b="1" dirty="0" smtClean="0"/>
                        <a:t>3.1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9EE37-C73B-48E6-9F1A-9953666ABA6B}" type="slidenum">
              <a:rPr lang="en-US" smtClean="0">
                <a:solidFill>
                  <a:srgbClr val="FFFFFF"/>
                </a:solidFill>
              </a:rPr>
              <a:pPr/>
              <a:t>6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1462" y="1813960"/>
            <a:ext cx="4216878" cy="3223280"/>
          </a:xfrm>
          <a:prstGeom prst="rect">
            <a:avLst/>
          </a:prstGeom>
          <a:noFill/>
          <a:ln w="9525">
            <a:solidFill>
              <a:schemeClr val="bg2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Round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13960"/>
            <a:ext cx="3581400" cy="245324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dirty="0" smtClean="0">
                <a:solidFill>
                  <a:srgbClr val="990000"/>
                </a:solidFill>
              </a:rPr>
              <a:t>Person</a:t>
            </a:r>
            <a:r>
              <a:rPr lang="en-US" baseline="0" dirty="0" smtClean="0">
                <a:solidFill>
                  <a:srgbClr val="990000"/>
                </a:solidFill>
              </a:rPr>
              <a:t> 1</a:t>
            </a:r>
            <a:r>
              <a:rPr lang="en-US" baseline="0" dirty="0" smtClean="0"/>
              <a:t>, </a:t>
            </a:r>
            <a:r>
              <a:rPr lang="en-US" dirty="0" smtClean="0"/>
              <a:t>demonstrate your lesson component.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Persons </a:t>
            </a:r>
            <a:r>
              <a:rPr lang="en-US" dirty="0" smtClean="0">
                <a:solidFill>
                  <a:srgbClr val="990000"/>
                </a:solidFill>
              </a:rPr>
              <a:t>2 &amp;</a:t>
            </a:r>
            <a:r>
              <a:rPr lang="en-US" baseline="0" dirty="0" smtClean="0">
                <a:solidFill>
                  <a:srgbClr val="990000"/>
                </a:solidFill>
              </a:rPr>
              <a:t> 3</a:t>
            </a:r>
            <a:r>
              <a:rPr lang="en-US" baseline="0" dirty="0" smtClean="0"/>
              <a:t>, take note of critical behaviors exhibited.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9EE37-C73B-48E6-9F1A-9953666ABA6B}" type="slidenum">
              <a:rPr lang="en-US" smtClean="0">
                <a:solidFill>
                  <a:srgbClr val="FFFFFF"/>
                </a:solidFill>
              </a:rPr>
              <a:pPr/>
              <a:t>7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391400" y="2349710"/>
            <a:ext cx="914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>
                <a:solidFill>
                  <a:srgbClr val="990000"/>
                </a:solidFill>
                <a:sym typeface="Wingdings"/>
              </a:rPr>
              <a:t></a:t>
            </a:r>
            <a:endParaRPr lang="en-US" sz="4000" dirty="0">
              <a:solidFill>
                <a:srgbClr val="99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842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1462" y="1813960"/>
            <a:ext cx="4216878" cy="3223280"/>
          </a:xfrm>
          <a:prstGeom prst="rect">
            <a:avLst/>
          </a:prstGeom>
          <a:noFill/>
          <a:ln w="9525">
            <a:solidFill>
              <a:schemeClr val="bg2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Gather Your Thoughts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13960"/>
            <a:ext cx="3581400" cy="4312203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dirty="0" smtClean="0"/>
              <a:t>Record ideas for</a:t>
            </a:r>
            <a:r>
              <a:rPr lang="en-US" sz="2800" dirty="0" smtClean="0"/>
              <a:t>: </a:t>
            </a:r>
            <a:endParaRPr lang="en-US" sz="2800" dirty="0" smtClean="0">
              <a:solidFill>
                <a:srgbClr val="990000"/>
              </a:solidFill>
            </a:endParaRPr>
          </a:p>
          <a:p>
            <a:pPr>
              <a:defRPr/>
            </a:pPr>
            <a:r>
              <a:rPr lang="en-US" sz="2800" dirty="0" smtClean="0">
                <a:solidFill>
                  <a:srgbClr val="990000"/>
                </a:solidFill>
              </a:rPr>
              <a:t>refining or building upon </a:t>
            </a:r>
            <a:r>
              <a:rPr lang="en-US" sz="2800" dirty="0" smtClean="0"/>
              <a:t>implementation of </a:t>
            </a:r>
            <a:r>
              <a:rPr lang="en-US" sz="2800" dirty="0"/>
              <a:t>the lesson component</a:t>
            </a:r>
            <a:r>
              <a:rPr lang="en-US" sz="2800" dirty="0" smtClean="0"/>
              <a:t>.</a:t>
            </a:r>
          </a:p>
          <a:p>
            <a:pPr>
              <a:defRPr/>
            </a:pPr>
            <a:r>
              <a:rPr lang="en-US" sz="2800" dirty="0" smtClean="0"/>
              <a:t>providing feedback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9EE37-C73B-48E6-9F1A-9953666ABA6B}" type="slidenum">
              <a:rPr lang="en-US" smtClean="0">
                <a:solidFill>
                  <a:srgbClr val="FFFFFF"/>
                </a:solidFill>
              </a:rPr>
              <a:pPr/>
              <a:t>8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876800" y="3962400"/>
            <a:ext cx="914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>
                <a:solidFill>
                  <a:srgbClr val="990000"/>
                </a:solidFill>
                <a:sym typeface="Wingdings"/>
              </a:rPr>
              <a:t></a:t>
            </a:r>
            <a:endParaRPr lang="en-US" sz="4000" dirty="0">
              <a:solidFill>
                <a:srgbClr val="99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305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1462" y="1796217"/>
            <a:ext cx="4193221" cy="3241023"/>
          </a:xfrm>
          <a:prstGeom prst="rect">
            <a:avLst/>
          </a:prstGeom>
          <a:noFill/>
          <a:ln w="9525">
            <a:solidFill>
              <a:schemeClr val="bg2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Round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96217"/>
            <a:ext cx="3657600" cy="2166183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dirty="0">
                <a:solidFill>
                  <a:srgbClr val="990000"/>
                </a:solidFill>
              </a:rPr>
              <a:t>Person </a:t>
            </a:r>
            <a:r>
              <a:rPr lang="en-US" dirty="0" smtClean="0">
                <a:solidFill>
                  <a:srgbClr val="990000"/>
                </a:solidFill>
              </a:rPr>
              <a:t>2</a:t>
            </a:r>
            <a:r>
              <a:rPr lang="en-US" dirty="0" smtClean="0"/>
              <a:t>, </a:t>
            </a:r>
            <a:r>
              <a:rPr lang="en-US" dirty="0"/>
              <a:t>demonstrate your lesson component</a:t>
            </a:r>
            <a:r>
              <a:rPr lang="en-US" dirty="0" smtClean="0"/>
              <a:t>.</a:t>
            </a:r>
            <a:endParaRPr lang="en-US" dirty="0"/>
          </a:p>
          <a:p>
            <a:pPr>
              <a:spcAft>
                <a:spcPts val="1200"/>
              </a:spcAft>
            </a:pPr>
            <a:r>
              <a:rPr lang="en-US" dirty="0"/>
              <a:t>Persons </a:t>
            </a:r>
            <a:r>
              <a:rPr lang="en-US" dirty="0" smtClean="0">
                <a:solidFill>
                  <a:srgbClr val="990000"/>
                </a:solidFill>
              </a:rPr>
              <a:t>1 </a:t>
            </a:r>
            <a:r>
              <a:rPr lang="en-US" dirty="0">
                <a:solidFill>
                  <a:srgbClr val="990000"/>
                </a:solidFill>
              </a:rPr>
              <a:t>&amp; 3</a:t>
            </a:r>
            <a:r>
              <a:rPr lang="en-US" dirty="0"/>
              <a:t>, take note of critical behaviors exhibited.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9EE37-C73B-48E6-9F1A-9953666ABA6B}" type="slidenum">
              <a:rPr lang="en-US" smtClean="0">
                <a:solidFill>
                  <a:srgbClr val="FFFFFF"/>
                </a:solidFill>
              </a:rPr>
              <a:pPr/>
              <a:t>9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88439" y="2362200"/>
            <a:ext cx="914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>
                <a:solidFill>
                  <a:srgbClr val="990000"/>
                </a:solidFill>
                <a:sym typeface="Wingdings"/>
              </a:rPr>
              <a:t></a:t>
            </a:r>
            <a:endParaRPr lang="en-US" sz="4000" dirty="0">
              <a:solidFill>
                <a:srgbClr val="99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43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Creative Commons Licensing&amp;quot;&quot;/&gt;&lt;property id=&quot;20307&quot; value=&quot;257&quot;/&gt;&lt;/object&gt;&lt;object type=&quot;3&quot; unique_id=&quot;10005&quot;&gt;&lt;property id=&quot;20148&quot; value=&quot;5&quot;/&gt;&lt;property id=&quot;20300&quot; value=&quot;Slide 2 - &amp;quot;The Three Pillar Model of Instruction&amp;quot;&quot;/&gt;&lt;property id=&quot;20307&quot; value=&quot;258&quot;/&gt;&lt;/object&gt;&lt;object type=&quot;3&quot; unique_id=&quot;10006&quot;&gt;&lt;property id=&quot;20148&quot; value=&quot;5&quot;/&gt;&lt;property id=&quot;20300&quot; value=&quot;Slide 3 - &amp;quot;Objectives&amp;quot;&quot;/&gt;&lt;property id=&quot;20307&quot; value=&quot;259&quot;/&gt;&lt;/object&gt;&lt;object type=&quot;3&quot; unique_id=&quot;10007&quot;&gt;&lt;property id=&quot;20148&quot; value=&quot;5&quot;/&gt;&lt;property id=&quot;20300&quot; value=&quot;Slide 4 - &amp;quot;The Three Pillar Model&amp;quot;&quot;/&gt;&lt;property id=&quot;20307&quot; value=&quot;260&quot;/&gt;&lt;/object&gt;&lt;object type=&quot;3&quot; unique_id=&quot;10008&quot;&gt;&lt;property id=&quot;20148&quot; value=&quot;5&quot;/&gt;&lt;property id=&quot;20300&quot; value=&quot;Slide 5 - &amp;quot;The Three Pillar Model of &amp;#x0D;&amp;#x0A;Language Arts Instruction&amp;quot;&quot;/&gt;&lt;property id=&quot;20307&quot; value=&quot;261&quot;/&gt;&lt;/object&gt;&lt;object type=&quot;3&quot; unique_id=&quot;10009&quot;&gt;&lt;property id=&quot;20148&quot; value=&quot;5&quot;/&gt;&lt;property id=&quot;20300&quot; value=&quot;Slide 6&quot;/&gt;&lt;property id=&quot;20307&quot; value=&quot;262&quot;/&gt;&lt;/object&gt;&lt;object type=&quot;3&quot; unique_id=&quot;10010&quot;&gt;&lt;property id=&quot;20148&quot; value=&quot;5&quot;/&gt;&lt;property id=&quot;20300&quot; value=&quot;Slide 7 - &amp;quot;How do we solve this reading problem?&amp;quot;&quot;/&gt;&lt;property id=&quot;20307&quot; value=&quot;263&quot;/&gt;&lt;/object&gt;&lt;object type=&quot;3&quot; unique_id=&quot;10011&quot;&gt;&lt;property id=&quot;20148&quot; value=&quot;5&quot;/&gt;&lt;property id=&quot;20300&quot; value=&quot;Slide 8 - &amp;quot;COMPONENTS OF COMPREHENSIVE ELA PROGRAM&amp;quot;&quot;/&gt;&lt;property id=&quot;20307&quot; value=&quot;264&quot;/&gt;&lt;/object&gt;&lt;object type=&quot;3&quot; unique_id=&quot;10012&quot;&gt;&lt;property id=&quot;20148&quot; value=&quot;5&quot;/&gt;&lt;property id=&quot;20300&quot; value=&quot;Slide 9 - &amp;quot;Pillar 1: Foundational Skills and Small Group Instruction&amp;quot;&quot;/&gt;&lt;property id=&quot;20307&quot; value=&quot;265&quot;/&gt;&lt;/object&gt;&lt;object type=&quot;3&quot; unique_id=&quot;10013&quot;&gt;&lt;property id=&quot;20148&quot; value=&quot;5&quot;/&gt;&lt;property id=&quot;20300&quot; value=&quot;Slide 10 - &amp;quot;CCLS Foundational Skills&amp;quot;&quot;/&gt;&lt;property id=&quot;20307&quot; value=&quot;266&quot;/&gt;&lt;/object&gt;&lt;object type=&quot;3&quot; unique_id=&quot;10014&quot;&gt;&lt;property id=&quot;20148&quot; value=&quot;5&quot;/&gt;&lt;property id=&quot;20300&quot; value=&quot;Slide 11 - &amp;quot;Exposure is Not Enough&amp;quot;&quot;/&gt;&lt;property id=&quot;20307&quot; value=&quot;267&quot;/&gt;&lt;/object&gt;&lt;object type=&quot;3&quot; unique_id=&quot;10015&quot;&gt;&lt;property id=&quot;20148&quot; value=&quot;5&quot;/&gt;&lt;property id=&quot;20300&quot; value=&quot;Slide 12 - &amp;quot;Exposure is Not Enough&amp;quot;&quot;/&gt;&lt;property id=&quot;20307&quot; value=&quot;268&quot;/&gt;&lt;/object&gt;&lt;object type=&quot;3&quot; unique_id=&quot;10016&quot;&gt;&lt;property id=&quot;20148&quot; value=&quot;5&quot;/&gt;&lt;property id=&quot;20300&quot; value=&quot;Slide 13 - &amp;quot;CKLA Skills Strand&amp;quot;&quot;/&gt;&lt;property id=&quot;20307&quot; value=&quot;269&quot;/&gt;&lt;/object&gt;&lt;object type=&quot;3&quot; unique_id=&quot;10017&quot;&gt;&lt;property id=&quot;20148&quot; value=&quot;5&quot;/&gt;&lt;property id=&quot;20300&quot; value=&quot;Slide 14 - &amp;quot;Pillar 2: Read-Alouds &amp;amp; &amp;#x0D;&amp;#x0A;Shared Interactive Reading&amp;quot;&quot;/&gt;&lt;property id=&quot;20307&quot; value=&quot;270&quot;/&gt;&lt;/object&gt;&lt;object type=&quot;3&quot; unique_id=&quot;10018&quot;&gt;&lt;property id=&quot;20148&quot; value=&quot;5&quot;/&gt;&lt;property id=&quot;20300&quot; value=&quot;Slide 15 - &amp;quot;Academic Language Through Listening And Learning &amp;quot;&quot;/&gt;&lt;property id=&quot;20307&quot; value=&quot;271&quot;/&gt;&lt;/object&gt;&lt;object type=&quot;3&quot; unique_id=&quot;10019&quot;&gt;&lt;property id=&quot;20148&quot; value=&quot;5&quot;/&gt;&lt;property id=&quot;20300&quot; value=&quot;Slide 16 - &amp;quot;CCLS &amp;amp; Vocabulary&amp;quot;&quot;/&gt;&lt;property id=&quot;20307&quot; value=&quot;272&quot;/&gt;&lt;/object&gt;&lt;object type=&quot;3&quot; unique_id=&quot;10020&quot;&gt;&lt;property id=&quot;20148&quot; value=&quot;5&quot;/&gt;&lt;property id=&quot;20300&quot; value=&quot;Slide 17 - &amp;quot;Meaningful Differences in Vocabulary&amp;quot;&quot;/&gt;&lt;property id=&quot;20307&quot; value=&quot;273&quot;/&gt;&lt;/object&gt;&lt;object type=&quot;3&quot; unique_id=&quot;10021&quot;&gt;&lt;property id=&quot;20148&quot; value=&quot;5&quot;/&gt;&lt;property id=&quot;20300&quot; value=&quot;Slide 18 - &amp;quot;How Many Million Words Heard&amp;quot;&quot;/&gt;&lt;property id=&quot;20307&quot; value=&quot;274&quot;/&gt;&lt;/object&gt;&lt;object type=&quot;3&quot; unique_id=&quot;10022&quot;&gt;&lt;property id=&quot;20148&quot; value=&quot;5&quot;/&gt;&lt;property id=&quot;20300&quot; value=&quot;Slide 19 - &amp;quot;Liben &amp;amp; Liben, 2013&amp;quot;&quot;/&gt;&lt;property id=&quot;20307&quot; value=&quot;275&quot;/&gt;&lt;/object&gt;&lt;object type=&quot;3&quot; unique_id=&quot;10023&quot;&gt;&lt;property id=&quot;20148&quot; value=&quot;5&quot;/&gt;&lt;property id=&quot;20300&quot; value=&quot;Slide 20 - &amp;quot;How CKLA Addresses Academic Language&amp;quot;&quot;/&gt;&lt;property id=&quot;20307&quot; value=&quot;276&quot;/&gt;&lt;/object&gt;&lt;object type=&quot;3&quot; unique_id=&quot;10024&quot;&gt;&lt;property id=&quot;20148&quot; value=&quot;5&quot;/&gt;&lt;property id=&quot;20300&quot; value=&quot;Slide 21 - &amp;quot;The Fourth-Grade Slump&amp;quot;&quot;/&gt;&lt;property id=&quot;20307&quot; value=&quot;277&quot;/&gt;&lt;/object&gt;&lt;object type=&quot;3&quot; unique_id=&quot;10025&quot;&gt;&lt;property id=&quot;20148&quot; value=&quot;5&quot;/&gt;&lt;property id=&quot;20300&quot; value=&quot;Slide 22 - &amp;quot;Importance of Background Knowledge&amp;#x0D;&amp;#x0A;&amp;quot;&quot;/&gt;&lt;property id=&quot;20307&quot; value=&quot;278&quot;/&gt;&lt;/object&gt;&lt;object type=&quot;3&quot; unique_id=&quot;10026&quot;&gt;&lt;property id=&quot;20148&quot; value=&quot;5&quot;/&gt;&lt;property id=&quot;20300&quot; value=&quot;Slide 23 - &amp;quot;To Learn Academic Language, All Texts Are Not “Created Equal”&amp;quot;&quot;/&gt;&lt;property id=&quot;20307&quot; value=&quot;279&quot;/&gt;&lt;/object&gt;&lt;object type=&quot;3&quot; unique_id=&quot;10027&quot;&gt;&lt;property id=&quot;20148&quot; value=&quot;5&quot;/&gt;&lt;property id=&quot;20300&quot; value=&quot;Slide 24 - &amp;quot;Building Knowledge Systematically Across Grades&amp;quot;&quot;/&gt;&lt;property id=&quot;20307&quot; value=&quot;280&quot;/&gt;&lt;/object&gt;&lt;object type=&quot;3&quot; unique_id=&quot;10028&quot;&gt;&lt;property id=&quot;20148&quot; value=&quot;5&quot;/&gt;&lt;property id=&quot;20300&quot; value=&quot;Slide 25 - &amp;quot;Pillar 3: Guided Reading and Guided Accountable Independent Reading&amp;quot;&quot;/&gt;&lt;property id=&quot;20307&quot; value=&quot;281&quot;/&gt;&lt;/object&gt;&lt;object type=&quot;3&quot; unique_id=&quot;10029&quot;&gt;&lt;property id=&quot;20148&quot; value=&quot;5&quot;/&gt;&lt;property id=&quot;20300&quot; value=&quot;Slide 26 - &amp;quot;WHAT IS GRAIR?&amp;quot;&quot;/&gt;&lt;property id=&quot;20307&quot; value=&quot;282&quot;/&gt;&lt;/object&gt;&lt;object type=&quot;3&quot; unique_id=&quot;10030&quot;&gt;&lt;property id=&quot;20148&quot; value=&quot;5&quot;/&gt;&lt;property id=&quot;20300&quot; value=&quot;Slide 27 - &amp;quot;COMPONENTS OF COMPREHENSIVE ELA PROGRAM&amp;quot;&quot;/&gt;&lt;property id=&quot;20307&quot; value=&quot;283&quot;/&gt;&lt;/object&gt;&lt;object type=&quot;3&quot; unique_id=&quot;10031&quot;&gt;&lt;property id=&quot;20148&quot; value=&quot;5&quot;/&gt;&lt;property id=&quot;20300&quot; value=&quot;Slide 28 - &amp;quot;Reflection&amp;quot;&quot;/&gt;&lt;property id=&quot;20307&quot; value=&quot;284&quot;/&gt;&lt;/object&gt;&lt;object type=&quot;3&quot; unique_id=&quot;10212&quot;&gt;&lt;property id=&quot;20148&quot; value=&quot;5&quot;/&gt;&lt;property id=&quot;20300&quot; value=&quot;Slide 29 - &amp;quot;Session 2&amp;quot;&quot;/&gt;&lt;property id=&quot;20307&quot; value=&quot;285&quot;/&gt;&lt;/object&gt;&lt;object type=&quot;3&quot; unique_id=&quot;10213&quot;&gt;&lt;property id=&quot;20148&quot; value=&quot;5&quot;/&gt;&lt;property id=&quot;20300&quot; value=&quot;Slide 30 - &amp;quot;Objectives&amp;quot;&quot;/&gt;&lt;property id=&quot;20307&quot; value=&quot;286&quot;/&gt;&lt;/object&gt;&lt;object type=&quot;3&quot; unique_id=&quot;10214&quot;&gt;&lt;property id=&quot;20148&quot; value=&quot;5&quot;/&gt;&lt;property id=&quot;20300&quot; value=&quot;Slide 31 - &amp;quot;The Three Pillar Model of &amp;#x0D;&amp;#x0A;Language Arts Instruction&amp;quot;&quot;/&gt;&lt;property id=&quot;20307&quot; value=&quot;287&quot;/&gt;&lt;/object&gt;&lt;object type=&quot;3&quot; unique_id=&quot;10215&quot;&gt;&lt;property id=&quot;20148&quot; value=&quot;5&quot;/&gt;&lt;property id=&quot;20300&quot; value=&quot;Slide 32 - &amp;quot;Two Keys to Reading&amp;quot;&quot;/&gt;&lt;property id=&quot;20307&quot; value=&quot;288&quot;/&gt;&lt;/object&gt;&lt;object type=&quot;3&quot; unique_id=&quot;10216&quot;&gt;&lt;property id=&quot;20148&quot; value=&quot;5&quot;/&gt;&lt;property id=&quot;20300&quot; value=&quot;Slide 33 - &amp;quot;Overview of Skills Materials&amp;quot;&quot;/&gt;&lt;property id=&quot;20307&quot; value=&quot;289&quot;/&gt;&lt;/object&gt;&lt;object type=&quot;3&quot; unique_id=&quot;10217&quot;&gt;&lt;property id=&quot;20148&quot; value=&quot;5&quot;/&gt;&lt;property id=&quot;20300&quot; value=&quot;Slide 34 - &amp;quot;Skills Strand Instruction&amp;quot;&quot;/&gt;&lt;property id=&quot;20307&quot; value=&quot;290&quot;/&gt;&lt;/object&gt;&lt;object type=&quot;3&quot; unique_id=&quot;10218&quot;&gt;&lt;property id=&quot;20148&quot; value=&quot;5&quot;/&gt;&lt;property id=&quot;20300&quot; value=&quot;Slide 35 - &amp;quot;CKLA Materials&amp;quot;&quot;/&gt;&lt;property id=&quot;20307&quot; value=&quot;291&quot;/&gt;&lt;/object&gt;&lt;object type=&quot;3&quot; unique_id=&quot;10219&quot;&gt;&lt;property id=&quot;20148&quot; value=&quot;5&quot;/&gt;&lt;property id=&quot;20300&quot; value=&quot;Slide 36 - &amp;quot;Listening &amp;amp; Learning Instruction&amp;quot;&quot;/&gt;&lt;property id=&quot;20307&quot; value=&quot;292&quot;/&gt;&lt;/object&gt;&lt;object type=&quot;3&quot; unique_id=&quot;10220&quot;&gt;&lt;property id=&quot;20148&quot; value=&quot;5&quot;/&gt;&lt;property id=&quot;20300&quot; value=&quot;Slide 37 - &amp;quot;Key Design Principles of the &amp;#x0D;&amp;#x0A;Skills Strand&amp;quot;&quot;/&gt;&lt;property id=&quot;20307&quot; value=&quot;293&quot;/&gt;&lt;/object&gt;&lt;object type=&quot;3&quot; unique_id=&quot;10221&quot;&gt;&lt;property id=&quot;20148&quot; value=&quot;5&quot;/&gt;&lt;property id=&quot;20300&quot; value=&quot;Slide 38 - &amp;quot;What is the Significance of 270?&amp;quot;&quot;/&gt;&lt;property id=&quot;20307&quot; value=&quot;294&quot;/&gt;&lt;/object&gt;&lt;object type=&quot;3&quot; unique_id=&quot;10222&quot;&gt;&lt;property id=&quot;20148&quot; value=&quot;5&quot;/&gt;&lt;property id=&quot;20300&quot; value=&quot;Slide 39 - &amp;quot;What We Know&amp;quot;&quot;/&gt;&lt;property id=&quot;20307&quot; value=&quot;295&quot;/&gt;&lt;/object&gt;&lt;object type=&quot;3&quot; unique_id=&quot;10223&quot;&gt;&lt;property id=&quot;20148&quot; value=&quot;5&quot;/&gt;&lt;property id=&quot;20300&quot; value=&quot;Slide 40 - &amp;quot;CKLA Teaches Children the Distinction Between Sounds and Spellings Using the Most Frequent or Least Ambiguous Soun&quot;/&gt;&lt;property id=&quot;20307&quot; value=&quot;296&quot;/&gt;&lt;/object&gt;&lt;object type=&quot;3&quot; unique_id=&quot;10224&quot;&gt;&lt;property id=&quot;20148&quot; value=&quot;5&quot;/&gt;&lt;property id=&quot;20300&quot; value=&quot;Slide 41 - &amp;quot;Sound: &amp;quot;&quot;/&gt;&lt;property id=&quot;20307&quot; value=&quot;297&quot;/&gt;&lt;/object&gt;&lt;object type=&quot;3&quot; unique_id=&quot;10225&quot;&gt;&lt;property id=&quot;20148&quot; value=&quot;5&quot;/&gt;&lt;property id=&quot;20300&quot; value=&quot;Slide 42 - &amp;quot;Basic Code: Vowels&amp;quot;&quot;/&gt;&lt;property id=&quot;20307&quot; value=&quot;298&quot;/&gt;&lt;/object&gt;&lt;object type=&quot;3&quot; unique_id=&quot;10226&quot;&gt;&lt;property id=&quot;20148&quot; value=&quot;5&quot;/&gt;&lt;property id=&quot;20300&quot; value=&quot;Slide 43 - &amp;quot;Most Frequent, Least Ambiguous&amp;#x0D;&amp;#x0A;Consonant Spellings&amp;quot;&quot;/&gt;&lt;property id=&quot;20307&quot; value=&quot;299&quot;/&gt;&lt;/object&gt;&lt;object type=&quot;3&quot; unique_id=&quot;10227&quot;&gt;&lt;property id=&quot;20148&quot; value=&quot;5&quot;/&gt;&lt;property id=&quot;20300&quot; value=&quot;Slide 44 - &amp;quot;The Value of Most Frequent, Least Ambiguous Sound&amp;quot;&quot;/&gt;&lt;property id=&quot;20307&quot; value=&quot;300&quot;/&gt;&lt;/object&gt;&lt;object type=&quot;3&quot; unique_id=&quot;10228&quot;&gt;&lt;property id=&quot;20148&quot; value=&quot;5&quot;/&gt;&lt;property id=&quot;20300&quot; value=&quot;Slide 45 - &amp;quot;CKLA Gives Intensive Practice to Build Reliability and Automaticity.&amp;#x0D;&amp;#x0A;&amp;quot;&quot;/&gt;&lt;property id=&quot;20307&quot; value=&quot;301&quot;/&gt;&lt;/object&gt;&lt;object type=&quot;3&quot; unique_id=&quot;10229&quot;&gt;&lt;property id=&quot;20148&quot; value=&quot;5&quot;/&gt;&lt;property id=&quot;20300&quot; value=&quot;Slide 46 - &amp;quot;Intensive Practice through the Day’s Lesson&amp;quot;&quot;/&gt;&lt;property id=&quot;20307&quot; value=&quot;302&quot;/&gt;&lt;/object&gt;&lt;object type=&quot;3&quot; unique_id=&quot;10230&quot;&gt;&lt;property id=&quot;20148&quot; value=&quot;5&quot;/&gt;&lt;property id=&quot;20300&quot; value=&quot;Slide 47 - &amp;quot;Areas of Confusion&amp;quot;&quot;/&gt;&lt;property id=&quot;20307&quot; value=&quot;303&quot;/&gt;&lt;/object&gt;&lt;object type=&quot;3&quot; unique_id=&quot;10231&quot;&gt;&lt;property id=&quot;20148&quot; value=&quot;5&quot;/&gt;&lt;property id=&quot;20300&quot; value=&quot;Slide 48 - &amp;quot;Practice in Making Distinctions&amp;quot;&quot;/&gt;&lt;property id=&quot;20307&quot; value=&quot;304&quot;/&gt;&lt;/object&gt;&lt;object type=&quot;3&quot; unique_id=&quot;10232&quot;&gt;&lt;property id=&quot;20148&quot; value=&quot;5&quot;/&gt;&lt;property id=&quot;20300&quot; value=&quot;Slide 49 - &amp;quot;CKLA Directly Instructs in those Oral Language Skills (Blending &amp;amp; Segmenting) that Underlie And Parallel Reading A&quot;/&gt;&lt;property id=&quot;20307&quot; value=&quot;305&quot;/&gt;&lt;/object&gt;&lt;object type=&quot;3&quot; unique_id=&quot;10233&quot;&gt;&lt;property id=&quot;20148&quot; value=&quot;5&quot;/&gt;&lt;property id=&quot;20300&quot; value=&quot;Slide 50 - &amp;quot;Blending and Segmenting&amp;amp;#x09;&amp;quot;&quot;/&gt;&lt;property id=&quot;20307&quot; value=&quot;306&quot;/&gt;&lt;/object&gt;&lt;object type=&quot;3&quot; unique_id=&quot;10234&quot;&gt;&lt;property id=&quot;20148&quot; value=&quot;5&quot;/&gt;&lt;property id=&quot;20300&quot; value=&quot;Slide 51 - &amp;quot;A Strong Foundation&amp;quot;&quot;/&gt;&lt;property id=&quot;20307&quot; value=&quot;307&quot;/&gt;&lt;/object&gt;&lt;object type=&quot;3&quot; unique_id=&quot;10235&quot;&gt;&lt;property id=&quot;20148&quot; value=&quot;5&quot;/&gt;&lt;property id=&quot;20300&quot; value=&quot;Slide 52 - &amp;quot;A Strong Foundation&amp;quot;&quot;/&gt;&lt;property id=&quot;20307&quot; value=&quot;308&quot;/&gt;&lt;/object&gt;&lt;object type=&quot;3&quot; unique_id=&quot;10236&quot;&gt;&lt;property id=&quot;20148&quot; value=&quot;5&quot;/&gt;&lt;property id=&quot;20300&quot; value=&quot;Slide 53 - &amp;quot;Key Design Principles of Listening and Learning&amp;quot;&quot;/&gt;&lt;property id=&quot;20307&quot; value=&quot;309&quot;/&gt;&lt;/object&gt;&lt;object type=&quot;3&quot; unique_id=&quot;10237&quot;&gt;&lt;property id=&quot;20148&quot; value=&quot;5&quot;/&gt;&lt;property id=&quot;20300&quot; value=&quot;Slide 54 - &amp;quot;CKLA uses Read-alouds to Support Oral Language Skills that Underlie and Parallel Reading and Writing Skills. &amp;#x0D;&amp;#x0A;&amp;quot;&quot;/&gt;&lt;property id=&quot;20307&quot; value=&quot;310&quot;/&gt;&lt;/object&gt;&lt;object type=&quot;3&quot; unique_id=&quot;10238&quot;&gt;&lt;property id=&quot;20148&quot; value=&quot;5&quot;/&gt;&lt;property id=&quot;20300&quot; value=&quot;Slide 55 - &amp;quot;Language Development&amp;quot;&quot;/&gt;&lt;property id=&quot;20307&quot; value=&quot;311&quot;/&gt;&lt;/object&gt;&lt;object type=&quot;3&quot; unique_id=&quot;10239&quot;&gt;&lt;property id=&quot;20148&quot; value=&quot;5&quot;/&gt;&lt;property id=&quot;20300&quot; value=&quot;Slide 56 - &amp;quot;Written Language Uses Richer Vocabulary&amp;quot;&quot;/&gt;&lt;property id=&quot;20307&quot; value=&quot;312&quot;/&gt;&lt;/object&gt;&lt;object type=&quot;3&quot; unique_id=&quot;10240&quot;&gt;&lt;property id=&quot;20148&quot; value=&quot;5&quot;/&gt;&lt;property id=&quot;20300&quot; value=&quot;Slide 57 - &amp;quot;Listening versus Reading Comprehension&amp;quot;&quot;/&gt;&lt;property id=&quot;20307&quot; value=&quot;313&quot;/&gt;&lt;/object&gt;&lt;object type=&quot;3&quot; unique_id=&quot;10241&quot;&gt;&lt;property id=&quot;20148&quot; value=&quot;5&quot;/&gt;&lt;property id=&quot;20300&quot; value=&quot;Slide 58 - &amp;quot;What is Text Complexity?&amp;quot;&quot;/&gt;&lt;property id=&quot;20307&quot; value=&quot;314&quot;/&gt;&lt;/object&gt;&lt;object type=&quot;3&quot; unique_id=&quot;10242&quot;&gt;&lt;property id=&quot;20148&quot; value=&quot;5&quot;/&gt;&lt;property id=&quot;20300&quot; value=&quot;Slide 59 - &amp;quot;Knowledge Helps Fill in Gaps&amp;quot;&quot;/&gt;&lt;property id=&quot;20307&quot; value=&quot;315&quot;/&gt;&lt;/object&gt;&lt;object type=&quot;3&quot; unique_id=&quot;10243&quot;&gt;&lt;property id=&quot;20148&quot; value=&quot;5&quot;/&gt;&lt;property id=&quot;20300&quot; value=&quot;Slide 60 - &amp;quot;Knowledge Helps &amp;#x0D;&amp;#x0A;Resolve Ambiguity&amp;quot;&quot;/&gt;&lt;property id=&quot;20307&quot; value=&quot;316&quot;/&gt;&lt;/object&gt;&lt;object type=&quot;3&quot; unique_id=&quot;10244&quot;&gt;&lt;property id=&quot;20148&quot; value=&quot;5&quot;/&gt;&lt;property id=&quot;20300&quot; value=&quot;Slide 61 - &amp;quot;Knowledge Helps &amp;#x0D;&amp;#x0A;Resolve Ambiguity&amp;quot;&quot;/&gt;&lt;property id=&quot;20307&quot; value=&quot;317&quot;/&gt;&lt;/object&gt;&lt;object type=&quot;3&quot; unique_id=&quot;10245&quot;&gt;&lt;property id=&quot;20148&quot; value=&quot;5&quot;/&gt;&lt;property id=&quot;20300&quot; value=&quot;Slide 62 - &amp;quot;The CKLA Listening &amp;amp; Learning Strand Uses Knowledge-Building Complex Texts&amp;quot;&quot;/&gt;&lt;property id=&quot;20307&quot; value=&quot;318&quot;/&gt;&lt;/object&gt;&lt;object type=&quot;3&quot; unique_id=&quot;10246&quot;&gt;&lt;property id=&quot;20148&quot; value=&quot;5&quot;/&gt;&lt;property id=&quot;20300&quot; value=&quot;Slide 63 - &amp;quot;What Does It Mean to Build Knowledge Systematically?&amp;quot;&quot;/&gt;&lt;property id=&quot;20307&quot; value=&quot;319&quot;/&gt;&lt;/object&gt;&lt;object type=&quot;3&quot; unique_id=&quot;10247&quot;&gt;&lt;property id=&quot;20148&quot; value=&quot;5&quot;/&gt;&lt;property id=&quot;20300&quot; value=&quot;Slide 64 - &amp;quot;CKLA Systematically Builds Knowledge&amp;#x0D;&amp;#x0A;&amp;quot;&quot;/&gt;&lt;property id=&quot;20307&quot; value=&quot;320&quot;/&gt;&lt;/object&gt;&lt;object type=&quot;3&quot; unique_id=&quot;10248&quot;&gt;&lt;property id=&quot;20148&quot; value=&quot;5&quot;/&gt;&lt;property id=&quot;20300&quot; value=&quot;Slide 65 - &amp;quot;What We Know&amp;quot;&quot;/&gt;&lt;property id=&quot;20307&quot; value=&quot;321&quot;/&gt;&lt;/object&gt;&lt;object type=&quot;3&quot; unique_id=&quot;10249&quot;&gt;&lt;property id=&quot;20148&quot; value=&quot;5&quot;/&gt;&lt;property id=&quot;20300&quot; value=&quot;Slide 66 - &amp;quot;Coherence&amp;quot;&quot;/&gt;&lt;property id=&quot;20307&quot; value=&quot;322&quot;/&gt;&lt;/object&gt;&lt;object type=&quot;3&quot; unique_id=&quot;10250&quot;&gt;&lt;property id=&quot;20148&quot; value=&quot;5&quot;/&gt;&lt;property id=&quot;20300&quot; value=&quot;Slide 67 - &amp;quot;Systematic Knowledge Building&amp;quot;&quot;/&gt;&lt;property id=&quot;20307&quot; value=&quot;323&quot;/&gt;&lt;/object&gt;&lt;object type=&quot;3&quot; unique_id=&quot;10251&quot;&gt;&lt;property id=&quot;20148&quot; value=&quot;5&quot;/&gt;&lt;property id=&quot;20300&quot; value=&quot;Slide 68 - &amp;quot;CKLA Stays On Topic To Foster The Most Efficient Word Learning &amp;quot;&quot;/&gt;&lt;property id=&quot;20307&quot; value=&quot;324&quot;/&gt;&lt;/object&gt;&lt;object type=&quot;3&quot; unique_id=&quot;10252&quot;&gt;&lt;property id=&quot;20148&quot; value=&quot;5&quot;/&gt;&lt;property id=&quot;20300&quot; value=&quot;Slide 69&quot;/&gt;&lt;property id=&quot;20307&quot; value=&quot;325&quot;/&gt;&lt;/object&gt;&lt;object type=&quot;3&quot; unique_id=&quot;10253&quot;&gt;&lt;property id=&quot;20148&quot; value=&quot;5&quot;/&gt;&lt;property id=&quot;20300&quot; value=&quot;Slide 70 - &amp;quot;What We Know&amp;quot;&quot;/&gt;&lt;property id=&quot;20307&quot; value=&quot;326&quot;/&gt;&lt;/object&gt;&lt;object type=&quot;3&quot; unique_id=&quot;10256&quot;&gt;&lt;property id=&quot;20148&quot; value=&quot;5&quot;/&gt;&lt;property id=&quot;20300&quot; value=&quot;Slide 80 - &amp;quot;Sections 3 &amp;amp; 4&amp;quot;&quot;/&gt;&lt;property id=&quot;20307&quot; value=&quot;329&quot;/&gt;&lt;/object&gt;&lt;object type=&quot;3&quot; unique_id=&quot;10257&quot;&gt;&lt;property id=&quot;20148&quot; value=&quot;5&quot;/&gt;&lt;property id=&quot;20300&quot; value=&quot;Slide 81 - &amp;quot;Systematic Knowledge Building&amp;quot;&quot;/&gt;&lt;property id=&quot;20307&quot; value=&quot;330&quot;/&gt;&lt;/object&gt;&lt;object type=&quot;3&quot; unique_id=&quot;10258&quot;&gt;&lt;property id=&quot;20148&quot; value=&quot;5&quot;/&gt;&lt;property id=&quot;20300&quot; value=&quot;Slide 82 - &amp;quot;Leveling the Playing Field&amp;quot;&quot;/&gt;&lt;property id=&quot;20307&quot; value=&quot;331&quot;/&gt;&lt;/object&gt;&lt;object type=&quot;3&quot; unique_id=&quot;10259&quot;&gt;&lt;property id=&quot;20148&quot; value=&quot;5&quot;/&gt;&lt;property id=&quot;20300&quot; value=&quot;Slide 83 - &amp;quot;Session 3&amp;quot;&quot;/&gt;&lt;property id=&quot;20307&quot; value=&quot;332&quot;/&gt;&lt;/object&gt;&lt;object type=&quot;3&quot; unique_id=&quot;10260&quot;&gt;&lt;property id=&quot;20148&quot; value=&quot;5&quot;/&gt;&lt;property id=&quot;20300&quot; value=&quot;Slide 84 - &amp;quot;Objectives&amp;quot;&quot;/&gt;&lt;property id=&quot;20307&quot; value=&quot;333&quot;/&gt;&lt;/object&gt;&lt;object type=&quot;3&quot; unique_id=&quot;10261&quot;&gt;&lt;property id=&quot;20148&quot; value=&quot;5&quot;/&gt;&lt;property id=&quot;20300&quot; value=&quot;Slide 85 - &amp;quot;CKLA Materials&amp;quot;&quot;/&gt;&lt;property id=&quot;20307&quot; value=&quot;334&quot;/&gt;&lt;/object&gt;&lt;object type=&quot;3&quot; unique_id=&quot;10262&quot;&gt;&lt;property id=&quot;20148&quot; value=&quot;5&quot;/&gt;&lt;property id=&quot;20300&quot; value=&quot;Slide 86 - &amp;quot;Tell It Again! Read Aloud Anthology&amp;quot;&quot;/&gt;&lt;property id=&quot;20307&quot; value=&quot;335&quot;/&gt;&lt;/object&gt;&lt;object type=&quot;3&quot; unique_id=&quot;10263&quot;&gt;&lt;property id=&quot;20148&quot; value=&quot;5&quot;/&gt;&lt;property id=&quot;20300&quot; value=&quot;Slide 87&quot;/&gt;&lt;property id=&quot;20307&quot; value=&quot;336&quot;/&gt;&lt;/object&gt;&lt;object type=&quot;3&quot; unique_id=&quot;10264&quot;&gt;&lt;property id=&quot;20148&quot; value=&quot;5&quot;/&gt;&lt;property id=&quot;20300&quot; value=&quot;Slide 88 - &amp;quot;Materials Scavenger Hunt&amp;quot;&quot;/&gt;&lt;property id=&quot;20307&quot; value=&quot;337&quot;/&gt;&lt;/object&gt;&lt;object type=&quot;3&quot; unique_id=&quot;10265&quot;&gt;&lt;property id=&quot;20148&quot; value=&quot;5&quot;/&gt;&lt;property id=&quot;20300&quot; value=&quot;Slide 89 - &amp;quot;Sharing our Findings: &amp;#x0D;&amp;#x0A;The Alignment Chart&amp;quot;&quot;/&gt;&lt;property id=&quot;20307&quot; value=&quot;338&quot;/&gt;&lt;/object&gt;&lt;object type=&quot;3&quot; unique_id=&quot;10266&quot;&gt;&lt;property id=&quot;20148&quot; value=&quot;5&quot;/&gt;&lt;property id=&quot;20300&quot; value=&quot;Slide 90 - &amp;quot;Sharing our Findings:&amp;#x0D;&amp;#x0A;Domain Background Knowledge&amp;quot;&quot;/&gt;&lt;property id=&quot;20307&quot; value=&quot;339&quot;/&gt;&lt;/object&gt;&lt;object type=&quot;3&quot; unique_id=&quot;10267&quot;&gt;&lt;property id=&quot;20148&quot; value=&quot;5&quot;/&gt;&lt;property id=&quot;20300&quot; value=&quot;Slide 91 - &amp;quot;Sharing our Findings:&amp;#x0D;&amp;#x0A;Core Vocabulary&amp;quot;&quot;/&gt;&lt;property id=&quot;20307&quot; value=&quot;340&quot;/&gt;&lt;/object&gt;&lt;object type=&quot;3&quot; unique_id=&quot;10268&quot;&gt;&lt;property id=&quot;20148&quot; value=&quot;5&quot;/&gt;&lt;property id=&quot;20300&quot; value=&quot;Slide 92 - &amp;quot;Sharing our Findings:&amp;#x0D;&amp;#x0A;Day-by-Day Pacing Calendar&amp;quot;&quot;/&gt;&lt;property id=&quot;20307&quot; value=&quot;341&quot;/&gt;&lt;/object&gt;&lt;object type=&quot;3&quot; unique_id=&quot;10269&quot;&gt;&lt;property id=&quot;20148&quot; value=&quot;5&quot;/&gt;&lt;property id=&quot;20300&quot; value=&quot;Slide 93 - &amp;quot;Sharing our Findings: &amp;#x0D;&amp;#x0A;Recommended Resources&amp;quot;&quot;/&gt;&lt;property id=&quot;20307&quot; value=&quot;342&quot;/&gt;&lt;/object&gt;&lt;object type=&quot;3&quot; unique_id=&quot;10270&quot;&gt;&lt;property id=&quot;20148&quot; value=&quot;5&quot;/&gt;&lt;property id=&quot;20300&quot; value=&quot;Slide 94 - &amp;quot;Sharing our Findings: &amp;#x0D;&amp;#x0A;Parent Take Home Letters&amp;quot;&quot;/&gt;&lt;property id=&quot;20307&quot; value=&quot;343&quot;/&gt;&lt;/object&gt;&lt;object type=&quot;3&quot; unique_id=&quot;10271&quot;&gt;&lt;property id=&quot;20148&quot; value=&quot;5&quot;/&gt;&lt;property id=&quot;20300&quot; value=&quot;Slide 95 - &amp;quot;Sharing our Findings: &amp;#x0D;&amp;#x0A;Domain Assessment&amp;quot;&quot;/&gt;&lt;property id=&quot;20307&quot; value=&quot;344&quot;/&gt;&lt;/object&gt;&lt;object type=&quot;3&quot; unique_id=&quot;10272&quot;&gt;&lt;property id=&quot;20148&quot; value=&quot;5&quot;/&gt;&lt;property id=&quot;20300&quot; value=&quot;Slide 96 - &amp;quot;The Components of a Read-Aloud&amp;quot;&quot;/&gt;&lt;property id=&quot;20307&quot; value=&quot;345&quot;/&gt;&lt;/object&gt;&lt;object type=&quot;3&quot; unique_id=&quot;10273&quot;&gt;&lt;property id=&quot;20148&quot; value=&quot;5&quot;/&gt;&lt;property id=&quot;20300&quot; value=&quot;Slide 97 - &amp;quot;Taking a Closer Look at &amp;#x0D;&amp;#x0A;Listening and Learning Lessons&amp;quot;&quot;/&gt;&lt;property id=&quot;20307&quot; value=&quot;346&quot;/&gt;&lt;/object&gt;&lt;object type=&quot;3&quot; unique_id=&quot;10274&quot;&gt;&lt;property id=&quot;20148&quot; value=&quot;5&quot;/&gt;&lt;property id=&quot;20300&quot; value=&quot;Slide 98 - &amp;quot;Lesson Overview&amp;quot;&quot;/&gt;&lt;property id=&quot;20307&quot; value=&quot;347&quot;/&gt;&lt;/object&gt;&lt;object type=&quot;3&quot; unique_id=&quot;10275&quot;&gt;&lt;property id=&quot;20148&quot; value=&quot;5&quot;/&gt;&lt;property id=&quot;20300&quot; value=&quot;Slide 99 - &amp;quot;Lesson Overview&amp;quot;&quot;/&gt;&lt;property id=&quot;20307&quot; value=&quot;348&quot;/&gt;&lt;/object&gt;&lt;object type=&quot;3&quot; unique_id=&quot;10276&quot;&gt;&lt;property id=&quot;20148&quot; value=&quot;5&quot;/&gt;&lt;property id=&quot;20300&quot; value=&quot;Slide 100 - &amp;quot;Introducing the Read-Aloud&amp;quot;&quot;/&gt;&lt;property id=&quot;20307&quot; value=&quot;349&quot;/&gt;&lt;/object&gt;&lt;object type=&quot;3&quot; unique_id=&quot;10277&quot;&gt;&lt;property id=&quot;20148&quot; value=&quot;5&quot;/&gt;&lt;property id=&quot;20300&quot; value=&quot;Slide 101 - &amp;quot;Introducing a Read-Aloud&amp;quot;&quot;/&gt;&lt;property id=&quot;20307&quot; value=&quot;350&quot;/&gt;&lt;/object&gt;&lt;object type=&quot;3&quot; unique_id=&quot;10278&quot;&gt;&lt;property id=&quot;20148&quot; value=&quot;5&quot;/&gt;&lt;property id=&quot;20300&quot; value=&quot;Slide 102 - &amp;quot;Introduction Activities&amp;quot;&quot;/&gt;&lt;property id=&quot;20307&quot; value=&quot;351&quot;/&gt;&lt;/object&gt;&lt;object type=&quot;3&quot; unique_id=&quot;10279&quot;&gt;&lt;property id=&quot;20148&quot; value=&quot;5&quot;/&gt;&lt;property id=&quot;20300&quot; value=&quot;Slide 103 - &amp;quot;Presenting the Read-Aloud&amp;quot;&quot;/&gt;&lt;property id=&quot;20307&quot; value=&quot;352&quot;/&gt;&lt;/object&gt;&lt;object type=&quot;3&quot; unique_id=&quot;10280&quot;&gt;&lt;property id=&quot;20148&quot; value=&quot;5&quot;/&gt;&lt;property id=&quot;20300&quot; value=&quot;Slide 104 - &amp;quot;Presenting the Read Aloud&amp;quot;&quot;/&gt;&lt;property id=&quot;20307&quot; value=&quot;353&quot;/&gt;&lt;/object&gt;&lt;object type=&quot;3&quot; unique_id=&quot;10281&quot;&gt;&lt;property id=&quot;20148&quot; value=&quot;5&quot;/&gt;&lt;property id=&quot;20300&quot; value=&quot;Slide 105 - &amp;quot;Discussing the Read-Aloud&amp;quot;&quot;/&gt;&lt;property id=&quot;20307&quot; value=&quot;354&quot;/&gt;&lt;/object&gt;&lt;object type=&quot;3&quot; unique_id=&quot;10282&quot;&gt;&lt;property id=&quot;20148&quot; value=&quot;5&quot;/&gt;&lt;property id=&quot;20300&quot; value=&quot;Slide 106 - &amp;quot;Comprehension Questions&amp;quot;&quot;/&gt;&lt;property id=&quot;20307&quot; value=&quot;355&quot;/&gt;&lt;/object&gt;&lt;object type=&quot;3&quot; unique_id=&quot;10283&quot;&gt;&lt;property id=&quot;20148&quot; value=&quot;5&quot;/&gt;&lt;property id=&quot;20300&quot; value=&quot;Slide 107 - &amp;quot;Word Work Exercises&amp;quot;&quot;/&gt;&lt;property id=&quot;20307&quot; value=&quot;356&quot;/&gt;&lt;/object&gt;&lt;object type=&quot;3&quot; unique_id=&quot;10284&quot;&gt;&lt;property id=&quot;20148&quot; value=&quot;5&quot;/&gt;&lt;property id=&quot;20300&quot; value=&quot;Slide 108 - &amp;quot;Steps for Word Work&amp;quot;&quot;/&gt;&lt;property id=&quot;20307&quot; value=&quot;357&quot;/&gt;&lt;/object&gt;&lt;object type=&quot;3&quot; unique_id=&quot;10285&quot;&gt;&lt;property id=&quot;20148&quot; value=&quot;5&quot;/&gt;&lt;property id=&quot;20300&quot; value=&quot;Slide 109 - &amp;quot;Extension Activities&amp;quot;&quot;/&gt;&lt;property id=&quot;20307&quot; value=&quot;358&quot;/&gt;&lt;/object&gt;&lt;object type=&quot;3&quot; unique_id=&quot;10286&quot;&gt;&lt;property id=&quot;20148&quot; value=&quot;5&quot;/&gt;&lt;property id=&quot;20300&quot; value=&quot;Slide 110 - &amp;quot;Extension Activities&amp;quot;&quot;/&gt;&lt;property id=&quot;20307&quot; value=&quot;359&quot;/&gt;&lt;/object&gt;&lt;object type=&quot;3&quot; unique_id=&quot;10287&quot;&gt;&lt;property id=&quot;20148&quot; value=&quot;5&quot;/&gt;&lt;property id=&quot;20300&quot; value=&quot;Slide 111 - &amp;quot;Listening and Learning in Action&amp;quot;&quot;/&gt;&lt;property id=&quot;20307&quot; value=&quot;360&quot;/&gt;&lt;/object&gt;&lt;object type=&quot;3&quot; unique_id=&quot;10288&quot;&gt;&lt;property id=&quot;20148&quot; value=&quot;5&quot;/&gt;&lt;property id=&quot;20300&quot; value=&quot;Slide 112 - &amp;quot;Framing the Activity&amp;quot;&quot;/&gt;&lt;property id=&quot;20307&quot; value=&quot;361&quot;/&gt;&lt;/object&gt;&lt;object type=&quot;3&quot; unique_id=&quot;10289&quot;&gt;&lt;property id=&quot;20148&quot; value=&quot;5&quot;/&gt;&lt;property id=&quot;20300&quot; value=&quot;Slide 113 - &amp;quot;Introducing the Read-Aloud: &amp;#x0D;&amp;#x0A;Tug-of-War&amp;quot;&quot;/&gt;&lt;property id=&quot;20307&quot; value=&quot;362&quot;/&gt;&lt;/object&gt;&lt;object type=&quot;3&quot; unique_id=&quot;10290&quot;&gt;&lt;property id=&quot;20148&quot; value=&quot;5&quot;/&gt;&lt;property id=&quot;20300&quot; value=&quot;Slide 114 - &amp;quot;Turn and Talk&amp;quot;&quot;/&gt;&lt;property id=&quot;20307&quot; value=&quot;363&quot;/&gt;&lt;/object&gt;&lt;object type=&quot;3&quot; unique_id=&quot;10291&quot;&gt;&lt;property id=&quot;20148&quot; value=&quot;5&quot;/&gt;&lt;property id=&quot;20300&quot; value=&quot;Slide 115 - &amp;quot;Presenting the Read-Aloud: &amp;#x0D;&amp;#x0A;Tug-of-War&amp;quot;&quot;/&gt;&lt;property id=&quot;20307&quot; value=&quot;364&quot;/&gt;&lt;/object&gt;&lt;object type=&quot;3&quot; unique_id=&quot;10292&quot;&gt;&lt;property id=&quot;20148&quot; value=&quot;5&quot;/&gt;&lt;property id=&quot;20300&quot; value=&quot;Slide 116 - &amp;quot;Pair Verbal Fluency&amp;quot;&quot;/&gt;&lt;property id=&quot;20307&quot; value=&quot;365&quot;/&gt;&lt;/object&gt;&lt;object type=&quot;3&quot; unique_id=&quot;10293&quot;&gt;&lt;property id=&quot;20148&quot; value=&quot;5&quot;/&gt;&lt;property id=&quot;20300&quot; value=&quot;Slide 117 - &amp;quot;Discussing the Read-Aloud: &amp;#x0D;&amp;#x0A;Tug-of-War&amp;quot;&quot;/&gt;&lt;property id=&quot;20307&quot; value=&quot;366&quot;/&gt;&lt;/object&gt;&lt;object type=&quot;3&quot; unique_id=&quot;10294&quot;&gt;&lt;property id=&quot;20148&quot; value=&quot;5&quot;/&gt;&lt;property id=&quot;20300&quot; value=&quot;Slide 118 - &amp;quot;Viewing Implementation &amp;#x0D;&amp;#x0A;Through a Different Lens&amp;quot;&quot;/&gt;&lt;property id=&quot;20307&quot; value=&quot;367&quot;/&gt;&lt;/object&gt;&lt;object type=&quot;3&quot; unique_id=&quot;10295&quot;&gt;&lt;property id=&quot;20148&quot; value=&quot;5&quot;/&gt;&lt;property id=&quot;20300&quot; value=&quot;Slide 119 - &amp;quot;Step 1: Lesson Review&amp;quot;&quot;/&gt;&lt;property id=&quot;20307&quot; value=&quot;368&quot;/&gt;&lt;/object&gt;&lt;object type=&quot;3&quot; unique_id=&quot;10296&quot;&gt;&lt;property id=&quot;20148&quot; value=&quot;5&quot;/&gt;&lt;property id=&quot;20300&quot; value=&quot;Slide 120 - &amp;quot;Step 2: Watch and Annotate &amp;quot;&quot;/&gt;&lt;property id=&quot;20307&quot; value=&quot;369&quot;/&gt;&lt;/object&gt;&lt;object type=&quot;3&quot; unique_id=&quot;10297&quot;&gt;&lt;property id=&quot;20148&quot; value=&quot;5&quot;/&gt;&lt;property id=&quot;20300&quot; value=&quot;Slide 121 - &amp;quot;Step 3: Table Sharing&amp;quot;&quot;/&gt;&lt;property id=&quot;20307&quot; value=&quot;370&quot;/&gt;&lt;/object&gt;&lt;object type=&quot;3&quot; unique_id=&quot;10298&quot;&gt;&lt;property id=&quot;20148&quot; value=&quot;5&quot;/&gt;&lt;property id=&quot;20300&quot; value=&quot;Slide 122 - &amp;quot;Supporting All Learners&amp;quot;&quot;/&gt;&lt;property id=&quot;20307&quot; value=&quot;371&quot;/&gt;&lt;/object&gt;&lt;object type=&quot;3&quot; unique_id=&quot;10299&quot;&gt;&lt;property id=&quot;20148&quot; value=&quot;5&quot;/&gt;&lt;property id=&quot;20300&quot; value=&quot;Slide 123 - &amp;quot;Resources: Supplemental Guide&amp;quot;&quot;/&gt;&lt;property id=&quot;20307&quot; value=&quot;372&quot;/&gt;&lt;/object&gt;&lt;object type=&quot;3&quot; unique_id=&quot;10300&quot;&gt;&lt;property id=&quot;20148&quot; value=&quot;5&quot;/&gt;&lt;property id=&quot;20300&quot; value=&quot;Slide 124 - &amp;quot;Modified Read-Alouds&amp;quot;&quot;/&gt;&lt;property id=&quot;20307&quot; value=&quot;373&quot;/&gt;&lt;/object&gt;&lt;object type=&quot;3&quot; unique_id=&quot;10301&quot;&gt;&lt;property id=&quot;20148&quot; value=&quot;5&quot;/&gt;&lt;property id=&quot;20300&quot; value=&quot;Slide 125 - &amp;quot;Vocabulary Charts&amp;quot;&quot;/&gt;&lt;property id=&quot;20307&quot; value=&quot;374&quot;/&gt;&lt;/object&gt;&lt;object type=&quot;3&quot; unique_id=&quot;10302&quot;&gt;&lt;property id=&quot;20148&quot; value=&quot;5&quot;/&gt;&lt;property id=&quot;20300&quot; value=&quot;Slide 126 - &amp;quot;Activities&amp;quot;&quot;/&gt;&lt;property id=&quot;20307&quot; value=&quot;375&quot;/&gt;&lt;/object&gt;&lt;object type=&quot;3&quot; unique_id=&quot;10303&quot;&gt;&lt;property id=&quot;20148&quot; value=&quot;5&quot;/&gt;&lt;property id=&quot;20300&quot; value=&quot;Slide 127 - &amp;quot;Transitional Supplemental Guide&amp;quot;&quot;/&gt;&lt;property id=&quot;20307&quot; value=&quot;376&quot;/&gt;&lt;/object&gt;&lt;object type=&quot;3&quot; unique_id=&quot;10304&quot;&gt;&lt;property id=&quot;20148&quot; value=&quot;5&quot;/&gt;&lt;property id=&quot;20300&quot; value=&quot;Slide 128 - &amp;quot;Transitional Supplemental Guide&amp;quot;&quot;/&gt;&lt;property id=&quot;20307&quot; value=&quot;377&quot;/&gt;&lt;/object&gt;&lt;object type=&quot;3&quot; unique_id=&quot;10305&quot;&gt;&lt;property id=&quot;20148&quot; value=&quot;5&quot;/&gt;&lt;property id=&quot;20300&quot; value=&quot;Slide 130 - &amp;quot;A Comparison: L&amp;amp;L Anthology  &amp;amp; the Supplemental Guide&amp;quot;&quot;/&gt;&lt;property id=&quot;20307&quot; value=&quot;378&quot;/&gt;&lt;/object&gt;&lt;object type=&quot;3&quot; unique_id=&quot;10306&quot;&gt;&lt;property id=&quot;20148&quot; value=&quot;5&quot;/&gt;&lt;property id=&quot;20300&quot; value=&quot;Slide 131&quot;/&gt;&lt;property id=&quot;20307&quot; value=&quot;379&quot;/&gt;&lt;/object&gt;&lt;object type=&quot;3&quot; unique_id=&quot;10307&quot;&gt;&lt;property id=&quot;20148&quot; value=&quot;5&quot;/&gt;&lt;property id=&quot;20300&quot; value=&quot;Slide 129&quot;/&gt;&lt;property id=&quot;20307&quot; value=&quot;380&quot;/&gt;&lt;/object&gt;&lt;object type=&quot;3&quot; unique_id=&quot;10308&quot;&gt;&lt;property id=&quot;20148&quot; value=&quot;5&quot;/&gt;&lt;property id=&quot;20300&quot; value=&quot;Slide 132 - &amp;quot;Reflection:  Listening  and Learning&amp;quot;&quot;/&gt;&lt;property id=&quot;20307&quot; value=&quot;381&quot;/&gt;&lt;/object&gt;&lt;object type=&quot;3&quot; unique_id=&quot;10309&quot;&gt;&lt;property id=&quot;20148&quot; value=&quot;5&quot;/&gt;&lt;property id=&quot;20300&quot; value=&quot;Slide 133 - &amp;quot;Core Knowledge Language Arts&amp;quot;&quot;/&gt;&lt;property id=&quot;20307&quot; value=&quot;382&quot;/&gt;&lt;/object&gt;&lt;object type=&quot;3&quot; unique_id=&quot;10310&quot;&gt;&lt;property id=&quot;20148&quot; value=&quot;5&quot;/&gt;&lt;property id=&quot;20300&quot; value=&quot;Slide 134 - &amp;quot;&amp;#x0D;&amp;#x0A;Online Parking Lot&amp;quot;&quot;/&gt;&lt;property id=&quot;20307&quot; value=&quot;383&quot;/&gt;&lt;/object&gt;&lt;object type=&quot;3&quot; unique_id=&quot;10311&quot;&gt;&lt;property id=&quot;20148&quot; value=&quot;5&quot;/&gt;&lt;property id=&quot;20300&quot; value=&quot;Slide 135 - &amp;quot;Objectives&amp;quot;&quot;/&gt;&lt;property id=&quot;20307&quot; value=&quot;384&quot;/&gt;&lt;/object&gt;&lt;object type=&quot;3&quot; unique_id=&quot;10312&quot;&gt;&lt;property id=&quot;20148&quot; value=&quot;5&quot;/&gt;&lt;property id=&quot;20300&quot; value=&quot;Slide 136 - &amp;quot;Skills Strand Design Principle Review&amp;quot;&quot;/&gt;&lt;property id=&quot;20307&quot; value=&quot;385&quot;/&gt;&lt;/object&gt;&lt;object type=&quot;3&quot; unique_id=&quot;10313&quot;&gt;&lt;property id=&quot;20148&quot; value=&quot;5&quot;/&gt;&lt;property id=&quot;20300&quot; value=&quot;Slide 137 - &amp;quot;Skills Stand Teacher Materials&amp;quot;&quot;/&gt;&lt;property id=&quot;20307&quot; value=&quot;386&quot;/&gt;&lt;/object&gt;&lt;object type=&quot;3&quot; unique_id=&quot;10314&quot;&gt;&lt;property id=&quot;20148&quot; value=&quot;5&quot;/&gt;&lt;property id=&quot;20300&quot; value=&quot;Slide 138 - &amp;quot;Teacher Guide&amp;quot;&quot;/&gt;&lt;property id=&quot;20307&quot; value=&quot;387&quot;/&gt;&lt;/object&gt;&lt;object type=&quot;3&quot; unique_id=&quot;10315&quot;&gt;&lt;property id=&quot;20148&quot; value=&quot;5&quot;/&gt;&lt;property id=&quot;20300&quot; value=&quot;Slide 139 - &amp;quot;Big Books&amp;quot;&quot;/&gt;&lt;property id=&quot;20307&quot; value=&quot;388&quot;/&gt;&lt;/object&gt;&lt;object type=&quot;3&quot; unique_id=&quot;10316&quot;&gt;&lt;property id=&quot;20148&quot; value=&quot;5&quot;/&gt;&lt;property id=&quot;20300&quot; value=&quot;Slide 140 - &amp;quot;Sound Posters &amp;amp; Cards&amp;quot;&quot;/&gt;&lt;property id=&quot;20307&quot; value=&quot;389&quot;/&gt;&lt;/object&gt;&lt;object type=&quot;3&quot; unique_id=&quot;10317&quot;&gt;&lt;property id=&quot;20148&quot; value=&quot;5&quot;/&gt;&lt;property id=&quot;20300&quot; value=&quot;Slide 141 - &amp;quot;Code Flip Books &amp;amp; &amp;#x0D;&amp;#x0A;Letter Cards&amp;quot;&quot;/&gt;&lt;property id=&quot;20307&quot; value=&quot;390&quot;/&gt;&lt;/object&gt;&lt;object type=&quot;3&quot; unique_id=&quot;10318&quot;&gt;&lt;property id=&quot;20148&quot; value=&quot;5&quot;/&gt;&lt;property id=&quot;20300&quot; value=&quot;Slide 142 - &amp;quot;Large Card Letters&amp;quot;&quot;/&gt;&lt;property id=&quot;20307&quot; value=&quot;391&quot;/&gt;&lt;/object&gt;&lt;object type=&quot;3&quot; unique_id=&quot;10319&quot;&gt;&lt;property id=&quot;20148&quot; value=&quot;5&quot;/&gt;&lt;property id=&quot;20300&quot; value=&quot;Slide 143 - &amp;quot;Blending Picture Cards&amp;quot;&quot;/&gt;&lt;property id=&quot;20307&quot; value=&quot;392&quot;/&gt;&lt;/object&gt;&lt;object type=&quot;3&quot; unique_id=&quot;10320&quot;&gt;&lt;property id=&quot;20148&quot; value=&quot;5&quot;/&gt;&lt;property id=&quot;20300&quot; value=&quot;Slide 144 - &amp;quot;Timeline Posters and Cards&amp;quot;&quot;/&gt;&lt;property id=&quot;20307&quot; value=&quot;393&quot;/&gt;&lt;/object&gt;&lt;object type=&quot;3&quot; unique_id=&quot;10321&quot;&gt;&lt;property id=&quot;20148&quot; value=&quot;5&quot;/&gt;&lt;property id=&quot;20300&quot; value=&quot;Slide 145 - &amp;quot;Skills Strand Student Materials&amp;quot;&quot;/&gt;&lt;property id=&quot;20307&quot; value=&quot;394&quot;/&gt;&lt;/object&gt;&lt;object type=&quot;3&quot; unique_id=&quot;10322&quot;&gt;&lt;property id=&quot;20148&quot; value=&quot;5&quot;/&gt;&lt;property id=&quot;20300&quot; value=&quot;Slide 146 - &amp;quot;Student Workbooks&amp;quot;&quot;/&gt;&lt;property id=&quot;20307&quot; value=&quot;395&quot;/&gt;&lt;/object&gt;&lt;object type=&quot;3&quot; unique_id=&quot;10323&quot;&gt;&lt;property id=&quot;20148&quot; value=&quot;5&quot;/&gt;&lt;property id=&quot;20300&quot; value=&quot;Slide 147 - &amp;quot;Student Readers&amp;quot;&quot;/&gt;&lt;property id=&quot;20307&quot; value=&quot;396&quot;/&gt;&lt;/object&gt;&lt;object type=&quot;3&quot; unique_id=&quot;10324&quot;&gt;&lt;property id=&quot;20148&quot; value=&quot;5&quot;/&gt;&lt;property id=&quot;20300&quot; value=&quot;Slide 148 - &amp;quot;Chaining Folders &amp;amp; &amp;#x0D;&amp;#x0A;Small Letter Cards&amp;quot;&quot;/&gt;&lt;property id=&quot;20307&quot; value=&quot;397&quot;/&gt;&lt;/object&gt;&lt;object type=&quot;3&quot; unique_id=&quot;10325&quot;&gt;&lt;property id=&quot;20148&quot; value=&quot;5&quot;/&gt;&lt;property id=&quot;20300&quot; value=&quot;Slide 149 - &amp;quot;Additional Support Materials&amp;quot;&quot;/&gt;&lt;property id=&quot;20307&quot; value=&quot;398&quot;/&gt;&lt;/object&gt;&lt;object type=&quot;3&quot; unique_id=&quot;10326&quot;&gt;&lt;property id=&quot;20148&quot; value=&quot;5&quot;/&gt;&lt;property id=&quot;20300&quot; value=&quot;Slide 150 - &amp;quot;The Skills Strand &amp;#x0D;&amp;#x0A;Teacher Guide Components&amp;quot;&quot;/&gt;&lt;property id=&quot;20307&quot; value=&quot;399&quot;/&gt;&lt;/object&gt;&lt;object type=&quot;3&quot; unique_id=&quot;10327&quot;&gt;&lt;property id=&quot;20148&quot; value=&quot;5&quot;/&gt;&lt;property id=&quot;20300&quot; value=&quot;Slide 151 - &amp;quot; Unpacking the &amp;#x0D;&amp;#x0A;Skills Strand Teacher Guide  &amp;quot;&quot;/&gt;&lt;property id=&quot;20307&quot; value=&quot;400&quot;/&gt;&lt;/object&gt;&lt;object type=&quot;3&quot; unique_id=&quot;10328&quot;&gt;&lt;property id=&quot;20148&quot; value=&quot;5&quot;/&gt;&lt;property id=&quot;20300&quot; value=&quot;Slide 152 - &amp;quot;Activity: Unpacking the Teacher Guide&amp;quot;&quot;/&gt;&lt;property id=&quot;20307&quot; value=&quot;401&quot;/&gt;&lt;/object&gt;&lt;object type=&quot;3&quot; unique_id=&quot;10329&quot;&gt;&lt;property id=&quot;20148&quot; value=&quot;5&quot;/&gt;&lt;property id=&quot;20300&quot; value=&quot;Slide 153 - &amp;quot;Debrief on the Skills Strand &amp;#x0D;&amp;#x0A;Teacher’s Guide&amp;quot;&quot;/&gt;&lt;property id=&quot;20307&quot; value=&quot;402&quot;/&gt;&lt;/object&gt;&lt;object type=&quot;3&quot; unique_id=&quot;10330&quot;&gt;&lt;property id=&quot;20148&quot; value=&quot;5&quot;/&gt;&lt;property id=&quot;20300&quot; value=&quot;Slide 154 - &amp;quot;Session 5&amp;quot;&quot;/&gt;&lt;property id=&quot;20307&quot; value=&quot;403&quot;/&gt;&lt;/object&gt;&lt;object type=&quot;3&quot; unique_id=&quot;10331&quot;&gt;&lt;property id=&quot;20148&quot; value=&quot;5&quot;/&gt;&lt;property id=&quot;20300&quot; value=&quot;Slide 155 - &amp;quot;Station 1&amp;quot;&quot;/&gt;&lt;property id=&quot;20307&quot; value=&quot;404&quot;/&gt;&lt;/object&gt;&lt;object type=&quot;3&quot; unique_id=&quot;10332&quot;&gt;&lt;property id=&quot;20148&quot; value=&quot;5&quot;/&gt;&lt;property id=&quot;20300&quot; value=&quot;Slide 156 - &amp;quot;Decodable Words Display&amp;quot;&quot;/&gt;&lt;property id=&quot;20307&quot; value=&quot;405&quot;/&gt;&lt;/object&gt;&lt;object type=&quot;3&quot; unique_id=&quot;10333&quot;&gt;&lt;property id=&quot;20148&quot; value=&quot;5&quot;/&gt;&lt;property id=&quot;20300&quot; value=&quot;Slide 157 - &amp;quot;First Grade&amp;quot;&quot;/&gt;&lt;property id=&quot;20307&quot; value=&quot;406&quot;/&gt;&lt;/object&gt;&lt;object type=&quot;3&quot; unique_id=&quot;10334&quot;&gt;&lt;property id=&quot;20148&quot; value=&quot;5&quot;/&gt;&lt;property id=&quot;20300&quot; value=&quot;Slide 158 - &amp;quot;Skills: Sounds and Spellings Chart&amp;quot;&quot;/&gt;&lt;property id=&quot;20307&quot; value=&quot;407&quot;/&gt;&lt;/object&gt;&lt;object type=&quot;3&quot; unique_id=&quot;10335&quot;&gt;&lt;property id=&quot;20148&quot; value=&quot;5&quot;/&gt;&lt;property id=&quot;20300&quot; value=&quot;Slide 159 - &amp;quot;Tricky Word Wall&amp;quot;&quot;/&gt;&lt;property id=&quot;20307&quot; value=&quot;408&quot;/&gt;&lt;/object&gt;&lt;object type=&quot;3&quot; unique_id=&quot;10336&quot;&gt;&lt;property id=&quot;20148&quot; value=&quot;5&quot;/&gt;&lt;property id=&quot;20300&quot; value=&quot;Slide 160 - &amp;quot;Human Body Domain Concept/Vocabulary Wall&amp;quot;&quot;/&gt;&lt;property id=&quot;20307&quot; value=&quot;409&quot;/&gt;&lt;/object&gt;&lt;object type=&quot;3&quot; unique_id=&quot;10337&quot;&gt;&lt;property id=&quot;20148&quot; value=&quot;5&quot;/&gt;&lt;property id=&quot;20300&quot; value=&quot;Slide 161 - &amp;quot;Domain Organization and Storage&amp;quot;&quot;/&gt;&lt;property id=&quot;20307&quot; value=&quot;410&quot;/&gt;&lt;/object&gt;&lt;object type=&quot;3&quot; unique_id=&quot;10338&quot;&gt;&lt;property id=&quot;20148&quot; value=&quot;5&quot;/&gt;&lt;property id=&quot;20300&quot; value=&quot;Slide 162 - &amp;quot;Easy Material Access with Seat Sacks &amp;quot;&quot;/&gt;&lt;property id=&quot;20307&quot; value=&quot;411&quot;/&gt;&lt;/object&gt;&lt;object type=&quot;3&quot; unique_id=&quot;10339&quot;&gt;&lt;property id=&quot;20148&quot; value=&quot;5&quot;/&gt;&lt;property id=&quot;20300&quot; value=&quot;Slide 163 - &amp;quot;Pyramid Pantry Read Aloud&amp;#x0D;&amp;#x0A;Images displayed on Smart Board&amp;quot;&quot;/&gt;&lt;property id=&quot;20307&quot; value=&quot;412&quot;/&gt;&lt;/object&gt;&lt;object type=&quot;3&quot; unique_id=&quot;10340&quot;&gt;&lt;property id=&quot;20148&quot; value=&quot;5&quot;/&gt;&lt;property id=&quot;20300&quot; value=&quot;Slide 164 - &amp;quot;Second Grade&amp;quot;&quot;/&gt;&lt;property id=&quot;20307&quot; value=&quot;413&quot;/&gt;&lt;/object&gt;&lt;object type=&quot;3&quot; unique_id=&quot;10341&quot;&gt;&lt;property id=&quot;20148&quot; value=&quot;5&quot;/&gt;&lt;property id=&quot;20300&quot; value=&quot;Slide 165 - &amp;quot;Early Asian Civilization Realia&amp;quot;&quot;/&gt;&lt;property id=&quot;20307&quot; value=&quot;414&quot;/&gt;&lt;/object&gt;&lt;object type=&quot;3&quot; unique_id=&quot;10342&quot;&gt;&lt;property id=&quot;20148&quot; value=&quot;5&quot;/&gt;&lt;property id=&quot;20300&quot; value=&quot;Slide 166 - &amp;quot;Early Asian Civilization Concept Wall&amp;quot;&quot;/&gt;&lt;property id=&quot;20307&quot; value=&quot;415&quot;/&gt;&lt;/object&gt;&lt;object type=&quot;3&quot; unique_id=&quot;10343&quot;&gt;&lt;property id=&quot;20148&quot; value=&quot;5&quot;/&gt;&lt;property id=&quot;20300&quot; value=&quot;Slide 167 - &amp;quot;Chinese Artifacts&amp;quot;&quot;/&gt;&lt;property id=&quot;20307&quot; value=&quot;416&quot;/&gt;&lt;/object&gt;&lt;object type=&quot;3&quot; unique_id=&quot;10344&quot;&gt;&lt;property id=&quot;20148&quot; value=&quot;5&quot;/&gt;&lt;property id=&quot;20300&quot; value=&quot;Slide 168 - &amp;quot;Environment Supports Domain&amp;quot;&quot;/&gt;&lt;property id=&quot;20307&quot; value=&quot;417&quot;/&gt;&lt;/object&gt;&lt;object type=&quot;3&quot; unique_id=&quot;10345&quot;&gt;&lt;property id=&quot;20148&quot; value=&quot;5&quot;/&gt;&lt;property id=&quot;20300&quot; value=&quot;Slide 169 - &amp;quot;Early Asian Civilizations-Student folder for India&amp;quot;&quot;/&gt;&lt;property id=&quot;20307&quot; value=&quot;418&quot;/&gt;&lt;/object&gt;&lt;object type=&quot;3&quot; unique_id=&quot;10346&quot;&gt;&lt;property id=&quot;20148&quot; value=&quot;5&quot;/&gt;&lt;property id=&quot;20300&quot; value=&quot;Slide 170 - &amp;quot;Station 2&amp;quot;&quot;/&gt;&lt;property id=&quot;20307&quot; value=&quot;419&quot;/&gt;&lt;/object&gt;&lt;object type=&quot;3&quot; unique_id=&quot;10347&quot;&gt;&lt;property id=&quot;20148&quot; value=&quot;5&quot;/&gt;&lt;property id=&quot;20300&quot; value=&quot;Slide 171 - &amp;quot;Classroom Work Samples&amp;quot;&quot;/&gt;&lt;property id=&quot;20307&quot; value=&quot;420&quot;/&gt;&lt;/object&gt;&lt;object type=&quot;3&quot; unique_id=&quot;10348&quot;&gt;&lt;property id=&quot;20148&quot; value=&quot;5&quot;/&gt;&lt;property id=&quot;20300&quot; value=&quot;Slide 172 - &amp;quot;Kindergarten&amp;quot;&quot;/&gt;&lt;property id=&quot;20307&quot; value=&quot;421&quot;/&gt;&lt;/object&gt;&lt;object type=&quot;3&quot; unique_id=&quot;10349&quot;&gt;&lt;property id=&quot;20148&quot; value=&quot;5&quot;/&gt;&lt;property id=&quot;20300&quot; value=&quot;Slide 173 - &amp;quot;Extension Activity- Tug-of-War&amp;quot;&quot;/&gt;&lt;property id=&quot;20307&quot; value=&quot;422&quot;/&gt;&lt;/object&gt;&lt;object type=&quot;3&quot; unique_id=&quot;10350&quot;&gt;&lt;property id=&quot;20148&quot; value=&quot;5&quot;/&gt;&lt;property id=&quot;20300&quot; value=&quot;Slide 174 - &amp;quot;Extension Activity-&amp;#x0D;&amp;#x0A;Goldilocks and the Three Bears&amp;quot;&quot;/&gt;&lt;property id=&quot;20307&quot; value=&quot;423&quot;/&gt;&lt;/object&gt;&lt;object type=&quot;3&quot; unique_id=&quot;10351&quot;&gt;&lt;property id=&quot;20148&quot; value=&quot;5&quot;/&gt;&lt;property id=&quot;20300&quot; value=&quot;Slide 175 - &amp;quot;Goldilocks and the Three Bears&amp;#x0D;&amp;#x0A;Characters, Setting , Plot&amp;quot;&quot;/&gt;&lt;property id=&quot;20307&quot; value=&quot;424&quot;/&gt;&lt;/object&gt;&lt;object type=&quot;3&quot; unique_id=&quot;10352&quot;&gt;&lt;property id=&quot;20148&quot; value=&quot;5&quot;/&gt;&lt;property id=&quot;20300&quot; value=&quot;Slide 176 - &amp;quot;Extension Activities: The three Billy Goats Gruff: Story Details&amp;quot;&quot;/&gt;&lt;property id=&quot;20307&quot; value=&quot;425&quot;/&gt;&lt;/object&gt;&lt;object type=&quot;3&quot; unique_id=&quot;10353&quot;&gt;&lt;property id=&quot;20148&quot; value=&quot;5&quot;/&gt;&lt;property id=&quot;20300&quot; value=&quot;Slide 177 - &amp;quot;Extension: The Three Little Pigs&amp;quot;&quot;/&gt;&lt;property id=&quot;20307&quot; value=&quot;426&quot;/&gt;&lt;/object&gt;&lt;object type=&quot;3&quot; unique_id=&quot;10354&quot;&gt;&lt;property id=&quot;20148&quot; value=&quot;5&quot;/&gt;&lt;property id=&quot;20300&quot; value=&quot;Slide 178 - &amp;quot;The Three Little Pigs&amp;#x0D;&amp;#x0A;Sequencing Activity&amp;quot;&quot;/&gt;&lt;property id=&quot;20307&quot; value=&quot;427&quot;/&gt;&lt;/object&gt;&lt;object type=&quot;3&quot; unique_id=&quot;10355&quot;&gt;&lt;property id=&quot;20148&quot; value=&quot;5&quot;/&gt;&lt;property id=&quot;20300&quot; value=&quot;Slide 179&quot;/&gt;&lt;property id=&quot;20307&quot; value=&quot;428&quot;/&gt;&lt;/object&gt;&lt;object type=&quot;3&quot; unique_id=&quot;10356&quot;&gt;&lt;property id=&quot;20148&quot; value=&quot;5&quot;/&gt;&lt;property id=&quot;20300&quot; value=&quot;Slide 180 - &amp;quot;Bulletin Board Task Card&amp;quot;&quot;/&gt;&lt;property id=&quot;20307&quot; value=&quot;429&quot;/&gt;&lt;/object&gt;&lt;object type=&quot;3&quot; unique_id=&quot;10357&quot;&gt;&lt;property id=&quot;20148&quot; value=&quot;5&quot;/&gt;&lt;property id=&quot;20300&quot; value=&quot;Slide 181 - &amp;quot;Extension: Sequencing Chicken Little&amp;quot;&quot;/&gt;&lt;property id=&quot;20307&quot; value=&quot;430&quot;/&gt;&lt;/object&gt;&lt;object type=&quot;3&quot; unique_id=&quot;10358&quot;&gt;&lt;property id=&quot;20148&quot; value=&quot;5&quot;/&gt;&lt;property id=&quot;20300&quot; value=&quot;Slide 182 - &amp;quot;Extension: Chicken Little&amp;quot;&quot;/&gt;&lt;property id=&quot;20307&quot; value=&quot;431&quot;/&gt;&lt;/object&gt;&lt;object type=&quot;3&quot; unique_id=&quot;10359&quot;&gt;&lt;property id=&quot;20148&quot; value=&quot;5&quot;/&gt;&lt;property id=&quot;20300&quot; value=&quot;Slide 183 - &amp;quot;Five Senses Task Card&amp;quot;&quot;/&gt;&lt;property id=&quot;20307&quot; value=&quot;432&quot;/&gt;&lt;/object&gt;&lt;object type=&quot;3&quot; unique_id=&quot;10360&quot;&gt;&lt;property id=&quot;20148&quot; value=&quot;5&quot;/&gt;&lt;property id=&quot;20300&quot; value=&quot;Slide 184 - &amp;quot;GRADE 1&amp;quot;&quot;/&gt;&lt;property id=&quot;20307&quot; value=&quot;433&quot;/&gt;&lt;/object&gt;&lt;object type=&quot;3&quot; unique_id=&quot;10361&quot;&gt;&lt;property id=&quot;20148&quot; value=&quot;5&quot;/&gt;&lt;property id=&quot;20300&quot; value=&quot;Slide 185 - &amp;quot;Extension: Human Body&amp;#x0D;&amp;#x0A;The Pyramid Pantry&amp;quot;&quot;/&gt;&lt;property id=&quot;20307&quot; value=&quot;434&quot;/&gt;&lt;/object&gt;&lt;object type=&quot;3&quot; unique_id=&quot;10362&quot;&gt;&lt;property id=&quot;20148&quot; value=&quot;5&quot;/&gt;&lt;property id=&quot;20300&quot; value=&quot;Slide 186 - &amp;quot;Extension: Pyramid Pantry&amp;quot;&quot;/&gt;&lt;property id=&quot;20307&quot; value=&quot;435&quot;/&gt;&lt;/object&gt;&lt;object type=&quot;3&quot; unique_id=&quot;10363&quot;&gt;&lt;property id=&quot;20148&quot; value=&quot;5&quot;/&gt;&lt;property id=&quot;20300&quot; value=&quot;Slide 187 - &amp;quot;Extension: Pyramid Pantry&amp;quot;&quot;/&gt;&lt;property id=&quot;20307&quot; value=&quot;436&quot;/&gt;&lt;/object&gt;&lt;object type=&quot;3&quot; unique_id=&quot;10364&quot;&gt;&lt;property id=&quot;20148&quot; value=&quot;5&quot;/&gt;&lt;property id=&quot;20300&quot; value=&quot;Slide 188 - &amp;quot;Pyramid Pantry: &amp;#x0D;&amp;#x0A;Activity with Student Writing&amp;quot;&quot;/&gt;&lt;property id=&quot;20307&quot; value=&quot;437&quot;/&gt;&lt;/object&gt;&lt;object type=&quot;3&quot; unique_id=&quot;10365&quot;&gt;&lt;property id=&quot;20148&quot; value=&quot;5&quot;/&gt;&lt;property id=&quot;20300&quot; value=&quot;Slide 189 - &amp;quot;GRADE 2&amp;quot;&quot;/&gt;&lt;property id=&quot;20307&quot; value=&quot;438&quot;/&gt;&lt;/object&gt;&lt;object type=&quot;3&quot; unique_id=&quot;10366&quot;&gt;&lt;property id=&quot;20148&quot; value=&quot;5&quot;/&gt;&lt;property id=&quot;20300&quot; value=&quot;Slide 190 - &amp;quot;Extension Activity: &amp;#x0D;&amp;#x0A;Teacher Models and Supports &amp;quot;&quot;/&gt;&lt;property id=&quot;20307&quot; value=&quot;439&quot;/&gt;&lt;/object&gt;&lt;object type=&quot;3&quot; unique_id=&quot;10367&quot;&gt;&lt;property id=&quot;20148&quot; value=&quot;5&quot;/&gt;&lt;property id=&quot;20300&quot; value=&quot;Slide 191 - &amp;quot;Extensions keep students engaged&amp;quot;&quot;/&gt;&lt;property id=&quot;20307&quot; value=&quot;440&quot;/&gt;&lt;/object&gt;&lt;object type=&quot;3&quot; unique_id=&quot;10368&quot;&gt;&lt;property id=&quot;20148&quot; value=&quot;5&quot;/&gt;&lt;property id=&quot;20300&quot; value=&quot;Slide 192 - &amp;quot;Extension: Chinese New Year&amp;quot;&quot;/&gt;&lt;property id=&quot;20307&quot; value=&quot;441&quot;/&gt;&lt;/object&gt;&lt;object type=&quot;3&quot; unique_id=&quot;10369&quot;&gt;&lt;property id=&quot;20148&quot; value=&quot;5&quot;/&gt;&lt;property id=&quot;20300&quot; value=&quot;Slide 193 - &amp;quot;Extension-&amp;#x0D;&amp;#x0A;Characteristics of Hinduism and Buddism&amp;quot;&quot;/&gt;&lt;property id=&quot;20307&quot; value=&quot;442&quot;/&gt;&lt;/object&gt;&lt;object type=&quot;3&quot; unique_id=&quot;10370&quot;&gt;&lt;property id=&quot;20148&quot; value=&quot;5&quot;/&gt;&lt;property id=&quot;20300&quot; value=&quot;Slide 194 - &amp;quot;Indian Gods&amp;quot;&quot;/&gt;&lt;property id=&quot;20307&quot; value=&quot;443&quot;/&gt;&lt;/object&gt;&lt;object type=&quot;3&quot; unique_id=&quot;10371&quot;&gt;&lt;property id=&quot;20148&quot; value=&quot;5&quot;/&gt;&lt;property id=&quot;20300&quot; value=&quot;Slide 195 - &amp;quot;Student Folder-China&amp;quot;&quot;/&gt;&lt;property id=&quot;20307&quot; value=&quot;444&quot;/&gt;&lt;/object&gt;&lt;object type=&quot;3&quot; unique_id=&quot;10372&quot;&gt;&lt;property id=&quot;20148&quot; value=&quot;5&quot;/&gt;&lt;property id=&quot;20300&quot; value=&quot;Slide 196 - &amp;quot;Confucius Says…&amp;quot;&quot;/&gt;&lt;property id=&quot;20307&quot; value=&quot;445&quot;/&gt;&lt;/object&gt;&lt;object type=&quot;3&quot; unique_id=&quot;10373&quot;&gt;&lt;property id=&quot;20148&quot; value=&quot;5&quot;/&gt;&lt;property id=&quot;20300&quot; value=&quot;Slide 197 - &amp;quot;Chinese extension-vocabulary&amp;quot;&quot;/&gt;&lt;property id=&quot;20307&quot; value=&quot;446&quot;/&gt;&lt;/object&gt;&lt;object type=&quot;3&quot; unique_id=&quot;10374&quot;&gt;&lt;property id=&quot;20148&quot; value=&quot;5&quot;/&gt;&lt;property id=&quot;20300&quot; value=&quot;Slide 198 - &amp;quot;Early Civilizations Chart: &amp;#x0D;&amp;#x0A; India and China&amp;quot;&quot;/&gt;&lt;property id=&quot;20307&quot; value=&quot;447&quot;/&gt;&lt;/object&gt;&lt;object type=&quot;3&quot; unique_id=&quot;10375&quot;&gt;&lt;property id=&quot;20148&quot; value=&quot;5&quot;/&gt;&lt;property id=&quot;20300&quot; value=&quot;Slide 199 - &amp;quot;Chinese Folktales &amp;#x0D;&amp;#x0A;“The Magic Paintbrush”&amp;quot;&quot;/&gt;&lt;property id=&quot;20307&quot; value=&quot;448&quot;/&gt;&lt;/object&gt;&lt;object type=&quot;3&quot; unique_id=&quot;10376&quot;&gt;&lt;property id=&quot;20148&quot; value=&quot;5&quot;/&gt;&lt;property id=&quot;20300&quot; value=&quot;Slide 200 - &amp;quot;Content, Art and Writing Connection&amp;quot;&quot;/&gt;&lt;property id=&quot;20307&quot; value=&quot;449&quot;/&gt;&lt;/object&gt;&lt;object type=&quot;3&quot; unique_id=&quot;10377&quot;&gt;&lt;property id=&quot;20148&quot; value=&quot;5&quot;/&gt;&lt;property id=&quot;20300&quot; value=&quot;Slide 201 - &amp;quot;Magic Paintbrush Writing&amp;quot;&quot;/&gt;&lt;property id=&quot;20307&quot; value=&quot;450&quot;/&gt;&lt;/object&gt;&lt;object type=&quot;3&quot; unique_id=&quot;10378&quot;&gt;&lt;property id=&quot;20148&quot; value=&quot;5&quot;/&gt;&lt;property id=&quot;20300&quot; value=&quot;Slide 202 - &amp;quot;Magic Paintbrush: Writing&amp;quot;&quot;/&gt;&lt;property id=&quot;20307&quot; value=&quot;451&quot;/&gt;&lt;/object&gt;&lt;object type=&quot;3&quot; unique_id=&quot;10379&quot;&gt;&lt;property id=&quot;20148&quot; value=&quot;5&quot;/&gt;&lt;property id=&quot;20300&quot; value=&quot;Slide 203 - &amp;quot;“Fish see the worm not the hook”&amp;quot;&quot;/&gt;&lt;property id=&quot;20307&quot; value=&quot;452&quot;/&gt;&lt;/object&gt;&lt;object type=&quot;3&quot; unique_id=&quot;10380&quot;&gt;&lt;property id=&quot;20148&quot; value=&quot;5&quot;/&gt;&lt;property id=&quot;20300&quot; value=&quot;Slide 204 - &amp;quot;Wall of China Fact Finder&amp;quot;&quot;/&gt;&lt;property id=&quot;20307&quot; value=&quot;453&quot;/&gt;&lt;/object&gt;&lt;object type=&quot;3&quot; unique_id=&quot;10381&quot;&gt;&lt;property id=&quot;20148&quot; value=&quot;5&quot;/&gt;&lt;property id=&quot;20300&quot; value=&quot;Slide 205 - &amp;quot;Session 6&amp;quot;&quot;/&gt;&lt;property id=&quot;20307&quot; value=&quot;454&quot;/&gt;&lt;/object&gt;&lt;object type=&quot;3&quot; unique_id=&quot;10382&quot;&gt;&lt;property id=&quot;20148&quot; value=&quot;5&quot;/&gt;&lt;property id=&quot;20300&quot; value=&quot;Slide 206 - &amp;quot;Objectives&amp;quot;&quot;/&gt;&lt;property id=&quot;20307&quot; value=&quot;455&quot;/&gt;&lt;/object&gt;&lt;object type=&quot;3&quot; unique_id=&quot;10383&quot;&gt;&lt;property id=&quot;20148&quot; value=&quot;5&quot;/&gt;&lt;property id=&quot;20300&quot; value=&quot;Slide 207 - &amp;quot;A Student's Journey: &amp;#x0D;Reading&amp;quot;&quot;/&gt;&lt;property id=&quot;20307&quot; value=&quot;456&quot;/&gt;&lt;/object&gt;&lt;object type=&quot;3&quot; unique_id=&quot;10384&quot;&gt;&lt;property id=&quot;20148&quot; value=&quot;5&quot;/&gt;&lt;property id=&quot;20300&quot; value=&quot;Slide 208 - &amp;quot;A Student's Journey:&amp;#x0D;Writing&amp;quot;&quot;/&gt;&lt;property id=&quot;20307&quot; value=&quot;457&quot;/&gt;&lt;/object&gt;&lt;object type=&quot;3&quot; unique_id=&quot;10385&quot;&gt;&lt;property id=&quot;20148&quot; value=&quot;5&quot;/&gt;&lt;property id=&quot;20300&quot; value=&quot;Slide 209 - &amp;quot;How Did They Get There?&amp;quot;&quot;/&gt;&lt;property id=&quot;20307&quot; value=&quot;458&quot;/&gt;&lt;/object&gt;&lt;object type=&quot;3&quot; unique_id=&quot;10386&quot;&gt;&lt;property id=&quot;20148&quot; value=&quot;5&quot;/&gt;&lt;property id=&quot;20300&quot; value=&quot;Slide 210 - &amp;quot;Lesson Types&amp;quot;&quot;/&gt;&lt;property id=&quot;20307&quot; value=&quot;459&quot;/&gt;&lt;/object&gt;&lt;object type=&quot;3&quot; unique_id=&quot;10387&quot;&gt;&lt;property id=&quot;20148&quot; value=&quot;5&quot;/&gt;&lt;property id=&quot;20300&quot; value=&quot;Slide 211 - &amp;quot;Basic Code Lessons&amp;quot;&quot;/&gt;&lt;property id=&quot;20307&quot; value=&quot;460&quot;/&gt;&lt;/object&gt;&lt;object type=&quot;3&quot; unique_id=&quot;10388&quot;&gt;&lt;property id=&quot;20148&quot; value=&quot;5&quot;/&gt;&lt;property id=&quot;20300&quot; value=&quot;Slide 212 - &amp;quot;The Basic Code Lesson&amp;quot;&quot;/&gt;&lt;property id=&quot;20307&quot; value=&quot;461&quot;/&gt;&lt;/object&gt;&lt;object type=&quot;3&quot; unique_id=&quot;10389&quot;&gt;&lt;property id=&quot;20148&quot; value=&quot;5&quot;/&gt;&lt;property id=&quot;20300&quot; value=&quot;Slide 213 - &amp;quot;The Basic Code Lesson&amp;quot;&quot;/&gt;&lt;property id=&quot;20307&quot; value=&quot;462&quot;/&gt;&lt;/object&gt;&lt;object type=&quot;3&quot; unique_id=&quot;10390&quot;&gt;&lt;property id=&quot;20148&quot; value=&quot;5&quot;/&gt;&lt;property id=&quot;20300&quot; value=&quot;Slide 214 - &amp;quot;Not a Smorgasbord&amp;quot;&quot;/&gt;&lt;property id=&quot;20307&quot; value=&quot;463&quot;/&gt;&lt;/object&gt;&lt;object type=&quot;3&quot; unique_id=&quot;10391&quot;&gt;&lt;property id=&quot;20148&quot; value=&quot;5&quot;/&gt;&lt;property id=&quot;20300&quot; value=&quot;Slide 215 - &amp;quot;Critical Behaviors of &amp;#x0D;&amp;#x0A;Basic Code Lessons&amp;quot;&quot;/&gt;&lt;property id=&quot;20307&quot; value=&quot;464&quot;/&gt;&lt;/object&gt;&lt;object type=&quot;3&quot; unique_id=&quot;10392&quot;&gt;&lt;property id=&quot;20148&quot; value=&quot;5&quot;/&gt;&lt;property id=&quot;20300&quot; value=&quot;Slide 216 - &amp;quot;Critical Behaviors of &amp;#x0D;&amp;#x0A;Basic Code Lessons&amp;quot;&quot;/&gt;&lt;property id=&quot;20307&quot; value=&quot;465&quot;/&gt;&lt;/object&gt;&lt;object type=&quot;3&quot; unique_id=&quot;10393&quot;&gt;&lt;property id=&quot;20148&quot; value=&quot;5&quot;/&gt;&lt;property id=&quot;20300&quot; value=&quot;Slide 217 - &amp;quot;Basic Code Demonstration Lesson&amp;quot;&quot;/&gt;&lt;property id=&quot;20307&quot; value=&quot;466&quot;/&gt;&lt;/object&gt;&lt;object type=&quot;3&quot; unique_id=&quot;10394&quot;&gt;&lt;property id=&quot;20148&quot; value=&quot;5&quot;/&gt;&lt;property id=&quot;20300&quot; value=&quot;Slide 218 - &amp;quot;Sharing our Findings&amp;quot;&quot;/&gt;&lt;property id=&quot;20307&quot; value=&quot;467&quot;/&gt;&lt;/object&gt;&lt;object type=&quot;3&quot; unique_id=&quot;10395&quot;&gt;&lt;property id=&quot;20148&quot; value=&quot;5&quot;/&gt;&lt;property id=&quot;20300&quot; value=&quot;Slide 219 - &amp;quot;Warm Up&amp;quot;&quot;/&gt;&lt;property id=&quot;20307&quot; value=&quot;468&quot;/&gt;&lt;/object&gt;&lt;object type=&quot;3&quot; unique_id=&quot;10396&quot;&gt;&lt;property id=&quot;20148&quot; value=&quot;5&quot;/&gt;&lt;property id=&quot;20300&quot; value=&quot;Slide 220 - &amp;quot;Introducing the Sound&amp;quot;&quot;/&gt;&lt;property id=&quot;20307&quot; value=&quot;469&quot;/&gt;&lt;/object&gt;&lt;object type=&quot;3&quot; unique_id=&quot;10397&quot;&gt;&lt;property id=&quot;20148&quot; value=&quot;5&quot;/&gt;&lt;property id=&quot;20300&quot; value=&quot;Slide 221 - &amp;quot;Oral Language Exercises&amp;quot;&quot;/&gt;&lt;property id=&quot;20307&quot; value=&quot;470&quot;/&gt;&lt;/object&gt;&lt;object type=&quot;3&quot; unique_id=&quot;10398&quot;&gt;&lt;property id=&quot;20148&quot; value=&quot;5&quot;/&gt;&lt;property id=&quot;20300&quot; value=&quot;Slide 222 - &amp;quot;Introducing the Spelling&amp;quot;&quot;/&gt;&lt;property id=&quot;20307&quot; value=&quot;471&quot;/&gt;&lt;/object&gt;&lt;object type=&quot;3&quot; unique_id=&quot;10399&quot;&gt;&lt;property id=&quot;20148&quot; value=&quot;5&quot;/&gt;&lt;property id=&quot;20300&quot; value=&quot;Slide 223 - &amp;quot;Practice using Worksheet&amp;quot;&quot;/&gt;&lt;property id=&quot;20307&quot; value=&quot;472&quot;/&gt;&lt;/object&gt;&lt;object type=&quot;3&quot; unique_id=&quot;10400&quot;&gt;&lt;property id=&quot;20148&quot; value=&quot;5&quot;/&gt;&lt;property id=&quot;20300&quot; value=&quot;Slide 224 - &amp;quot;Advanced Code &amp;quot;&quot;/&gt;&lt;property id=&quot;20307&quot; value=&quot;473&quot;/&gt;&lt;/object&gt;&lt;object type=&quot;3&quot; unique_id=&quot;10401&quot;&gt;&lt;property id=&quot;20148&quot; value=&quot;5&quot;/&gt;&lt;property id=&quot;20300&quot; value=&quot;Slide 225 - &amp;quot;&amp;#x0D;&amp;#x0A;The Spelling Alternative Lessons &amp;#x0D;&amp;#x0A;&amp;quot;&quot;/&gt;&lt;property id=&quot;20307&quot; value=&quot;474&quot;/&gt;&lt;/object&gt;&lt;object type=&quot;3&quot; unique_id=&quot;10402&quot;&gt;&lt;property id=&quot;20148&quot; value=&quot;5&quot;/&gt;&lt;property id=&quot;20300&quot; value=&quot;Slide 226&quot;/&gt;&lt;property id=&quot;20307&quot; value=&quot;475&quot;/&gt;&lt;/object&gt;&lt;object type=&quot;3&quot; unique_id=&quot;10403&quot;&gt;&lt;property id=&quot;20148&quot; value=&quot;5&quot;/&gt;&lt;property id=&quot;20300&quot; value=&quot;Slide 227&quot;/&gt;&lt;property id=&quot;20307&quot; value=&quot;476&quot;/&gt;&lt;/object&gt;&lt;object type=&quot;3&quot; unique_id=&quot;10404&quot;&gt;&lt;property id=&quot;20148&quot; value=&quot;5&quot;/&gt;&lt;property id=&quot;20300&quot; value=&quot;Slide 228&quot;/&gt;&lt;property id=&quot;20307&quot; value=&quot;477&quot;/&gt;&lt;/object&gt;&lt;object type=&quot;3&quot; unique_id=&quot;10405&quot;&gt;&lt;property id=&quot;20148&quot; value=&quot;5&quot;/&gt;&lt;property id=&quot;20300&quot; value=&quot;Slide 229 - &amp;quot;The Spelling Alternative Lesson&amp;quot;&quot;/&gt;&lt;property id=&quot;20307&quot; value=&quot;478&quot;/&gt;&lt;/object&gt;&lt;object type=&quot;3&quot; unique_id=&quot;10406&quot;&gt;&lt;property id=&quot;20148&quot; value=&quot;5&quot;/&gt;&lt;property id=&quot;20300&quot; value=&quot;Slide 230 - &amp;quot;Learning the Critical Behaviors of Spelling Alternative Lessons&amp;quot;&quot;/&gt;&lt;property id=&quot;20307&quot; value=&quot;479&quot;/&gt;&lt;/object&gt;&lt;object type=&quot;3&quot; unique_id=&quot;10407&quot;&gt;&lt;property id=&quot;20148&quot; value=&quot;5&quot;/&gt;&lt;property id=&quot;20300&quot; value=&quot;Slide 231 - &amp;quot;Spelling Alternative &amp;#x0D;Demonstration Lesson&amp;quot;&quot;/&gt;&lt;property id=&quot;20307&quot; value=&quot;480&quot;/&gt;&lt;/object&gt;&lt;object type=&quot;3&quot; unique_id=&quot;10408&quot;&gt;&lt;property id=&quot;20148&quot; value=&quot;5&quot;/&gt;&lt;property id=&quot;20300&quot; value=&quot;Slide 232 - &amp;quot;Grade Level &amp;#x0D;&amp;#x0A;Spelling Alternative Lesson&amp;quot;&quot;/&gt;&lt;property id=&quot;20307&quot; value=&quot;481&quot;/&gt;&lt;/object&gt;&lt;object type=&quot;3&quot; unique_id=&quot;10409&quot;&gt;&lt;property id=&quot;20148&quot; value=&quot;5&quot;/&gt;&lt;property id=&quot;20300&quot; value=&quot;Slide 233 - &amp;quot;Sharing Findings in Triads&amp;quot;&quot;/&gt;&lt;property id=&quot;20307&quot; value=&quot;482&quot;/&gt;&lt;/object&gt;&lt;object type=&quot;3&quot; unique_id=&quot;10410&quot;&gt;&lt;property id=&quot;20148&quot; value=&quot;5&quot;/&gt;&lt;property id=&quot;20300&quot; value=&quot;Slide 234 - &amp;quot;Key Takeaways: Spelling Alternatives&amp;quot;&quot;/&gt;&lt;property id=&quot;20307&quot; value=&quot;483&quot;/&gt;&lt;/object&gt;&lt;object type=&quot;3&quot; unique_id=&quot;10411&quot;&gt;&lt;property id=&quot;20148&quot; value=&quot;5&quot;/&gt;&lt;property id=&quot;20300&quot; value=&quot;Slide 235 - &amp;quot;Many Different Lesson Types&amp;quot;&quot;/&gt;&lt;property id=&quot;20307&quot; value=&quot;484&quot;/&gt;&lt;/object&gt;&lt;object type=&quot;3&quot; unique_id=&quot;10412&quot;&gt;&lt;property id=&quot;20148&quot; value=&quot;5&quot;/&gt;&lt;property id=&quot;20300&quot; value=&quot;Slide 236 - &amp;quot;Reflection&amp;quot;&quot;/&gt;&lt;property id=&quot;20307&quot; value=&quot;485&quot;/&gt;&lt;/object&gt;&lt;object type=&quot;3&quot; unique_id=&quot;11248&quot;&gt;&lt;property id=&quot;20148&quot; value=&quot;5&quot;/&gt;&lt;property id=&quot;20300&quot; value=&quot;Slide 237 - &amp;quot;Session 7&amp;quot;&quot;/&gt;&lt;property id=&quot;20307&quot; value=&quot;486&quot;/&gt;&lt;/object&gt;&lt;object type=&quot;3&quot; unique_id=&quot;11249&quot;&gt;&lt;property id=&quot;20148&quot; value=&quot;5&quot;/&gt;&lt;property id=&quot;20300&quot; value=&quot;Slide 238 - &amp;quot;Objectives&amp;quot;&quot;/&gt;&lt;property id=&quot;20307&quot; value=&quot;487&quot;/&gt;&lt;/object&gt;&lt;object type=&quot;3&quot; unique_id=&quot;11250&quot;&gt;&lt;property id=&quot;20148&quot; value=&quot;5&quot;/&gt;&lt;property id=&quot;20300&quot; value=&quot;Slide 239 - &amp;quot;Preparing for Role Play&amp;quot;&quot;/&gt;&lt;property id=&quot;20307&quot; value=&quot;488&quot;/&gt;&lt;/object&gt;&lt;object type=&quot;3&quot; unique_id=&quot;11251&quot;&gt;&lt;property id=&quot;20148&quot; value=&quot;5&quot;/&gt;&lt;property id=&quot;20300&quot; value=&quot;Slide 240 - &amp;quot;Round 1&amp;quot;&quot;/&gt;&lt;property id=&quot;20307&quot; value=&quot;489&quot;/&gt;&lt;/object&gt;&lt;object type=&quot;3&quot; unique_id=&quot;11252&quot;&gt;&lt;property id=&quot;20148&quot; value=&quot;5&quot;/&gt;&lt;property id=&quot;20300&quot; value=&quot;Slide 241 - &amp;quot;Gather Your Thoughts&amp;quot;&quot;/&gt;&lt;property id=&quot;20307&quot; value=&quot;490&quot;/&gt;&lt;/object&gt;&lt;object type=&quot;3&quot; unique_id=&quot;11253&quot;&gt;&lt;property id=&quot;20148&quot; value=&quot;5&quot;/&gt;&lt;property id=&quot;20300&quot; value=&quot;Slide 242 - &amp;quot;Round 2&amp;quot;&quot;/&gt;&lt;property id=&quot;20307&quot; value=&quot;491&quot;/&gt;&lt;/object&gt;&lt;object type=&quot;3&quot; unique_id=&quot;11254&quot;&gt;&lt;property id=&quot;20148&quot; value=&quot;5&quot;/&gt;&lt;property id=&quot;20300&quot; value=&quot;Slide 243 - &amp;quot;Gather Your Thoughts&amp;quot;&quot;/&gt;&lt;property id=&quot;20307&quot; value=&quot;492&quot;/&gt;&lt;/object&gt;&lt;object type=&quot;3&quot; unique_id=&quot;11255&quot;&gt;&lt;property id=&quot;20148&quot; value=&quot;5&quot;/&gt;&lt;property id=&quot;20300&quot; value=&quot;Slide 244 - &amp;quot;Round 3&amp;quot;&quot;/&gt;&lt;property id=&quot;20307&quot; value=&quot;493&quot;/&gt;&lt;/object&gt;&lt;object type=&quot;3&quot; unique_id=&quot;11256&quot;&gt;&lt;property id=&quot;20148&quot; value=&quot;5&quot;/&gt;&lt;property id=&quot;20300&quot; value=&quot;Slide 245 - &amp;quot;Gather Your Thoughts&amp;quot;&quot;/&gt;&lt;property id=&quot;20307&quot; value=&quot;494&quot;/&gt;&lt;/object&gt;&lt;object type=&quot;3&quot; unique_id=&quot;11257&quot;&gt;&lt;property id=&quot;20148&quot; value=&quot;5&quot;/&gt;&lt;property id=&quot;20300&quot; value=&quot;Slide 246 - &amp;quot;Table Share&amp;quot;&quot;/&gt;&lt;property id=&quot;20307&quot; value=&quot;495&quot;/&gt;&lt;/object&gt;&lt;object type=&quot;3&quot; unique_id=&quot;11258&quot;&gt;&lt;property id=&quot;20148&quot; value=&quot;5&quot;/&gt;&lt;property id=&quot;20300&quot; value=&quot;Slide 247 - &amp;quot;Core Knowledge Language Arts&amp;quot;&quot;/&gt;&lt;property id=&quot;20307&quot; value=&quot;496&quot;/&gt;&lt;/object&gt;&lt;object type=&quot;3&quot; unique_id=&quot;11259&quot;&gt;&lt;property id=&quot;20148&quot; value=&quot;5&quot;/&gt;&lt;property id=&quot;20300&quot; value=&quot;Slide 248 - &amp;quot;The CKLA Instructional Path&amp;quot;&quot;/&gt;&lt;property id=&quot;20307&quot; value=&quot;497&quot;/&gt;&lt;/object&gt;&lt;object type=&quot;3&quot; unique_id=&quot;11260&quot;&gt;&lt;property id=&quot;20148&quot; value=&quot;5&quot;/&gt;&lt;property id=&quot;20300&quot; value=&quot;Slide 249 - &amp;quot;Sample Instructional Path&amp;quot;&quot;/&gt;&lt;property id=&quot;20307&quot; value=&quot;498&quot;/&gt;&lt;/object&gt;&lt;object type=&quot;3&quot; unique_id=&quot;11261&quot;&gt;&lt;property id=&quot;20148&quot; value=&quot;5&quot;/&gt;&lt;property id=&quot;20300&quot; value=&quot;Slide 250 - &amp;quot;Examining Evidence: &amp;#x0D;&amp;#x0A;Identifying Your Lens&amp;quot;&quot;/&gt;&lt;property id=&quot;20307&quot; value=&quot;499&quot;/&gt;&lt;/object&gt;&lt;object type=&quot;3&quot; unique_id=&quot;11262&quot;&gt;&lt;property id=&quot;20148&quot; value=&quot;5&quot;/&gt;&lt;property id=&quot;20300&quot; value=&quot;Slide 251 - &amp;quot;Examining Evidence:&amp;#x0D;&amp;#x0A;Your Task&amp;quot;&quot;/&gt;&lt;property id=&quot;20307&quot; value=&quot;500&quot;/&gt;&lt;/object&gt;&lt;object type=&quot;3&quot; unique_id=&quot;11263&quot;&gt;&lt;property id=&quot;20148&quot; value=&quot;5&quot;/&gt;&lt;property id=&quot;20300&quot; value=&quot;Slide 252 - &amp;quot;Examining Evidence:&amp;#x0D;&amp;#x0A;Table Sharing&amp;quot;&quot;/&gt;&lt;property id=&quot;20307&quot; value=&quot;501&quot;/&gt;&lt;/object&gt;&lt;object type=&quot;3&quot; unique_id=&quot;11264&quot;&gt;&lt;property id=&quot;20148&quot; value=&quot;5&quot;/&gt;&lt;property id=&quot;20300&quot; value=&quot;Slide 253 - &amp;quot;What Were Your Key Findings?&amp;quot;&quot;/&gt;&lt;property id=&quot;20307&quot; value=&quot;502&quot;/&gt;&lt;/object&gt;&lt;object type=&quot;3&quot; unique_id=&quot;11265&quot;&gt;&lt;property id=&quot;20148&quot; value=&quot;5&quot;/&gt;&lt;property id=&quot;20300&quot; value=&quot;Slide 254 - &amp;quot;Session 9&amp;quot;&quot;/&gt;&lt;property id=&quot;20307&quot; value=&quot;503&quot;/&gt;&lt;/object&gt;&lt;object type=&quot;3&quot; unique_id=&quot;11266&quot;&gt;&lt;property id=&quot;20148&quot; value=&quot;5&quot;/&gt;&lt;property id=&quot;20300&quot; value=&quot;Slide 255 - &amp;quot;Objectives&amp;quot;&quot;/&gt;&lt;property id=&quot;20307&quot; value=&quot;504&quot;/&gt;&lt;/object&gt;&lt;object type=&quot;3&quot; unique_id=&quot;11267&quot;&gt;&lt;property id=&quot;20148&quot; value=&quot;5&quot;/&gt;&lt;property id=&quot;20300&quot; value=&quot;Slide 256&quot;/&gt;&lt;property id=&quot;20307&quot; value=&quot;505&quot;/&gt;&lt;/object&gt;&lt;object type=&quot;3&quot; unique_id=&quot;11268&quot;&gt;&lt;property id=&quot;20148&quot; value=&quot;5&quot;/&gt;&lt;property id=&quot;20300&quot; value=&quot;Slide 257&quot;/&gt;&lt;property id=&quot;20307&quot; value=&quot;506&quot;/&gt;&lt;/object&gt;&lt;object type=&quot;3&quot; unique_id=&quot;11269&quot;&gt;&lt;property id=&quot;20148&quot; value=&quot;5&quot;/&gt;&lt;property id=&quot;20300&quot; value=&quot;Slide 258 - &amp;quot;Managing Initial Assessments &amp;#x0D;&amp;#x0A;First &amp;amp; Second Grade&amp;quot;&quot;/&gt;&lt;property id=&quot;20307&quot; value=&quot;507&quot;/&gt;&lt;/object&gt;&lt;object type=&quot;3&quot; unique_id=&quot;11270&quot;&gt;&lt;property id=&quot;20148&quot; value=&quot;5&quot;/&gt;&lt;property id=&quot;20300&quot; value=&quot;Slide 259&quot;/&gt;&lt;property id=&quot;20307&quot; value=&quot;508&quot;/&gt;&lt;/object&gt;&lt;object type=&quot;3&quot; unique_id=&quot;11271&quot;&gt;&lt;property id=&quot;20148&quot; value=&quot;5&quot;/&gt;&lt;property id=&quot;20300&quot; value=&quot;Slide 260 - &amp;quot;Letter Sound&amp;quot;&quot;/&gt;&lt;property id=&quot;20307&quot; value=&quot;509&quot;/&gt;&lt;/object&gt;&lt;object type=&quot;3&quot; unique_id=&quot;11272&quot;&gt;&lt;property id=&quot;20148&quot; value=&quot;5&quot;/&gt;&lt;property id=&quot;20300&quot; value=&quot;Slide 261 - &amp;quot;Letter Name&amp;quot;&quot;/&gt;&lt;property id=&quot;20307&quot; value=&quot;510&quot;/&gt;&lt;/object&gt;&lt;object type=&quot;3&quot; unique_id=&quot;11273&quot;&gt;&lt;property id=&quot;20148&quot; value=&quot;5&quot;/&gt;&lt;property id=&quot;20300&quot; value=&quot;Slide 262 - &amp;quot;Writing Strokes&amp;quot;&quot;/&gt;&lt;property id=&quot;20307&quot; value=&quot;511&quot;/&gt;&lt;/object&gt;&lt;object type=&quot;3&quot; unique_id=&quot;11274&quot;&gt;&lt;property id=&quot;20148&quot; value=&quot;5&quot;/&gt;&lt;property id=&quot;20300&quot; value=&quot;Slide 263 - &amp;quot;Writing Strokes&amp;quot;&quot;/&gt;&lt;property id=&quot;20307&quot; value=&quot;512&quot;/&gt;&lt;/object&gt;&lt;object type=&quot;3&quot; unique_id=&quot;11275&quot;&gt;&lt;property id=&quot;20148&quot; value=&quot;5&quot;/&gt;&lt;property id=&quot;20300&quot; value=&quot;Slide 264&quot;/&gt;&lt;property id=&quot;20307&quot; value=&quot;513&quot;/&gt;&lt;/object&gt;&lt;object type=&quot;3&quot; unique_id=&quot;11276&quot;&gt;&lt;property id=&quot;20148&quot; value=&quot;5&quot;/&gt;&lt;property id=&quot;20300&quot; value=&quot;Slide 265 - &amp;quot;Word Recognition Assessment&amp;quot;&quot;/&gt;&lt;property id=&quot;20307&quot; value=&quot;514&quot;/&gt;&lt;/object&gt;&lt;object type=&quot;3&quot; unique_id=&quot;11277&quot;&gt;&lt;property id=&quot;20148&quot; value=&quot;5&quot;/&gt;&lt;property id=&quot;20300&quot; value=&quot;Slide 266 - &amp;quot;Word Recognition Assessment&amp;quot;&quot;/&gt;&lt;property id=&quot;20307&quot; value=&quot;515&quot;/&gt;&lt;/object&gt;&lt;object type=&quot;3&quot; unique_id=&quot;11278&quot;&gt;&lt;property id=&quot;20148&quot; value=&quot;5&quot;/&gt;&lt;property id=&quot;20300&quot; value=&quot;Slide 267 - &amp;quot;Word Reading Assessment&amp;quot;&quot;/&gt;&lt;property id=&quot;20307&quot; value=&quot;516&quot;/&gt;&lt;/object&gt;&lt;object type=&quot;3&quot; unique_id=&quot;11279&quot;&gt;&lt;property id=&quot;20148&quot; value=&quot;5&quot;/&gt;&lt;property id=&quot;20300&quot; value=&quot;Slide 268&quot;/&gt;&lt;property id=&quot;20307&quot; value=&quot;517&quot;/&gt;&lt;/object&gt;&lt;object type=&quot;3&quot; unique_id=&quot;11280&quot;&gt;&lt;property id=&quot;20148&quot; value=&quot;5&quot;/&gt;&lt;property id=&quot;20300&quot; value=&quot;Slide 269 - &amp;quot;Story Comprehension&amp;#x0D;&amp;#x0A;Assessment&amp;quot;&quot;/&gt;&lt;property id=&quot;20307&quot; value=&quot;518&quot;/&gt;&lt;/object&gt;&lt;object type=&quot;3&quot; unique_id=&quot;11281&quot;&gt;&lt;property id=&quot;20148&quot; value=&quot;5&quot;/&gt;&lt;property id=&quot;20300&quot; value=&quot;Slide 270 - &amp;quot;Story Comprehension&amp;#x0D;&amp;#x0A;Assessment&amp;quot;&quot;/&gt;&lt;property id=&quot;20307&quot; value=&quot;519&quot;/&gt;&lt;/object&gt;&lt;object type=&quot;3&quot; unique_id=&quot;11282&quot;&gt;&lt;property id=&quot;20148&quot; value=&quot;5&quot;/&gt;&lt;property id=&quot;20300&quot; value=&quot;Slide 271 - &amp;quot;Story Comprehension&amp;#x0D;&amp;#x0A;Assessment&amp;quot;&quot;/&gt;&lt;property id=&quot;20307&quot; value=&quot;520&quot;/&gt;&lt;/object&gt;&lt;object type=&quot;3&quot; unique_id=&quot;11283&quot;&gt;&lt;property id=&quot;20148&quot; value=&quot;5&quot;/&gt;&lt;property id=&quot;20300&quot; value=&quot;Slide 272&quot;/&gt;&lt;property id=&quot;20307&quot; value=&quot;521&quot;/&gt;&lt;/object&gt;&lt;object type=&quot;3&quot; unique_id=&quot;11284&quot;&gt;&lt;property id=&quot;20148&quot; value=&quot;5&quot;/&gt;&lt;property id=&quot;20300&quot; value=&quot;Slide 273 - &amp;quot;Pseudoword Assessment&amp;#x0D;&amp;#x0A;&amp;quot;&quot;/&gt;&lt;property id=&quot;20307&quot; value=&quot;522&quot;/&gt;&lt;/object&gt;&lt;object type=&quot;3&quot; unique_id=&quot;11285&quot;&gt;&lt;property id=&quot;20148&quot; value=&quot;5&quot;/&gt;&lt;property id=&quot;20300&quot; value=&quot;Slide 274 - &amp;quot;Your Cases&amp;quot;&quot;/&gt;&lt;property id=&quot;20307&quot; value=&quot;523&quot;/&gt;&lt;/object&gt;&lt;object type=&quot;3&quot; unique_id=&quot;11286&quot;&gt;&lt;property id=&quot;20148&quot; value=&quot;5&quot;/&gt;&lt;property id=&quot;20300&quot; value=&quot;Slide 275 - &amp;quot;Session 10&amp;quot;&quot;/&gt;&lt;property id=&quot;20307&quot; value=&quot;524&quot;/&gt;&lt;/object&gt;&lt;object type=&quot;3&quot; unique_id=&quot;11287&quot;&gt;&lt;property id=&quot;20148&quot; value=&quot;5&quot;/&gt;&lt;property id=&quot;20300&quot; value=&quot;Slide 276 - &amp;quot;Objectives &amp;quot;&quot;/&gt;&lt;property id=&quot;20307&quot; value=&quot;525&quot;/&gt;&lt;/object&gt;&lt;object type=&quot;3&quot; unique_id=&quot;11288&quot;&gt;&lt;property id=&quot;20148&quot; value=&quot;5&quot;/&gt;&lt;property id=&quot;20300&quot; value=&quot;Slide 277 - &amp;quot;Your Case: A Three-Step Process&amp;quot;&quot;/&gt;&lt;property id=&quot;20307&quot; value=&quot;526&quot;/&gt;&lt;/object&gt;&lt;object type=&quot;3&quot; unique_id=&quot;11289&quot;&gt;&lt;property id=&quot;20148&quot; value=&quot;5&quot;/&gt;&lt;property id=&quot;20300&quot; value=&quot;Slide 278 - &amp;quot;Step 1: Your Data&amp;quot;&quot;/&gt;&lt;property id=&quot;20307&quot; value=&quot;527&quot;/&gt;&lt;/object&gt;&lt;object type=&quot;3&quot; unique_id=&quot;11290&quot;&gt;&lt;property id=&quot;20148&quot; value=&quot;5&quot;/&gt;&lt;property id=&quot;20300&quot; value=&quot;Slide 279 - &amp;quot;Your Data&amp;quot;&quot;/&gt;&lt;property id=&quot;20307&quot; value=&quot;528&quot;/&gt;&lt;/object&gt;&lt;object type=&quot;3&quot; unique_id=&quot;11291&quot;&gt;&lt;property id=&quot;20148&quot; value=&quot;5&quot;/&gt;&lt;property id=&quot;20300&quot; value=&quot;Slide 280 - &amp;quot;Individual Child Designations&amp;quot;&quot;/&gt;&lt;property id=&quot;20307&quot; value=&quot;529&quot;/&gt;&lt;/object&gt;&lt;object type=&quot;3&quot; unique_id=&quot;11292&quot;&gt;&lt;property id=&quot;20148&quot; value=&quot;5&quot;/&gt;&lt;property id=&quot;20300&quot; value=&quot;Slide 281 - &amp;quot;General Guidance&amp;quot;&quot;/&gt;&lt;property id=&quot;20307&quot; value=&quot;530&quot;/&gt;&lt;/object&gt;&lt;object type=&quot;3&quot; unique_id=&quot;11293&quot;&gt;&lt;property id=&quot;20148&quot; value=&quot;5&quot;/&gt;&lt;property id=&quot;20300&quot; value=&quot;Slide 282 - &amp;quot;Your Data&amp;quot;&quot;/&gt;&lt;property id=&quot;20307&quot; value=&quot;531&quot;/&gt;&lt;/object&gt;&lt;object type=&quot;3&quot; unique_id=&quot;11294&quot;&gt;&lt;property id=&quot;20148&quot; value=&quot;5&quot;/&gt;&lt;property id=&quot;20300&quot; value=&quot;Slide 283 - &amp;quot;Step 1: Review the Data&amp;quot;&quot;/&gt;&lt;property id=&quot;20307&quot; value=&quot;532&quot;/&gt;&lt;/object&gt;&lt;object type=&quot;3&quot; unique_id=&quot;11295&quot;&gt;&lt;property id=&quot;20148&quot; value=&quot;5&quot;/&gt;&lt;property id=&quot;20300&quot; value=&quot;Slide 284 - &amp;quot;Step 2: Evaluate the Options &amp;quot;&quot;/&gt;&lt;property id=&quot;20307&quot; value=&quot;533&quot;/&gt;&lt;/object&gt;&lt;object type=&quot;3&quot; unique_id=&quot;11296&quot;&gt;&lt;property id=&quot;20148&quot; value=&quot;5&quot;/&gt;&lt;property id=&quot;20300&quot; value=&quot;Slide 285 - &amp;quot;Step 2: Evaluate the Options&amp;quot;&quot;/&gt;&lt;property id=&quot;20307&quot; value=&quot;534&quot;/&gt;&lt;/object&gt;&lt;object type=&quot;3&quot; unique_id=&quot;11297&quot;&gt;&lt;property id=&quot;20148&quot; value=&quot;5&quot;/&gt;&lt;property id=&quot;20300&quot; value=&quot;Slide 286 - &amp;quot;Step 3: Make a Decision&amp;quot;&quot;/&gt;&lt;property id=&quot;20307&quot; value=&quot;535&quot;/&gt;&lt;/object&gt;&lt;object type=&quot;3&quot; unique_id=&quot;11298&quot;&gt;&lt;property id=&quot;20148&quot; value=&quot;5&quot;/&gt;&lt;property id=&quot;20300&quot; value=&quot;Slide 287 - &amp;quot;Debrief&amp;quot;&quot;/&gt;&lt;property id=&quot;20307&quot; value=&quot;536&quot;/&gt;&lt;/object&gt;&lt;object type=&quot;3&quot; unique_id=&quot;12193&quot;&gt;&lt;property id=&quot;20148&quot; value=&quot;5&quot;/&gt;&lt;property id=&quot;20300&quot; value=&quot;Slide 288 - &amp;quot;Session 11&amp;quot;&quot;/&gt;&lt;property id=&quot;20307&quot; value=&quot;537&quot;/&gt;&lt;/object&gt;&lt;object type=&quot;3&quot; unique_id=&quot;12194&quot;&gt;&lt;property id=&quot;20148&quot; value=&quot;5&quot;/&gt;&lt;property id=&quot;20300&quot; value=&quot;Slide 289 - &amp;quot;Kindergarten&amp;quot;&quot;/&gt;&lt;property id=&quot;20307&quot; value=&quot;538&quot;/&gt;&lt;/object&gt;&lt;object type=&quot;3&quot; unique_id=&quot;12195&quot;&gt;&lt;property id=&quot;20148&quot; value=&quot;5&quot;/&gt;&lt;property id=&quot;20300&quot; value=&quot;Slide 290 - &amp;quot;Kindergarten&amp;#x0D;&amp;#x0A; Assessment and Remediation Guide&amp;#x0D;&amp;#x0A; Unit 4: Push and Say&amp;quot;&quot;/&gt;&lt;property id=&quot;20307&quot; value=&quot;539&quot;/&gt;&lt;/object&gt;&lt;object type=&quot;3&quot; unique_id=&quot;12196&quot;&gt;&lt;property id=&quot;20148&quot; value=&quot;5&quot;/&gt;&lt;property id=&quot;20300&quot; value=&quot;Slide 291 - &amp;quot;Kindergarten&amp;#x0D;&amp;#x0A; Assessment and Remediation Guide&amp;#x0D;&amp;#x0A; Unit 4: Oh Nuts&amp;quot;&quot;/&gt;&lt;property id=&quot;20307&quot; value=&quot;540&quot;/&gt;&lt;/object&gt;&lt;object type=&quot;3&quot; unique_id=&quot;12197&quot;&gt;&lt;property id=&quot;20148&quot; value=&quot;5&quot;/&gt;&lt;property id=&quot;20300&quot; value=&quot;Slide 292 - &amp;quot;Kindergarten&amp;#x0D;&amp;#x0A; Assessment and Remediation Guide&amp;#x0D;&amp;#x0A; Unit 4: Bingo&amp;quot;&quot;/&gt;&lt;property id=&quot;20307&quot; value=&quot;541&quot;/&gt;&lt;/object&gt;&lt;object type=&quot;3&quot; unique_id=&quot;12198&quot;&gt;&lt;property id=&quot;20148&quot; value=&quot;5&quot;/&gt;&lt;property id=&quot;20300&quot; value=&quot;Slide 293 - &amp;quot;Kindergarten&amp;#x0D;&amp;#x0A; Assessment and Remediation Guide&amp;#x0D;&amp;#x0A; Unit 4: Race to the Top&amp;quot;&quot;/&gt;&lt;property id=&quot;20307&quot; value=&quot;542&quot;/&gt;&lt;/object&gt;&lt;object type=&quot;3&quot; unique_id=&quot;12199&quot;&gt;&lt;property id=&quot;20148&quot; value=&quot;5&quot;/&gt;&lt;property id=&quot;20300&quot; value=&quot;Slide 294 - &amp;quot;Kindergarten&amp;#x0D;&amp;#x0A; Assessment and Remediation Guide&amp;#x0D;&amp;#x0A; Unit 4: Tic Tac Toe&amp;quot;&quot;/&gt;&lt;property id=&quot;20307&quot; value=&quot;543&quot;/&gt;&lt;/object&gt;&lt;object type=&quot;3&quot; unique_id=&quot;12200&quot;&gt;&lt;property id=&quot;20148&quot; value=&quot;5&quot;/&gt;&lt;property id=&quot;20300&quot; value=&quot;Slide 295 - &amp;quot;Kindergarten&amp;#x0D;&amp;#x0A; Assessment and Remediation Guide&amp;#x0D;&amp;#x0A; Unit 6: Letter Name Game&amp;quot;&quot;/&gt;&lt;property id=&quot;20307&quot; value=&quot;544&quot;/&gt;&lt;/object&gt;&lt;object type=&quot;3&quot; unique_id=&quot;12201&quot;&gt;&lt;property id=&quot;20148&quot; value=&quot;5&quot;/&gt;&lt;property id=&quot;20300&quot; value=&quot;Slide 296 - &amp;quot;First Grade&amp;quot;&quot;/&gt;&lt;property id=&quot;20307&quot; value=&quot;545&quot;/&gt;&lt;/object&gt;&lt;object type=&quot;3&quot; unique_id=&quot;12202&quot;&gt;&lt;property id=&quot;20148&quot; value=&quot;5&quot;/&gt;&lt;property id=&quot;20300&quot; value=&quot;Slide 297 - &amp;quot;First Grade&amp;#x0D;&amp;#x0A; Assessment and Remediation Guide&amp;#x0D;&amp;#x0A; Unit 3: Wiggle Cards&amp;quot;&quot;/&gt;&lt;property id=&quot;20307&quot; value=&quot;546&quot;/&gt;&lt;/object&gt;&lt;object type=&quot;3&quot; unique_id=&quot;12203&quot;&gt;&lt;property id=&quot;20148&quot; value=&quot;5&quot;/&gt;&lt;property id=&quot;20300&quot; value=&quot;Slide 298 - &amp;quot;First Grade&amp;#x0D;&amp;#x0A; Assessment and Remediation Guide&amp;#x0D;&amp;#x0A; Unit 4: Spicy Sentences&amp;quot;&quot;/&gt;&lt;property id=&quot;20307&quot; value=&quot;547&quot;/&gt;&lt;/object&gt;&lt;object type=&quot;3&quot; unique_id=&quot;12204&quot;&gt;&lt;property id=&quot;20148&quot; value=&quot;5&quot;/&gt;&lt;property id=&quot;20300&quot; value=&quot;Slide 299 - &amp;quot;Second Grade&amp;quot;&quot;/&gt;&lt;property id=&quot;20307&quot; value=&quot;548&quot;/&gt;&lt;/object&gt;&lt;object type=&quot;3&quot; unique_id=&quot;12205&quot;&gt;&lt;property id=&quot;20148&quot; value=&quot;5&quot;/&gt;&lt;property id=&quot;20300&quot; value=&quot;Slide 300 - &amp;quot;Second Grade&amp;#x0D;&amp;#x0A; Assessment and Remediation Guide&amp;#x0D;&amp;#x0A; Word Block&amp;quot;&quot;/&gt;&lt;property id=&quot;20307&quot; value=&quot;549&quot;/&gt;&lt;/object&gt;&lt;object type=&quot;3&quot; unique_id=&quot;12206&quot;&gt;&lt;property id=&quot;20148&quot; value=&quot;5&quot;/&gt;&lt;property id=&quot;20300&quot; value=&quot;Slide 301 - &amp;quot;Office Hours&amp;quot;&quot;/&gt;&lt;property id=&quot;20307&quot; value=&quot;550&quot;/&gt;&lt;/object&gt;&lt;object type=&quot;3&quot; unique_id=&quot;12207&quot;&gt;&lt;property id=&quot;20148&quot; value=&quot;5&quot;/&gt;&lt;property id=&quot;20300&quot; value=&quot;Slide 71 - &amp;quot;What are Kings and Queens?&amp;quot;&quot;/&gt;&lt;property id=&quot;20307&quot; value=&quot;551&quot;/&gt;&lt;/object&gt;&lt;object type=&quot;3&quot; unique_id=&quot;12208&quot;&gt;&lt;property id=&quot;20148&quot; value=&quot;5&quot;/&gt;&lt;property id=&quot;20300&quot; value=&quot;Slide 72 - &amp;quot;Stories in a Domain&amp;amp;#x09;&amp;quot;&quot;/&gt;&lt;property id=&quot;20307&quot; value=&quot;552&quot;/&gt;&lt;/object&gt;&lt;object type=&quot;3&quot; unique_id=&quot;12209&quot;&gt;&lt;property id=&quot;20148&quot; value=&quot;5&quot;/&gt;&lt;property id=&quot;20300&quot; value=&quot;Slide 73 - &amp;quot;Building Webs of Words in Domains&amp;quot;&quot;/&gt;&lt;property id=&quot;20307&quot; value=&quot;553&quot;/&gt;&lt;/object&gt;&lt;object type=&quot;3&quot; unique_id=&quot;12210&quot;&gt;&lt;property id=&quot;20148&quot; value=&quot;5&quot;/&gt;&lt;property id=&quot;20300&quot; value=&quot;Slide 74 - &amp;quot;Paragraph 1&amp;quot;&quot;/&gt;&lt;property id=&quot;20307&quot; value=&quot;554&quot;/&gt;&lt;/object&gt;&lt;object type=&quot;3&quot; unique_id=&quot;12211&quot;&gt;&lt;property id=&quot;20148&quot; value=&quot;5&quot;/&gt;&lt;property id=&quot;20300&quot; value=&quot;Slide 75 - &amp;quot;Building Webs of Words in Domains&amp;quot;&quot;/&gt;&lt;property id=&quot;20307&quot; value=&quot;555&quot;/&gt;&lt;/object&gt;&lt;object type=&quot;3&quot; unique_id=&quot;12212&quot;&gt;&lt;property id=&quot;20148&quot; value=&quot;5&quot;/&gt;&lt;property id=&quot;20300&quot; value=&quot;Slide 76 - &amp;quot;Paragraph 2&amp;quot;&quot;/&gt;&lt;property id=&quot;20307&quot; value=&quot;556&quot;/&gt;&lt;/object&gt;&lt;object type=&quot;3&quot; unique_id=&quot;12213&quot;&gt;&lt;property id=&quot;20148&quot; value=&quot;5&quot;/&gt;&lt;property id=&quot;20300&quot; value=&quot;Slide 77 - &amp;quot;Building Webs of Words in Domains&amp;quot;&quot;/&gt;&lt;property id=&quot;20307&quot; value=&quot;557&quot;/&gt;&lt;/object&gt;&lt;object type=&quot;3&quot; unique_id=&quot;12214&quot;&gt;&lt;property id=&quot;20148&quot; value=&quot;5&quot;/&gt;&lt;property id=&quot;20300&quot; value=&quot;Slide 78 - &amp;quot;Paragraph 3&amp;quot;&quot;/&gt;&lt;property id=&quot;20307&quot; value=&quot;558&quot;/&gt;&lt;/object&gt;&lt;object type=&quot;3&quot; unique_id=&quot;12215&quot;&gt;&lt;property id=&quot;20148&quot; value=&quot;5&quot;/&gt;&lt;property id=&quot;20300&quot; value=&quot;Slide 79 - &amp;quot;Activity: Add to the Web&amp;quot;&quot;/&gt;&lt;property id=&quot;20307&quot; value=&quot;559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2_engage template 2 0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artoGothic St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5_engage template 2 0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artoGothic St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engage template 2 0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artoGothic St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1_engage template 2 0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artoGothic St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5571</TotalTime>
  <Words>756</Words>
  <Application>Microsoft Office PowerPoint</Application>
  <PresentationFormat>On-screen Show (4:3)</PresentationFormat>
  <Paragraphs>142</Paragraphs>
  <Slides>14</Slides>
  <Notes>14</Notes>
  <HiddenSlides>1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2_engage template 2 0</vt:lpstr>
      <vt:lpstr>5_engage template 2 0</vt:lpstr>
      <vt:lpstr>6_engage template 2 0</vt:lpstr>
      <vt:lpstr>11_engage template 2 0</vt:lpstr>
      <vt:lpstr>Creative Commons Licensing</vt:lpstr>
      <vt:lpstr>Session 8</vt:lpstr>
      <vt:lpstr>Objective</vt:lpstr>
      <vt:lpstr>Framing the Activity</vt:lpstr>
      <vt:lpstr>Preparing for Role Play</vt:lpstr>
      <vt:lpstr>Find Your Section</vt:lpstr>
      <vt:lpstr>Round 1</vt:lpstr>
      <vt:lpstr>Gather Your Thoughts</vt:lpstr>
      <vt:lpstr>Round 2</vt:lpstr>
      <vt:lpstr>Gather Your Thoughts</vt:lpstr>
      <vt:lpstr>Round 3</vt:lpstr>
      <vt:lpstr>Gather Your Thoughts</vt:lpstr>
      <vt:lpstr>Table Share</vt:lpstr>
      <vt:lpstr>Reflection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Creative Commons Licensing</dc:title>
  <dc:creator>Jamie Talbot</dc:creator>
  <cp:lastModifiedBy>Christina Erland</cp:lastModifiedBy>
  <cp:revision>504</cp:revision>
  <cp:lastPrinted>2014-07-05T19:45:34Z</cp:lastPrinted>
  <dcterms:created xsi:type="dcterms:W3CDTF">2014-06-23T15:58:28Z</dcterms:created>
  <dcterms:modified xsi:type="dcterms:W3CDTF">2014-07-28T20:23:31Z</dcterms:modified>
</cp:coreProperties>
</file>