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98" r:id="rId2"/>
    <p:sldMasterId id="2147483704" r:id="rId3"/>
    <p:sldMasterId id="2147483739" r:id="rId4"/>
  </p:sldMasterIdLst>
  <p:notesMasterIdLst>
    <p:notesMasterId r:id="rId41"/>
  </p:notesMasterIdLst>
  <p:sldIdLst>
    <p:sldId id="716" r:id="rId5"/>
    <p:sldId id="454" r:id="rId6"/>
    <p:sldId id="455" r:id="rId7"/>
    <p:sldId id="456" r:id="rId8"/>
    <p:sldId id="457" r:id="rId9"/>
    <p:sldId id="458" r:id="rId10"/>
    <p:sldId id="712" r:id="rId11"/>
    <p:sldId id="713" r:id="rId12"/>
    <p:sldId id="715" r:id="rId13"/>
    <p:sldId id="460" r:id="rId14"/>
    <p:sldId id="461" r:id="rId15"/>
    <p:sldId id="462" r:id="rId16"/>
    <p:sldId id="463" r:id="rId17"/>
    <p:sldId id="464" r:id="rId18"/>
    <p:sldId id="709" r:id="rId19"/>
    <p:sldId id="466" r:id="rId20"/>
    <p:sldId id="467" r:id="rId21"/>
    <p:sldId id="468" r:id="rId22"/>
    <p:sldId id="469" r:id="rId23"/>
    <p:sldId id="470" r:id="rId24"/>
    <p:sldId id="471" r:id="rId25"/>
    <p:sldId id="472" r:id="rId26"/>
    <p:sldId id="473" r:id="rId27"/>
    <p:sldId id="474" r:id="rId28"/>
    <p:sldId id="475" r:id="rId29"/>
    <p:sldId id="476" r:id="rId30"/>
    <p:sldId id="477" r:id="rId31"/>
    <p:sldId id="478" r:id="rId32"/>
    <p:sldId id="479" r:id="rId33"/>
    <p:sldId id="480" r:id="rId34"/>
    <p:sldId id="481" r:id="rId35"/>
    <p:sldId id="614" r:id="rId36"/>
    <p:sldId id="615" r:id="rId37"/>
    <p:sldId id="482" r:id="rId38"/>
    <p:sldId id="483" r:id="rId39"/>
    <p:sldId id="484" r:id="rId40"/>
  </p:sldIdLst>
  <p:sldSz cx="9144000" cy="6858000" type="screen4x3"/>
  <p:notesSz cx="7077075" cy="9363075"/>
  <p:custDataLst>
    <p:tags r:id="rId4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2878"/>
    <a:srgbClr val="4AA942"/>
    <a:srgbClr val="7727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7" autoAdjust="0"/>
    <p:restoredTop sz="93943" autoAdjust="0"/>
  </p:normalViewPr>
  <p:slideViewPr>
    <p:cSldViewPr>
      <p:cViewPr>
        <p:scale>
          <a:sx n="70" d="100"/>
          <a:sy n="70" d="100"/>
        </p:scale>
        <p:origin x="-282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7886"/>
    </p:cViewPr>
  </p:sorterViewPr>
  <p:notesViewPr>
    <p:cSldViewPr>
      <p:cViewPr varScale="1">
        <p:scale>
          <a:sx n="82" d="100"/>
          <a:sy n="82" d="100"/>
        </p:scale>
        <p:origin x="-870" y="-96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60570F43-22C4-420F-B303-480DD5FB7269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3043BC65-0B42-492E-BAAE-EBF10AECE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3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63209" indent="-293542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74168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43834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13501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83168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52836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22503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92169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695D67A7-D7B0-44EC-8F4C-FE26E80012E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405" name="Footer Placeholder 1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63209" indent="-293542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74168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43834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13501" indent="-234834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83168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52836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22503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92169" indent="-23483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www.creativecommons.org/licenses/by-nc-sa/3.0/</a:t>
            </a:r>
            <a:endParaRPr lang="en-US" dirty="0">
              <a:solidFill>
                <a:srgbClr val="A69372"/>
              </a:solidFill>
            </a:endParaRPr>
          </a:p>
        </p:txBody>
      </p:sp>
      <p:sp>
        <p:nvSpPr>
          <p:cNvPr id="10" name="Slide Image Placeholder 9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" name="Notes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6360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886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13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424644" y="8816897"/>
            <a:ext cx="6337896" cy="491561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54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36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236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236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4890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67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3141" indent="-293517"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4064" indent="-234812"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3689" indent="-234812"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13315" indent="-234812"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82940" indent="-234812" defTabSz="993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52566" indent="-234812" defTabSz="993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22191" indent="-234812" defTabSz="993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91816" indent="-234812" defTabSz="993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898719B0-EB39-4DDC-9AB3-DE2F96D5A741}" type="slidenum">
              <a:rPr lang="en-US" smtClean="0">
                <a:solidFill>
                  <a:prstClr val="black"/>
                </a:solidFill>
              </a:rPr>
              <a:pPr eaLnBrk="1" hangingPunct="1"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424644" y="8816897"/>
            <a:ext cx="6337896" cy="491561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607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3141" indent="-293517"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4064" indent="-234812"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3689" indent="-234812"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13315" indent="-234812" defTabSz="993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82940" indent="-234812" defTabSz="993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52566" indent="-234812" defTabSz="993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22191" indent="-234812" defTabSz="993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91816" indent="-234812" defTabSz="993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898719B0-EB39-4DDC-9AB3-DE2F96D5A741}" type="slidenum">
              <a:rPr lang="en-US" smtClean="0">
                <a:solidFill>
                  <a:prstClr val="black"/>
                </a:solidFill>
              </a:rPr>
              <a:pPr eaLnBrk="1" hangingPunct="1"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424644" y="8816897"/>
            <a:ext cx="6337896" cy="491561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70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125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6867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3786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9827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371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731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41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739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424644" y="8816897"/>
            <a:ext cx="6337896" cy="491561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426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763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1120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33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1855" indent="-277636" defTabSz="93933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10546" indent="-222109" defTabSz="93933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54766" indent="-222109" defTabSz="93933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998985" indent="-222109" defTabSz="93933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43202" indent="-222109" defTabSz="9393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87423" indent="-222109" defTabSz="9393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31641" indent="-222109" defTabSz="9393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775861" indent="-222109" defTabSz="9393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0A6E54DC-F673-4F29-AE83-DB7AD3495845}" type="slidenum">
              <a:rPr lang="en-US" smtClean="0">
                <a:solidFill>
                  <a:prstClr val="black"/>
                </a:solidFill>
              </a:rPr>
              <a:pPr eaLnBrk="1" hangingPunct="1"/>
              <a:t>30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40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" name="Footer Placeholder 3"/>
          <p:cNvSpPr>
            <a:spLocks noGrp="1"/>
          </p:cNvSpPr>
          <p:nvPr>
            <p:ph type="ftr" sz="quarter" idx="4"/>
          </p:nvPr>
        </p:nvSpPr>
        <p:spPr>
          <a:xfrm>
            <a:off x="424644" y="8816897"/>
            <a:ext cx="6337896" cy="491561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769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605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605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101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159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2159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39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94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767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466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43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0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C8DABF5-24EF-4EBE-983E-25A63DBF3B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1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57200"/>
            <a:ext cx="1011699" cy="7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11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EED4B5-4C4E-491F-A9C8-571BA07C8FE2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23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3BEC37-56D8-465F-8F35-7FF8F1F3BAE4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38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8DB612-FC62-4E50-BFC7-58999444A1C5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095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57200"/>
            <a:ext cx="1011699" cy="7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78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706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3CD23-F058-4554-9110-CBAE69F3FBE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11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495D-E681-4BF3-B083-579AAEC03DF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26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00" y="64770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CEF7-986C-44BB-B2F9-87C56DA104F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735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EA046-2CF6-4856-8EB2-B18BF3DE1D0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78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457200"/>
            <a:ext cx="10112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94826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044A0-1873-43CA-BEFE-6A8A4D3889CC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03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52A21-DA16-4A72-82EE-C9164E14B903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7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6E358-5BBE-4EE1-946C-3347AE90F65E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70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92F32-8D4D-4F9D-ADE4-323AD88C8925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72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B3C10-05E3-4EE8-BA22-661473373063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57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CB493-C3DD-4704-A7D7-8190A24DDADE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33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A0631-19FF-4D01-A2A9-6053B12C2434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69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00" y="64770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CA2B5-AC20-4C47-AECF-098EBBFE85AA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78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0F97E-1154-4462-BA42-F38C3B877D16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3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5D98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9144000" cy="3048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www.coreknowledge.org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ABDC5-7142-4242-89BB-AB08B8F2E658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16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457200"/>
            <a:ext cx="10112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901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270D47-1600-4476-8B1D-4C464AE35CAF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42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creativecommons.org/licenses/by-nc-sa/3.0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hyperlink" Target="http://www.creativecommons.org/licenses/by-nc-sa/3.0/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0" Type="http://schemas.openxmlformats.org/officeDocument/2006/relationships/hyperlink" Target="http://www.creativecommons.org/licenses/by-nc-sa/3.0/" TargetMode="Externa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2.xml"/><Relationship Id="rId9" Type="http://schemas.openxmlformats.org/officeDocument/2006/relationships/hyperlink" Target="http://www.creativecommons.org/licenses/by-nc-sa/3.0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95BA57-3F9A-4EEE-A64D-6BBD78F8D45F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895600" y="6412468"/>
            <a:ext cx="533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FFFFFF"/>
                </a:solidFill>
              </a:rPr>
              <a:t>© 2014 Core Knowledge Foundation. This work is licensed under a Creative Commons  Attribution-</a:t>
            </a:r>
            <a:r>
              <a:rPr lang="en-US" sz="900" dirty="0" err="1">
                <a:solidFill>
                  <a:srgbClr val="FFFFFF"/>
                </a:solidFill>
              </a:rPr>
              <a:t>NonCommercial</a:t>
            </a:r>
            <a:r>
              <a:rPr lang="en-US" sz="900" dirty="0">
                <a:solidFill>
                  <a:srgbClr val="FFFFFF"/>
                </a:solidFill>
              </a:rPr>
              <a:t>-</a:t>
            </a:r>
            <a:r>
              <a:rPr lang="en-US" sz="900" dirty="0" err="1">
                <a:solidFill>
                  <a:srgbClr val="FFFFFF"/>
                </a:solidFill>
              </a:rPr>
              <a:t>ShareAlike</a:t>
            </a:r>
            <a:r>
              <a:rPr lang="en-US" sz="900" dirty="0">
                <a:solidFill>
                  <a:srgbClr val="FFFFFF"/>
                </a:solidFill>
              </a:rPr>
              <a:t> 3.0 </a:t>
            </a:r>
            <a:r>
              <a:rPr lang="en-US" sz="900" dirty="0" err="1">
                <a:solidFill>
                  <a:srgbClr val="FFFFFF"/>
                </a:solidFill>
              </a:rPr>
              <a:t>Unported</a:t>
            </a:r>
            <a:r>
              <a:rPr lang="en-US" sz="900" dirty="0">
                <a:solidFill>
                  <a:srgbClr val="FFFFFF"/>
                </a:solidFill>
              </a:rPr>
              <a:t> License.  </a:t>
            </a:r>
            <a:r>
              <a:rPr lang="en-US" sz="900" dirty="0">
                <a:solidFill>
                  <a:srgbClr val="FFFFFF"/>
                </a:solidFill>
                <a:hlinkClick r:id="rId10"/>
              </a:rPr>
              <a:t>www.creativecommons.org/licenses/by-nc-sa/3.0/</a:t>
            </a:r>
            <a:endParaRPr lang="en-US" sz="9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412992"/>
            <a:ext cx="484688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  <a:latin typeface="+mj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E887C71-338E-47B1-95C3-6C5569419767}" type="slidenum">
              <a:rPr lang="en-US" alt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"/>
          <p:cNvSpPr>
            <a:spLocks noChangeArrowheads="1"/>
          </p:cNvSpPr>
          <p:nvPr/>
        </p:nvSpPr>
        <p:spPr bwMode="auto">
          <a:xfrm>
            <a:off x="3001963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altLang="en-US" sz="900">
                <a:solidFill>
                  <a:srgbClr val="FFFFFF"/>
                </a:solidFill>
                <a:hlinkClick r:id="rId9"/>
              </a:rPr>
              <a:t>www.creativecommons.org/licenses/by-nc-sa/3.0/</a:t>
            </a:r>
            <a:endParaRPr lang="en-US" altLang="en-US" sz="900">
              <a:solidFill>
                <a:srgbClr val="FFFFFF"/>
              </a:solidFill>
            </a:endParaRPr>
          </a:p>
        </p:txBody>
      </p:sp>
      <p:pic>
        <p:nvPicPr>
          <p:cNvPr id="2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13500"/>
            <a:ext cx="4841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53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58B171-DCF1-4F9E-AD6F-A124255111FE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971800" y="6412468"/>
            <a:ext cx="533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/>
            <a:r>
              <a:rPr lang="en-US" sz="900" dirty="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sz="900" dirty="0">
                <a:solidFill>
                  <a:srgbClr val="FFFFFF"/>
                </a:solidFill>
                <a:hlinkClick r:id="rId10"/>
              </a:rPr>
              <a:t>www.creativecommons.org/licenses/by-nc-sa/3.0/</a:t>
            </a:r>
            <a:endParaRPr lang="en-US" sz="9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412992"/>
            <a:ext cx="484688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0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65F294-D01D-4792-972D-709345206460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"/>
          <p:cNvSpPr>
            <a:spLocks noChangeArrowheads="1"/>
          </p:cNvSpPr>
          <p:nvPr/>
        </p:nvSpPr>
        <p:spPr bwMode="auto">
          <a:xfrm>
            <a:off x="3001963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altLang="en-US" sz="900">
                <a:solidFill>
                  <a:srgbClr val="FFFFFF"/>
                </a:solidFill>
                <a:hlinkClick r:id="rId9"/>
              </a:rPr>
              <a:t>www.creativecommons.org/licenses/by-nc-sa/3.0/</a:t>
            </a:r>
            <a:endParaRPr lang="en-US" altLang="en-US" sz="900">
              <a:solidFill>
                <a:srgbClr val="FFFFFF"/>
              </a:solidFill>
            </a:endParaRPr>
          </a:p>
        </p:txBody>
      </p:sp>
      <p:pic>
        <p:nvPicPr>
          <p:cNvPr id="2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13500"/>
            <a:ext cx="4841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86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coreknowledge/review/71841388/c75e28a52d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0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coreknowledge/review/71889027/ad7e75287c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jpe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 Licensing</a:t>
            </a:r>
          </a:p>
        </p:txBody>
      </p:sp>
      <p:sp>
        <p:nvSpPr>
          <p:cNvPr id="48131" name="Content Placeholder 3"/>
          <p:cNvSpPr>
            <a:spLocks noGrp="1"/>
          </p:cNvSpPr>
          <p:nvPr>
            <p:ph idx="1"/>
          </p:nvPr>
        </p:nvSpPr>
        <p:spPr>
          <a:xfrm>
            <a:off x="457200" y="1231900"/>
            <a:ext cx="82296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600" dirty="0" smtClean="0"/>
              <a:t>You are free:</a:t>
            </a:r>
          </a:p>
          <a:p>
            <a:pPr marL="0" indent="0"/>
            <a:r>
              <a:rPr lang="en-US" sz="1600" dirty="0" smtClean="0"/>
              <a:t>to Share — to copy, distribute and transmit the work </a:t>
            </a:r>
          </a:p>
          <a:p>
            <a:pPr marL="0" indent="0"/>
            <a:r>
              <a:rPr lang="en-US" sz="1600" dirty="0" smtClean="0"/>
              <a:t>to Remix — to adapt the work </a:t>
            </a:r>
          </a:p>
          <a:p>
            <a:pPr marL="0" indent="0">
              <a:buFontTx/>
              <a:buNone/>
            </a:pPr>
            <a:r>
              <a:rPr lang="en-US" sz="1600" dirty="0" smtClean="0"/>
              <a:t>Under the following conditions:</a:t>
            </a:r>
          </a:p>
          <a:p>
            <a:pPr marL="0" indent="0"/>
            <a:r>
              <a:rPr lang="en-US" sz="1600" dirty="0" smtClean="0"/>
              <a:t>Attribution — You must attribute the work in the following manner:</a:t>
            </a:r>
          </a:p>
          <a:p>
            <a:pPr lvl="1"/>
            <a:r>
              <a:rPr lang="en-US" sz="1200" dirty="0" smtClean="0"/>
              <a:t>This work is based on an original work of the Core Knowledge® Foundation made available through licensing under a Creative Commons  Attribution-NonCommercial-ShareAlike 3.0 Unported License.  This does not in any way imply that the Core Knowledge Foundation endorses this work.</a:t>
            </a:r>
          </a:p>
          <a:p>
            <a:pPr marL="0" indent="0"/>
            <a:r>
              <a:rPr lang="en-US" sz="1600" dirty="0" smtClean="0"/>
              <a:t>Noncommercial — You may not use this work for commercial purposes.</a:t>
            </a:r>
          </a:p>
          <a:p>
            <a:pPr marL="0" indent="0"/>
            <a:r>
              <a:rPr lang="en-US" sz="1600" dirty="0" smtClean="0"/>
              <a:t>Share Alike — If you alter, transform, or build upon this work, you may distribute the resulting work only under the same or similar license to this one. </a:t>
            </a:r>
          </a:p>
          <a:p>
            <a:pPr marL="0" indent="0">
              <a:buFontTx/>
              <a:buNone/>
            </a:pPr>
            <a:r>
              <a:rPr lang="en-US" sz="1600" dirty="0" smtClean="0"/>
              <a:t>With the understanding that: </a:t>
            </a:r>
          </a:p>
          <a:p>
            <a:pPr marL="0" indent="0"/>
            <a:r>
              <a:rPr lang="en-US" sz="1600" dirty="0" smtClean="0"/>
              <a:t>For any reuse or distribution, you must make clear to others the license terms of this work. The best way to do this is with a link to this web page: </a:t>
            </a:r>
            <a:r>
              <a:rPr lang="en-US" sz="1600" dirty="0" smtClean="0">
                <a:hlinkClick r:id="rId3"/>
              </a:rPr>
              <a:t>http://creativecommons.org/licenses/by-nc-sa/3.0/</a:t>
            </a:r>
            <a:r>
              <a:rPr lang="en-US" sz="1600" dirty="0" smtClean="0"/>
              <a:t>  </a:t>
            </a:r>
          </a:p>
          <a:p>
            <a:pPr marL="0" indent="0"/>
            <a:endParaRPr lang="en-US" sz="2000" dirty="0" smtClean="0"/>
          </a:p>
        </p:txBody>
      </p:sp>
      <p:sp>
        <p:nvSpPr>
          <p:cNvPr id="48133" name="Rectangle 8"/>
          <p:cNvSpPr>
            <a:spLocks noGrp="1" noChangeArrowheads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EE48750-DE90-43DC-BCBD-D5C3986B2EA9}" type="slidenum">
              <a:rPr lang="en-US" smtClean="0">
                <a:solidFill>
                  <a:srgbClr val="FFFFFF"/>
                </a:solidFill>
                <a:latin typeface="CartoGothic Std" pitchFamily="34" charset="0"/>
              </a:rPr>
              <a:pPr eaLnBrk="1" hangingPunct="1"/>
              <a:t>1</a:t>
            </a:fld>
            <a:endParaRPr lang="en-US" dirty="0" smtClean="0">
              <a:solidFill>
                <a:srgbClr val="FFFFFF"/>
              </a:solidFill>
              <a:latin typeface="CartoGothic Std" pitchFamily="34" charset="0"/>
            </a:endParaRPr>
          </a:p>
        </p:txBody>
      </p:sp>
      <p:pic>
        <p:nvPicPr>
          <p:cNvPr id="48132" name="Picture 4" descr="by-nc-s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1704975"/>
            <a:ext cx="122713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6453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</a:t>
            </a:r>
            <a:r>
              <a:rPr lang="en-US" baseline="0" dirty="0" smtClean="0"/>
              <a:t> Code Lessons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06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The Basic Code Lesson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The purpose of this lesson type is to teach students to </a:t>
            </a:r>
            <a:r>
              <a:rPr lang="en-US" dirty="0" smtClean="0">
                <a:solidFill>
                  <a:srgbClr val="990000"/>
                </a:solidFill>
              </a:rPr>
              <a:t>hear </a:t>
            </a:r>
            <a:r>
              <a:rPr lang="en-US" dirty="0" smtClean="0"/>
              <a:t>a particular </a:t>
            </a:r>
            <a:r>
              <a:rPr lang="en-US" dirty="0" smtClean="0">
                <a:solidFill>
                  <a:srgbClr val="990000"/>
                </a:solidFill>
              </a:rPr>
              <a:t>sound</a:t>
            </a:r>
            <a:r>
              <a:rPr lang="en-US" dirty="0" smtClean="0"/>
              <a:t> and to </a:t>
            </a:r>
            <a:r>
              <a:rPr lang="en-US" dirty="0" smtClean="0">
                <a:solidFill>
                  <a:srgbClr val="990000"/>
                </a:solidFill>
              </a:rPr>
              <a:t>write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a picture of that </a:t>
            </a:r>
            <a:r>
              <a:rPr lang="en-US" dirty="0" smtClean="0">
                <a:solidFill>
                  <a:srgbClr val="990000"/>
                </a:solidFill>
              </a:rPr>
              <a:t>sound</a:t>
            </a:r>
            <a:r>
              <a:rPr lang="en-US" dirty="0" smtClean="0"/>
              <a:t> using the </a:t>
            </a:r>
            <a:r>
              <a:rPr lang="en-US" dirty="0" smtClean="0">
                <a:solidFill>
                  <a:srgbClr val="990000"/>
                </a:solidFill>
              </a:rPr>
              <a:t>most common (or least ambiguous) spelling </a:t>
            </a:r>
            <a:r>
              <a:rPr lang="en-US" dirty="0" smtClean="0"/>
              <a:t>for the sound.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A basic code lesson is dedicated to a single sound and will usually contain the following elements:</a:t>
            </a:r>
          </a:p>
          <a:p>
            <a:pPr marL="914400" lvl="1" indent="-457200" eaLnBrk="1" hangingPunct="1">
              <a:lnSpc>
                <a:spcPct val="90000"/>
              </a:lnSpc>
              <a:buAutoNum type="arabicPeriod"/>
            </a:pPr>
            <a:r>
              <a:rPr lang="en-US" sz="2500" i="1" dirty="0" smtClean="0">
                <a:solidFill>
                  <a:schemeClr val="bg2"/>
                </a:solidFill>
              </a:rPr>
              <a:t>(Warm-up/review)</a:t>
            </a:r>
          </a:p>
          <a:p>
            <a:pPr marL="914400" lvl="1" indent="-457200" eaLnBrk="1" hangingPunct="1">
              <a:lnSpc>
                <a:spcPct val="90000"/>
              </a:lnSpc>
              <a:buAutoNum type="arabicPeriod"/>
            </a:pPr>
            <a:r>
              <a:rPr lang="en-US" sz="2500" dirty="0" smtClean="0"/>
              <a:t>Introduction of Sound (orally)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500" dirty="0"/>
              <a:t>Oral Language Exercises</a:t>
            </a:r>
          </a:p>
          <a:p>
            <a:pPr marL="914400" lvl="1" indent="-457200" eaLnBrk="1" hangingPunct="1">
              <a:lnSpc>
                <a:spcPct val="90000"/>
              </a:lnSpc>
              <a:buAutoNum type="arabicPeriod"/>
            </a:pPr>
            <a:r>
              <a:rPr lang="en-US" sz="2500" dirty="0" smtClean="0"/>
              <a:t>Introduction</a:t>
            </a:r>
            <a:r>
              <a:rPr lang="en-US" sz="2500" baseline="0" dirty="0" smtClean="0"/>
              <a:t> of the Spelling</a:t>
            </a:r>
          </a:p>
          <a:p>
            <a:pPr marL="914400" lvl="1" indent="-457200" eaLnBrk="1" hangingPunct="1">
              <a:lnSpc>
                <a:spcPct val="90000"/>
              </a:lnSpc>
              <a:buAutoNum type="arabicPeriod"/>
            </a:pPr>
            <a:r>
              <a:rPr lang="en-US" sz="2500" dirty="0" smtClean="0"/>
              <a:t>Practice Worksheet 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500" i="1" dirty="0" smtClean="0">
                <a:solidFill>
                  <a:schemeClr val="bg2"/>
                </a:solidFill>
              </a:rPr>
              <a:t>(Additional reading and writing activities)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The Basic Code Lesson</a:t>
            </a:r>
          </a:p>
        </p:txBody>
      </p:sp>
    </p:spTree>
    <p:extLst>
      <p:ext uri="{BB962C8B-B14F-4D97-AF65-F5344CB8AC3E}">
        <p14:creationId xmlns:p14="http://schemas.microsoft.com/office/powerpoint/2010/main" val="370440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a Smorgasbord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The Basic Code Lesson is </a:t>
            </a:r>
            <a:r>
              <a:rPr lang="en-US" dirty="0">
                <a:solidFill>
                  <a:srgbClr val="990000"/>
                </a:solidFill>
              </a:rPr>
              <a:t>not</a:t>
            </a:r>
            <a:r>
              <a:rPr lang="en-US" dirty="0"/>
              <a:t> meant to be done in </a:t>
            </a:r>
            <a:r>
              <a:rPr lang="en-US" dirty="0">
                <a:solidFill>
                  <a:srgbClr val="990000"/>
                </a:solidFill>
              </a:rPr>
              <a:t>bits </a:t>
            </a:r>
            <a:r>
              <a:rPr lang="en-US" dirty="0" smtClean="0">
                <a:solidFill>
                  <a:srgbClr val="990000"/>
                </a:solidFill>
              </a:rPr>
              <a:t>and pieces</a:t>
            </a:r>
            <a:r>
              <a:rPr lang="en-US" dirty="0" smtClean="0"/>
              <a:t>, or </a:t>
            </a:r>
            <a:r>
              <a:rPr lang="en-US" dirty="0" smtClean="0">
                <a:solidFill>
                  <a:srgbClr val="990000"/>
                </a:solidFill>
              </a:rPr>
              <a:t>selectively</a:t>
            </a:r>
            <a:r>
              <a:rPr lang="en-US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It has a </a:t>
            </a:r>
            <a:r>
              <a:rPr lang="en-US" dirty="0" smtClean="0">
                <a:solidFill>
                  <a:srgbClr val="990000"/>
                </a:solidFill>
              </a:rPr>
              <a:t>sequence</a:t>
            </a:r>
            <a:r>
              <a:rPr lang="en-US" dirty="0" smtClean="0"/>
              <a:t>, with one part leaning on the previous part.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It will be </a:t>
            </a:r>
            <a:r>
              <a:rPr lang="en-US" dirty="0" smtClean="0">
                <a:solidFill>
                  <a:srgbClr val="990000"/>
                </a:solidFill>
              </a:rPr>
              <a:t>less effective </a:t>
            </a:r>
            <a:r>
              <a:rPr lang="en-US" dirty="0" smtClean="0"/>
              <a:t>if </a:t>
            </a:r>
            <a:r>
              <a:rPr lang="en-US" dirty="0" smtClean="0">
                <a:solidFill>
                  <a:srgbClr val="990000"/>
                </a:solidFill>
              </a:rPr>
              <a:t>subdivided</a:t>
            </a:r>
            <a:r>
              <a:rPr lang="en-US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The same is </a:t>
            </a:r>
            <a:r>
              <a:rPr lang="en-US" dirty="0" smtClean="0">
                <a:solidFill>
                  <a:srgbClr val="990000"/>
                </a:solidFill>
              </a:rPr>
              <a:t>true of other lesson types</a:t>
            </a:r>
            <a:r>
              <a:rPr lang="en-US" dirty="0" smtClean="0"/>
              <a:t>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Tip: Please try to do all the exercises but with fewer examples if necessary.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803E8-9360-4176-9DE9-0AFF2C7A32D4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05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aseline="0" dirty="0" smtClean="0"/>
              <a:t>Critical Behaviors of Basic Code Lessons </a:t>
            </a:r>
            <a:br>
              <a:rPr lang="en-US" sz="3200" baseline="0" dirty="0" smtClean="0"/>
            </a:br>
            <a:r>
              <a:rPr lang="en-US" sz="2400" baseline="0" dirty="0" smtClean="0"/>
              <a:t>Step 1: Gather Materials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133" y="2416552"/>
            <a:ext cx="4156867" cy="3793748"/>
          </a:xfrm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600" dirty="0" smtClean="0">
                <a:latin typeface="Arial" charset="0"/>
                <a:ea typeface="Arial" charset="0"/>
              </a:rPr>
              <a:t>You Will Need:</a:t>
            </a:r>
            <a:r>
              <a:rPr lang="en-US" sz="2600" baseline="0" dirty="0" smtClean="0">
                <a:effectLst/>
                <a:latin typeface="Arial" charset="0"/>
                <a:ea typeface="Arial" charset="0"/>
              </a:rPr>
              <a:t> </a:t>
            </a:r>
            <a:endParaRPr lang="en-US" sz="2600" dirty="0" smtClean="0">
              <a:effectLst/>
              <a:latin typeface="Arial" charset="0"/>
              <a:ea typeface="Arial" charset="0"/>
            </a:endParaRPr>
          </a:p>
          <a:p>
            <a:pPr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600" kern="12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600" i="1" dirty="0" smtClean="0">
                <a:latin typeface="Arial" charset="0"/>
                <a:ea typeface="Arial" charset="0"/>
              </a:rPr>
              <a:t>Basic </a:t>
            </a:r>
            <a:r>
              <a:rPr lang="en-US" sz="2600" i="1" dirty="0">
                <a:latin typeface="Arial" charset="0"/>
                <a:ea typeface="Arial" charset="0"/>
              </a:rPr>
              <a:t>Code Lesson Quality Implementation Checklist</a:t>
            </a:r>
          </a:p>
          <a:p>
            <a:pPr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600" i="1" dirty="0">
                <a:latin typeface="Arial" charset="0"/>
                <a:ea typeface="Arial" charset="0"/>
              </a:rPr>
              <a:t>Kindergarten Basic Code Skills Unit 3, Lesson </a:t>
            </a:r>
            <a:r>
              <a:rPr lang="en-US" sz="2600" i="1" dirty="0" smtClean="0">
                <a:latin typeface="Arial" charset="0"/>
                <a:ea typeface="Arial" charset="0"/>
              </a:rPr>
              <a:t>1 </a:t>
            </a:r>
            <a:r>
              <a:rPr lang="en-US" sz="2600" b="0" i="1" dirty="0" smtClean="0">
                <a:latin typeface="Arial" charset="0"/>
                <a:ea typeface="Arial" charset="0"/>
              </a:rPr>
              <a:t>(optional) </a:t>
            </a:r>
            <a:endParaRPr lang="en-US" sz="2600" b="0" i="1" dirty="0">
              <a:latin typeface="Arial" charset="0"/>
              <a:ea typeface="Arial" charset="0"/>
            </a:endParaRPr>
          </a:p>
          <a:p>
            <a:pPr>
              <a:buFont typeface="Arial" charset="0"/>
              <a:buChar char="•"/>
              <a:defRPr/>
            </a:pPr>
            <a:endParaRPr lang="en-US" sz="2600" i="1" dirty="0" smtClean="0">
              <a:latin typeface="Arial" charset="0"/>
              <a:ea typeface="Arial" charset="0"/>
            </a:endParaRPr>
          </a:p>
          <a:p>
            <a:pPr marL="0" indent="0">
              <a:buNone/>
              <a:defRPr/>
            </a:pPr>
            <a:r>
              <a:rPr lang="en-US" sz="2600" i="1" dirty="0" smtClean="0">
                <a:latin typeface="Arial" charset="0"/>
                <a:ea typeface="Arial" charset="0"/>
              </a:rPr>
              <a:t>   </a:t>
            </a:r>
          </a:p>
          <a:p>
            <a:pPr marL="3657600" lvl="8" indent="0">
              <a:buNone/>
              <a:defRPr/>
            </a:pPr>
            <a:r>
              <a:rPr lang="en-US" sz="1300" dirty="0" smtClean="0">
                <a:solidFill>
                  <a:schemeClr val="bg2">
                    <a:lumMod val="75000"/>
                  </a:schemeClr>
                </a:solidFill>
              </a:rPr>
              <a:t>			</a:t>
            </a:r>
            <a:endParaRPr lang="en-US" sz="240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3657600" lvl="8" indent="0">
              <a:buNone/>
              <a:defRPr/>
            </a:pPr>
            <a:endParaRPr lang="en-US" sz="2400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buNone/>
              <a:defRPr/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8935">
            <a:off x="4328675" y="2798153"/>
            <a:ext cx="3578187" cy="2669694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1524000"/>
            <a:ext cx="8229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600" dirty="0">
                <a:latin typeface="Arial" charset="0"/>
                <a:ea typeface="Arial" charset="0"/>
              </a:rPr>
              <a:t>You will have the opportunity to examine &amp; discuss the critical behaviors of a basic code lesson.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770" y="2805752"/>
            <a:ext cx="2607698" cy="3363931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 rot="9691146" flipH="1">
            <a:off x="2831706" y="3968536"/>
            <a:ext cx="1207034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10800000" flipH="1">
            <a:off x="3899449" y="5507102"/>
            <a:ext cx="2211252" cy="378742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89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Critical Behaviors of Basic Code Lessons </a:t>
            </a:r>
            <a:br>
              <a:rPr lang="en-US" sz="3200" dirty="0"/>
            </a:br>
            <a:r>
              <a:rPr lang="en-US" sz="2400" dirty="0" smtClean="0"/>
              <a:t>Step 2: Assign Roles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133" y="1684337"/>
            <a:ext cx="8547573" cy="4525963"/>
          </a:xfrm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600" baseline="0" dirty="0" smtClean="0">
                <a:effectLst/>
                <a:latin typeface="Arial" charset="0"/>
                <a:ea typeface="Arial" charset="0"/>
              </a:rPr>
              <a:t>Next: </a:t>
            </a:r>
            <a:endParaRPr lang="en-US" sz="2600" dirty="0" smtClean="0">
              <a:effectLst/>
              <a:latin typeface="Arial" charset="0"/>
              <a:ea typeface="Arial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dirty="0" smtClean="0">
                <a:effectLst/>
                <a:latin typeface="Arial" charset="0"/>
                <a:ea typeface="Arial" charset="0"/>
              </a:rPr>
              <a:t>count off 1–4 at your table</a:t>
            </a:r>
          </a:p>
          <a:p>
            <a:pPr lvl="1" indent="-342900">
              <a:buSzTx/>
              <a:buFont typeface="Arial" charset="0"/>
              <a:buChar char="•"/>
              <a:defRPr/>
            </a:pPr>
            <a:r>
              <a:rPr lang="en-US" dirty="0" smtClean="0">
                <a:effectLst/>
                <a:latin typeface="Arial" charset="0"/>
                <a:ea typeface="Arial" charset="0"/>
              </a:rPr>
              <a:t>1—Warm-up</a:t>
            </a:r>
          </a:p>
          <a:p>
            <a:pPr lvl="1" indent="-342900">
              <a:buSzTx/>
              <a:buFont typeface="Arial" charset="0"/>
              <a:buChar char="•"/>
              <a:defRPr/>
            </a:pPr>
            <a:r>
              <a:rPr lang="en-US" dirty="0" smtClean="0">
                <a:effectLst/>
                <a:latin typeface="Arial" charset="0"/>
                <a:ea typeface="Arial" charset="0"/>
              </a:rPr>
              <a:t>2—Introducing</a:t>
            </a:r>
            <a:r>
              <a:rPr lang="en-US" baseline="0" dirty="0" smtClean="0">
                <a:effectLst/>
                <a:latin typeface="Arial" charset="0"/>
                <a:ea typeface="Arial" charset="0"/>
              </a:rPr>
              <a:t> the </a:t>
            </a:r>
            <a:r>
              <a:rPr lang="en-US" dirty="0">
                <a:latin typeface="Arial" charset="0"/>
                <a:ea typeface="Arial" charset="0"/>
              </a:rPr>
              <a:t>Sound/Oral Language Exercises</a:t>
            </a:r>
            <a:endParaRPr lang="en-US" baseline="0" dirty="0" smtClean="0">
              <a:effectLst/>
              <a:latin typeface="Arial" charset="0"/>
              <a:ea typeface="Arial" charset="0"/>
            </a:endParaRPr>
          </a:p>
          <a:p>
            <a:pPr marL="85725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aseline="0" dirty="0" smtClean="0">
                <a:effectLst/>
                <a:latin typeface="Arial" charset="0"/>
                <a:ea typeface="Arial" charset="0"/>
              </a:rPr>
              <a:t>3—Introducing the Spelling</a:t>
            </a:r>
          </a:p>
          <a:p>
            <a:pPr marL="85725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aseline="0" dirty="0" smtClean="0">
                <a:effectLst/>
                <a:latin typeface="Arial" charset="0"/>
                <a:ea typeface="Arial" charset="0"/>
              </a:rPr>
              <a:t>	4—Practice Worksheet</a:t>
            </a:r>
          </a:p>
          <a:p>
            <a:pPr marL="51435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en-US" sz="2000" baseline="0" dirty="0" smtClean="0">
              <a:effectLst/>
              <a:latin typeface="Arial" charset="0"/>
              <a:ea typeface="Arial" charset="0"/>
            </a:endParaRPr>
          </a:p>
          <a:p>
            <a:pPr marL="85725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000" baseline="0" dirty="0" smtClean="0">
              <a:effectLst/>
              <a:latin typeface="Arial" charset="0"/>
              <a:ea typeface="Arial" charset="0"/>
            </a:endParaRPr>
          </a:p>
          <a:p>
            <a:pPr marL="85725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000" baseline="0" dirty="0" smtClean="0">
              <a:effectLst/>
              <a:latin typeface="Arial" charset="0"/>
              <a:ea typeface="Arial" charset="0"/>
            </a:endParaRPr>
          </a:p>
          <a:p>
            <a:pPr>
              <a:buFont typeface="Arial" charset="0"/>
              <a:buChar char="•"/>
              <a:defRPr/>
            </a:pPr>
            <a:endParaRPr lang="en-US" sz="2600" dirty="0">
              <a:latin typeface="Arial" charset="0"/>
              <a:ea typeface="Arial" charset="0"/>
            </a:endParaRPr>
          </a:p>
          <a:p>
            <a:pPr>
              <a:buFont typeface="Arial" charset="0"/>
              <a:buChar char="•"/>
              <a:defRPr/>
            </a:pPr>
            <a:endParaRPr lang="en-US" sz="2300" dirty="0" smtClean="0">
              <a:effectLst/>
              <a:latin typeface="Arial" charset="0"/>
              <a:ea typeface="Arial" charset="0"/>
            </a:endParaRPr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04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Critical Behaviors of Basic Code Lessons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400" dirty="0"/>
              <a:t>Step </a:t>
            </a:r>
            <a:r>
              <a:rPr lang="en-US" sz="2400" dirty="0" smtClean="0"/>
              <a:t>3: Identify Behaviors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230" y="1684337"/>
            <a:ext cx="4631770" cy="452596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kern="1200" dirty="0" smtClean="0">
                <a:latin typeface="Arial" pitchFamily="34" charset="0"/>
                <a:cs typeface="Arial" pitchFamily="34" charset="0"/>
              </a:rPr>
              <a:t>Watch </a:t>
            </a:r>
            <a:r>
              <a:rPr lang="en-US" sz="2400" kern="1200" dirty="0">
                <a:latin typeface="Arial" pitchFamily="34" charset="0"/>
                <a:cs typeface="Arial" pitchFamily="34" charset="0"/>
              </a:rPr>
              <a:t>the video of a Basic Code </a:t>
            </a:r>
            <a:r>
              <a:rPr lang="en-US" sz="2400" kern="1200" dirty="0" smtClean="0">
                <a:latin typeface="Arial" pitchFamily="34" charset="0"/>
                <a:cs typeface="Arial" pitchFamily="34" charset="0"/>
              </a:rPr>
              <a:t>lesson</a:t>
            </a:r>
          </a:p>
          <a:p>
            <a:pPr>
              <a:spcBef>
                <a:spcPts val="1200"/>
              </a:spcBef>
            </a:pPr>
            <a:r>
              <a:rPr lang="en-US" sz="2400" kern="1200" dirty="0" smtClean="0">
                <a:latin typeface="Arial" pitchFamily="34" charset="0"/>
                <a:cs typeface="Arial" pitchFamily="34" charset="0"/>
              </a:rPr>
              <a:t>List examples of the critical behaviors observed on </a:t>
            </a:r>
            <a:r>
              <a:rPr lang="en-US" sz="2400" i="1" kern="1200" dirty="0" smtClean="0">
                <a:latin typeface="Arial" pitchFamily="34" charset="0"/>
                <a:cs typeface="Arial" pitchFamily="34" charset="0"/>
              </a:rPr>
              <a:t>Basic Code Quality Implementation checklist</a:t>
            </a:r>
            <a:r>
              <a:rPr lang="en-US" sz="2400" kern="1200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2400" b="1" kern="1200" dirty="0" smtClean="0">
              <a:effectLst/>
              <a:latin typeface="Arial" pitchFamily="34" charset="0"/>
              <a:cs typeface="Arial" pitchFamily="34" charset="0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16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/>
          <a:srcRect l="14441" r="7887"/>
          <a:stretch/>
        </p:blipFill>
        <p:spPr>
          <a:xfrm>
            <a:off x="5638800" y="1812130"/>
            <a:ext cx="2819400" cy="20954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576186" y="4047817"/>
            <a:ext cx="2886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Video: Basic Code Lesson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232483"/>
            <a:ext cx="2514600" cy="1876149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35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Critical Behaviors of Basic Code Lessons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2400" dirty="0"/>
              <a:t>Step </a:t>
            </a:r>
            <a:r>
              <a:rPr lang="en-US" sz="2400" dirty="0" smtClean="0"/>
              <a:t>4: Share Findings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95382" cy="45259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Take turns sharing</a:t>
            </a:r>
            <a:r>
              <a:rPr lang="en-US" baseline="0" dirty="0" smtClean="0"/>
              <a:t> examples of critical behaviors of your assigned component.</a:t>
            </a:r>
          </a:p>
          <a:p>
            <a:pPr>
              <a:spcAft>
                <a:spcPts val="1200"/>
              </a:spcAft>
            </a:pPr>
            <a:r>
              <a:rPr lang="en-US" baseline="0" dirty="0" smtClean="0"/>
              <a:t>As others share you can take notes in the corresponding boxes on your checklist.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17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582" y="1752600"/>
            <a:ext cx="4391623" cy="3276600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6934200" y="1905000"/>
            <a:ext cx="1923653" cy="3200400"/>
          </a:xfrm>
          <a:prstGeom prst="roundRect">
            <a:avLst/>
          </a:prstGeom>
          <a:noFill/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Warm Up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5943600" y="1447800"/>
            <a:ext cx="2819400" cy="4311650"/>
          </a:xfrm>
        </p:spPr>
        <p:txBody>
          <a:bodyPr/>
          <a:lstStyle/>
          <a:p>
            <a:pPr marL="342900" lvl="8" indent="-342900">
              <a:spcBef>
                <a:spcPts val="1200"/>
              </a:spcBef>
              <a:buNone/>
            </a:pPr>
            <a:r>
              <a:rPr lang="en-US" sz="2400" b="1" dirty="0">
                <a:solidFill>
                  <a:srgbClr val="990000"/>
                </a:solidFill>
              </a:rPr>
              <a:t>Key Behaviors</a:t>
            </a:r>
          </a:p>
          <a:p>
            <a:pPr marL="342900" lvl="8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dirty="0" smtClean="0"/>
              <a:t>This is an oral task—no  letters.</a:t>
            </a:r>
          </a:p>
          <a:p>
            <a:pPr marL="342900" lvl="8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dirty="0" smtClean="0"/>
              <a:t>There are very specific gestures used for blending 3, 4, 5 syllable words. These should be taught explicitly.</a:t>
            </a:r>
          </a:p>
          <a:p>
            <a:pPr marL="342900" lvl="8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dirty="0" smtClean="0"/>
              <a:t>Very specific examples are used. </a:t>
            </a:r>
          </a:p>
          <a:p>
            <a:pPr marL="5943600" lvl="8" indent="-285750">
              <a:spcBef>
                <a:spcPts val="1200"/>
              </a:spcBef>
              <a:buFontTx/>
              <a:buChar char="-"/>
            </a:pPr>
            <a:endParaRPr lang="en-US" dirty="0"/>
          </a:p>
          <a:p>
            <a:pPr marL="5943600" lvl="8" indent="-285750">
              <a:spcBef>
                <a:spcPts val="1200"/>
              </a:spcBef>
              <a:buFontTx/>
              <a:buChar char="-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83"/>
          <a:stretch/>
        </p:blipFill>
        <p:spPr>
          <a:xfrm>
            <a:off x="484187" y="1608981"/>
            <a:ext cx="5357421" cy="416634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3" name="Right Arrow 2"/>
          <p:cNvSpPr/>
          <p:nvPr/>
        </p:nvSpPr>
        <p:spPr>
          <a:xfrm rot="19160386" flipH="1">
            <a:off x="5409529" y="2145906"/>
            <a:ext cx="864157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19160386" flipH="1">
            <a:off x="5409527" y="2935836"/>
            <a:ext cx="864157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19160386" flipH="1">
            <a:off x="5409528" y="4736706"/>
            <a:ext cx="864157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26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9" grpId="0" animBg="1"/>
      <p:bldP spid="9" grpId="1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Introducing the Sound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019800" y="1600200"/>
            <a:ext cx="2667000" cy="3200400"/>
          </a:xfrm>
        </p:spPr>
        <p:txBody>
          <a:bodyPr/>
          <a:lstStyle/>
          <a:p>
            <a:pPr marL="342900" lvl="8" indent="-34290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990000"/>
                </a:solidFill>
              </a:rPr>
              <a:t>Key Behaviors</a:t>
            </a:r>
          </a:p>
          <a:p>
            <a:pPr marL="288925" lvl="8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This is an oral task—no letters.</a:t>
            </a:r>
          </a:p>
          <a:p>
            <a:pPr marL="288925" lvl="8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A focus on articulation is explicitly taught as a technique to support learning of the sound.</a:t>
            </a:r>
          </a:p>
          <a:p>
            <a:pPr marL="5943600" lvl="8" indent="-285750">
              <a:spcAft>
                <a:spcPts val="1200"/>
              </a:spcAft>
              <a:buFontTx/>
              <a:buChar char="-"/>
            </a:pPr>
            <a:endParaRPr lang="en-US" dirty="0"/>
          </a:p>
          <a:p>
            <a:pPr marL="5943600" lvl="8" indent="-285750">
              <a:spcAft>
                <a:spcPts val="1200"/>
              </a:spcAft>
              <a:buFontTx/>
              <a:buChar char="-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19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78"/>
          <a:stretch/>
        </p:blipFill>
        <p:spPr>
          <a:xfrm>
            <a:off x="-152400" y="1759424"/>
            <a:ext cx="6171749" cy="27432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0" name="Right Arrow 9"/>
          <p:cNvSpPr/>
          <p:nvPr/>
        </p:nvSpPr>
        <p:spPr>
          <a:xfrm flipH="1">
            <a:off x="4648199" y="2197186"/>
            <a:ext cx="1594777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flipH="1">
            <a:off x="5445586" y="3068598"/>
            <a:ext cx="828098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58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Session 7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219200"/>
          </a:xfrm>
        </p:spPr>
        <p:txBody>
          <a:bodyPr/>
          <a:lstStyle/>
          <a:p>
            <a:r>
              <a:rPr lang="en-US" dirty="0"/>
              <a:t>The First 60 Days of Instruction: </a:t>
            </a:r>
            <a:endParaRPr lang="en-US" dirty="0" smtClean="0"/>
          </a:p>
          <a:p>
            <a:r>
              <a:rPr lang="en-US" dirty="0" smtClean="0"/>
              <a:t>Examining </a:t>
            </a:r>
            <a:r>
              <a:rPr lang="en-US" dirty="0"/>
              <a:t>Critical Lesson Types that Build Across Grades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91440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EngageNY.org</a:t>
            </a:r>
          </a:p>
        </p:txBody>
      </p:sp>
    </p:spTree>
    <p:extLst>
      <p:ext uri="{BB962C8B-B14F-4D97-AF65-F5344CB8AC3E}">
        <p14:creationId xmlns:p14="http://schemas.microsoft.com/office/powerpoint/2010/main" val="76910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Oral Language 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257800" y="1447800"/>
            <a:ext cx="3429000" cy="4678363"/>
          </a:xfrm>
        </p:spPr>
        <p:txBody>
          <a:bodyPr/>
          <a:lstStyle/>
          <a:p>
            <a:pPr marL="342900" lvl="8" indent="-342900">
              <a:buNone/>
            </a:pPr>
            <a:r>
              <a:rPr lang="en-US" sz="2400" b="1" dirty="0" smtClean="0">
                <a:solidFill>
                  <a:srgbClr val="990000"/>
                </a:solidFill>
              </a:rPr>
              <a:t> Key Behaviors</a:t>
            </a:r>
          </a:p>
          <a:p>
            <a:pPr marL="342900" lvl="8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This is an oral task</a:t>
            </a:r>
          </a:p>
          <a:p>
            <a:pPr marL="342900" lvl="8" indent="-342900">
              <a:buFontTx/>
              <a:buChar char="•"/>
            </a:pPr>
            <a:r>
              <a:rPr lang="en-US" sz="2400" dirty="0" smtClean="0"/>
              <a:t>Teacher directed instruction changed to student language</a:t>
            </a:r>
          </a:p>
          <a:p>
            <a:pPr marL="342900" lvl="8" indent="-342900">
              <a:buFontTx/>
              <a:buChar char="•"/>
            </a:pPr>
            <a:r>
              <a:rPr lang="en-US" sz="2400" dirty="0" smtClean="0"/>
              <a:t>various modalities used to scaffold student learning</a:t>
            </a:r>
          </a:p>
          <a:p>
            <a:pPr marL="342900" lvl="8" indent="-342900">
              <a:buFontTx/>
              <a:buChar char="•"/>
            </a:pPr>
            <a:r>
              <a:rPr lang="en-US" sz="2400" dirty="0" smtClean="0"/>
              <a:t>Modeling pronunciation for students is key</a:t>
            </a:r>
          </a:p>
          <a:p>
            <a:pPr marL="342900" lvl="8" indent="-342900">
              <a:buFontTx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803E8-9360-4176-9DE9-0AFF2C7A32D4}" type="slidenum">
              <a:rPr lang="en-US" smtClean="0">
                <a:solidFill>
                  <a:srgbClr val="FFFFFF"/>
                </a:solidFill>
              </a:rPr>
              <a:pPr/>
              <a:t>20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3" y="1712976"/>
            <a:ext cx="4524087" cy="377342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Right Arrow 10"/>
          <p:cNvSpPr/>
          <p:nvPr/>
        </p:nvSpPr>
        <p:spPr>
          <a:xfrm rot="1388234" flipH="1">
            <a:off x="3145146" y="4296910"/>
            <a:ext cx="2436804" cy="381754"/>
          </a:xfrm>
          <a:prstGeom prst="rightArrow">
            <a:avLst>
              <a:gd name="adj1" fmla="val 36714"/>
              <a:gd name="adj2" fmla="val 50000"/>
            </a:avLst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1424034" flipH="1">
            <a:off x="4121092" y="3320521"/>
            <a:ext cx="1430629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flipH="1">
            <a:off x="4383433" y="2364243"/>
            <a:ext cx="1136376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20568600" flipH="1">
            <a:off x="4602432" y="2101381"/>
            <a:ext cx="864157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8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the</a:t>
            </a:r>
            <a:r>
              <a:rPr lang="en-US" baseline="0" dirty="0" smtClean="0"/>
              <a:t> 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4012" y="1600200"/>
            <a:ext cx="3545188" cy="4525963"/>
          </a:xfrm>
        </p:spPr>
        <p:txBody>
          <a:bodyPr/>
          <a:lstStyle/>
          <a:p>
            <a:pPr marL="342900" lvl="8" indent="-342900"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990000"/>
                </a:solidFill>
              </a:rPr>
              <a:t>Key </a:t>
            </a:r>
            <a:r>
              <a:rPr lang="en-US" sz="2400" b="1" dirty="0" smtClean="0">
                <a:solidFill>
                  <a:srgbClr val="990000"/>
                </a:solidFill>
              </a:rPr>
              <a:t>Behaviors</a:t>
            </a:r>
            <a:endParaRPr lang="en-US" sz="2400" dirty="0" smtClean="0">
              <a:solidFill>
                <a:srgbClr val="990000"/>
              </a:solidFill>
            </a:endParaRPr>
          </a:p>
          <a:p>
            <a:pPr marL="342900" lvl="8" indent="-342900">
              <a:spcAft>
                <a:spcPts val="600"/>
              </a:spcAft>
              <a:buFontTx/>
              <a:buChar char="•"/>
            </a:pPr>
            <a:r>
              <a:rPr lang="en-US" sz="2400" dirty="0" smtClean="0"/>
              <a:t>Descriptive handwriting language used to scaffold student learning.</a:t>
            </a:r>
          </a:p>
          <a:p>
            <a:pPr marL="342900" lvl="8" indent="-342900">
              <a:spcAft>
                <a:spcPts val="600"/>
              </a:spcAft>
              <a:buFontTx/>
              <a:buChar char="•"/>
            </a:pPr>
            <a:r>
              <a:rPr lang="en-US" sz="2400" dirty="0" smtClean="0"/>
              <a:t>Precise </a:t>
            </a:r>
            <a:r>
              <a:rPr lang="en-US" sz="2400" dirty="0"/>
              <a:t>language used “draw a picture of the </a:t>
            </a:r>
            <a:r>
              <a:rPr lang="en-US" sz="2400" dirty="0" smtClean="0"/>
              <a:t>sound</a:t>
            </a:r>
            <a:r>
              <a:rPr lang="en-US" sz="2400" dirty="0"/>
              <a:t> </a:t>
            </a:r>
            <a:r>
              <a:rPr lang="en-US" sz="2400" dirty="0" smtClean="0"/>
              <a:t>‘m’</a:t>
            </a:r>
          </a:p>
          <a:p>
            <a:pPr marL="342900" lvl="8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various </a:t>
            </a:r>
            <a:r>
              <a:rPr lang="en-US" sz="2400" dirty="0"/>
              <a:t>modalities used to guide modeling</a:t>
            </a:r>
          </a:p>
          <a:p>
            <a:pPr>
              <a:spcAft>
                <a:spcPts val="600"/>
              </a:spcAft>
              <a:buNone/>
            </a:pPr>
            <a:endParaRPr lang="en-US" sz="24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21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12976"/>
            <a:ext cx="4800600" cy="400202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2" name="Right Arrow 11"/>
          <p:cNvSpPr/>
          <p:nvPr/>
        </p:nvSpPr>
        <p:spPr>
          <a:xfrm rot="1084289" flipH="1">
            <a:off x="3427219" y="3545713"/>
            <a:ext cx="2212740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 rot="20533587" flipH="1">
            <a:off x="884476" y="2856921"/>
            <a:ext cx="4800719" cy="39397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282998" flipH="1">
            <a:off x="3733799" y="5029200"/>
            <a:ext cx="1919075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2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5893"/>
          <a:stretch/>
        </p:blipFill>
        <p:spPr bwMode="auto">
          <a:xfrm>
            <a:off x="152400" y="2138066"/>
            <a:ext cx="4536182" cy="2738734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using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3382" y="1676401"/>
            <a:ext cx="3845818" cy="4449762"/>
          </a:xfrm>
        </p:spPr>
        <p:txBody>
          <a:bodyPr/>
          <a:lstStyle/>
          <a:p>
            <a:pPr marL="0" lvl="8" indent="0">
              <a:spcAft>
                <a:spcPts val="600"/>
              </a:spcAft>
              <a:buNone/>
              <a:defRPr/>
            </a:pPr>
            <a:endParaRPr lang="en-US" sz="2400" dirty="0" smtClean="0"/>
          </a:p>
          <a:p>
            <a:pPr marL="285750" lvl="8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 Display worksheet</a:t>
            </a:r>
            <a:endParaRPr lang="en-US" sz="2400" dirty="0"/>
          </a:p>
          <a:p>
            <a:pPr marL="285750" lvl="8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Explicit directions drawing pictures of the sound</a:t>
            </a:r>
          </a:p>
          <a:p>
            <a:pPr marL="285750" lvl="8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Explicit language guides teacher to model writing process</a:t>
            </a:r>
          </a:p>
          <a:p>
            <a:pPr marL="285750" lvl="8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Descriptive handwriting strokes language  to scaffold student learning.</a:t>
            </a:r>
          </a:p>
          <a:p>
            <a:pPr marL="0" lvl="8" indent="0">
              <a:spcAft>
                <a:spcPts val="600"/>
              </a:spcAft>
              <a:buNone/>
              <a:defRPr/>
            </a:pPr>
            <a:endParaRPr lang="en-US" sz="24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endParaRPr lang="en-US" sz="2400" dirty="0" smtClean="0"/>
          </a:p>
          <a:p>
            <a:pPr>
              <a:spcAft>
                <a:spcPts val="600"/>
              </a:spcAft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1676401"/>
            <a:ext cx="365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8" indent="-342900"/>
            <a:r>
              <a:rPr lang="en-US" sz="2400" b="1" dirty="0">
                <a:solidFill>
                  <a:srgbClr val="990000"/>
                </a:solidFill>
              </a:rPr>
              <a:t>Key Behaviors</a:t>
            </a:r>
          </a:p>
        </p:txBody>
      </p:sp>
      <p:sp>
        <p:nvSpPr>
          <p:cNvPr id="15" name="Right Arrow 14"/>
          <p:cNvSpPr/>
          <p:nvPr/>
        </p:nvSpPr>
        <p:spPr>
          <a:xfrm rot="20792843" flipH="1">
            <a:off x="4370691" y="2305356"/>
            <a:ext cx="864157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flipH="1">
            <a:off x="2432311" y="2748179"/>
            <a:ext cx="2841650" cy="336550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1316072" flipH="1">
            <a:off x="3690681" y="3694229"/>
            <a:ext cx="1604541" cy="427441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1643616" flipH="1">
            <a:off x="3201971" y="4770997"/>
            <a:ext cx="2173145" cy="457239"/>
          </a:xfrm>
          <a:prstGeom prst="rightArrow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68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Advanced Code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219200"/>
          </a:xfrm>
        </p:spPr>
        <p:txBody>
          <a:bodyPr/>
          <a:lstStyle/>
          <a:p>
            <a:r>
              <a:rPr lang="en-US" dirty="0" smtClean="0"/>
              <a:t>Spelling Alternative Lessons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2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The Spelling Alternative Lessons </a:t>
            </a:r>
            <a:br>
              <a:rPr lang="en-US" sz="3600" dirty="0" smtClean="0"/>
            </a:br>
            <a:endParaRPr lang="en-US" sz="3600" dirty="0" smtClean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The purpose of this lesson type is to </a:t>
            </a:r>
            <a:r>
              <a:rPr lang="en-US" dirty="0" smtClean="0">
                <a:solidFill>
                  <a:srgbClr val="990000"/>
                </a:solidFill>
              </a:rPr>
              <a:t>introduce one </a:t>
            </a:r>
            <a:r>
              <a:rPr lang="en-US" dirty="0" smtClean="0"/>
              <a:t>or more </a:t>
            </a:r>
            <a:r>
              <a:rPr lang="en-US" dirty="0" smtClean="0">
                <a:solidFill>
                  <a:srgbClr val="990000"/>
                </a:solidFill>
              </a:rPr>
              <a:t>additional spellings</a:t>
            </a:r>
            <a:r>
              <a:rPr lang="en-US" dirty="0" smtClean="0"/>
              <a:t> for a sound, beyond the basic code spelling students have already learned. </a:t>
            </a:r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24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8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3048000" y="110362"/>
            <a:ext cx="3048000" cy="1189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>
                <a:solidFill>
                  <a:srgbClr val="3D7FA9"/>
                </a:solidFill>
              </a:rPr>
              <a:t>/ae/</a:t>
            </a:r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6248400" y="3276600"/>
            <a:ext cx="198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1219200" y="3557752"/>
            <a:ext cx="198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000000"/>
                </a:solidFill>
              </a:rPr>
              <a:t>pl</a:t>
            </a:r>
            <a:r>
              <a:rPr lang="en-US" sz="3200" b="1" dirty="0">
                <a:solidFill>
                  <a:srgbClr val="D54F48"/>
                </a:solidFill>
              </a:rPr>
              <a:t>a</a:t>
            </a:r>
            <a:r>
              <a:rPr lang="en-US" sz="3200" dirty="0">
                <a:solidFill>
                  <a:srgbClr val="000000"/>
                </a:solidFill>
              </a:rPr>
              <a:t>n</a:t>
            </a:r>
            <a:r>
              <a:rPr lang="en-US" sz="3200" b="1" dirty="0">
                <a:solidFill>
                  <a:srgbClr val="D54F48"/>
                </a:solidFill>
              </a:rPr>
              <a:t>e</a:t>
            </a:r>
            <a:endParaRPr lang="en-US" sz="3200" dirty="0">
              <a:solidFill>
                <a:srgbClr val="D54F48"/>
              </a:solidFill>
            </a:endParaRPr>
          </a:p>
        </p:txBody>
      </p:sp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3505200" y="3276600"/>
            <a:ext cx="198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30054" name="AutoShape 6"/>
          <p:cNvSpPr>
            <a:spLocks noChangeArrowheads="1"/>
          </p:cNvSpPr>
          <p:nvPr/>
        </p:nvSpPr>
        <p:spPr bwMode="auto">
          <a:xfrm>
            <a:off x="3556000" y="177800"/>
            <a:ext cx="2019300" cy="1066800"/>
          </a:xfrm>
          <a:prstGeom prst="wedgeRoundRectCallout">
            <a:avLst>
              <a:gd name="adj1" fmla="val -61398"/>
              <a:gd name="adj2" fmla="val 38542"/>
              <a:gd name="adj3" fmla="val 16667"/>
            </a:avLst>
          </a:prstGeom>
          <a:noFill/>
          <a:ln w="28575">
            <a:solidFill>
              <a:srgbClr val="3D7FA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58600" name="AutoShape 8"/>
          <p:cNvSpPr>
            <a:spLocks/>
          </p:cNvSpPr>
          <p:nvPr/>
        </p:nvSpPr>
        <p:spPr bwMode="auto">
          <a:xfrm>
            <a:off x="6781800" y="571500"/>
            <a:ext cx="1752600" cy="419100"/>
          </a:xfrm>
          <a:prstGeom prst="borderCallout2">
            <a:avLst>
              <a:gd name="adj1" fmla="val 27273"/>
              <a:gd name="adj2" fmla="val -4347"/>
              <a:gd name="adj3" fmla="val 27273"/>
              <a:gd name="adj4" fmla="val -34241"/>
              <a:gd name="adj5" fmla="val 9093"/>
              <a:gd name="adj6" fmla="val -65218"/>
            </a:avLst>
          </a:prstGeom>
          <a:solidFill>
            <a:srgbClr val="D54F48"/>
          </a:solidFill>
          <a:ln w="9525">
            <a:solidFill>
              <a:srgbClr val="D54F48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Sound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AutoShape 13"/>
          <p:cNvSpPr>
            <a:spLocks/>
          </p:cNvSpPr>
          <p:nvPr/>
        </p:nvSpPr>
        <p:spPr bwMode="auto">
          <a:xfrm>
            <a:off x="5181600" y="2890291"/>
            <a:ext cx="2743200" cy="1524000"/>
          </a:xfrm>
          <a:prstGeom prst="borderCallout2">
            <a:avLst>
              <a:gd name="adj1" fmla="val 54"/>
              <a:gd name="adj2" fmla="val -193"/>
              <a:gd name="adj3" fmla="val -1177"/>
              <a:gd name="adj4" fmla="val -34901"/>
              <a:gd name="adj5" fmla="val -2039"/>
              <a:gd name="adj6" fmla="val -56449"/>
            </a:avLst>
          </a:prstGeom>
          <a:solidFill>
            <a:srgbClr val="3D7FA9"/>
          </a:solidFill>
          <a:ln>
            <a:solidFill>
              <a:srgbClr val="3D7FA9"/>
            </a:solidFill>
            <a:headEnd/>
            <a:tailEnd type="triangl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Basic Code Spelling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(taught at end of kindergarten and in grade 1; reviewed in grade 2) </a:t>
            </a:r>
          </a:p>
        </p:txBody>
      </p:sp>
    </p:spTree>
    <p:extLst>
      <p:ext uri="{BB962C8B-B14F-4D97-AF65-F5344CB8AC3E}">
        <p14:creationId xmlns:p14="http://schemas.microsoft.com/office/powerpoint/2010/main" val="207753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860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3048000" y="110362"/>
            <a:ext cx="3048000" cy="1189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>
                <a:solidFill>
                  <a:srgbClr val="3D7FA9"/>
                </a:solidFill>
              </a:rPr>
              <a:t>/ae/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6248400" y="3276600"/>
            <a:ext cx="198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000000"/>
                </a:solidFill>
              </a:rPr>
              <a:t>h</a:t>
            </a:r>
            <a:r>
              <a:rPr lang="en-US" sz="3200" b="1" dirty="0">
                <a:solidFill>
                  <a:srgbClr val="D54F48"/>
                </a:solidFill>
              </a:rPr>
              <a:t>ay</a:t>
            </a: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914400" y="3276600"/>
            <a:ext cx="198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31077" name="Rectangle 5"/>
          <p:cNvSpPr>
            <a:spLocks noChangeArrowheads="1"/>
          </p:cNvSpPr>
          <p:nvPr/>
        </p:nvSpPr>
        <p:spPr bwMode="auto">
          <a:xfrm>
            <a:off x="3505200" y="3276600"/>
            <a:ext cx="198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000000"/>
                </a:solidFill>
              </a:rPr>
              <a:t>p</a:t>
            </a:r>
            <a:r>
              <a:rPr lang="en-US" sz="3200" b="1" dirty="0">
                <a:solidFill>
                  <a:srgbClr val="D54F48"/>
                </a:solidFill>
              </a:rPr>
              <a:t>ai</a:t>
            </a:r>
            <a:r>
              <a:rPr lang="en-US" sz="3200" dirty="0">
                <a:solidFill>
                  <a:srgbClr val="000000"/>
                </a:solidFill>
              </a:rPr>
              <a:t>nt</a:t>
            </a:r>
          </a:p>
        </p:txBody>
      </p:sp>
      <p:sp>
        <p:nvSpPr>
          <p:cNvPr id="131078" name="AutoShape 6"/>
          <p:cNvSpPr>
            <a:spLocks noChangeArrowheads="1"/>
          </p:cNvSpPr>
          <p:nvPr/>
        </p:nvSpPr>
        <p:spPr bwMode="auto">
          <a:xfrm>
            <a:off x="3556000" y="177800"/>
            <a:ext cx="2019300" cy="1066800"/>
          </a:xfrm>
          <a:prstGeom prst="wedgeRoundRectCallout">
            <a:avLst>
              <a:gd name="adj1" fmla="val -61398"/>
              <a:gd name="adj2" fmla="val 38542"/>
              <a:gd name="adj3" fmla="val 16667"/>
            </a:avLst>
          </a:prstGeom>
          <a:noFill/>
          <a:ln w="28575">
            <a:solidFill>
              <a:srgbClr val="3D7FA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endParaRPr lang="en-US" dirty="0">
              <a:solidFill>
                <a:srgbClr val="3D7FA9"/>
              </a:solidFill>
            </a:endParaRPr>
          </a:p>
        </p:txBody>
      </p:sp>
      <p:sp>
        <p:nvSpPr>
          <p:cNvPr id="131082" name="Rectangle 10"/>
          <p:cNvSpPr>
            <a:spLocks noChangeArrowheads="1"/>
          </p:cNvSpPr>
          <p:nvPr/>
        </p:nvSpPr>
        <p:spPr bwMode="auto">
          <a:xfrm>
            <a:off x="1295400" y="3276600"/>
            <a:ext cx="13716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000000"/>
                </a:solidFill>
              </a:rPr>
              <a:t>b</a:t>
            </a:r>
            <a:r>
              <a:rPr lang="en-US" sz="3200" b="1" dirty="0">
                <a:solidFill>
                  <a:srgbClr val="D54F48"/>
                </a:solidFill>
              </a:rPr>
              <a:t>a</a:t>
            </a:r>
            <a:r>
              <a:rPr lang="en-US" sz="3200" dirty="0">
                <a:solidFill>
                  <a:srgbClr val="000000"/>
                </a:solidFill>
              </a:rPr>
              <a:t>by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AutoShape 13"/>
          <p:cNvSpPr>
            <a:spLocks/>
          </p:cNvSpPr>
          <p:nvPr/>
        </p:nvSpPr>
        <p:spPr bwMode="auto">
          <a:xfrm>
            <a:off x="3733800" y="4751633"/>
            <a:ext cx="1676400" cy="1254125"/>
          </a:xfrm>
          <a:prstGeom prst="borderCallout2">
            <a:avLst>
              <a:gd name="adj1" fmla="val -1325"/>
              <a:gd name="adj2" fmla="val 49999"/>
              <a:gd name="adj3" fmla="val -487"/>
              <a:gd name="adj4" fmla="val 49774"/>
              <a:gd name="adj5" fmla="val -64108"/>
              <a:gd name="adj6" fmla="val 49298"/>
            </a:avLst>
          </a:prstGeom>
          <a:solidFill>
            <a:srgbClr val="3D7FA9"/>
          </a:solidFill>
          <a:ln>
            <a:solidFill>
              <a:srgbClr val="3D7FA9"/>
            </a:solidFill>
            <a:headEnd/>
            <a:tailEnd type="triangl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Spelling Alternatives Taught in Grade 2</a:t>
            </a:r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 flipV="1">
            <a:off x="4563022" y="3919290"/>
            <a:ext cx="1685378" cy="809626"/>
          </a:xfrm>
          <a:prstGeom prst="line">
            <a:avLst/>
          </a:prstGeom>
          <a:noFill/>
          <a:ln w="19050">
            <a:solidFill>
              <a:srgbClr val="3D7FA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H="1" flipV="1">
            <a:off x="2743200" y="3919289"/>
            <a:ext cx="1819822" cy="784415"/>
          </a:xfrm>
          <a:prstGeom prst="line">
            <a:avLst/>
          </a:prstGeom>
          <a:noFill/>
          <a:ln w="19050">
            <a:solidFill>
              <a:srgbClr val="3D7FA9"/>
            </a:solidFill>
            <a:round/>
            <a:headEnd type="oval" w="lg" len="lg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n w="1905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03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609600" y="3048000"/>
            <a:ext cx="198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3048000" y="107732"/>
            <a:ext cx="3048000" cy="1189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7200" dirty="0">
                <a:solidFill>
                  <a:srgbClr val="3D7FA9"/>
                </a:solidFill>
              </a:rPr>
              <a:t>/ae/</a:t>
            </a:r>
          </a:p>
        </p:txBody>
      </p:sp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5486400" y="3036504"/>
            <a:ext cx="2590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000000"/>
                </a:solidFill>
              </a:rPr>
              <a:t>gr</a:t>
            </a:r>
            <a:r>
              <a:rPr lang="en-US" sz="3200" b="1" dirty="0">
                <a:solidFill>
                  <a:srgbClr val="D54F48"/>
                </a:solidFill>
              </a:rPr>
              <a:t>ey</a:t>
            </a:r>
            <a:r>
              <a:rPr lang="en-US" sz="3200" dirty="0">
                <a:solidFill>
                  <a:srgbClr val="000000"/>
                </a:solidFill>
              </a:rPr>
              <a:t>hounds</a:t>
            </a:r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709448" y="3429000"/>
            <a:ext cx="198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000000"/>
                </a:solidFill>
              </a:rPr>
              <a:t>fr</a:t>
            </a:r>
            <a:r>
              <a:rPr lang="en-US" sz="3200" b="1" dirty="0">
                <a:solidFill>
                  <a:srgbClr val="D54F48"/>
                </a:solidFill>
              </a:rPr>
              <a:t>eigh</a:t>
            </a:r>
            <a:r>
              <a:rPr lang="en-US" sz="3200" dirty="0">
                <a:solidFill>
                  <a:srgbClr val="000000"/>
                </a:solidFill>
              </a:rPr>
              <a:t>t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3505200" y="6019800"/>
            <a:ext cx="1981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32106" name="AutoShape 10"/>
          <p:cNvSpPr>
            <a:spLocks noChangeArrowheads="1"/>
          </p:cNvSpPr>
          <p:nvPr/>
        </p:nvSpPr>
        <p:spPr bwMode="auto">
          <a:xfrm>
            <a:off x="3556000" y="177800"/>
            <a:ext cx="2019300" cy="1066800"/>
          </a:xfrm>
          <a:prstGeom prst="wedgeRoundRectCallout">
            <a:avLst>
              <a:gd name="adj1" fmla="val -61398"/>
              <a:gd name="adj2" fmla="val 38542"/>
              <a:gd name="adj3" fmla="val 16667"/>
            </a:avLst>
          </a:prstGeom>
          <a:noFill/>
          <a:ln w="28575">
            <a:solidFill>
              <a:srgbClr val="3D7FA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123911" y="3818761"/>
            <a:ext cx="2752889" cy="2030081"/>
            <a:chOff x="2123911" y="3818761"/>
            <a:chExt cx="2752889" cy="2030081"/>
          </a:xfrm>
        </p:grpSpPr>
        <p:sp>
          <p:nvSpPr>
            <p:cNvPr id="132109" name="AutoShape 13"/>
            <p:cNvSpPr>
              <a:spLocks/>
            </p:cNvSpPr>
            <p:nvPr/>
          </p:nvSpPr>
          <p:spPr bwMode="auto">
            <a:xfrm>
              <a:off x="2123911" y="4594717"/>
              <a:ext cx="1676400" cy="1254125"/>
            </a:xfrm>
            <a:prstGeom prst="borderCallout2">
              <a:avLst>
                <a:gd name="adj1" fmla="val -3001"/>
                <a:gd name="adj2" fmla="val 101410"/>
                <a:gd name="adj3" fmla="val -2163"/>
                <a:gd name="adj4" fmla="val 100558"/>
                <a:gd name="adj5" fmla="val -86394"/>
                <a:gd name="adj6" fmla="val 188599"/>
              </a:avLst>
            </a:prstGeom>
            <a:solidFill>
              <a:srgbClr val="3D7FA9"/>
            </a:solidFill>
            <a:ln>
              <a:solidFill>
                <a:srgbClr val="3D7FA9"/>
              </a:solidFill>
              <a:headEnd/>
              <a:tailEnd type="triangl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dirty="0">
                  <a:solidFill>
                    <a:srgbClr val="FFFFFF"/>
                  </a:solidFill>
                </a:rPr>
                <a:t>Spelling Alternatives Taught in Grade 2</a:t>
              </a:r>
            </a:p>
          </p:txBody>
        </p:sp>
        <p:sp>
          <p:nvSpPr>
            <p:cNvPr id="132110" name="Line 14"/>
            <p:cNvSpPr>
              <a:spLocks noChangeShapeType="1"/>
            </p:cNvSpPr>
            <p:nvPr/>
          </p:nvSpPr>
          <p:spPr bwMode="auto">
            <a:xfrm>
              <a:off x="3810000" y="4572000"/>
              <a:ext cx="1066800" cy="533400"/>
            </a:xfrm>
            <a:prstGeom prst="line">
              <a:avLst/>
            </a:prstGeom>
            <a:noFill/>
            <a:ln w="19050">
              <a:solidFill>
                <a:srgbClr val="3D7FA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32111" name="Line 15"/>
            <p:cNvSpPr>
              <a:spLocks noChangeShapeType="1"/>
            </p:cNvSpPr>
            <p:nvPr/>
          </p:nvSpPr>
          <p:spPr bwMode="auto">
            <a:xfrm flipH="1" flipV="1">
              <a:off x="2545690" y="3818761"/>
              <a:ext cx="1254619" cy="761122"/>
            </a:xfrm>
            <a:prstGeom prst="line">
              <a:avLst/>
            </a:prstGeom>
            <a:noFill/>
            <a:ln w="19050">
              <a:solidFill>
                <a:srgbClr val="3D7FA9"/>
              </a:solidFill>
              <a:round/>
              <a:headEnd type="oval" w="lg" len="lg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ln w="19050">
                  <a:solidFill>
                    <a:srgbClr val="000000"/>
                  </a:solidFill>
                </a:ln>
                <a:solidFill>
                  <a:srgbClr val="000000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2102" name="Rectangle 6"/>
          <p:cNvSpPr>
            <a:spLocks noChangeArrowheads="1"/>
          </p:cNvSpPr>
          <p:nvPr/>
        </p:nvSpPr>
        <p:spPr bwMode="auto">
          <a:xfrm>
            <a:off x="5257800" y="51054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000000"/>
                </a:solidFill>
              </a:rPr>
              <a:t>st</a:t>
            </a:r>
            <a:r>
              <a:rPr lang="en-US" sz="3200" b="1" dirty="0">
                <a:solidFill>
                  <a:srgbClr val="D54F48"/>
                </a:solidFill>
              </a:rPr>
              <a:t>ea</a:t>
            </a:r>
            <a:r>
              <a:rPr lang="en-US" sz="3200" dirty="0">
                <a:solidFill>
                  <a:srgbClr val="000000"/>
                </a:solidFill>
              </a:rPr>
              <a:t>k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59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</a:t>
            </a:r>
            <a:r>
              <a:rPr lang="en-US" baseline="0" dirty="0" smtClean="0"/>
              <a:t> Spelling Alternative</a:t>
            </a:r>
            <a:r>
              <a:rPr lang="en-US" dirty="0" smtClean="0"/>
              <a:t> Lesson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A Spelling</a:t>
            </a:r>
            <a:r>
              <a:rPr lang="en-US" baseline="0" dirty="0" smtClean="0"/>
              <a:t> Alternative </a:t>
            </a:r>
            <a:r>
              <a:rPr lang="en-US" dirty="0" smtClean="0"/>
              <a:t>lesson will usually contain the following elements:</a:t>
            </a:r>
          </a:p>
          <a:p>
            <a:pPr marL="914400" lvl="1" indent="-457200" eaLnBrk="1" hangingPunct="1">
              <a:lnSpc>
                <a:spcPct val="90000"/>
              </a:lnSpc>
              <a:buAutoNum type="arabicPeriod"/>
            </a:pPr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</a:rPr>
              <a:t>Warm-up/review</a:t>
            </a:r>
          </a:p>
          <a:p>
            <a:pPr marL="914400" lvl="1" indent="-457200" eaLnBrk="1" hangingPunct="1">
              <a:lnSpc>
                <a:spcPct val="90000"/>
              </a:lnSpc>
              <a:buAutoNum type="arabicPeriod"/>
            </a:pPr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  <a:r>
              <a:rPr lang="en-US" sz="2500" baseline="0" dirty="0" smtClean="0">
                <a:solidFill>
                  <a:schemeClr val="bg1">
                    <a:lumMod val="50000"/>
                  </a:schemeClr>
                </a:solidFill>
              </a:rPr>
              <a:t> of the Spelling </a:t>
            </a:r>
          </a:p>
          <a:p>
            <a:pPr marL="914400" lvl="1" indent="-457200" eaLnBrk="1" hangingPunct="1">
              <a:lnSpc>
                <a:spcPct val="90000"/>
              </a:lnSpc>
              <a:buAutoNum type="arabicPeriod"/>
            </a:pPr>
            <a:r>
              <a:rPr lang="en-US" sz="2500" baseline="0" dirty="0" smtClean="0">
                <a:solidFill>
                  <a:schemeClr val="bg1">
                    <a:lumMod val="50000"/>
                  </a:schemeClr>
                </a:solidFill>
              </a:rPr>
              <a:t>Reviewing Spelling</a:t>
            </a:r>
            <a:endParaRPr lang="en-US" sz="25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914400" lvl="1" indent="-457200" eaLnBrk="1" hangingPunct="1">
              <a:lnSpc>
                <a:spcPct val="90000"/>
              </a:lnSpc>
              <a:buAutoNum type="arabicPeriod"/>
            </a:pPr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</a:rPr>
              <a:t>Practice Worksheet 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500" i="1" dirty="0" smtClean="0">
                <a:solidFill>
                  <a:schemeClr val="bg2"/>
                </a:solidFill>
              </a:rPr>
              <a:t>(Additional reading and writing activities)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28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99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Learning</a:t>
            </a:r>
            <a:r>
              <a:rPr lang="en-US" baseline="0" dirty="0" smtClean="0"/>
              <a:t> the Critical Behaviors of Spelling Alternative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/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dirty="0" smtClean="0">
                <a:latin typeface="Arial" charset="0"/>
                <a:ea typeface="Arial" charset="0"/>
              </a:rPr>
              <a:t>L</a:t>
            </a:r>
            <a:r>
              <a:rPr lang="en-US" sz="2400" dirty="0" smtClean="0">
                <a:effectLst/>
                <a:latin typeface="Arial" charset="0"/>
                <a:ea typeface="Arial" charset="0"/>
              </a:rPr>
              <a:t>ocate the </a:t>
            </a:r>
            <a:r>
              <a:rPr lang="en-US" sz="2400" i="1" dirty="0" smtClean="0">
                <a:effectLst/>
                <a:latin typeface="Arial" charset="0"/>
                <a:ea typeface="Arial" charset="0"/>
              </a:rPr>
              <a:t>Spelling Alternative Lesson</a:t>
            </a:r>
            <a:r>
              <a:rPr lang="en-US" sz="2400" i="1" baseline="0" dirty="0" smtClean="0">
                <a:effectLst/>
                <a:latin typeface="Arial" charset="0"/>
                <a:ea typeface="Arial" charset="0"/>
              </a:rPr>
              <a:t> </a:t>
            </a:r>
            <a:r>
              <a:rPr lang="en-US" sz="2400" i="1" dirty="0" smtClean="0">
                <a:effectLst/>
                <a:latin typeface="Arial" charset="0"/>
                <a:ea typeface="Arial" charset="0"/>
              </a:rPr>
              <a:t>Implementation Checklist</a:t>
            </a:r>
            <a:r>
              <a:rPr lang="en-US" sz="2400" dirty="0" smtClean="0">
                <a:latin typeface="Arial" charset="0"/>
                <a:ea typeface="Arial" charset="0"/>
              </a:rPr>
              <a:t>.</a:t>
            </a:r>
            <a:endParaRPr lang="en-US" sz="2400" dirty="0" smtClean="0"/>
          </a:p>
          <a:p>
            <a:r>
              <a:rPr lang="en-US" sz="2400" dirty="0" smtClean="0"/>
              <a:t>Take</a:t>
            </a:r>
            <a:r>
              <a:rPr lang="en-US" sz="2400" baseline="0" dirty="0" smtClean="0"/>
              <a:t> a moment and review the critical behaviors for each component.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29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522" y="1905000"/>
            <a:ext cx="2959224" cy="381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6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Aft>
                <a:spcPts val="1200"/>
              </a:spcAft>
              <a:buNone/>
            </a:pPr>
            <a:endParaRPr lang="en-US" dirty="0" smtClean="0"/>
          </a:p>
          <a:p>
            <a:pPr marL="0" lvl="0" indent="0">
              <a:spcAft>
                <a:spcPts val="1200"/>
              </a:spcAft>
              <a:buNone/>
            </a:pPr>
            <a:r>
              <a:rPr lang="en-US" dirty="0" smtClean="0"/>
              <a:t>We will be able to </a:t>
            </a:r>
            <a:r>
              <a:rPr lang="en-US" dirty="0"/>
              <a:t>identify </a:t>
            </a:r>
            <a:r>
              <a:rPr lang="en-US" dirty="0">
                <a:solidFill>
                  <a:srgbClr val="990000"/>
                </a:solidFill>
              </a:rPr>
              <a:t>evidence of quality practice</a:t>
            </a:r>
            <a:r>
              <a:rPr lang="en-US" dirty="0"/>
              <a:t> within the implementation of the Skills Strand. 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Spelling</a:t>
            </a:r>
            <a:r>
              <a:rPr lang="en-US" sz="3200" baseline="0" dirty="0" smtClean="0"/>
              <a:t> Alternative </a:t>
            </a:r>
          </a:p>
          <a:p>
            <a:r>
              <a:rPr lang="en-US" sz="3200" baseline="0" dirty="0" smtClean="0"/>
              <a:t>Demonstration Lesson</a:t>
            </a:r>
            <a:endParaRPr lang="en-US" sz="3200" dirty="0" smtClean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07004"/>
            <a:ext cx="7620000" cy="5046196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2400" b="1" kern="120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Make note of</a:t>
            </a:r>
            <a:r>
              <a:rPr lang="en-US" sz="2400" b="1" kern="1200" dirty="0" smtClean="0">
                <a:solidFill>
                  <a:schemeClr val="tx1"/>
                </a:solidFill>
                <a:effectLst/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lang="en-US" sz="2400" b="1" kern="120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Verdana" panose="020B0604030504040204" pitchFamily="34" charset="0"/>
                <a:cs typeface="Arial" pitchFamily="34" charset="0"/>
              </a:rPr>
              <a:t>examples of critical behaviors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Video: Spelling Alternatives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30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008908"/>
            <a:ext cx="5562600" cy="303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Grade Level</a:t>
            </a:r>
            <a:r>
              <a:rPr lang="en-US" baseline="0" dirty="0" smtClean="0"/>
              <a:t> Lesson: </a:t>
            </a:r>
            <a:br>
              <a:rPr lang="en-US" baseline="0" dirty="0" smtClean="0"/>
            </a:br>
            <a:r>
              <a:rPr lang="en-US" baseline="0" dirty="0" smtClean="0"/>
              <a:t>1. Gathering</a:t>
            </a:r>
            <a:r>
              <a:rPr lang="en-US" dirty="0" smtClean="0"/>
              <a:t>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sz="2800" dirty="0" smtClean="0">
                <a:latin typeface="Arial" charset="0"/>
                <a:ea typeface="Arial" charset="0"/>
              </a:rPr>
              <a:t>Instructional Teams</a:t>
            </a:r>
            <a:r>
              <a:rPr lang="en-US" sz="2800" dirty="0" smtClean="0">
                <a:effectLst/>
                <a:latin typeface="Arial" charset="0"/>
                <a:ea typeface="Arial" charset="0"/>
              </a:rPr>
              <a:t>:</a:t>
            </a:r>
          </a:p>
          <a:p>
            <a:pPr lvl="1" indent="-342900">
              <a:buSzTx/>
              <a:buFontTx/>
              <a:buChar char="•"/>
              <a:defRPr/>
            </a:pPr>
            <a:r>
              <a:rPr lang="en-US" sz="2500" baseline="0" dirty="0" smtClean="0">
                <a:solidFill>
                  <a:srgbClr val="990000"/>
                </a:solidFill>
                <a:effectLst/>
                <a:latin typeface="Arial" charset="0"/>
                <a:ea typeface="Arial" charset="0"/>
              </a:rPr>
              <a:t>Select</a:t>
            </a:r>
            <a:r>
              <a:rPr lang="en-US" sz="2500" dirty="0" smtClean="0">
                <a:solidFill>
                  <a:srgbClr val="990000"/>
                </a:solidFill>
                <a:effectLst/>
                <a:latin typeface="Arial" charset="0"/>
                <a:ea typeface="Arial" charset="0"/>
              </a:rPr>
              <a:t> 1 </a:t>
            </a:r>
            <a:r>
              <a:rPr lang="en-US" sz="2500" baseline="0" dirty="0" smtClean="0">
                <a:effectLst/>
                <a:latin typeface="Arial" charset="0"/>
                <a:ea typeface="Arial" charset="0"/>
              </a:rPr>
              <a:t>Spelling Alternative Lesson:</a:t>
            </a:r>
          </a:p>
          <a:p>
            <a:pPr lvl="2" indent="-342900">
              <a:defRPr/>
            </a:pPr>
            <a:r>
              <a:rPr lang="en-US" sz="2100" baseline="0" dirty="0" smtClean="0">
                <a:solidFill>
                  <a:schemeClr val="bg2">
                    <a:lumMod val="75000"/>
                  </a:schemeClr>
                </a:solidFill>
                <a:effectLst/>
                <a:latin typeface="Arial" charset="0"/>
                <a:ea typeface="Arial" charset="0"/>
              </a:rPr>
              <a:t>Kindergarten:</a:t>
            </a:r>
            <a:r>
              <a:rPr lang="en-US" sz="2100" dirty="0" smtClean="0">
                <a:solidFill>
                  <a:schemeClr val="bg2">
                    <a:lumMod val="75000"/>
                  </a:schemeClr>
                </a:solidFill>
                <a:effectLst/>
                <a:latin typeface="Arial" charset="0"/>
                <a:ea typeface="Arial" charset="0"/>
              </a:rPr>
              <a:t> Lesson </a:t>
            </a:r>
            <a:r>
              <a:rPr lang="en-US" sz="2100" dirty="0" smtClean="0">
                <a:solidFill>
                  <a:schemeClr val="bg2">
                    <a:lumMod val="75000"/>
                  </a:schemeClr>
                </a:solidFill>
                <a:latin typeface="Arial" charset="0"/>
                <a:ea typeface="Arial" charset="0"/>
              </a:rPr>
              <a:t>10</a:t>
            </a:r>
            <a:endParaRPr lang="en-US" sz="2100" b="1" dirty="0" smtClean="0">
              <a:solidFill>
                <a:schemeClr val="bg2">
                  <a:lumMod val="75000"/>
                </a:schemeClr>
              </a:solidFill>
              <a:latin typeface="Arial" charset="0"/>
              <a:ea typeface="Arial" charset="0"/>
            </a:endParaRPr>
          </a:p>
          <a:p>
            <a:pPr lvl="2" indent="-342900">
              <a:defRPr/>
            </a:pPr>
            <a:r>
              <a:rPr lang="en-US" sz="2100" baseline="0" dirty="0" smtClean="0">
                <a:solidFill>
                  <a:schemeClr val="bg2">
                    <a:lumMod val="75000"/>
                  </a:schemeClr>
                </a:solidFill>
                <a:effectLst/>
                <a:latin typeface="Arial" charset="0"/>
                <a:ea typeface="Arial" charset="0"/>
              </a:rPr>
              <a:t>Grade 1: Lesson 6</a:t>
            </a:r>
            <a:endParaRPr lang="en-US" sz="2100" b="1" baseline="0" dirty="0" smtClean="0">
              <a:solidFill>
                <a:schemeClr val="bg2">
                  <a:lumMod val="75000"/>
                </a:schemeClr>
              </a:solidFill>
              <a:effectLst/>
              <a:latin typeface="Arial" charset="0"/>
              <a:ea typeface="Arial" charset="0"/>
            </a:endParaRPr>
          </a:p>
          <a:p>
            <a:pPr lvl="2" indent="-342900">
              <a:defRPr/>
            </a:pPr>
            <a:r>
              <a:rPr lang="en-US" sz="2100" baseline="0" dirty="0" smtClean="0">
                <a:solidFill>
                  <a:schemeClr val="bg2">
                    <a:lumMod val="75000"/>
                  </a:schemeClr>
                </a:solidFill>
                <a:effectLst/>
                <a:latin typeface="Arial" charset="0"/>
                <a:ea typeface="Arial" charset="0"/>
              </a:rPr>
              <a:t>Grade 2: Lesson 3</a:t>
            </a:r>
            <a:endParaRPr lang="en-US" baseline="0" dirty="0" smtClean="0">
              <a:solidFill>
                <a:schemeClr val="bg2">
                  <a:lumMod val="75000"/>
                </a:schemeClr>
              </a:solidFill>
              <a:effectLst/>
              <a:latin typeface="Arial" charset="0"/>
              <a:ea typeface="Arial" charset="0"/>
            </a:endParaRPr>
          </a:p>
          <a:p>
            <a:pPr lvl="1" indent="-342900">
              <a:spcBef>
                <a:spcPts val="1200"/>
              </a:spcBef>
              <a:buSzPct val="100000"/>
              <a:buFont typeface="Arial" charset="0"/>
              <a:buChar char="•"/>
            </a:pPr>
            <a:r>
              <a:rPr lang="en-US" sz="2500" dirty="0">
                <a:solidFill>
                  <a:srgbClr val="990000"/>
                </a:solidFill>
                <a:latin typeface="Arial" charset="0"/>
                <a:ea typeface="Arial" charset="0"/>
              </a:rPr>
              <a:t> </a:t>
            </a:r>
            <a:r>
              <a:rPr lang="en-US" sz="2500" dirty="0" smtClean="0">
                <a:solidFill>
                  <a:srgbClr val="990000"/>
                </a:solidFill>
                <a:latin typeface="Arial" charset="0"/>
                <a:ea typeface="Arial" charset="0"/>
              </a:rPr>
              <a:t>Locate </a:t>
            </a:r>
            <a:r>
              <a:rPr lang="en-US" sz="2500" i="1" dirty="0" smtClean="0">
                <a:effectLst/>
                <a:latin typeface="Arial" charset="0"/>
                <a:ea typeface="Arial" charset="0"/>
              </a:rPr>
              <a:t>Spelling Alternative Guiding Questions</a:t>
            </a:r>
            <a:r>
              <a:rPr lang="en-US" sz="2500" dirty="0" smtClean="0">
                <a:effectLst/>
                <a:latin typeface="Arial" charset="0"/>
                <a:ea typeface="Arial" charset="0"/>
              </a:rPr>
              <a:t>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31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605" y="1705448"/>
            <a:ext cx="2314225" cy="2973268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53565">
            <a:off x="5330979" y="2591663"/>
            <a:ext cx="2142272" cy="2804577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518" y="2508045"/>
            <a:ext cx="2314225" cy="2971815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192082"/>
            <a:ext cx="2314225" cy="2973268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07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Level</a:t>
            </a:r>
            <a:r>
              <a:rPr lang="en-US" baseline="0" dirty="0" smtClean="0"/>
              <a:t> Lesson: </a:t>
            </a:r>
            <a:br>
              <a:rPr lang="en-US" baseline="0" dirty="0" smtClean="0"/>
            </a:br>
            <a:r>
              <a:rPr lang="en-US" baseline="0" dirty="0" smtClean="0"/>
              <a:t>2. Identifying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</a:rPr>
              <a:t>Need at least 3 people on each team</a:t>
            </a:r>
          </a:p>
          <a:p>
            <a:pPr>
              <a:defRPr/>
            </a:pPr>
            <a:r>
              <a:rPr lang="en-US" dirty="0" smtClean="0">
                <a:latin typeface="Arial" charset="0"/>
                <a:ea typeface="Arial" charset="0"/>
              </a:rPr>
              <a:t>Divide into Person(s) 1, 2, and 3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32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36874"/>
              </p:ext>
            </p:extLst>
          </p:nvPr>
        </p:nvGraphicFramePr>
        <p:xfrm>
          <a:off x="1295400" y="2971800"/>
          <a:ext cx="6096000" cy="25654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Person(s) </a:t>
                      </a:r>
                      <a:r>
                        <a:rPr lang="en-US" b="1" dirty="0" smtClean="0"/>
                        <a:t>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Warm-up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Warm-up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Introducing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Person(s) </a:t>
                      </a:r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Introducing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Reviewing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Person(s) </a:t>
                      </a:r>
                      <a:r>
                        <a:rPr lang="en-US" b="1" dirty="0" smtClean="0"/>
                        <a:t>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Practice in Context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Practice in Context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Practice in Context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25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</a:t>
            </a:r>
            <a:r>
              <a:rPr lang="en-US" dirty="0"/>
              <a:t>Level Lesson: </a:t>
            </a:r>
            <a:br>
              <a:rPr lang="en-US" dirty="0"/>
            </a:br>
            <a:r>
              <a:rPr lang="en-US" dirty="0" smtClean="0"/>
              <a:t>3. Examining </a:t>
            </a:r>
            <a:r>
              <a:rPr lang="en-US" dirty="0"/>
              <a:t>Your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Review your assigned lesson component using the guiding questions as a starting point.  </a:t>
            </a:r>
          </a:p>
          <a:p>
            <a:r>
              <a:rPr lang="en-US" sz="2400" dirty="0" smtClean="0"/>
              <a:t>List key behaviors you notice and be ready to share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33</a:t>
            </a:fld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999551"/>
              </p:ext>
            </p:extLst>
          </p:nvPr>
        </p:nvGraphicFramePr>
        <p:xfrm>
          <a:off x="381000" y="3048000"/>
          <a:ext cx="8534400" cy="289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2336800"/>
                <a:gridCol w="2336800"/>
                <a:gridCol w="2336800"/>
              </a:tblGrid>
              <a:tr h="278296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K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</a:t>
                      </a:r>
                      <a:endParaRPr lang="en-US" sz="1600" b="1" dirty="0"/>
                    </a:p>
                  </a:txBody>
                  <a:tcPr/>
                </a:tc>
              </a:tr>
              <a:tr h="352508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Warm- 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Short Vowel Sounds (p. 62)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Sound</a:t>
                      </a:r>
                      <a:r>
                        <a:rPr lang="en-US" sz="1600" baseline="0" dirty="0" smtClean="0"/>
                        <a:t> Riddles </a:t>
                      </a:r>
                      <a:r>
                        <a:rPr lang="en-US" sz="1600" dirty="0" smtClean="0"/>
                        <a:t>(p.</a:t>
                      </a:r>
                      <a:r>
                        <a:rPr lang="en-US" sz="1600" baseline="0" dirty="0" smtClean="0"/>
                        <a:t> 49)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49357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Introducing the Spelling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Double-Letter Spellings</a:t>
                      </a:r>
                      <a:r>
                        <a:rPr lang="en-US" sz="1600" baseline="0" dirty="0" smtClean="0"/>
                        <a:t> for Consonant Sounds (pp. 62-63)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Teacher</a:t>
                      </a:r>
                      <a:r>
                        <a:rPr lang="en-US" sz="1600" baseline="0" dirty="0" smtClean="0"/>
                        <a:t> Modeling </a:t>
                      </a:r>
                      <a:r>
                        <a:rPr lang="en-US" sz="1600" dirty="0" smtClean="0"/>
                        <a:t>(p.</a:t>
                      </a:r>
                      <a:r>
                        <a:rPr lang="en-US" sz="1600" baseline="0" dirty="0" smtClean="0"/>
                        <a:t> 49- 50)</a:t>
                      </a:r>
                    </a:p>
                    <a:p>
                      <a:r>
                        <a:rPr lang="en-US" sz="1600" b="1" baseline="0" dirty="0" smtClean="0"/>
                        <a:t>6.2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Today’s Focus Spelling (pp. 28-29)</a:t>
                      </a:r>
                      <a:endParaRPr lang="en-US" sz="1600" dirty="0"/>
                    </a:p>
                  </a:txBody>
                  <a:tcPr/>
                </a:tc>
              </a:tr>
              <a:tr h="35250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Reviewing the Spelling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Chaining (p. 29)</a:t>
                      </a:r>
                      <a:endParaRPr lang="en-US" sz="1600" dirty="0"/>
                    </a:p>
                  </a:txBody>
                  <a:tcPr/>
                </a:tc>
              </a:tr>
              <a:tr h="50093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Spelling in context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Word Sort (p. 65)</a:t>
                      </a:r>
                    </a:p>
                    <a:p>
                      <a:r>
                        <a:rPr lang="en-US" sz="1600" b="1" dirty="0" smtClean="0"/>
                        <a:t>10.1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Fill in the Blank (p. 50)</a:t>
                      </a:r>
                    </a:p>
                    <a:p>
                      <a:r>
                        <a:rPr lang="en-US" sz="1600" b="1" dirty="0" smtClean="0"/>
                        <a:t>6.3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Word sort (p. 30)</a:t>
                      </a:r>
                    </a:p>
                    <a:p>
                      <a:r>
                        <a:rPr lang="en-US" sz="1600" b="1" dirty="0" smtClean="0"/>
                        <a:t>3.1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04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Level Lesson:</a:t>
            </a:r>
            <a:br>
              <a:rPr lang="en-US" dirty="0" smtClean="0"/>
            </a:br>
            <a:r>
              <a:rPr lang="en-US" dirty="0" smtClean="0"/>
              <a:t>4. Sharing</a:t>
            </a:r>
            <a:r>
              <a:rPr lang="en-US" baseline="0" dirty="0" smtClean="0"/>
              <a:t> Findings in Triads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486400" cy="3505200"/>
          </a:xfrm>
        </p:spPr>
        <p:txBody>
          <a:bodyPr/>
          <a:lstStyle/>
          <a:p>
            <a:pPr marL="514350" lvl="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u="none" strike="noStrike" dirty="0" smtClean="0">
                <a:effectLst/>
              </a:rPr>
              <a:t>Person(s) 1 report:</a:t>
            </a:r>
          </a:p>
          <a:p>
            <a:pPr marL="809625" lvl="1" indent="-514350">
              <a:spcBef>
                <a:spcPts val="0"/>
              </a:spcBef>
              <a:spcAft>
                <a:spcPts val="600"/>
              </a:spcAft>
            </a:pPr>
            <a:r>
              <a:rPr lang="en-US" sz="2500" u="none" strike="noStrike" baseline="0" dirty="0" smtClean="0">
                <a:effectLst/>
              </a:rPr>
              <a:t>s</a:t>
            </a:r>
            <a:r>
              <a:rPr lang="en-US" sz="2500" u="none" strike="noStrike" dirty="0" smtClean="0">
                <a:effectLst/>
              </a:rPr>
              <a:t>hare </a:t>
            </a:r>
            <a:r>
              <a:rPr lang="en-US" sz="2500" u="none" strike="noStrike" baseline="0" dirty="0" smtClean="0">
                <a:effectLst/>
              </a:rPr>
              <a:t>examples of the critical behaviors associated with</a:t>
            </a:r>
            <a:r>
              <a:rPr lang="en-US" sz="2500" u="none" strike="noStrike" dirty="0" smtClean="0">
                <a:effectLst/>
              </a:rPr>
              <a:t> your assigned component.</a:t>
            </a:r>
          </a:p>
          <a:p>
            <a:pPr marL="809625" lvl="1" indent="-514350">
              <a:spcBef>
                <a:spcPts val="0"/>
              </a:spcBef>
              <a:spcAft>
                <a:spcPts val="600"/>
              </a:spcAft>
            </a:pPr>
            <a:r>
              <a:rPr lang="en-US" sz="2500" baseline="0" dirty="0" smtClean="0"/>
              <a:t>Persons</a:t>
            </a:r>
            <a:r>
              <a:rPr lang="en-US" sz="2500" dirty="0" smtClean="0"/>
              <a:t> 2 and 3, take notes in your </a:t>
            </a:r>
            <a:r>
              <a:rPr lang="en-US" sz="2500" i="1" dirty="0">
                <a:ea typeface="Arial" charset="0"/>
              </a:rPr>
              <a:t>Spelling Alternative Guiding Questions</a:t>
            </a:r>
            <a:r>
              <a:rPr lang="en-US" sz="2500" dirty="0">
                <a:ea typeface="Arial" charset="0"/>
              </a:rPr>
              <a:t> </a:t>
            </a:r>
            <a:r>
              <a:rPr lang="en-US" sz="2500" dirty="0" smtClean="0">
                <a:ea typeface="Arial" charset="0"/>
              </a:rPr>
              <a:t>document.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8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34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21893"/>
            <a:ext cx="2466306" cy="322879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0" y="5037160"/>
            <a:ext cx="772410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sz="2700" b="1" dirty="0" smtClean="0">
                <a:solidFill>
                  <a:schemeClr val="bg2">
                    <a:lumMod val="75000"/>
                  </a:schemeClr>
                </a:solidFill>
              </a:rPr>
              <a:t>Person(s) </a:t>
            </a:r>
            <a:r>
              <a:rPr lang="en-US" sz="2700" b="1" dirty="0">
                <a:solidFill>
                  <a:schemeClr val="bg2">
                    <a:lumMod val="75000"/>
                  </a:schemeClr>
                </a:solidFill>
              </a:rPr>
              <a:t>2 report, others take notes</a:t>
            </a:r>
          </a:p>
          <a:p>
            <a:pPr marL="457200" lvl="0" indent="-457200"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sz="2700" b="1" dirty="0" smtClean="0">
                <a:solidFill>
                  <a:schemeClr val="bg2">
                    <a:lumMod val="75000"/>
                  </a:schemeClr>
                </a:solidFill>
              </a:rPr>
              <a:t>Person(s) </a:t>
            </a:r>
            <a:r>
              <a:rPr lang="en-US" sz="2700" b="1" dirty="0">
                <a:solidFill>
                  <a:schemeClr val="bg2">
                    <a:lumMod val="75000"/>
                  </a:schemeClr>
                </a:solidFill>
              </a:rPr>
              <a:t>3 report, others take notes</a:t>
            </a:r>
          </a:p>
        </p:txBody>
      </p:sp>
    </p:spTree>
    <p:extLst>
      <p:ext uri="{BB962C8B-B14F-4D97-AF65-F5344CB8AC3E}">
        <p14:creationId xmlns:p14="http://schemas.microsoft.com/office/powerpoint/2010/main" val="36289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</a:t>
            </a:r>
            <a:r>
              <a:rPr lang="en-US" baseline="0" dirty="0" smtClean="0"/>
              <a:t> Takeaways: Spelling Alternatives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there is more than one spelling for a sound, we say there are spelling alternatives for that sound.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Key Behaviors:</a:t>
            </a:r>
          </a:p>
          <a:p>
            <a:pPr lvl="1"/>
            <a:r>
              <a:rPr lang="en-US" dirty="0" smtClean="0"/>
              <a:t>Modeling new spelling</a:t>
            </a:r>
          </a:p>
          <a:p>
            <a:pPr lvl="1"/>
            <a:r>
              <a:rPr lang="en-US" dirty="0" smtClean="0"/>
              <a:t>Using precise language</a:t>
            </a:r>
          </a:p>
          <a:p>
            <a:pPr lvl="1"/>
            <a:r>
              <a:rPr lang="en-US" dirty="0" smtClean="0"/>
              <a:t>Supporting and engaging students in application activities</a:t>
            </a:r>
          </a:p>
          <a:p>
            <a:pPr lvl="1"/>
            <a:r>
              <a:rPr lang="en-US" dirty="0" smtClean="0"/>
              <a:t>Using visuals to support learning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35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15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</a:t>
            </a:r>
            <a:r>
              <a:rPr lang="en-US" baseline="0" dirty="0" smtClean="0"/>
              <a:t> Different Lesson 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36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9" t="11824" r="12948" b="28824"/>
          <a:stretch/>
        </p:blipFill>
        <p:spPr bwMode="auto">
          <a:xfrm>
            <a:off x="2282024" y="1600200"/>
            <a:ext cx="4582510" cy="455901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9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Student's Journey: </a:t>
            </a:r>
          </a:p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69" y="4419600"/>
            <a:ext cx="1269179" cy="1557216"/>
          </a:xfrm>
          <a:prstGeom prst="rect">
            <a:avLst/>
          </a:prstGeom>
          <a:ln>
            <a:solidFill>
              <a:srgbClr val="E31836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774" y="4419600"/>
            <a:ext cx="1287448" cy="1557216"/>
          </a:xfrm>
          <a:prstGeom prst="rect">
            <a:avLst/>
          </a:prstGeom>
          <a:ln>
            <a:solidFill>
              <a:srgbClr val="E31836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419600"/>
            <a:ext cx="1290798" cy="1557216"/>
          </a:xfrm>
          <a:prstGeom prst="rect">
            <a:avLst/>
          </a:prstGeom>
          <a:ln>
            <a:solidFill>
              <a:srgbClr val="EEB21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4419600"/>
            <a:ext cx="1269179" cy="1557216"/>
          </a:xfrm>
          <a:prstGeom prst="rect">
            <a:avLst/>
          </a:prstGeom>
          <a:ln>
            <a:solidFill>
              <a:srgbClr val="EEB21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419600"/>
            <a:ext cx="1269179" cy="1557216"/>
          </a:xfrm>
          <a:prstGeom prst="rect">
            <a:avLst/>
          </a:prstGeom>
          <a:ln>
            <a:solidFill>
              <a:srgbClr val="4AA942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4419600"/>
            <a:ext cx="1286097" cy="1557216"/>
          </a:xfrm>
          <a:prstGeom prst="rect">
            <a:avLst/>
          </a:prstGeom>
          <a:ln>
            <a:solidFill>
              <a:srgbClr val="4AA942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956" y="1739187"/>
            <a:ext cx="1858206" cy="2279921"/>
          </a:xfrm>
          <a:prstGeom prst="rect">
            <a:avLst/>
          </a:prstGeom>
          <a:ln>
            <a:solidFill>
              <a:srgbClr val="E31836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30" y="1757797"/>
            <a:ext cx="1882976" cy="2308821"/>
          </a:xfrm>
          <a:prstGeom prst="rect">
            <a:avLst/>
          </a:prstGeom>
          <a:ln>
            <a:solidFill>
              <a:srgbClr val="4AA942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549966" y="6029739"/>
            <a:ext cx="5612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Mid </a:t>
            </a:r>
            <a:r>
              <a:rPr lang="en-US" sz="1100" b="1" dirty="0">
                <a:solidFill>
                  <a:srgbClr val="000000"/>
                </a:solidFill>
              </a:rPr>
              <a:t>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52600" y="6029739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End </a:t>
            </a:r>
            <a:r>
              <a:rPr lang="en-US" sz="1100" b="1" dirty="0">
                <a:solidFill>
                  <a:srgbClr val="000000"/>
                </a:solidFill>
              </a:rPr>
              <a:t>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00400" y="6019800"/>
            <a:ext cx="12907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Beginning </a:t>
            </a:r>
            <a:r>
              <a:rPr lang="en-US" sz="1100" b="1" dirty="0">
                <a:solidFill>
                  <a:srgbClr val="000000"/>
                </a:solidFill>
              </a:rPr>
              <a:t>Gr.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1999" y="6019800"/>
            <a:ext cx="12907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End </a:t>
            </a:r>
            <a:r>
              <a:rPr lang="en-US" sz="1100" b="1" dirty="0">
                <a:solidFill>
                  <a:srgbClr val="000000"/>
                </a:solidFill>
              </a:rPr>
              <a:t>Gr. 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61390" y="6029739"/>
            <a:ext cx="12907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Beginning  </a:t>
            </a:r>
            <a:r>
              <a:rPr lang="en-US" sz="1100" b="1" dirty="0">
                <a:solidFill>
                  <a:srgbClr val="000000"/>
                </a:solidFill>
              </a:rPr>
              <a:t>Gr.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04588" y="6019800"/>
            <a:ext cx="12907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End </a:t>
            </a:r>
            <a:r>
              <a:rPr lang="en-US" sz="1100" b="1" dirty="0">
                <a:solidFill>
                  <a:srgbClr val="000000"/>
                </a:solidFill>
              </a:rPr>
              <a:t>Gr. 2</a:t>
            </a:r>
          </a:p>
        </p:txBody>
      </p:sp>
    </p:spTree>
    <p:extLst>
      <p:ext uri="{BB962C8B-B14F-4D97-AF65-F5344CB8AC3E}">
        <p14:creationId xmlns:p14="http://schemas.microsoft.com/office/powerpoint/2010/main" val="13576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69" y="2705294"/>
            <a:ext cx="850449" cy="1051018"/>
          </a:xfrm>
          <a:prstGeom prst="rect">
            <a:avLst/>
          </a:prstGeom>
          <a:noFill/>
          <a:ln w="15875">
            <a:solidFill>
              <a:srgbClr val="D54F4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A Student's Journey:</a:t>
            </a:r>
          </a:p>
          <a:p>
            <a:r>
              <a:rPr lang="en-US" dirty="0" smtClean="0"/>
              <a:t>Writing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idx="1"/>
          </p:nvPr>
        </p:nvSpPr>
        <p:spPr>
          <a:xfrm>
            <a:off x="388951" y="15240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120509"/>
            <a:ext cx="2606703" cy="3475604"/>
          </a:xfrm>
          <a:prstGeom prst="rect">
            <a:avLst/>
          </a:prstGeom>
          <a:ln w="12700">
            <a:solidFill>
              <a:srgbClr val="4AA942"/>
            </a:solidFill>
          </a:ln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7847">
            <a:off x="152400" y="3439961"/>
            <a:ext cx="838397" cy="1029335"/>
          </a:xfrm>
          <a:prstGeom prst="rect">
            <a:avLst/>
          </a:prstGeom>
          <a:noFill/>
          <a:ln w="15875">
            <a:solidFill>
              <a:srgbClr val="D54F4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94" y="3307323"/>
            <a:ext cx="838397" cy="1049623"/>
          </a:xfrm>
          <a:prstGeom prst="rect">
            <a:avLst/>
          </a:prstGeom>
          <a:noFill/>
          <a:ln w="15875">
            <a:solidFill>
              <a:srgbClr val="D54F4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689" y="5014960"/>
            <a:ext cx="847944" cy="1070700"/>
          </a:xfrm>
          <a:prstGeom prst="rect">
            <a:avLst/>
          </a:prstGeom>
          <a:noFill/>
          <a:ln w="15875">
            <a:solidFill>
              <a:srgbClr val="EEB21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6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74" y="4816312"/>
            <a:ext cx="838396" cy="1049623"/>
          </a:xfrm>
          <a:prstGeom prst="rect">
            <a:avLst/>
          </a:prstGeom>
          <a:noFill/>
          <a:ln w="15875">
            <a:solidFill>
              <a:srgbClr val="EEB21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865" y="3193675"/>
            <a:ext cx="838397" cy="1044470"/>
          </a:xfrm>
          <a:prstGeom prst="rect">
            <a:avLst/>
          </a:prstGeom>
          <a:noFill/>
          <a:ln w="15875">
            <a:solidFill>
              <a:srgbClr val="D54F4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270" y="4495800"/>
            <a:ext cx="838200" cy="1054510"/>
          </a:xfrm>
          <a:prstGeom prst="rect">
            <a:avLst/>
          </a:prstGeom>
          <a:noFill/>
          <a:ln w="15875">
            <a:solidFill>
              <a:srgbClr val="EEB21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92" y="2614049"/>
            <a:ext cx="838397" cy="1049623"/>
          </a:xfrm>
          <a:prstGeom prst="rect">
            <a:avLst/>
          </a:prstGeom>
          <a:noFill/>
          <a:ln w="15875">
            <a:solidFill>
              <a:srgbClr val="D54F4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72" y="4851746"/>
            <a:ext cx="875074" cy="1111712"/>
          </a:xfrm>
          <a:prstGeom prst="rect">
            <a:avLst/>
          </a:prstGeom>
          <a:noFill/>
          <a:ln w="15875">
            <a:solidFill>
              <a:srgbClr val="EEB21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003" y="3552781"/>
            <a:ext cx="838397" cy="1048663"/>
          </a:xfrm>
          <a:prstGeom prst="rect">
            <a:avLst/>
          </a:prstGeom>
          <a:noFill/>
          <a:ln w="15875">
            <a:solidFill>
              <a:srgbClr val="4AA94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052838"/>
            <a:ext cx="838397" cy="1049623"/>
          </a:xfrm>
          <a:prstGeom prst="rect">
            <a:avLst/>
          </a:prstGeom>
          <a:noFill/>
          <a:ln w="15875">
            <a:solidFill>
              <a:srgbClr val="4AA94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0106">
            <a:off x="6258036" y="2426058"/>
            <a:ext cx="2805883" cy="3505200"/>
          </a:xfrm>
          <a:prstGeom prst="rect">
            <a:avLst/>
          </a:prstGeom>
          <a:ln w="12700">
            <a:solidFill>
              <a:srgbClr val="4AA942"/>
            </a:solidFill>
          </a:ln>
        </p:spPr>
      </p:pic>
    </p:spTree>
    <p:extLst>
      <p:ext uri="{BB962C8B-B14F-4D97-AF65-F5344CB8AC3E}">
        <p14:creationId xmlns:p14="http://schemas.microsoft.com/office/powerpoint/2010/main" val="159595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They Get</a:t>
            </a:r>
            <a:r>
              <a:rPr lang="en-US" baseline="0" dirty="0" smtClean="0"/>
              <a:t>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How do</a:t>
            </a:r>
            <a:r>
              <a:rPr lang="en-US" baseline="0" dirty="0" smtClean="0"/>
              <a:t> students acquire the skills needed to read fluently?</a:t>
            </a:r>
          </a:p>
          <a:p>
            <a:pPr>
              <a:spcAft>
                <a:spcPts val="600"/>
              </a:spcAft>
            </a:pPr>
            <a:r>
              <a:rPr lang="en-US" baseline="0" dirty="0" smtClean="0"/>
              <a:t>How do students acquire the skills needed to write to different genre types and express themselves in writing?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0000"/>
              </a:solidFill>
              <a:effectLst/>
              <a:latin typeface="Arial" charset="0"/>
              <a:ea typeface="Arial" charset="0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Arial" charset="0"/>
                <a:ea typeface="Arial" charset="0"/>
              </a:rPr>
              <a:t>Through</a:t>
            </a:r>
            <a:r>
              <a:rPr lang="en-US" sz="2800" baseline="0" dirty="0" smtClean="0">
                <a:solidFill>
                  <a:srgbClr val="000000"/>
                </a:solidFill>
                <a:effectLst/>
                <a:latin typeface="Arial" charset="0"/>
                <a:ea typeface="Arial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Arial" charset="0"/>
                <a:ea typeface="Arial" charset="0"/>
              </a:rPr>
              <a:t>systematic, explicit</a:t>
            </a:r>
            <a:r>
              <a:rPr lang="en-US" sz="2800" baseline="0" dirty="0" smtClean="0">
                <a:solidFill>
                  <a:srgbClr val="000000"/>
                </a:solidFill>
                <a:effectLst/>
                <a:latin typeface="Arial" charset="0"/>
                <a:ea typeface="Arial" charset="0"/>
              </a:rPr>
              <a:t> instruction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Arial" charset="0"/>
                <a:ea typeface="Arial" charset="0"/>
              </a:rPr>
              <a:t>through specific lesson types.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08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Types: Broad Categories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Reading</a:t>
            </a:r>
          </a:p>
          <a:p>
            <a:r>
              <a:rPr lang="en-US" dirty="0"/>
              <a:t>Writing</a:t>
            </a:r>
          </a:p>
          <a:p>
            <a:r>
              <a:rPr lang="en-US" dirty="0" smtClean="0"/>
              <a:t>Review</a:t>
            </a:r>
          </a:p>
          <a:p>
            <a:r>
              <a:rPr lang="en-US" dirty="0" smtClean="0"/>
              <a:t>Assessments</a:t>
            </a:r>
            <a:endParaRPr lang="en-US" dirty="0"/>
          </a:p>
          <a:p>
            <a:endParaRPr lang="en-US" dirty="0"/>
          </a:p>
        </p:txBody>
      </p:sp>
      <p:pic>
        <p:nvPicPr>
          <p:cNvPr id="9" name="Content Placeholder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9" t="11824" r="12948" b="28824"/>
          <a:stretch/>
        </p:blipFill>
        <p:spPr bwMode="auto">
          <a:xfrm>
            <a:off x="4104290" y="1768475"/>
            <a:ext cx="4582510" cy="439073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88465" y="2188051"/>
            <a:ext cx="1219200" cy="1598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40619" y="2745448"/>
            <a:ext cx="1219200" cy="325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267200" y="3127961"/>
            <a:ext cx="1219200" cy="325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267200" y="3780092"/>
            <a:ext cx="1219200" cy="325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67200" y="4195795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288465" y="4450922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240619" y="4764328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265428" y="5019455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290237" y="5300114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260112" y="5568588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785945" y="4230096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809373" y="4484477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303083" y="4221116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303083" y="4476243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785945" y="4715759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785945" y="3518115"/>
            <a:ext cx="1219200" cy="2065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810919" y="3127960"/>
            <a:ext cx="1219200" cy="3225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777250" y="2749695"/>
            <a:ext cx="1219200" cy="3225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803831" y="3782673"/>
            <a:ext cx="1219200" cy="3225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795162" y="5273087"/>
            <a:ext cx="1219200" cy="1991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303083" y="2746739"/>
            <a:ext cx="1219200" cy="3225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303083" y="3141701"/>
            <a:ext cx="1219200" cy="3225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320969" y="3505556"/>
            <a:ext cx="1219200" cy="219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343841" y="3797663"/>
            <a:ext cx="1219200" cy="277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320969" y="4727183"/>
            <a:ext cx="1219200" cy="182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343841" y="4996270"/>
            <a:ext cx="1219200" cy="182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315775" y="5262969"/>
            <a:ext cx="1219200" cy="182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339100" y="5513482"/>
            <a:ext cx="1219200" cy="2426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356366" y="5836361"/>
            <a:ext cx="1219200" cy="1341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773715" y="2230521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303083" y="2250269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240619" y="3539397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795162" y="5043818"/>
            <a:ext cx="1219200" cy="14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267200" y="2463499"/>
            <a:ext cx="1219200" cy="2219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5773715" y="2480635"/>
            <a:ext cx="1219200" cy="2219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7312231" y="2463499"/>
            <a:ext cx="1219200" cy="2219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288465" y="2315767"/>
            <a:ext cx="1219200" cy="112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659441" y="2737690"/>
            <a:ext cx="680767" cy="886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8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61" grpId="0" animBg="1"/>
      <p:bldP spid="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Types: Reading &amp; Writing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Emergent Skills</a:t>
            </a:r>
          </a:p>
          <a:p>
            <a:r>
              <a:rPr lang="en-US" dirty="0" smtClean="0"/>
              <a:t>Code (Spelling Patterns)</a:t>
            </a:r>
          </a:p>
          <a:p>
            <a:pPr lvl="1"/>
            <a:r>
              <a:rPr lang="en-US" dirty="0" smtClean="0"/>
              <a:t>Basic Code</a:t>
            </a:r>
          </a:p>
          <a:p>
            <a:pPr lvl="1"/>
            <a:r>
              <a:rPr lang="en-US" dirty="0" smtClean="0"/>
              <a:t>Tricky Words</a:t>
            </a:r>
          </a:p>
          <a:p>
            <a:pPr lvl="1"/>
            <a:r>
              <a:rPr lang="en-US" dirty="0" smtClean="0"/>
              <a:t>Advanced Code</a:t>
            </a:r>
          </a:p>
          <a:p>
            <a:pPr lvl="2"/>
            <a:r>
              <a:rPr lang="en-US" dirty="0" smtClean="0"/>
              <a:t>Spelling Alternatives</a:t>
            </a:r>
          </a:p>
          <a:p>
            <a:pPr lvl="2"/>
            <a:r>
              <a:rPr lang="en-US" dirty="0" smtClean="0"/>
              <a:t>Tricky Spellings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Emergent Skills</a:t>
            </a:r>
          </a:p>
          <a:p>
            <a:r>
              <a:rPr lang="en-US" dirty="0" smtClean="0"/>
              <a:t>Handwriting</a:t>
            </a:r>
          </a:p>
          <a:p>
            <a:r>
              <a:rPr lang="en-US" dirty="0" smtClean="0"/>
              <a:t>Spelling </a:t>
            </a:r>
          </a:p>
          <a:p>
            <a:r>
              <a:rPr lang="en-US" dirty="0" smtClean="0"/>
              <a:t>Grammar</a:t>
            </a:r>
          </a:p>
          <a:p>
            <a:r>
              <a:rPr lang="en-US" dirty="0" smtClean="0"/>
              <a:t>Genre Writing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Writing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33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Reading Lesson Types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en-US" dirty="0" smtClean="0"/>
          </a:p>
          <a:p>
            <a:pPr marL="0" indent="0" eaLnBrk="1" hangingPunct="1">
              <a:buNone/>
            </a:pPr>
            <a:endParaRPr lang="en-US" dirty="0" smtClean="0"/>
          </a:p>
          <a:p>
            <a:pPr marL="0" indent="0" eaLnBrk="1" hangingPunct="1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b="0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US" b="0" dirty="0">
              <a:solidFill>
                <a:srgbClr val="FFFF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213542"/>
              </p:ext>
            </p:extLst>
          </p:nvPr>
        </p:nvGraphicFramePr>
        <p:xfrm>
          <a:off x="152400" y="1600200"/>
          <a:ext cx="8839200" cy="48489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0906"/>
                <a:gridCol w="7118294"/>
              </a:tblGrid>
              <a:tr h="142993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400" dirty="0" smtClean="0"/>
                        <a:t>Basic Code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teaches students to hear a particular sound, and to write a picture of that sound using the most common (or least ambiguous) spelling for the sound.  </a:t>
                      </a:r>
                    </a:p>
                  </a:txBody>
                  <a:tcPr/>
                </a:tc>
              </a:tr>
              <a:tr h="95329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400" dirty="0" smtClean="0"/>
                        <a:t>Tricky Word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introduces a word that is needed for instruction but contains spellings that have not yet been taught.</a:t>
                      </a:r>
                    </a:p>
                  </a:txBody>
                  <a:tcPr/>
                </a:tc>
              </a:tr>
              <a:tr h="91123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400" dirty="0" smtClean="0"/>
                        <a:t>Tricky Spelling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explicitly calls students’ attention to a spelling that can be pronounced and read more than one way. </a:t>
                      </a:r>
                    </a:p>
                  </a:txBody>
                  <a:tcPr/>
                </a:tc>
              </a:tr>
              <a:tr h="142993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400" dirty="0" smtClean="0"/>
                        <a:t>Spelling Alternative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introduces one or more additional spellings for a sound, beyond the basic code spelling students have already learned.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229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eative Commons Licensing&amp;quot;&quot;/&gt;&lt;property id=&quot;20307&quot; value=&quot;257&quot;/&gt;&lt;/object&gt;&lt;object type=&quot;3&quot; unique_id=&quot;10005&quot;&gt;&lt;property id=&quot;20148&quot; value=&quot;5&quot;/&gt;&lt;property id=&quot;20300&quot; value=&quot;Slide 2 - &amp;quot;The Three Pillar Model of Instruction&amp;quot;&quot;/&gt;&lt;property id=&quot;20307&quot; value=&quot;258&quot;/&gt;&lt;/object&gt;&lt;object type=&quot;3&quot; unique_id=&quot;10006&quot;&gt;&lt;property id=&quot;20148&quot; value=&quot;5&quot;/&gt;&lt;property id=&quot;20300&quot; value=&quot;Slide 3 - &amp;quot;Objectives&amp;quot;&quot;/&gt;&lt;property id=&quot;20307&quot; value=&quot;259&quot;/&gt;&lt;/object&gt;&lt;object type=&quot;3&quot; unique_id=&quot;10007&quot;&gt;&lt;property id=&quot;20148&quot; value=&quot;5&quot;/&gt;&lt;property id=&quot;20300&quot; value=&quot;Slide 4 - &amp;quot;The Three Pillar Model&amp;quot;&quot;/&gt;&lt;property id=&quot;20307&quot; value=&quot;260&quot;/&gt;&lt;/object&gt;&lt;object type=&quot;3&quot; unique_id=&quot;10008&quot;&gt;&lt;property id=&quot;20148&quot; value=&quot;5&quot;/&gt;&lt;property id=&quot;20300&quot; value=&quot;Slide 5 - &amp;quot;The Three Pillar Model of &amp;#x0D;&amp;#x0A;Language Arts Instruction&amp;quot;&quot;/&gt;&lt;property id=&quot;20307&quot; value=&quot;261&quot;/&gt;&lt;/object&gt;&lt;object type=&quot;3&quot; unique_id=&quot;10009&quot;&gt;&lt;property id=&quot;20148&quot; value=&quot;5&quot;/&gt;&lt;property id=&quot;20300&quot; value=&quot;Slide 6&quot;/&gt;&lt;property id=&quot;20307&quot; value=&quot;262&quot;/&gt;&lt;/object&gt;&lt;object type=&quot;3&quot; unique_id=&quot;10010&quot;&gt;&lt;property id=&quot;20148&quot; value=&quot;5&quot;/&gt;&lt;property id=&quot;20300&quot; value=&quot;Slide 7 - &amp;quot;How do we solve this reading problem?&amp;quot;&quot;/&gt;&lt;property id=&quot;20307&quot; value=&quot;263&quot;/&gt;&lt;/object&gt;&lt;object type=&quot;3&quot; unique_id=&quot;10011&quot;&gt;&lt;property id=&quot;20148&quot; value=&quot;5&quot;/&gt;&lt;property id=&quot;20300&quot; value=&quot;Slide 8 - &amp;quot;COMPONENTS OF COMPREHENSIVE ELA PROGRAM&amp;quot;&quot;/&gt;&lt;property id=&quot;20307&quot; value=&quot;264&quot;/&gt;&lt;/object&gt;&lt;object type=&quot;3&quot; unique_id=&quot;10012&quot;&gt;&lt;property id=&quot;20148&quot; value=&quot;5&quot;/&gt;&lt;property id=&quot;20300&quot; value=&quot;Slide 9 - &amp;quot;Pillar 1: Foundational Skills and Small Group Instruction&amp;quot;&quot;/&gt;&lt;property id=&quot;20307&quot; value=&quot;265&quot;/&gt;&lt;/object&gt;&lt;object type=&quot;3&quot; unique_id=&quot;10013&quot;&gt;&lt;property id=&quot;20148&quot; value=&quot;5&quot;/&gt;&lt;property id=&quot;20300&quot; value=&quot;Slide 10 - &amp;quot;CCLS Foundational Skills&amp;quot;&quot;/&gt;&lt;property id=&quot;20307&quot; value=&quot;266&quot;/&gt;&lt;/object&gt;&lt;object type=&quot;3&quot; unique_id=&quot;10014&quot;&gt;&lt;property id=&quot;20148&quot; value=&quot;5&quot;/&gt;&lt;property id=&quot;20300&quot; value=&quot;Slide 11 - &amp;quot;Exposure is Not Enough&amp;quot;&quot;/&gt;&lt;property id=&quot;20307&quot; value=&quot;267&quot;/&gt;&lt;/object&gt;&lt;object type=&quot;3&quot; unique_id=&quot;10015&quot;&gt;&lt;property id=&quot;20148&quot; value=&quot;5&quot;/&gt;&lt;property id=&quot;20300&quot; value=&quot;Slide 12 - &amp;quot;Exposure is Not Enough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CKLA Skills Strand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Pillar 2: Read-Alouds &amp;amp; &amp;#x0D;&amp;#x0A;Shared Interactive Reading&amp;quot;&quot;/&gt;&lt;property id=&quot;20307&quot; value=&quot;270&quot;/&gt;&lt;/object&gt;&lt;object type=&quot;3&quot; unique_id=&quot;10018&quot;&gt;&lt;property id=&quot;20148&quot; value=&quot;5&quot;/&gt;&lt;property id=&quot;20300&quot; value=&quot;Slide 15 - &amp;quot;Academic Language Through Listening And Learning &amp;quot;&quot;/&gt;&lt;property id=&quot;20307&quot; value=&quot;271&quot;/&gt;&lt;/object&gt;&lt;object type=&quot;3&quot; unique_id=&quot;10019&quot;&gt;&lt;property id=&quot;20148&quot; value=&quot;5&quot;/&gt;&lt;property id=&quot;20300&quot; value=&quot;Slide 16 - &amp;quot;CCLS &amp;amp; Vocabulary&amp;quot;&quot;/&gt;&lt;property id=&quot;20307&quot; value=&quot;272&quot;/&gt;&lt;/object&gt;&lt;object type=&quot;3&quot; unique_id=&quot;10020&quot;&gt;&lt;property id=&quot;20148&quot; value=&quot;5&quot;/&gt;&lt;property id=&quot;20300&quot; value=&quot;Slide 17 - &amp;quot;Meaningful Differences in Vocabulary&amp;quot;&quot;/&gt;&lt;property id=&quot;20307&quot; value=&quot;273&quot;/&gt;&lt;/object&gt;&lt;object type=&quot;3&quot; unique_id=&quot;10021&quot;&gt;&lt;property id=&quot;20148&quot; value=&quot;5&quot;/&gt;&lt;property id=&quot;20300&quot; value=&quot;Slide 18 - &amp;quot;How Many Million Words Heard&amp;quot;&quot;/&gt;&lt;property id=&quot;20307&quot; value=&quot;274&quot;/&gt;&lt;/object&gt;&lt;object type=&quot;3&quot; unique_id=&quot;10022&quot;&gt;&lt;property id=&quot;20148&quot; value=&quot;5&quot;/&gt;&lt;property id=&quot;20300&quot; value=&quot;Slide 19 - &amp;quot;Liben &amp;amp; Liben, 2013&amp;quot;&quot;/&gt;&lt;property id=&quot;20307&quot; value=&quot;275&quot;/&gt;&lt;/object&gt;&lt;object type=&quot;3&quot; unique_id=&quot;10023&quot;&gt;&lt;property id=&quot;20148&quot; value=&quot;5&quot;/&gt;&lt;property id=&quot;20300&quot; value=&quot;Slide 20 - &amp;quot;How CKLA Addresses Academic Language&amp;quot;&quot;/&gt;&lt;property id=&quot;20307&quot; value=&quot;276&quot;/&gt;&lt;/object&gt;&lt;object type=&quot;3&quot; unique_id=&quot;10024&quot;&gt;&lt;property id=&quot;20148&quot; value=&quot;5&quot;/&gt;&lt;property id=&quot;20300&quot; value=&quot;Slide 21 - &amp;quot;The Fourth-Grade Slump&amp;quot;&quot;/&gt;&lt;property id=&quot;20307&quot; value=&quot;277&quot;/&gt;&lt;/object&gt;&lt;object type=&quot;3&quot; unique_id=&quot;10025&quot;&gt;&lt;property id=&quot;20148&quot; value=&quot;5&quot;/&gt;&lt;property id=&quot;20300&quot; value=&quot;Slide 22 - &amp;quot;Importance of Background Knowledge&amp;#x0D;&amp;#x0A;&amp;quot;&quot;/&gt;&lt;property id=&quot;20307&quot; value=&quot;278&quot;/&gt;&lt;/object&gt;&lt;object type=&quot;3&quot; unique_id=&quot;10026&quot;&gt;&lt;property id=&quot;20148&quot; value=&quot;5&quot;/&gt;&lt;property id=&quot;20300&quot; value=&quot;Slide 23 - &amp;quot;To Learn Academic Language, All Texts Are Not “Created Equal”&amp;quot;&quot;/&gt;&lt;property id=&quot;20307&quot; value=&quot;279&quot;/&gt;&lt;/object&gt;&lt;object type=&quot;3&quot; unique_id=&quot;10027&quot;&gt;&lt;property id=&quot;20148&quot; value=&quot;5&quot;/&gt;&lt;property id=&quot;20300&quot; value=&quot;Slide 24 - &amp;quot;Building Knowledge Systematically Across Grades&amp;quot;&quot;/&gt;&lt;property id=&quot;20307&quot; value=&quot;280&quot;/&gt;&lt;/object&gt;&lt;object type=&quot;3&quot; unique_id=&quot;10028&quot;&gt;&lt;property id=&quot;20148&quot; value=&quot;5&quot;/&gt;&lt;property id=&quot;20300&quot; value=&quot;Slide 25 - &amp;quot;Pillar 3: Guided Reading and Guided Accountable Independent Reading&amp;quot;&quot;/&gt;&lt;property id=&quot;20307&quot; value=&quot;281&quot;/&gt;&lt;/object&gt;&lt;object type=&quot;3&quot; unique_id=&quot;10029&quot;&gt;&lt;property id=&quot;20148&quot; value=&quot;5&quot;/&gt;&lt;property id=&quot;20300&quot; value=&quot;Slide 26 - &amp;quot;WHAT IS GRAIR?&amp;quot;&quot;/&gt;&lt;property id=&quot;20307&quot; value=&quot;282&quot;/&gt;&lt;/object&gt;&lt;object type=&quot;3&quot; unique_id=&quot;10030&quot;&gt;&lt;property id=&quot;20148&quot; value=&quot;5&quot;/&gt;&lt;property id=&quot;20300&quot; value=&quot;Slide 27 - &amp;quot;COMPONENTS OF COMPREHENSIVE ELA PROGRAM&amp;quot;&quot;/&gt;&lt;property id=&quot;20307&quot; value=&quot;283&quot;/&gt;&lt;/object&gt;&lt;object type=&quot;3&quot; unique_id=&quot;10031&quot;&gt;&lt;property id=&quot;20148&quot; value=&quot;5&quot;/&gt;&lt;property id=&quot;20300&quot; value=&quot;Slide 28 - &amp;quot;Reflection&amp;quot;&quot;/&gt;&lt;property id=&quot;20307&quot; value=&quot;284&quot;/&gt;&lt;/object&gt;&lt;object type=&quot;3&quot; unique_id=&quot;10212&quot;&gt;&lt;property id=&quot;20148&quot; value=&quot;5&quot;/&gt;&lt;property id=&quot;20300&quot; value=&quot;Slide 29 - &amp;quot;Session 2&amp;quot;&quot;/&gt;&lt;property id=&quot;20307&quot; value=&quot;285&quot;/&gt;&lt;/object&gt;&lt;object type=&quot;3&quot; unique_id=&quot;10213&quot;&gt;&lt;property id=&quot;20148&quot; value=&quot;5&quot;/&gt;&lt;property id=&quot;20300&quot; value=&quot;Slide 30 - &amp;quot;Objectives&amp;quot;&quot;/&gt;&lt;property id=&quot;20307&quot; value=&quot;286&quot;/&gt;&lt;/object&gt;&lt;object type=&quot;3&quot; unique_id=&quot;10214&quot;&gt;&lt;property id=&quot;20148&quot; value=&quot;5&quot;/&gt;&lt;property id=&quot;20300&quot; value=&quot;Slide 31 - &amp;quot;The Three Pillar Model of &amp;#x0D;&amp;#x0A;Language Arts Instruction&amp;quot;&quot;/&gt;&lt;property id=&quot;20307&quot; value=&quot;287&quot;/&gt;&lt;/object&gt;&lt;object type=&quot;3&quot; unique_id=&quot;10215&quot;&gt;&lt;property id=&quot;20148&quot; value=&quot;5&quot;/&gt;&lt;property id=&quot;20300&quot; value=&quot;Slide 32 - &amp;quot;Two Keys to Reading&amp;quot;&quot;/&gt;&lt;property id=&quot;20307&quot; value=&quot;288&quot;/&gt;&lt;/object&gt;&lt;object type=&quot;3&quot; unique_id=&quot;10216&quot;&gt;&lt;property id=&quot;20148&quot; value=&quot;5&quot;/&gt;&lt;property id=&quot;20300&quot; value=&quot;Slide 33 - &amp;quot;Overview of Skills Materials&amp;quot;&quot;/&gt;&lt;property id=&quot;20307&quot; value=&quot;289&quot;/&gt;&lt;/object&gt;&lt;object type=&quot;3&quot; unique_id=&quot;10217&quot;&gt;&lt;property id=&quot;20148&quot; value=&quot;5&quot;/&gt;&lt;property id=&quot;20300&quot; value=&quot;Slide 34 - &amp;quot;Skills Strand Instruction&amp;quot;&quot;/&gt;&lt;property id=&quot;20307&quot; value=&quot;290&quot;/&gt;&lt;/object&gt;&lt;object type=&quot;3&quot; unique_id=&quot;10218&quot;&gt;&lt;property id=&quot;20148&quot; value=&quot;5&quot;/&gt;&lt;property id=&quot;20300&quot; value=&quot;Slide 35 - &amp;quot;CKLA Materials&amp;quot;&quot;/&gt;&lt;property id=&quot;20307&quot; value=&quot;291&quot;/&gt;&lt;/object&gt;&lt;object type=&quot;3&quot; unique_id=&quot;10219&quot;&gt;&lt;property id=&quot;20148&quot; value=&quot;5&quot;/&gt;&lt;property id=&quot;20300&quot; value=&quot;Slide 36 - &amp;quot;Listening &amp;amp; Learning Instruction&amp;quot;&quot;/&gt;&lt;property id=&quot;20307&quot; value=&quot;292&quot;/&gt;&lt;/object&gt;&lt;object type=&quot;3&quot; unique_id=&quot;10220&quot;&gt;&lt;property id=&quot;20148&quot; value=&quot;5&quot;/&gt;&lt;property id=&quot;20300&quot; value=&quot;Slide 37 - &amp;quot;Key Design Principles of the &amp;#x0D;&amp;#x0A;Skills Strand&amp;quot;&quot;/&gt;&lt;property id=&quot;20307&quot; value=&quot;293&quot;/&gt;&lt;/object&gt;&lt;object type=&quot;3&quot; unique_id=&quot;10221&quot;&gt;&lt;property id=&quot;20148&quot; value=&quot;5&quot;/&gt;&lt;property id=&quot;20300&quot; value=&quot;Slide 38 - &amp;quot;What is the Significance of 270?&amp;quot;&quot;/&gt;&lt;property id=&quot;20307&quot; value=&quot;294&quot;/&gt;&lt;/object&gt;&lt;object type=&quot;3&quot; unique_id=&quot;10222&quot;&gt;&lt;property id=&quot;20148&quot; value=&quot;5&quot;/&gt;&lt;property id=&quot;20300&quot; value=&quot;Slide 39 - &amp;quot;What We Know&amp;quot;&quot;/&gt;&lt;property id=&quot;20307&quot; value=&quot;295&quot;/&gt;&lt;/object&gt;&lt;object type=&quot;3&quot; unique_id=&quot;10223&quot;&gt;&lt;property id=&quot;20148&quot; value=&quot;5&quot;/&gt;&lt;property id=&quot;20300&quot; value=&quot;Slide 40 - &amp;quot;CKLA Teaches Children the Distinction Between Sounds and Spellings Using the Most Frequent or Least Ambiguous Soun&quot;/&gt;&lt;property id=&quot;20307&quot; value=&quot;296&quot;/&gt;&lt;/object&gt;&lt;object type=&quot;3&quot; unique_id=&quot;10224&quot;&gt;&lt;property id=&quot;20148&quot; value=&quot;5&quot;/&gt;&lt;property id=&quot;20300&quot; value=&quot;Slide 41 - &amp;quot;Sound: &amp;quot;&quot;/&gt;&lt;property id=&quot;20307&quot; value=&quot;297&quot;/&gt;&lt;/object&gt;&lt;object type=&quot;3&quot; unique_id=&quot;10225&quot;&gt;&lt;property id=&quot;20148&quot; value=&quot;5&quot;/&gt;&lt;property id=&quot;20300&quot; value=&quot;Slide 42 - &amp;quot;Basic Code: Vowels&amp;quot;&quot;/&gt;&lt;property id=&quot;20307&quot; value=&quot;298&quot;/&gt;&lt;/object&gt;&lt;object type=&quot;3&quot; unique_id=&quot;10226&quot;&gt;&lt;property id=&quot;20148&quot; value=&quot;5&quot;/&gt;&lt;property id=&quot;20300&quot; value=&quot;Slide 43 - &amp;quot;Most Frequent, Least Ambiguous&amp;#x0D;&amp;#x0A;Consonant Spellings&amp;quot;&quot;/&gt;&lt;property id=&quot;20307&quot; value=&quot;299&quot;/&gt;&lt;/object&gt;&lt;object type=&quot;3&quot; unique_id=&quot;10227&quot;&gt;&lt;property id=&quot;20148&quot; value=&quot;5&quot;/&gt;&lt;property id=&quot;20300&quot; value=&quot;Slide 44 - &amp;quot;The Value of Most Frequent, Least Ambiguous Sound&amp;quot;&quot;/&gt;&lt;property id=&quot;20307&quot; value=&quot;300&quot;/&gt;&lt;/object&gt;&lt;object type=&quot;3&quot; unique_id=&quot;10228&quot;&gt;&lt;property id=&quot;20148&quot; value=&quot;5&quot;/&gt;&lt;property id=&quot;20300&quot; value=&quot;Slide 45 - &amp;quot;CKLA Gives Intensive Practice to Build Reliability and Automaticity.&amp;#x0D;&amp;#x0A;&amp;quot;&quot;/&gt;&lt;property id=&quot;20307&quot; value=&quot;301&quot;/&gt;&lt;/object&gt;&lt;object type=&quot;3&quot; unique_id=&quot;10229&quot;&gt;&lt;property id=&quot;20148&quot; value=&quot;5&quot;/&gt;&lt;property id=&quot;20300&quot; value=&quot;Slide 46 - &amp;quot;Intensive Practice through the Day’s Lesson&amp;quot;&quot;/&gt;&lt;property id=&quot;20307&quot; value=&quot;302&quot;/&gt;&lt;/object&gt;&lt;object type=&quot;3&quot; unique_id=&quot;10230&quot;&gt;&lt;property id=&quot;20148&quot; value=&quot;5&quot;/&gt;&lt;property id=&quot;20300&quot; value=&quot;Slide 47 - &amp;quot;Areas of Confusion&amp;quot;&quot;/&gt;&lt;property id=&quot;20307&quot; value=&quot;303&quot;/&gt;&lt;/object&gt;&lt;object type=&quot;3&quot; unique_id=&quot;10231&quot;&gt;&lt;property id=&quot;20148&quot; value=&quot;5&quot;/&gt;&lt;property id=&quot;20300&quot; value=&quot;Slide 48 - &amp;quot;Practice in Making Distinctions&amp;quot;&quot;/&gt;&lt;property id=&quot;20307&quot; value=&quot;304&quot;/&gt;&lt;/object&gt;&lt;object type=&quot;3&quot; unique_id=&quot;10232&quot;&gt;&lt;property id=&quot;20148&quot; value=&quot;5&quot;/&gt;&lt;property id=&quot;20300&quot; value=&quot;Slide 49 - &amp;quot;CKLA Directly Instructs in those Oral Language Skills (Blending &amp;amp; Segmenting) that Underlie And Parallel Reading A&quot;/&gt;&lt;property id=&quot;20307&quot; value=&quot;305&quot;/&gt;&lt;/object&gt;&lt;object type=&quot;3&quot; unique_id=&quot;10233&quot;&gt;&lt;property id=&quot;20148&quot; value=&quot;5&quot;/&gt;&lt;property id=&quot;20300&quot; value=&quot;Slide 50 - &amp;quot;Blending and Segmenting&amp;amp;#x09;&amp;quot;&quot;/&gt;&lt;property id=&quot;20307&quot; value=&quot;306&quot;/&gt;&lt;/object&gt;&lt;object type=&quot;3&quot; unique_id=&quot;10234&quot;&gt;&lt;property id=&quot;20148&quot; value=&quot;5&quot;/&gt;&lt;property id=&quot;20300&quot; value=&quot;Slide 51 - &amp;quot;A Strong Foundation&amp;quot;&quot;/&gt;&lt;property id=&quot;20307&quot; value=&quot;307&quot;/&gt;&lt;/object&gt;&lt;object type=&quot;3&quot; unique_id=&quot;10235&quot;&gt;&lt;property id=&quot;20148&quot; value=&quot;5&quot;/&gt;&lt;property id=&quot;20300&quot; value=&quot;Slide 52 - &amp;quot;A Strong Foundation&amp;quot;&quot;/&gt;&lt;property id=&quot;20307&quot; value=&quot;308&quot;/&gt;&lt;/object&gt;&lt;object type=&quot;3&quot; unique_id=&quot;10236&quot;&gt;&lt;property id=&quot;20148&quot; value=&quot;5&quot;/&gt;&lt;property id=&quot;20300&quot; value=&quot;Slide 53 - &amp;quot;Key Design Principles of Listening and Learning&amp;quot;&quot;/&gt;&lt;property id=&quot;20307&quot; value=&quot;309&quot;/&gt;&lt;/object&gt;&lt;object type=&quot;3&quot; unique_id=&quot;10237&quot;&gt;&lt;property id=&quot;20148&quot; value=&quot;5&quot;/&gt;&lt;property id=&quot;20300&quot; value=&quot;Slide 54 - &amp;quot;CKLA uses Read-alouds to Support Oral Language Skills that Underlie and Parallel Reading and Writing Skills. &amp;#x0D;&amp;#x0A;&amp;quot;&quot;/&gt;&lt;property id=&quot;20307&quot; value=&quot;310&quot;/&gt;&lt;/object&gt;&lt;object type=&quot;3&quot; unique_id=&quot;10238&quot;&gt;&lt;property id=&quot;20148&quot; value=&quot;5&quot;/&gt;&lt;property id=&quot;20300&quot; value=&quot;Slide 55 - &amp;quot;Language Development&amp;quot;&quot;/&gt;&lt;property id=&quot;20307&quot; value=&quot;311&quot;/&gt;&lt;/object&gt;&lt;object type=&quot;3&quot; unique_id=&quot;10239&quot;&gt;&lt;property id=&quot;20148&quot; value=&quot;5&quot;/&gt;&lt;property id=&quot;20300&quot; value=&quot;Slide 56 - &amp;quot;Written Language Uses Richer Vocabulary&amp;quot;&quot;/&gt;&lt;property id=&quot;20307&quot; value=&quot;312&quot;/&gt;&lt;/object&gt;&lt;object type=&quot;3&quot; unique_id=&quot;10240&quot;&gt;&lt;property id=&quot;20148&quot; value=&quot;5&quot;/&gt;&lt;property id=&quot;20300&quot; value=&quot;Slide 57 - &amp;quot;Listening versus Reading Comprehension&amp;quot;&quot;/&gt;&lt;property id=&quot;20307&quot; value=&quot;313&quot;/&gt;&lt;/object&gt;&lt;object type=&quot;3&quot; unique_id=&quot;10241&quot;&gt;&lt;property id=&quot;20148&quot; value=&quot;5&quot;/&gt;&lt;property id=&quot;20300&quot; value=&quot;Slide 58 - &amp;quot;What is Text Complexity?&amp;quot;&quot;/&gt;&lt;property id=&quot;20307&quot; value=&quot;314&quot;/&gt;&lt;/object&gt;&lt;object type=&quot;3&quot; unique_id=&quot;10242&quot;&gt;&lt;property id=&quot;20148&quot; value=&quot;5&quot;/&gt;&lt;property id=&quot;20300&quot; value=&quot;Slide 59 - &amp;quot;Knowledge Helps Fill in Gaps&amp;quot;&quot;/&gt;&lt;property id=&quot;20307&quot; value=&quot;315&quot;/&gt;&lt;/object&gt;&lt;object type=&quot;3&quot; unique_id=&quot;10243&quot;&gt;&lt;property id=&quot;20148&quot; value=&quot;5&quot;/&gt;&lt;property id=&quot;20300&quot; value=&quot;Slide 60 - &amp;quot;Knowledge Helps &amp;#x0D;&amp;#x0A;Resolve Ambiguity&amp;quot;&quot;/&gt;&lt;property id=&quot;20307&quot; value=&quot;316&quot;/&gt;&lt;/object&gt;&lt;object type=&quot;3&quot; unique_id=&quot;10244&quot;&gt;&lt;property id=&quot;20148&quot; value=&quot;5&quot;/&gt;&lt;property id=&quot;20300&quot; value=&quot;Slide 61 - &amp;quot;Knowledge Helps &amp;#x0D;&amp;#x0A;Resolve Ambiguity&amp;quot;&quot;/&gt;&lt;property id=&quot;20307&quot; value=&quot;317&quot;/&gt;&lt;/object&gt;&lt;object type=&quot;3&quot; unique_id=&quot;10245&quot;&gt;&lt;property id=&quot;20148&quot; value=&quot;5&quot;/&gt;&lt;property id=&quot;20300&quot; value=&quot;Slide 62 - &amp;quot;The CKLA Listening &amp;amp; Learning Strand Uses Knowledge-Building Complex Texts&amp;quot;&quot;/&gt;&lt;property id=&quot;20307&quot; value=&quot;318&quot;/&gt;&lt;/object&gt;&lt;object type=&quot;3&quot; unique_id=&quot;10246&quot;&gt;&lt;property id=&quot;20148&quot; value=&quot;5&quot;/&gt;&lt;property id=&quot;20300&quot; value=&quot;Slide 63 - &amp;quot;What Does It Mean to Build Knowledge Systematically?&amp;quot;&quot;/&gt;&lt;property id=&quot;20307&quot; value=&quot;319&quot;/&gt;&lt;/object&gt;&lt;object type=&quot;3&quot; unique_id=&quot;10247&quot;&gt;&lt;property id=&quot;20148&quot; value=&quot;5&quot;/&gt;&lt;property id=&quot;20300&quot; value=&quot;Slide 64 - &amp;quot;CKLA Systematically Builds Knowledge&amp;#x0D;&amp;#x0A;&amp;quot;&quot;/&gt;&lt;property id=&quot;20307&quot; value=&quot;320&quot;/&gt;&lt;/object&gt;&lt;object type=&quot;3&quot; unique_id=&quot;10248&quot;&gt;&lt;property id=&quot;20148&quot; value=&quot;5&quot;/&gt;&lt;property id=&quot;20300&quot; value=&quot;Slide 65 - &amp;quot;What We Know&amp;quot;&quot;/&gt;&lt;property id=&quot;20307&quot; value=&quot;321&quot;/&gt;&lt;/object&gt;&lt;object type=&quot;3&quot; unique_id=&quot;10249&quot;&gt;&lt;property id=&quot;20148&quot; value=&quot;5&quot;/&gt;&lt;property id=&quot;20300&quot; value=&quot;Slide 66 - &amp;quot;Coherence&amp;quot;&quot;/&gt;&lt;property id=&quot;20307&quot; value=&quot;322&quot;/&gt;&lt;/object&gt;&lt;object type=&quot;3&quot; unique_id=&quot;10250&quot;&gt;&lt;property id=&quot;20148&quot; value=&quot;5&quot;/&gt;&lt;property id=&quot;20300&quot; value=&quot;Slide 67 - &amp;quot;Systematic Knowledge Building&amp;quot;&quot;/&gt;&lt;property id=&quot;20307&quot; value=&quot;323&quot;/&gt;&lt;/object&gt;&lt;object type=&quot;3&quot; unique_id=&quot;10251&quot;&gt;&lt;property id=&quot;20148&quot; value=&quot;5&quot;/&gt;&lt;property id=&quot;20300&quot; value=&quot;Slide 68 - &amp;quot;CKLA Stays On Topic To Foster The Most Efficient Word Learning &amp;quot;&quot;/&gt;&lt;property id=&quot;20307&quot; value=&quot;324&quot;/&gt;&lt;/object&gt;&lt;object type=&quot;3&quot; unique_id=&quot;10252&quot;&gt;&lt;property id=&quot;20148&quot; value=&quot;5&quot;/&gt;&lt;property id=&quot;20300&quot; value=&quot;Slide 69&quot;/&gt;&lt;property id=&quot;20307&quot; value=&quot;325&quot;/&gt;&lt;/object&gt;&lt;object type=&quot;3&quot; unique_id=&quot;10253&quot;&gt;&lt;property id=&quot;20148&quot; value=&quot;5&quot;/&gt;&lt;property id=&quot;20300&quot; value=&quot;Slide 70 - &amp;quot;What We Know&amp;quot;&quot;/&gt;&lt;property id=&quot;20307&quot; value=&quot;326&quot;/&gt;&lt;/object&gt;&lt;object type=&quot;3&quot; unique_id=&quot;10256&quot;&gt;&lt;property id=&quot;20148&quot; value=&quot;5&quot;/&gt;&lt;property id=&quot;20300&quot; value=&quot;Slide 80 - &amp;quot;Sections 3 &amp;amp; 4&amp;quot;&quot;/&gt;&lt;property id=&quot;20307&quot; value=&quot;329&quot;/&gt;&lt;/object&gt;&lt;object type=&quot;3&quot; unique_id=&quot;10257&quot;&gt;&lt;property id=&quot;20148&quot; value=&quot;5&quot;/&gt;&lt;property id=&quot;20300&quot; value=&quot;Slide 81 - &amp;quot;Systematic Knowledge Building&amp;quot;&quot;/&gt;&lt;property id=&quot;20307&quot; value=&quot;330&quot;/&gt;&lt;/object&gt;&lt;object type=&quot;3&quot; unique_id=&quot;10258&quot;&gt;&lt;property id=&quot;20148&quot; value=&quot;5&quot;/&gt;&lt;property id=&quot;20300&quot; value=&quot;Slide 82 - &amp;quot;Leveling the Playing Field&amp;quot;&quot;/&gt;&lt;property id=&quot;20307&quot; value=&quot;331&quot;/&gt;&lt;/object&gt;&lt;object type=&quot;3&quot; unique_id=&quot;10259&quot;&gt;&lt;property id=&quot;20148&quot; value=&quot;5&quot;/&gt;&lt;property id=&quot;20300&quot; value=&quot;Slide 83 - &amp;quot;Session 3&amp;quot;&quot;/&gt;&lt;property id=&quot;20307&quot; value=&quot;332&quot;/&gt;&lt;/object&gt;&lt;object type=&quot;3&quot; unique_id=&quot;10260&quot;&gt;&lt;property id=&quot;20148&quot; value=&quot;5&quot;/&gt;&lt;property id=&quot;20300&quot; value=&quot;Slide 84 - &amp;quot;Objectives&amp;quot;&quot;/&gt;&lt;property id=&quot;20307&quot; value=&quot;333&quot;/&gt;&lt;/object&gt;&lt;object type=&quot;3&quot; unique_id=&quot;10261&quot;&gt;&lt;property id=&quot;20148&quot; value=&quot;5&quot;/&gt;&lt;property id=&quot;20300&quot; value=&quot;Slide 85 - &amp;quot;CKLA Materials&amp;quot;&quot;/&gt;&lt;property id=&quot;20307&quot; value=&quot;334&quot;/&gt;&lt;/object&gt;&lt;object type=&quot;3&quot; unique_id=&quot;10262&quot;&gt;&lt;property id=&quot;20148&quot; value=&quot;5&quot;/&gt;&lt;property id=&quot;20300&quot; value=&quot;Slide 86 - &amp;quot;Tell It Again! Read Aloud Anthology&amp;quot;&quot;/&gt;&lt;property id=&quot;20307&quot; value=&quot;335&quot;/&gt;&lt;/object&gt;&lt;object type=&quot;3&quot; unique_id=&quot;10263&quot;&gt;&lt;property id=&quot;20148&quot; value=&quot;5&quot;/&gt;&lt;property id=&quot;20300&quot; value=&quot;Slide 87&quot;/&gt;&lt;property id=&quot;20307&quot; value=&quot;336&quot;/&gt;&lt;/object&gt;&lt;object type=&quot;3&quot; unique_id=&quot;10264&quot;&gt;&lt;property id=&quot;20148&quot; value=&quot;5&quot;/&gt;&lt;property id=&quot;20300&quot; value=&quot;Slide 88 - &amp;quot;Materials Scavenger Hunt&amp;quot;&quot;/&gt;&lt;property id=&quot;20307&quot; value=&quot;337&quot;/&gt;&lt;/object&gt;&lt;object type=&quot;3&quot; unique_id=&quot;10265&quot;&gt;&lt;property id=&quot;20148&quot; value=&quot;5&quot;/&gt;&lt;property id=&quot;20300&quot; value=&quot;Slide 89 - &amp;quot;Sharing our Findings: &amp;#x0D;&amp;#x0A;The Alignment Chart&amp;quot;&quot;/&gt;&lt;property id=&quot;20307&quot; value=&quot;338&quot;/&gt;&lt;/object&gt;&lt;object type=&quot;3&quot; unique_id=&quot;10266&quot;&gt;&lt;property id=&quot;20148&quot; value=&quot;5&quot;/&gt;&lt;property id=&quot;20300&quot; value=&quot;Slide 90 - &amp;quot;Sharing our Findings:&amp;#x0D;&amp;#x0A;Domain Background Knowledge&amp;quot;&quot;/&gt;&lt;property id=&quot;20307&quot; value=&quot;339&quot;/&gt;&lt;/object&gt;&lt;object type=&quot;3&quot; unique_id=&quot;10267&quot;&gt;&lt;property id=&quot;20148&quot; value=&quot;5&quot;/&gt;&lt;property id=&quot;20300&quot; value=&quot;Slide 91 - &amp;quot;Sharing our Findings:&amp;#x0D;&amp;#x0A;Core Vocabulary&amp;quot;&quot;/&gt;&lt;property id=&quot;20307&quot; value=&quot;340&quot;/&gt;&lt;/object&gt;&lt;object type=&quot;3&quot; unique_id=&quot;10268&quot;&gt;&lt;property id=&quot;20148&quot; value=&quot;5&quot;/&gt;&lt;property id=&quot;20300&quot; value=&quot;Slide 92 - &amp;quot;Sharing our Findings:&amp;#x0D;&amp;#x0A;Day-by-Day Pacing Calendar&amp;quot;&quot;/&gt;&lt;property id=&quot;20307&quot; value=&quot;341&quot;/&gt;&lt;/object&gt;&lt;object type=&quot;3&quot; unique_id=&quot;10269&quot;&gt;&lt;property id=&quot;20148&quot; value=&quot;5&quot;/&gt;&lt;property id=&quot;20300&quot; value=&quot;Slide 93 - &amp;quot;Sharing our Findings: &amp;#x0D;&amp;#x0A;Recommended Resources&amp;quot;&quot;/&gt;&lt;property id=&quot;20307&quot; value=&quot;342&quot;/&gt;&lt;/object&gt;&lt;object type=&quot;3&quot; unique_id=&quot;10270&quot;&gt;&lt;property id=&quot;20148&quot; value=&quot;5&quot;/&gt;&lt;property id=&quot;20300&quot; value=&quot;Slide 94 - &amp;quot;Sharing our Findings: &amp;#x0D;&amp;#x0A;Parent Take Home Letters&amp;quot;&quot;/&gt;&lt;property id=&quot;20307&quot; value=&quot;343&quot;/&gt;&lt;/object&gt;&lt;object type=&quot;3&quot; unique_id=&quot;10271&quot;&gt;&lt;property id=&quot;20148&quot; value=&quot;5&quot;/&gt;&lt;property id=&quot;20300&quot; value=&quot;Slide 95 - &amp;quot;Sharing our Findings: &amp;#x0D;&amp;#x0A;Domain Assessment&amp;quot;&quot;/&gt;&lt;property id=&quot;20307&quot; value=&quot;344&quot;/&gt;&lt;/object&gt;&lt;object type=&quot;3&quot; unique_id=&quot;10272&quot;&gt;&lt;property id=&quot;20148&quot; value=&quot;5&quot;/&gt;&lt;property id=&quot;20300&quot; value=&quot;Slide 96 - &amp;quot;The Components of a Read-Aloud&amp;quot;&quot;/&gt;&lt;property id=&quot;20307&quot; value=&quot;345&quot;/&gt;&lt;/object&gt;&lt;object type=&quot;3&quot; unique_id=&quot;10273&quot;&gt;&lt;property id=&quot;20148&quot; value=&quot;5&quot;/&gt;&lt;property id=&quot;20300&quot; value=&quot;Slide 97 - &amp;quot;Taking a Closer Look at &amp;#x0D;&amp;#x0A;Listening and Learning Lessons&amp;quot;&quot;/&gt;&lt;property id=&quot;20307&quot; value=&quot;346&quot;/&gt;&lt;/object&gt;&lt;object type=&quot;3&quot; unique_id=&quot;10274&quot;&gt;&lt;property id=&quot;20148&quot; value=&quot;5&quot;/&gt;&lt;property id=&quot;20300&quot; value=&quot;Slide 98 - &amp;quot;Lesson Overview&amp;quot;&quot;/&gt;&lt;property id=&quot;20307&quot; value=&quot;347&quot;/&gt;&lt;/object&gt;&lt;object type=&quot;3&quot; unique_id=&quot;10275&quot;&gt;&lt;property id=&quot;20148&quot; value=&quot;5&quot;/&gt;&lt;property id=&quot;20300&quot; value=&quot;Slide 99 - &amp;quot;Lesson Overview&amp;quot;&quot;/&gt;&lt;property id=&quot;20307&quot; value=&quot;348&quot;/&gt;&lt;/object&gt;&lt;object type=&quot;3&quot; unique_id=&quot;10276&quot;&gt;&lt;property id=&quot;20148&quot; value=&quot;5&quot;/&gt;&lt;property id=&quot;20300&quot; value=&quot;Slide 100 - &amp;quot;Introducing the Read-Aloud&amp;quot;&quot;/&gt;&lt;property id=&quot;20307&quot; value=&quot;349&quot;/&gt;&lt;/object&gt;&lt;object type=&quot;3&quot; unique_id=&quot;10277&quot;&gt;&lt;property id=&quot;20148&quot; value=&quot;5&quot;/&gt;&lt;property id=&quot;20300&quot; value=&quot;Slide 101 - &amp;quot;Introducing a Read-Aloud&amp;quot;&quot;/&gt;&lt;property id=&quot;20307&quot; value=&quot;350&quot;/&gt;&lt;/object&gt;&lt;object type=&quot;3&quot; unique_id=&quot;10278&quot;&gt;&lt;property id=&quot;20148&quot; value=&quot;5&quot;/&gt;&lt;property id=&quot;20300&quot; value=&quot;Slide 102 - &amp;quot;Introduction Activities&amp;quot;&quot;/&gt;&lt;property id=&quot;20307&quot; value=&quot;351&quot;/&gt;&lt;/object&gt;&lt;object type=&quot;3&quot; unique_id=&quot;10279&quot;&gt;&lt;property id=&quot;20148&quot; value=&quot;5&quot;/&gt;&lt;property id=&quot;20300&quot; value=&quot;Slide 103 - &amp;quot;Presenting the Read-Aloud&amp;quot;&quot;/&gt;&lt;property id=&quot;20307&quot; value=&quot;352&quot;/&gt;&lt;/object&gt;&lt;object type=&quot;3&quot; unique_id=&quot;10280&quot;&gt;&lt;property id=&quot;20148&quot; value=&quot;5&quot;/&gt;&lt;property id=&quot;20300&quot; value=&quot;Slide 104 - &amp;quot;Presenting the Read Aloud&amp;quot;&quot;/&gt;&lt;property id=&quot;20307&quot; value=&quot;353&quot;/&gt;&lt;/object&gt;&lt;object type=&quot;3&quot; unique_id=&quot;10281&quot;&gt;&lt;property id=&quot;20148&quot; value=&quot;5&quot;/&gt;&lt;property id=&quot;20300&quot; value=&quot;Slide 105 - &amp;quot;Discussing the Read-Aloud&amp;quot;&quot;/&gt;&lt;property id=&quot;20307&quot; value=&quot;354&quot;/&gt;&lt;/object&gt;&lt;object type=&quot;3&quot; unique_id=&quot;10282&quot;&gt;&lt;property id=&quot;20148&quot; value=&quot;5&quot;/&gt;&lt;property id=&quot;20300&quot; value=&quot;Slide 106 - &amp;quot;Comprehension Questions&amp;quot;&quot;/&gt;&lt;property id=&quot;20307&quot; value=&quot;355&quot;/&gt;&lt;/object&gt;&lt;object type=&quot;3&quot; unique_id=&quot;10283&quot;&gt;&lt;property id=&quot;20148&quot; value=&quot;5&quot;/&gt;&lt;property id=&quot;20300&quot; value=&quot;Slide 107 - &amp;quot;Word Work Exercises&amp;quot;&quot;/&gt;&lt;property id=&quot;20307&quot; value=&quot;356&quot;/&gt;&lt;/object&gt;&lt;object type=&quot;3&quot; unique_id=&quot;10284&quot;&gt;&lt;property id=&quot;20148&quot; value=&quot;5&quot;/&gt;&lt;property id=&quot;20300&quot; value=&quot;Slide 108 - &amp;quot;Steps for Word Work&amp;quot;&quot;/&gt;&lt;property id=&quot;20307&quot; value=&quot;357&quot;/&gt;&lt;/object&gt;&lt;object type=&quot;3&quot; unique_id=&quot;10285&quot;&gt;&lt;property id=&quot;20148&quot; value=&quot;5&quot;/&gt;&lt;property id=&quot;20300&quot; value=&quot;Slide 109 - &amp;quot;Extension Activities&amp;quot;&quot;/&gt;&lt;property id=&quot;20307&quot; value=&quot;358&quot;/&gt;&lt;/object&gt;&lt;object type=&quot;3&quot; unique_id=&quot;10286&quot;&gt;&lt;property id=&quot;20148&quot; value=&quot;5&quot;/&gt;&lt;property id=&quot;20300&quot; value=&quot;Slide 110 - &amp;quot;Extension Activities&amp;quot;&quot;/&gt;&lt;property id=&quot;20307&quot; value=&quot;359&quot;/&gt;&lt;/object&gt;&lt;object type=&quot;3&quot; unique_id=&quot;10287&quot;&gt;&lt;property id=&quot;20148&quot; value=&quot;5&quot;/&gt;&lt;property id=&quot;20300&quot; value=&quot;Slide 111 - &amp;quot;Listening and Learning in Action&amp;quot;&quot;/&gt;&lt;property id=&quot;20307&quot; value=&quot;360&quot;/&gt;&lt;/object&gt;&lt;object type=&quot;3&quot; unique_id=&quot;10288&quot;&gt;&lt;property id=&quot;20148&quot; value=&quot;5&quot;/&gt;&lt;property id=&quot;20300&quot; value=&quot;Slide 112 - &amp;quot;Framing the Activity&amp;quot;&quot;/&gt;&lt;property id=&quot;20307&quot; value=&quot;361&quot;/&gt;&lt;/object&gt;&lt;object type=&quot;3&quot; unique_id=&quot;10289&quot;&gt;&lt;property id=&quot;20148&quot; value=&quot;5&quot;/&gt;&lt;property id=&quot;20300&quot; value=&quot;Slide 113 - &amp;quot;Introducing the Read-Aloud: &amp;#x0D;&amp;#x0A;Tug-of-War&amp;quot;&quot;/&gt;&lt;property id=&quot;20307&quot; value=&quot;362&quot;/&gt;&lt;/object&gt;&lt;object type=&quot;3&quot; unique_id=&quot;10290&quot;&gt;&lt;property id=&quot;20148&quot; value=&quot;5&quot;/&gt;&lt;property id=&quot;20300&quot; value=&quot;Slide 114 - &amp;quot;Turn and Talk&amp;quot;&quot;/&gt;&lt;property id=&quot;20307&quot; value=&quot;363&quot;/&gt;&lt;/object&gt;&lt;object type=&quot;3&quot; unique_id=&quot;10291&quot;&gt;&lt;property id=&quot;20148&quot; value=&quot;5&quot;/&gt;&lt;property id=&quot;20300&quot; value=&quot;Slide 115 - &amp;quot;Presenting the Read-Aloud: &amp;#x0D;&amp;#x0A;Tug-of-War&amp;quot;&quot;/&gt;&lt;property id=&quot;20307&quot; value=&quot;364&quot;/&gt;&lt;/object&gt;&lt;object type=&quot;3&quot; unique_id=&quot;10292&quot;&gt;&lt;property id=&quot;20148&quot; value=&quot;5&quot;/&gt;&lt;property id=&quot;20300&quot; value=&quot;Slide 116 - &amp;quot;Pair Verbal Fluency&amp;quot;&quot;/&gt;&lt;property id=&quot;20307&quot; value=&quot;365&quot;/&gt;&lt;/object&gt;&lt;object type=&quot;3&quot; unique_id=&quot;10293&quot;&gt;&lt;property id=&quot;20148&quot; value=&quot;5&quot;/&gt;&lt;property id=&quot;20300&quot; value=&quot;Slide 117 - &amp;quot;Discussing the Read-Aloud: &amp;#x0D;&amp;#x0A;Tug-of-War&amp;quot;&quot;/&gt;&lt;property id=&quot;20307&quot; value=&quot;366&quot;/&gt;&lt;/object&gt;&lt;object type=&quot;3&quot; unique_id=&quot;10294&quot;&gt;&lt;property id=&quot;20148&quot; value=&quot;5&quot;/&gt;&lt;property id=&quot;20300&quot; value=&quot;Slide 118 - &amp;quot;Viewing Implementation &amp;#x0D;&amp;#x0A;Through a Different Lens&amp;quot;&quot;/&gt;&lt;property id=&quot;20307&quot; value=&quot;367&quot;/&gt;&lt;/object&gt;&lt;object type=&quot;3&quot; unique_id=&quot;10295&quot;&gt;&lt;property id=&quot;20148&quot; value=&quot;5&quot;/&gt;&lt;property id=&quot;20300&quot; value=&quot;Slide 119 - &amp;quot;Step 1: Lesson Review&amp;quot;&quot;/&gt;&lt;property id=&quot;20307&quot; value=&quot;368&quot;/&gt;&lt;/object&gt;&lt;object type=&quot;3&quot; unique_id=&quot;10296&quot;&gt;&lt;property id=&quot;20148&quot; value=&quot;5&quot;/&gt;&lt;property id=&quot;20300&quot; value=&quot;Slide 120 - &amp;quot;Step 2: Watch and Annotate &amp;quot;&quot;/&gt;&lt;property id=&quot;20307&quot; value=&quot;369&quot;/&gt;&lt;/object&gt;&lt;object type=&quot;3&quot; unique_id=&quot;10297&quot;&gt;&lt;property id=&quot;20148&quot; value=&quot;5&quot;/&gt;&lt;property id=&quot;20300&quot; value=&quot;Slide 121 - &amp;quot;Step 3: Table Sharing&amp;quot;&quot;/&gt;&lt;property id=&quot;20307&quot; value=&quot;370&quot;/&gt;&lt;/object&gt;&lt;object type=&quot;3&quot; unique_id=&quot;10298&quot;&gt;&lt;property id=&quot;20148&quot; value=&quot;5&quot;/&gt;&lt;property id=&quot;20300&quot; value=&quot;Slide 122 - &amp;quot;Supporting All Learners&amp;quot;&quot;/&gt;&lt;property id=&quot;20307&quot; value=&quot;371&quot;/&gt;&lt;/object&gt;&lt;object type=&quot;3&quot; unique_id=&quot;10299&quot;&gt;&lt;property id=&quot;20148&quot; value=&quot;5&quot;/&gt;&lt;property id=&quot;20300&quot; value=&quot;Slide 123 - &amp;quot;Resources: Supplemental Guide&amp;quot;&quot;/&gt;&lt;property id=&quot;20307&quot; value=&quot;372&quot;/&gt;&lt;/object&gt;&lt;object type=&quot;3&quot; unique_id=&quot;10300&quot;&gt;&lt;property id=&quot;20148&quot; value=&quot;5&quot;/&gt;&lt;property id=&quot;20300&quot; value=&quot;Slide 124 - &amp;quot;Modified Read-Alouds&amp;quot;&quot;/&gt;&lt;property id=&quot;20307&quot; value=&quot;373&quot;/&gt;&lt;/object&gt;&lt;object type=&quot;3&quot; unique_id=&quot;10301&quot;&gt;&lt;property id=&quot;20148&quot; value=&quot;5&quot;/&gt;&lt;property id=&quot;20300&quot; value=&quot;Slide 125 - &amp;quot;Vocabulary Charts&amp;quot;&quot;/&gt;&lt;property id=&quot;20307&quot; value=&quot;374&quot;/&gt;&lt;/object&gt;&lt;object type=&quot;3&quot; unique_id=&quot;10302&quot;&gt;&lt;property id=&quot;20148&quot; value=&quot;5&quot;/&gt;&lt;property id=&quot;20300&quot; value=&quot;Slide 126 - &amp;quot;Activities&amp;quot;&quot;/&gt;&lt;property id=&quot;20307&quot; value=&quot;375&quot;/&gt;&lt;/object&gt;&lt;object type=&quot;3&quot; unique_id=&quot;10303&quot;&gt;&lt;property id=&quot;20148&quot; value=&quot;5&quot;/&gt;&lt;property id=&quot;20300&quot; value=&quot;Slide 127 - &amp;quot;Transitional Supplemental Guide&amp;quot;&quot;/&gt;&lt;property id=&quot;20307&quot; value=&quot;376&quot;/&gt;&lt;/object&gt;&lt;object type=&quot;3&quot; unique_id=&quot;10304&quot;&gt;&lt;property id=&quot;20148&quot; value=&quot;5&quot;/&gt;&lt;property id=&quot;20300&quot; value=&quot;Slide 128 - &amp;quot;Transitional Supplemental Guide&amp;quot;&quot;/&gt;&lt;property id=&quot;20307&quot; value=&quot;377&quot;/&gt;&lt;/object&gt;&lt;object type=&quot;3&quot; unique_id=&quot;10305&quot;&gt;&lt;property id=&quot;20148&quot; value=&quot;5&quot;/&gt;&lt;property id=&quot;20300&quot; value=&quot;Slide 130 - &amp;quot;A Comparison: L&amp;amp;L Anthology  &amp;amp; the Supplemental Guide&amp;quot;&quot;/&gt;&lt;property id=&quot;20307&quot; value=&quot;378&quot;/&gt;&lt;/object&gt;&lt;object type=&quot;3&quot; unique_id=&quot;10306&quot;&gt;&lt;property id=&quot;20148&quot; value=&quot;5&quot;/&gt;&lt;property id=&quot;20300&quot; value=&quot;Slide 131&quot;/&gt;&lt;property id=&quot;20307&quot; value=&quot;379&quot;/&gt;&lt;/object&gt;&lt;object type=&quot;3&quot; unique_id=&quot;10307&quot;&gt;&lt;property id=&quot;20148&quot; value=&quot;5&quot;/&gt;&lt;property id=&quot;20300&quot; value=&quot;Slide 129&quot;/&gt;&lt;property id=&quot;20307&quot; value=&quot;380&quot;/&gt;&lt;/object&gt;&lt;object type=&quot;3&quot; unique_id=&quot;10308&quot;&gt;&lt;property id=&quot;20148&quot; value=&quot;5&quot;/&gt;&lt;property id=&quot;20300&quot; value=&quot;Slide 132 - &amp;quot;Reflection:  Listening  and Learning&amp;quot;&quot;/&gt;&lt;property id=&quot;20307&quot; value=&quot;381&quot;/&gt;&lt;/object&gt;&lt;object type=&quot;3&quot; unique_id=&quot;10309&quot;&gt;&lt;property id=&quot;20148&quot; value=&quot;5&quot;/&gt;&lt;property id=&quot;20300&quot; value=&quot;Slide 133 - &amp;quot;Core Knowledge Language Arts&amp;quot;&quot;/&gt;&lt;property id=&quot;20307&quot; value=&quot;382&quot;/&gt;&lt;/object&gt;&lt;object type=&quot;3&quot; unique_id=&quot;10310&quot;&gt;&lt;property id=&quot;20148&quot; value=&quot;5&quot;/&gt;&lt;property id=&quot;20300&quot; value=&quot;Slide 134 - &amp;quot;&amp;#x0D;&amp;#x0A;Online Parking Lot&amp;quot;&quot;/&gt;&lt;property id=&quot;20307&quot; value=&quot;383&quot;/&gt;&lt;/object&gt;&lt;object type=&quot;3&quot; unique_id=&quot;10311&quot;&gt;&lt;property id=&quot;20148&quot; value=&quot;5&quot;/&gt;&lt;property id=&quot;20300&quot; value=&quot;Slide 135 - &amp;quot;Objectives&amp;quot;&quot;/&gt;&lt;property id=&quot;20307&quot; value=&quot;384&quot;/&gt;&lt;/object&gt;&lt;object type=&quot;3&quot; unique_id=&quot;10312&quot;&gt;&lt;property id=&quot;20148&quot; value=&quot;5&quot;/&gt;&lt;property id=&quot;20300&quot; value=&quot;Slide 136 - &amp;quot;Skills Strand Design Principle Review&amp;quot;&quot;/&gt;&lt;property id=&quot;20307&quot; value=&quot;385&quot;/&gt;&lt;/object&gt;&lt;object type=&quot;3&quot; unique_id=&quot;10313&quot;&gt;&lt;property id=&quot;20148&quot; value=&quot;5&quot;/&gt;&lt;property id=&quot;20300&quot; value=&quot;Slide 137 - &amp;quot;Skills Stand Teacher Materials&amp;quot;&quot;/&gt;&lt;property id=&quot;20307&quot; value=&quot;386&quot;/&gt;&lt;/object&gt;&lt;object type=&quot;3&quot; unique_id=&quot;10314&quot;&gt;&lt;property id=&quot;20148&quot; value=&quot;5&quot;/&gt;&lt;property id=&quot;20300&quot; value=&quot;Slide 138 - &amp;quot;Teacher Guide&amp;quot;&quot;/&gt;&lt;property id=&quot;20307&quot; value=&quot;387&quot;/&gt;&lt;/object&gt;&lt;object type=&quot;3&quot; unique_id=&quot;10315&quot;&gt;&lt;property id=&quot;20148&quot; value=&quot;5&quot;/&gt;&lt;property id=&quot;20300&quot; value=&quot;Slide 139 - &amp;quot;Big Books&amp;quot;&quot;/&gt;&lt;property id=&quot;20307&quot; value=&quot;388&quot;/&gt;&lt;/object&gt;&lt;object type=&quot;3&quot; unique_id=&quot;10316&quot;&gt;&lt;property id=&quot;20148&quot; value=&quot;5&quot;/&gt;&lt;property id=&quot;20300&quot; value=&quot;Slide 140 - &amp;quot;Sound Posters &amp;amp; Cards&amp;quot;&quot;/&gt;&lt;property id=&quot;20307&quot; value=&quot;389&quot;/&gt;&lt;/object&gt;&lt;object type=&quot;3&quot; unique_id=&quot;10317&quot;&gt;&lt;property id=&quot;20148&quot; value=&quot;5&quot;/&gt;&lt;property id=&quot;20300&quot; value=&quot;Slide 141 - &amp;quot;Code Flip Books &amp;amp; &amp;#x0D;&amp;#x0A;Letter Cards&amp;quot;&quot;/&gt;&lt;property id=&quot;20307&quot; value=&quot;390&quot;/&gt;&lt;/object&gt;&lt;object type=&quot;3&quot; unique_id=&quot;10318&quot;&gt;&lt;property id=&quot;20148&quot; value=&quot;5&quot;/&gt;&lt;property id=&quot;20300&quot; value=&quot;Slide 142 - &amp;quot;Large Card Letters&amp;quot;&quot;/&gt;&lt;property id=&quot;20307&quot; value=&quot;391&quot;/&gt;&lt;/object&gt;&lt;object type=&quot;3&quot; unique_id=&quot;10319&quot;&gt;&lt;property id=&quot;20148&quot; value=&quot;5&quot;/&gt;&lt;property id=&quot;20300&quot; value=&quot;Slide 143 - &amp;quot;Blending Picture Cards&amp;quot;&quot;/&gt;&lt;property id=&quot;20307&quot; value=&quot;392&quot;/&gt;&lt;/object&gt;&lt;object type=&quot;3&quot; unique_id=&quot;10320&quot;&gt;&lt;property id=&quot;20148&quot; value=&quot;5&quot;/&gt;&lt;property id=&quot;20300&quot; value=&quot;Slide 144 - &amp;quot;Timeline Posters and Cards&amp;quot;&quot;/&gt;&lt;property id=&quot;20307&quot; value=&quot;393&quot;/&gt;&lt;/object&gt;&lt;object type=&quot;3&quot; unique_id=&quot;10321&quot;&gt;&lt;property id=&quot;20148&quot; value=&quot;5&quot;/&gt;&lt;property id=&quot;20300&quot; value=&quot;Slide 145 - &amp;quot;Skills Strand Student Materials&amp;quot;&quot;/&gt;&lt;property id=&quot;20307&quot; value=&quot;394&quot;/&gt;&lt;/object&gt;&lt;object type=&quot;3&quot; unique_id=&quot;10322&quot;&gt;&lt;property id=&quot;20148&quot; value=&quot;5&quot;/&gt;&lt;property id=&quot;20300&quot; value=&quot;Slide 146 - &amp;quot;Student Workbooks&amp;quot;&quot;/&gt;&lt;property id=&quot;20307&quot; value=&quot;395&quot;/&gt;&lt;/object&gt;&lt;object type=&quot;3&quot; unique_id=&quot;10323&quot;&gt;&lt;property id=&quot;20148&quot; value=&quot;5&quot;/&gt;&lt;property id=&quot;20300&quot; value=&quot;Slide 147 - &amp;quot;Student Readers&amp;quot;&quot;/&gt;&lt;property id=&quot;20307&quot; value=&quot;396&quot;/&gt;&lt;/object&gt;&lt;object type=&quot;3&quot; unique_id=&quot;10324&quot;&gt;&lt;property id=&quot;20148&quot; value=&quot;5&quot;/&gt;&lt;property id=&quot;20300&quot; value=&quot;Slide 148 - &amp;quot;Chaining Folders &amp;amp; &amp;#x0D;&amp;#x0A;Small Letter Cards&amp;quot;&quot;/&gt;&lt;property id=&quot;20307&quot; value=&quot;397&quot;/&gt;&lt;/object&gt;&lt;object type=&quot;3&quot; unique_id=&quot;10325&quot;&gt;&lt;property id=&quot;20148&quot; value=&quot;5&quot;/&gt;&lt;property id=&quot;20300&quot; value=&quot;Slide 149 - &amp;quot;Additional Support Materials&amp;quot;&quot;/&gt;&lt;property id=&quot;20307&quot; value=&quot;398&quot;/&gt;&lt;/object&gt;&lt;object type=&quot;3&quot; unique_id=&quot;10326&quot;&gt;&lt;property id=&quot;20148&quot; value=&quot;5&quot;/&gt;&lt;property id=&quot;20300&quot; value=&quot;Slide 150 - &amp;quot;The Skills Strand &amp;#x0D;&amp;#x0A;Teacher Guide Components&amp;quot;&quot;/&gt;&lt;property id=&quot;20307&quot; value=&quot;399&quot;/&gt;&lt;/object&gt;&lt;object type=&quot;3&quot; unique_id=&quot;10327&quot;&gt;&lt;property id=&quot;20148&quot; value=&quot;5&quot;/&gt;&lt;property id=&quot;20300&quot; value=&quot;Slide 151 - &amp;quot; Unpacking the &amp;#x0D;&amp;#x0A;Skills Strand Teacher Guide  &amp;quot;&quot;/&gt;&lt;property id=&quot;20307&quot; value=&quot;400&quot;/&gt;&lt;/object&gt;&lt;object type=&quot;3&quot; unique_id=&quot;10328&quot;&gt;&lt;property id=&quot;20148&quot; value=&quot;5&quot;/&gt;&lt;property id=&quot;20300&quot; value=&quot;Slide 152 - &amp;quot;Activity: Unpacking the Teacher Guide&amp;quot;&quot;/&gt;&lt;property id=&quot;20307&quot; value=&quot;401&quot;/&gt;&lt;/object&gt;&lt;object type=&quot;3&quot; unique_id=&quot;10329&quot;&gt;&lt;property id=&quot;20148&quot; value=&quot;5&quot;/&gt;&lt;property id=&quot;20300&quot; value=&quot;Slide 153 - &amp;quot;Debrief on the Skills Strand &amp;#x0D;&amp;#x0A;Teacher’s Guide&amp;quot;&quot;/&gt;&lt;property id=&quot;20307&quot; value=&quot;402&quot;/&gt;&lt;/object&gt;&lt;object type=&quot;3&quot; unique_id=&quot;10330&quot;&gt;&lt;property id=&quot;20148&quot; value=&quot;5&quot;/&gt;&lt;property id=&quot;20300&quot; value=&quot;Slide 154 - &amp;quot;Session 5&amp;quot;&quot;/&gt;&lt;property id=&quot;20307&quot; value=&quot;403&quot;/&gt;&lt;/object&gt;&lt;object type=&quot;3&quot; unique_id=&quot;10331&quot;&gt;&lt;property id=&quot;20148&quot; value=&quot;5&quot;/&gt;&lt;property id=&quot;20300&quot; value=&quot;Slide 155 - &amp;quot;Station 1&amp;quot;&quot;/&gt;&lt;property id=&quot;20307&quot; value=&quot;404&quot;/&gt;&lt;/object&gt;&lt;object type=&quot;3&quot; unique_id=&quot;10332&quot;&gt;&lt;property id=&quot;20148&quot; value=&quot;5&quot;/&gt;&lt;property id=&quot;20300&quot; value=&quot;Slide 156 - &amp;quot;Decodable Words Display&amp;quot;&quot;/&gt;&lt;property id=&quot;20307&quot; value=&quot;405&quot;/&gt;&lt;/object&gt;&lt;object type=&quot;3&quot; unique_id=&quot;10333&quot;&gt;&lt;property id=&quot;20148&quot; value=&quot;5&quot;/&gt;&lt;property id=&quot;20300&quot; value=&quot;Slide 157 - &amp;quot;First Grade&amp;quot;&quot;/&gt;&lt;property id=&quot;20307&quot; value=&quot;406&quot;/&gt;&lt;/object&gt;&lt;object type=&quot;3&quot; unique_id=&quot;10334&quot;&gt;&lt;property id=&quot;20148&quot; value=&quot;5&quot;/&gt;&lt;property id=&quot;20300&quot; value=&quot;Slide 158 - &amp;quot;Skills: Sounds and Spellings Chart&amp;quot;&quot;/&gt;&lt;property id=&quot;20307&quot; value=&quot;407&quot;/&gt;&lt;/object&gt;&lt;object type=&quot;3&quot; unique_id=&quot;10335&quot;&gt;&lt;property id=&quot;20148&quot; value=&quot;5&quot;/&gt;&lt;property id=&quot;20300&quot; value=&quot;Slide 159 - &amp;quot;Tricky Word Wall&amp;quot;&quot;/&gt;&lt;property id=&quot;20307&quot; value=&quot;408&quot;/&gt;&lt;/object&gt;&lt;object type=&quot;3&quot; unique_id=&quot;10336&quot;&gt;&lt;property id=&quot;20148&quot; value=&quot;5&quot;/&gt;&lt;property id=&quot;20300&quot; value=&quot;Slide 160 - &amp;quot;Human Body Domain Concept/Vocabulary Wall&amp;quot;&quot;/&gt;&lt;property id=&quot;20307&quot; value=&quot;409&quot;/&gt;&lt;/object&gt;&lt;object type=&quot;3&quot; unique_id=&quot;10337&quot;&gt;&lt;property id=&quot;20148&quot; value=&quot;5&quot;/&gt;&lt;property id=&quot;20300&quot; value=&quot;Slide 161 - &amp;quot;Domain Organization and Storage&amp;quot;&quot;/&gt;&lt;property id=&quot;20307&quot; value=&quot;410&quot;/&gt;&lt;/object&gt;&lt;object type=&quot;3&quot; unique_id=&quot;10338&quot;&gt;&lt;property id=&quot;20148&quot; value=&quot;5&quot;/&gt;&lt;property id=&quot;20300&quot; value=&quot;Slide 162 - &amp;quot;Easy Material Access with Seat Sacks &amp;quot;&quot;/&gt;&lt;property id=&quot;20307&quot; value=&quot;411&quot;/&gt;&lt;/object&gt;&lt;object type=&quot;3&quot; unique_id=&quot;10339&quot;&gt;&lt;property id=&quot;20148&quot; value=&quot;5&quot;/&gt;&lt;property id=&quot;20300&quot; value=&quot;Slide 163 - &amp;quot;Pyramid Pantry Read Aloud&amp;#x0D;&amp;#x0A;Images displayed on Smart Board&amp;quot;&quot;/&gt;&lt;property id=&quot;20307&quot; value=&quot;412&quot;/&gt;&lt;/object&gt;&lt;object type=&quot;3&quot; unique_id=&quot;10340&quot;&gt;&lt;property id=&quot;20148&quot; value=&quot;5&quot;/&gt;&lt;property id=&quot;20300&quot; value=&quot;Slide 164 - &amp;quot;Second Grade&amp;quot;&quot;/&gt;&lt;property id=&quot;20307&quot; value=&quot;413&quot;/&gt;&lt;/object&gt;&lt;object type=&quot;3&quot; unique_id=&quot;10341&quot;&gt;&lt;property id=&quot;20148&quot; value=&quot;5&quot;/&gt;&lt;property id=&quot;20300&quot; value=&quot;Slide 165 - &amp;quot;Early Asian Civilization Realia&amp;quot;&quot;/&gt;&lt;property id=&quot;20307&quot; value=&quot;414&quot;/&gt;&lt;/object&gt;&lt;object type=&quot;3&quot; unique_id=&quot;10342&quot;&gt;&lt;property id=&quot;20148&quot; value=&quot;5&quot;/&gt;&lt;property id=&quot;20300&quot; value=&quot;Slide 166 - &amp;quot;Early Asian Civilization Concept Wall&amp;quot;&quot;/&gt;&lt;property id=&quot;20307&quot; value=&quot;415&quot;/&gt;&lt;/object&gt;&lt;object type=&quot;3&quot; unique_id=&quot;10343&quot;&gt;&lt;property id=&quot;20148&quot; value=&quot;5&quot;/&gt;&lt;property id=&quot;20300&quot; value=&quot;Slide 167 - &amp;quot;Chinese Artifacts&amp;quot;&quot;/&gt;&lt;property id=&quot;20307&quot; value=&quot;416&quot;/&gt;&lt;/object&gt;&lt;object type=&quot;3&quot; unique_id=&quot;10344&quot;&gt;&lt;property id=&quot;20148&quot; value=&quot;5&quot;/&gt;&lt;property id=&quot;20300&quot; value=&quot;Slide 168 - &amp;quot;Environment Supports Domain&amp;quot;&quot;/&gt;&lt;property id=&quot;20307&quot; value=&quot;417&quot;/&gt;&lt;/object&gt;&lt;object type=&quot;3&quot; unique_id=&quot;10345&quot;&gt;&lt;property id=&quot;20148&quot; value=&quot;5&quot;/&gt;&lt;property id=&quot;20300&quot; value=&quot;Slide 169 - &amp;quot;Early Asian Civilizations-Student folder for India&amp;quot;&quot;/&gt;&lt;property id=&quot;20307&quot; value=&quot;418&quot;/&gt;&lt;/object&gt;&lt;object type=&quot;3&quot; unique_id=&quot;10346&quot;&gt;&lt;property id=&quot;20148&quot; value=&quot;5&quot;/&gt;&lt;property id=&quot;20300&quot; value=&quot;Slide 170 - &amp;quot;Station 2&amp;quot;&quot;/&gt;&lt;property id=&quot;20307&quot; value=&quot;419&quot;/&gt;&lt;/object&gt;&lt;object type=&quot;3&quot; unique_id=&quot;10347&quot;&gt;&lt;property id=&quot;20148&quot; value=&quot;5&quot;/&gt;&lt;property id=&quot;20300&quot; value=&quot;Slide 171 - &amp;quot;Classroom Work Samples&amp;quot;&quot;/&gt;&lt;property id=&quot;20307&quot; value=&quot;420&quot;/&gt;&lt;/object&gt;&lt;object type=&quot;3&quot; unique_id=&quot;10348&quot;&gt;&lt;property id=&quot;20148&quot; value=&quot;5&quot;/&gt;&lt;property id=&quot;20300&quot; value=&quot;Slide 172 - &amp;quot;Kindergarten&amp;quot;&quot;/&gt;&lt;property id=&quot;20307&quot; value=&quot;421&quot;/&gt;&lt;/object&gt;&lt;object type=&quot;3&quot; unique_id=&quot;10349&quot;&gt;&lt;property id=&quot;20148&quot; value=&quot;5&quot;/&gt;&lt;property id=&quot;20300&quot; value=&quot;Slide 173 - &amp;quot;Extension Activity- Tug-of-War&amp;quot;&quot;/&gt;&lt;property id=&quot;20307&quot; value=&quot;422&quot;/&gt;&lt;/object&gt;&lt;object type=&quot;3&quot; unique_id=&quot;10350&quot;&gt;&lt;property id=&quot;20148&quot; value=&quot;5&quot;/&gt;&lt;property id=&quot;20300&quot; value=&quot;Slide 174 - &amp;quot;Extension Activity-&amp;#x0D;&amp;#x0A;Goldilocks and the Three Bears&amp;quot;&quot;/&gt;&lt;property id=&quot;20307&quot; value=&quot;423&quot;/&gt;&lt;/object&gt;&lt;object type=&quot;3&quot; unique_id=&quot;10351&quot;&gt;&lt;property id=&quot;20148&quot; value=&quot;5&quot;/&gt;&lt;property id=&quot;20300&quot; value=&quot;Slide 175 - &amp;quot;Goldilocks and the Three Bears&amp;#x0D;&amp;#x0A;Characters, Setting , Plot&amp;quot;&quot;/&gt;&lt;property id=&quot;20307&quot; value=&quot;424&quot;/&gt;&lt;/object&gt;&lt;object type=&quot;3&quot; unique_id=&quot;10352&quot;&gt;&lt;property id=&quot;20148&quot; value=&quot;5&quot;/&gt;&lt;property id=&quot;20300&quot; value=&quot;Slide 176 - &amp;quot;Extension Activities: The three Billy Goats Gruff: Story Details&amp;quot;&quot;/&gt;&lt;property id=&quot;20307&quot; value=&quot;425&quot;/&gt;&lt;/object&gt;&lt;object type=&quot;3&quot; unique_id=&quot;10353&quot;&gt;&lt;property id=&quot;20148&quot; value=&quot;5&quot;/&gt;&lt;property id=&quot;20300&quot; value=&quot;Slide 177 - &amp;quot;Extension: The Three Little Pigs&amp;quot;&quot;/&gt;&lt;property id=&quot;20307&quot; value=&quot;426&quot;/&gt;&lt;/object&gt;&lt;object type=&quot;3&quot; unique_id=&quot;10354&quot;&gt;&lt;property id=&quot;20148&quot; value=&quot;5&quot;/&gt;&lt;property id=&quot;20300&quot; value=&quot;Slide 178 - &amp;quot;The Three Little Pigs&amp;#x0D;&amp;#x0A;Sequencing Activity&amp;quot;&quot;/&gt;&lt;property id=&quot;20307&quot; value=&quot;427&quot;/&gt;&lt;/object&gt;&lt;object type=&quot;3&quot; unique_id=&quot;10355&quot;&gt;&lt;property id=&quot;20148&quot; value=&quot;5&quot;/&gt;&lt;property id=&quot;20300&quot; value=&quot;Slide 179&quot;/&gt;&lt;property id=&quot;20307&quot; value=&quot;428&quot;/&gt;&lt;/object&gt;&lt;object type=&quot;3&quot; unique_id=&quot;10356&quot;&gt;&lt;property id=&quot;20148&quot; value=&quot;5&quot;/&gt;&lt;property id=&quot;20300&quot; value=&quot;Slide 180 - &amp;quot;Bulletin Board Task Card&amp;quot;&quot;/&gt;&lt;property id=&quot;20307&quot; value=&quot;429&quot;/&gt;&lt;/object&gt;&lt;object type=&quot;3&quot; unique_id=&quot;10357&quot;&gt;&lt;property id=&quot;20148&quot; value=&quot;5&quot;/&gt;&lt;property id=&quot;20300&quot; value=&quot;Slide 181 - &amp;quot;Extension: Sequencing Chicken Little&amp;quot;&quot;/&gt;&lt;property id=&quot;20307&quot; value=&quot;430&quot;/&gt;&lt;/object&gt;&lt;object type=&quot;3&quot; unique_id=&quot;10358&quot;&gt;&lt;property id=&quot;20148&quot; value=&quot;5&quot;/&gt;&lt;property id=&quot;20300&quot; value=&quot;Slide 182 - &amp;quot;Extension: Chicken Little&amp;quot;&quot;/&gt;&lt;property id=&quot;20307&quot; value=&quot;431&quot;/&gt;&lt;/object&gt;&lt;object type=&quot;3&quot; unique_id=&quot;10359&quot;&gt;&lt;property id=&quot;20148&quot; value=&quot;5&quot;/&gt;&lt;property id=&quot;20300&quot; value=&quot;Slide 183 - &amp;quot;Five Senses Task Card&amp;quot;&quot;/&gt;&lt;property id=&quot;20307&quot; value=&quot;432&quot;/&gt;&lt;/object&gt;&lt;object type=&quot;3&quot; unique_id=&quot;10360&quot;&gt;&lt;property id=&quot;20148&quot; value=&quot;5&quot;/&gt;&lt;property id=&quot;20300&quot; value=&quot;Slide 184 - &amp;quot;GRADE 1&amp;quot;&quot;/&gt;&lt;property id=&quot;20307&quot; value=&quot;433&quot;/&gt;&lt;/object&gt;&lt;object type=&quot;3&quot; unique_id=&quot;10361&quot;&gt;&lt;property id=&quot;20148&quot; value=&quot;5&quot;/&gt;&lt;property id=&quot;20300&quot; value=&quot;Slide 185 - &amp;quot;Extension: Human Body&amp;#x0D;&amp;#x0A;The Pyramid Pantry&amp;quot;&quot;/&gt;&lt;property id=&quot;20307&quot; value=&quot;434&quot;/&gt;&lt;/object&gt;&lt;object type=&quot;3&quot; unique_id=&quot;10362&quot;&gt;&lt;property id=&quot;20148&quot; value=&quot;5&quot;/&gt;&lt;property id=&quot;20300&quot; value=&quot;Slide 186 - &amp;quot;Extension: Pyramid Pantry&amp;quot;&quot;/&gt;&lt;property id=&quot;20307&quot; value=&quot;435&quot;/&gt;&lt;/object&gt;&lt;object type=&quot;3&quot; unique_id=&quot;10363&quot;&gt;&lt;property id=&quot;20148&quot; value=&quot;5&quot;/&gt;&lt;property id=&quot;20300&quot; value=&quot;Slide 187 - &amp;quot;Extension: Pyramid Pantry&amp;quot;&quot;/&gt;&lt;property id=&quot;20307&quot; value=&quot;436&quot;/&gt;&lt;/object&gt;&lt;object type=&quot;3&quot; unique_id=&quot;10364&quot;&gt;&lt;property id=&quot;20148&quot; value=&quot;5&quot;/&gt;&lt;property id=&quot;20300&quot; value=&quot;Slide 188 - &amp;quot;Pyramid Pantry: &amp;#x0D;&amp;#x0A;Activity with Student Writing&amp;quot;&quot;/&gt;&lt;property id=&quot;20307&quot; value=&quot;437&quot;/&gt;&lt;/object&gt;&lt;object type=&quot;3&quot; unique_id=&quot;10365&quot;&gt;&lt;property id=&quot;20148&quot; value=&quot;5&quot;/&gt;&lt;property id=&quot;20300&quot; value=&quot;Slide 189 - &amp;quot;GRADE 2&amp;quot;&quot;/&gt;&lt;property id=&quot;20307&quot; value=&quot;438&quot;/&gt;&lt;/object&gt;&lt;object type=&quot;3&quot; unique_id=&quot;10366&quot;&gt;&lt;property id=&quot;20148&quot; value=&quot;5&quot;/&gt;&lt;property id=&quot;20300&quot; value=&quot;Slide 190 - &amp;quot;Extension Activity: &amp;#x0D;&amp;#x0A;Teacher Models and Supports &amp;quot;&quot;/&gt;&lt;property id=&quot;20307&quot; value=&quot;439&quot;/&gt;&lt;/object&gt;&lt;object type=&quot;3&quot; unique_id=&quot;10367&quot;&gt;&lt;property id=&quot;20148&quot; value=&quot;5&quot;/&gt;&lt;property id=&quot;20300&quot; value=&quot;Slide 191 - &amp;quot;Extensions keep students engaged&amp;quot;&quot;/&gt;&lt;property id=&quot;20307&quot; value=&quot;440&quot;/&gt;&lt;/object&gt;&lt;object type=&quot;3&quot; unique_id=&quot;10368&quot;&gt;&lt;property id=&quot;20148&quot; value=&quot;5&quot;/&gt;&lt;property id=&quot;20300&quot; value=&quot;Slide 192 - &amp;quot;Extension: Chinese New Year&amp;quot;&quot;/&gt;&lt;property id=&quot;20307&quot; value=&quot;441&quot;/&gt;&lt;/object&gt;&lt;object type=&quot;3&quot; unique_id=&quot;10369&quot;&gt;&lt;property id=&quot;20148&quot; value=&quot;5&quot;/&gt;&lt;property id=&quot;20300&quot; value=&quot;Slide 193 - &amp;quot;Extension-&amp;#x0D;&amp;#x0A;Characteristics of Hinduism and Buddism&amp;quot;&quot;/&gt;&lt;property id=&quot;20307&quot; value=&quot;442&quot;/&gt;&lt;/object&gt;&lt;object type=&quot;3&quot; unique_id=&quot;10370&quot;&gt;&lt;property id=&quot;20148&quot; value=&quot;5&quot;/&gt;&lt;property id=&quot;20300&quot; value=&quot;Slide 194 - &amp;quot;Indian Gods&amp;quot;&quot;/&gt;&lt;property id=&quot;20307&quot; value=&quot;443&quot;/&gt;&lt;/object&gt;&lt;object type=&quot;3&quot; unique_id=&quot;10371&quot;&gt;&lt;property id=&quot;20148&quot; value=&quot;5&quot;/&gt;&lt;property id=&quot;20300&quot; value=&quot;Slide 195 - &amp;quot;Student Folder-China&amp;quot;&quot;/&gt;&lt;property id=&quot;20307&quot; value=&quot;444&quot;/&gt;&lt;/object&gt;&lt;object type=&quot;3&quot; unique_id=&quot;10372&quot;&gt;&lt;property id=&quot;20148&quot; value=&quot;5&quot;/&gt;&lt;property id=&quot;20300&quot; value=&quot;Slide 196 - &amp;quot;Confucius Says…&amp;quot;&quot;/&gt;&lt;property id=&quot;20307&quot; value=&quot;445&quot;/&gt;&lt;/object&gt;&lt;object type=&quot;3&quot; unique_id=&quot;10373&quot;&gt;&lt;property id=&quot;20148&quot; value=&quot;5&quot;/&gt;&lt;property id=&quot;20300&quot; value=&quot;Slide 197 - &amp;quot;Chinese extension-vocabulary&amp;quot;&quot;/&gt;&lt;property id=&quot;20307&quot; value=&quot;446&quot;/&gt;&lt;/object&gt;&lt;object type=&quot;3&quot; unique_id=&quot;10374&quot;&gt;&lt;property id=&quot;20148&quot; value=&quot;5&quot;/&gt;&lt;property id=&quot;20300&quot; value=&quot;Slide 198 - &amp;quot;Early Civilizations Chart: &amp;#x0D;&amp;#x0A; India and China&amp;quot;&quot;/&gt;&lt;property id=&quot;20307&quot; value=&quot;447&quot;/&gt;&lt;/object&gt;&lt;object type=&quot;3&quot; unique_id=&quot;10375&quot;&gt;&lt;property id=&quot;20148&quot; value=&quot;5&quot;/&gt;&lt;property id=&quot;20300&quot; value=&quot;Slide 199 - &amp;quot;Chinese Folktales &amp;#x0D;&amp;#x0A;“The Magic Paintbrush”&amp;quot;&quot;/&gt;&lt;property id=&quot;20307&quot; value=&quot;448&quot;/&gt;&lt;/object&gt;&lt;object type=&quot;3&quot; unique_id=&quot;10376&quot;&gt;&lt;property id=&quot;20148&quot; value=&quot;5&quot;/&gt;&lt;property id=&quot;20300&quot; value=&quot;Slide 200 - &amp;quot;Content, Art and Writing Connection&amp;quot;&quot;/&gt;&lt;property id=&quot;20307&quot; value=&quot;449&quot;/&gt;&lt;/object&gt;&lt;object type=&quot;3&quot; unique_id=&quot;10377&quot;&gt;&lt;property id=&quot;20148&quot; value=&quot;5&quot;/&gt;&lt;property id=&quot;20300&quot; value=&quot;Slide 201 - &amp;quot;Magic Paintbrush Writing&amp;quot;&quot;/&gt;&lt;property id=&quot;20307&quot; value=&quot;450&quot;/&gt;&lt;/object&gt;&lt;object type=&quot;3&quot; unique_id=&quot;10378&quot;&gt;&lt;property id=&quot;20148&quot; value=&quot;5&quot;/&gt;&lt;property id=&quot;20300&quot; value=&quot;Slide 202 - &amp;quot;Magic Paintbrush: Writing&amp;quot;&quot;/&gt;&lt;property id=&quot;20307&quot; value=&quot;451&quot;/&gt;&lt;/object&gt;&lt;object type=&quot;3&quot; unique_id=&quot;10379&quot;&gt;&lt;property id=&quot;20148&quot; value=&quot;5&quot;/&gt;&lt;property id=&quot;20300&quot; value=&quot;Slide 203 - &amp;quot;“Fish see the worm not the hook”&amp;quot;&quot;/&gt;&lt;property id=&quot;20307&quot; value=&quot;452&quot;/&gt;&lt;/object&gt;&lt;object type=&quot;3&quot; unique_id=&quot;10380&quot;&gt;&lt;property id=&quot;20148&quot; value=&quot;5&quot;/&gt;&lt;property id=&quot;20300&quot; value=&quot;Slide 204 - &amp;quot;Wall of China Fact Finder&amp;quot;&quot;/&gt;&lt;property id=&quot;20307&quot; value=&quot;453&quot;/&gt;&lt;/object&gt;&lt;object type=&quot;3&quot; unique_id=&quot;10381&quot;&gt;&lt;property id=&quot;20148&quot; value=&quot;5&quot;/&gt;&lt;property id=&quot;20300&quot; value=&quot;Slide 205 - &amp;quot;Session 6&amp;quot;&quot;/&gt;&lt;property id=&quot;20307&quot; value=&quot;454&quot;/&gt;&lt;/object&gt;&lt;object type=&quot;3&quot; unique_id=&quot;10382&quot;&gt;&lt;property id=&quot;20148&quot; value=&quot;5&quot;/&gt;&lt;property id=&quot;20300&quot; value=&quot;Slide 206 - &amp;quot;Objectives&amp;quot;&quot;/&gt;&lt;property id=&quot;20307&quot; value=&quot;455&quot;/&gt;&lt;/object&gt;&lt;object type=&quot;3&quot; unique_id=&quot;10383&quot;&gt;&lt;property id=&quot;20148&quot; value=&quot;5&quot;/&gt;&lt;property id=&quot;20300&quot; value=&quot;Slide 207 - &amp;quot;A Student's Journey: &amp;#x0D;Reading&amp;quot;&quot;/&gt;&lt;property id=&quot;20307&quot; value=&quot;456&quot;/&gt;&lt;/object&gt;&lt;object type=&quot;3&quot; unique_id=&quot;10384&quot;&gt;&lt;property id=&quot;20148&quot; value=&quot;5&quot;/&gt;&lt;property id=&quot;20300&quot; value=&quot;Slide 208 - &amp;quot;A Student's Journey:&amp;#x0D;Writing&amp;quot;&quot;/&gt;&lt;property id=&quot;20307&quot; value=&quot;457&quot;/&gt;&lt;/object&gt;&lt;object type=&quot;3&quot; unique_id=&quot;10385&quot;&gt;&lt;property id=&quot;20148&quot; value=&quot;5&quot;/&gt;&lt;property id=&quot;20300&quot; value=&quot;Slide 209 - &amp;quot;How Did They Get There?&amp;quot;&quot;/&gt;&lt;property id=&quot;20307&quot; value=&quot;458&quot;/&gt;&lt;/object&gt;&lt;object type=&quot;3&quot; unique_id=&quot;10386&quot;&gt;&lt;property id=&quot;20148&quot; value=&quot;5&quot;/&gt;&lt;property id=&quot;20300&quot; value=&quot;Slide 210 - &amp;quot;Lesson Types&amp;quot;&quot;/&gt;&lt;property id=&quot;20307&quot; value=&quot;459&quot;/&gt;&lt;/object&gt;&lt;object type=&quot;3&quot; unique_id=&quot;10387&quot;&gt;&lt;property id=&quot;20148&quot; value=&quot;5&quot;/&gt;&lt;property id=&quot;20300&quot; value=&quot;Slide 211 - &amp;quot;Basic Code Lessons&amp;quot;&quot;/&gt;&lt;property id=&quot;20307&quot; value=&quot;460&quot;/&gt;&lt;/object&gt;&lt;object type=&quot;3&quot; unique_id=&quot;10388&quot;&gt;&lt;property id=&quot;20148&quot; value=&quot;5&quot;/&gt;&lt;property id=&quot;20300&quot; value=&quot;Slide 212 - &amp;quot;The Basic Code Lesson&amp;quot;&quot;/&gt;&lt;property id=&quot;20307&quot; value=&quot;461&quot;/&gt;&lt;/object&gt;&lt;object type=&quot;3&quot; unique_id=&quot;10389&quot;&gt;&lt;property id=&quot;20148&quot; value=&quot;5&quot;/&gt;&lt;property id=&quot;20300&quot; value=&quot;Slide 213 - &amp;quot;The Basic Code Lesson&amp;quot;&quot;/&gt;&lt;property id=&quot;20307&quot; value=&quot;462&quot;/&gt;&lt;/object&gt;&lt;object type=&quot;3&quot; unique_id=&quot;10390&quot;&gt;&lt;property id=&quot;20148&quot; value=&quot;5&quot;/&gt;&lt;property id=&quot;20300&quot; value=&quot;Slide 214 - &amp;quot;Not a Smorgasbord&amp;quot;&quot;/&gt;&lt;property id=&quot;20307&quot; value=&quot;463&quot;/&gt;&lt;/object&gt;&lt;object type=&quot;3&quot; unique_id=&quot;10391&quot;&gt;&lt;property id=&quot;20148&quot; value=&quot;5&quot;/&gt;&lt;property id=&quot;20300&quot; value=&quot;Slide 215 - &amp;quot;Critical Behaviors of &amp;#x0D;&amp;#x0A;Basic Code Lessons&amp;quot;&quot;/&gt;&lt;property id=&quot;20307&quot; value=&quot;464&quot;/&gt;&lt;/object&gt;&lt;object type=&quot;3&quot; unique_id=&quot;10392&quot;&gt;&lt;property id=&quot;20148&quot; value=&quot;5&quot;/&gt;&lt;property id=&quot;20300&quot; value=&quot;Slide 216 - &amp;quot;Critical Behaviors of &amp;#x0D;&amp;#x0A;Basic Code Lessons&amp;quot;&quot;/&gt;&lt;property id=&quot;20307&quot; value=&quot;465&quot;/&gt;&lt;/object&gt;&lt;object type=&quot;3&quot; unique_id=&quot;10393&quot;&gt;&lt;property id=&quot;20148&quot; value=&quot;5&quot;/&gt;&lt;property id=&quot;20300&quot; value=&quot;Slide 217 - &amp;quot;Basic Code Demonstration Lesson&amp;quot;&quot;/&gt;&lt;property id=&quot;20307&quot; value=&quot;466&quot;/&gt;&lt;/object&gt;&lt;object type=&quot;3&quot; unique_id=&quot;10394&quot;&gt;&lt;property id=&quot;20148&quot; value=&quot;5&quot;/&gt;&lt;property id=&quot;20300&quot; value=&quot;Slide 218 - &amp;quot;Sharing our Findings&amp;quot;&quot;/&gt;&lt;property id=&quot;20307&quot; value=&quot;467&quot;/&gt;&lt;/object&gt;&lt;object type=&quot;3&quot; unique_id=&quot;10395&quot;&gt;&lt;property id=&quot;20148&quot; value=&quot;5&quot;/&gt;&lt;property id=&quot;20300&quot; value=&quot;Slide 219 - &amp;quot;Warm Up&amp;quot;&quot;/&gt;&lt;property id=&quot;20307&quot; value=&quot;468&quot;/&gt;&lt;/object&gt;&lt;object type=&quot;3&quot; unique_id=&quot;10396&quot;&gt;&lt;property id=&quot;20148&quot; value=&quot;5&quot;/&gt;&lt;property id=&quot;20300&quot; value=&quot;Slide 220 - &amp;quot;Introducing the Sound&amp;quot;&quot;/&gt;&lt;property id=&quot;20307&quot; value=&quot;469&quot;/&gt;&lt;/object&gt;&lt;object type=&quot;3&quot; unique_id=&quot;10397&quot;&gt;&lt;property id=&quot;20148&quot; value=&quot;5&quot;/&gt;&lt;property id=&quot;20300&quot; value=&quot;Slide 221 - &amp;quot;Oral Language Exercises&amp;quot;&quot;/&gt;&lt;property id=&quot;20307&quot; value=&quot;470&quot;/&gt;&lt;/object&gt;&lt;object type=&quot;3&quot; unique_id=&quot;10398&quot;&gt;&lt;property id=&quot;20148&quot; value=&quot;5&quot;/&gt;&lt;property id=&quot;20300&quot; value=&quot;Slide 222 - &amp;quot;Introducing the Spelling&amp;quot;&quot;/&gt;&lt;property id=&quot;20307&quot; value=&quot;471&quot;/&gt;&lt;/object&gt;&lt;object type=&quot;3&quot; unique_id=&quot;10399&quot;&gt;&lt;property id=&quot;20148&quot; value=&quot;5&quot;/&gt;&lt;property id=&quot;20300&quot; value=&quot;Slide 223 - &amp;quot;Practice using Worksheet&amp;quot;&quot;/&gt;&lt;property id=&quot;20307&quot; value=&quot;472&quot;/&gt;&lt;/object&gt;&lt;object type=&quot;3&quot; unique_id=&quot;10400&quot;&gt;&lt;property id=&quot;20148&quot; value=&quot;5&quot;/&gt;&lt;property id=&quot;20300&quot; value=&quot;Slide 224 - &amp;quot;Advanced Code &amp;quot;&quot;/&gt;&lt;property id=&quot;20307&quot; value=&quot;473&quot;/&gt;&lt;/object&gt;&lt;object type=&quot;3&quot; unique_id=&quot;10401&quot;&gt;&lt;property id=&quot;20148&quot; value=&quot;5&quot;/&gt;&lt;property id=&quot;20300&quot; value=&quot;Slide 225 - &amp;quot;&amp;#x0D;&amp;#x0A;The Spelling Alternative Lessons &amp;#x0D;&amp;#x0A;&amp;quot;&quot;/&gt;&lt;property id=&quot;20307&quot; value=&quot;474&quot;/&gt;&lt;/object&gt;&lt;object type=&quot;3&quot; unique_id=&quot;10402&quot;&gt;&lt;property id=&quot;20148&quot; value=&quot;5&quot;/&gt;&lt;property id=&quot;20300&quot; value=&quot;Slide 226&quot;/&gt;&lt;property id=&quot;20307&quot; value=&quot;475&quot;/&gt;&lt;/object&gt;&lt;object type=&quot;3&quot; unique_id=&quot;10403&quot;&gt;&lt;property id=&quot;20148&quot; value=&quot;5&quot;/&gt;&lt;property id=&quot;20300&quot; value=&quot;Slide 227&quot;/&gt;&lt;property id=&quot;20307&quot; value=&quot;476&quot;/&gt;&lt;/object&gt;&lt;object type=&quot;3&quot; unique_id=&quot;10404&quot;&gt;&lt;property id=&quot;20148&quot; value=&quot;5&quot;/&gt;&lt;property id=&quot;20300&quot; value=&quot;Slide 228&quot;/&gt;&lt;property id=&quot;20307&quot; value=&quot;477&quot;/&gt;&lt;/object&gt;&lt;object type=&quot;3&quot; unique_id=&quot;10405&quot;&gt;&lt;property id=&quot;20148&quot; value=&quot;5&quot;/&gt;&lt;property id=&quot;20300&quot; value=&quot;Slide 229 - &amp;quot;The Spelling Alternative Lesson&amp;quot;&quot;/&gt;&lt;property id=&quot;20307&quot; value=&quot;478&quot;/&gt;&lt;/object&gt;&lt;object type=&quot;3&quot; unique_id=&quot;10406&quot;&gt;&lt;property id=&quot;20148&quot; value=&quot;5&quot;/&gt;&lt;property id=&quot;20300&quot; value=&quot;Slide 230 - &amp;quot;Learning the Critical Behaviors of Spelling Alternative Lessons&amp;quot;&quot;/&gt;&lt;property id=&quot;20307&quot; value=&quot;479&quot;/&gt;&lt;/object&gt;&lt;object type=&quot;3&quot; unique_id=&quot;10407&quot;&gt;&lt;property id=&quot;20148&quot; value=&quot;5&quot;/&gt;&lt;property id=&quot;20300&quot; value=&quot;Slide 231 - &amp;quot;Spelling Alternative &amp;#x0D;Demonstration Lesson&amp;quot;&quot;/&gt;&lt;property id=&quot;20307&quot; value=&quot;480&quot;/&gt;&lt;/object&gt;&lt;object type=&quot;3&quot; unique_id=&quot;10408&quot;&gt;&lt;property id=&quot;20148&quot; value=&quot;5&quot;/&gt;&lt;property id=&quot;20300&quot; value=&quot;Slide 232 - &amp;quot;Grade Level &amp;#x0D;&amp;#x0A;Spelling Alternative Lesson&amp;quot;&quot;/&gt;&lt;property id=&quot;20307&quot; value=&quot;481&quot;/&gt;&lt;/object&gt;&lt;object type=&quot;3&quot; unique_id=&quot;10409&quot;&gt;&lt;property id=&quot;20148&quot; value=&quot;5&quot;/&gt;&lt;property id=&quot;20300&quot; value=&quot;Slide 233 - &amp;quot;Sharing Findings in Triads&amp;quot;&quot;/&gt;&lt;property id=&quot;20307&quot; value=&quot;482&quot;/&gt;&lt;/object&gt;&lt;object type=&quot;3&quot; unique_id=&quot;10410&quot;&gt;&lt;property id=&quot;20148&quot; value=&quot;5&quot;/&gt;&lt;property id=&quot;20300&quot; value=&quot;Slide 234 - &amp;quot;Key Takeaways: Spelling Alternatives&amp;quot;&quot;/&gt;&lt;property id=&quot;20307&quot; value=&quot;483&quot;/&gt;&lt;/object&gt;&lt;object type=&quot;3&quot; unique_id=&quot;10411&quot;&gt;&lt;property id=&quot;20148&quot; value=&quot;5&quot;/&gt;&lt;property id=&quot;20300&quot; value=&quot;Slide 235 - &amp;quot;Many Different Lesson Types&amp;quot;&quot;/&gt;&lt;property id=&quot;20307&quot; value=&quot;484&quot;/&gt;&lt;/object&gt;&lt;object type=&quot;3&quot; unique_id=&quot;10412&quot;&gt;&lt;property id=&quot;20148&quot; value=&quot;5&quot;/&gt;&lt;property id=&quot;20300&quot; value=&quot;Slide 236 - &amp;quot;Reflection&amp;quot;&quot;/&gt;&lt;property id=&quot;20307&quot; value=&quot;485&quot;/&gt;&lt;/object&gt;&lt;object type=&quot;3&quot; unique_id=&quot;11248&quot;&gt;&lt;property id=&quot;20148&quot; value=&quot;5&quot;/&gt;&lt;property id=&quot;20300&quot; value=&quot;Slide 237 - &amp;quot;Session 7&amp;quot;&quot;/&gt;&lt;property id=&quot;20307&quot; value=&quot;486&quot;/&gt;&lt;/object&gt;&lt;object type=&quot;3&quot; unique_id=&quot;11249&quot;&gt;&lt;property id=&quot;20148&quot; value=&quot;5&quot;/&gt;&lt;property id=&quot;20300&quot; value=&quot;Slide 238 - &amp;quot;Objectives&amp;quot;&quot;/&gt;&lt;property id=&quot;20307&quot; value=&quot;487&quot;/&gt;&lt;/object&gt;&lt;object type=&quot;3&quot; unique_id=&quot;11250&quot;&gt;&lt;property id=&quot;20148&quot; value=&quot;5&quot;/&gt;&lt;property id=&quot;20300&quot; value=&quot;Slide 239 - &amp;quot;Preparing for Role Play&amp;quot;&quot;/&gt;&lt;property id=&quot;20307&quot; value=&quot;488&quot;/&gt;&lt;/object&gt;&lt;object type=&quot;3&quot; unique_id=&quot;11251&quot;&gt;&lt;property id=&quot;20148&quot; value=&quot;5&quot;/&gt;&lt;property id=&quot;20300&quot; value=&quot;Slide 240 - &amp;quot;Round 1&amp;quot;&quot;/&gt;&lt;property id=&quot;20307&quot; value=&quot;489&quot;/&gt;&lt;/object&gt;&lt;object type=&quot;3&quot; unique_id=&quot;11252&quot;&gt;&lt;property id=&quot;20148&quot; value=&quot;5&quot;/&gt;&lt;property id=&quot;20300&quot; value=&quot;Slide 241 - &amp;quot;Gather Your Thoughts&amp;quot;&quot;/&gt;&lt;property id=&quot;20307&quot; value=&quot;490&quot;/&gt;&lt;/object&gt;&lt;object type=&quot;3&quot; unique_id=&quot;11253&quot;&gt;&lt;property id=&quot;20148&quot; value=&quot;5&quot;/&gt;&lt;property id=&quot;20300&quot; value=&quot;Slide 242 - &amp;quot;Round 2&amp;quot;&quot;/&gt;&lt;property id=&quot;20307&quot; value=&quot;491&quot;/&gt;&lt;/object&gt;&lt;object type=&quot;3&quot; unique_id=&quot;11254&quot;&gt;&lt;property id=&quot;20148&quot; value=&quot;5&quot;/&gt;&lt;property id=&quot;20300&quot; value=&quot;Slide 243 - &amp;quot;Gather Your Thoughts&amp;quot;&quot;/&gt;&lt;property id=&quot;20307&quot; value=&quot;492&quot;/&gt;&lt;/object&gt;&lt;object type=&quot;3&quot; unique_id=&quot;11255&quot;&gt;&lt;property id=&quot;20148&quot; value=&quot;5&quot;/&gt;&lt;property id=&quot;20300&quot; value=&quot;Slide 244 - &amp;quot;Round 3&amp;quot;&quot;/&gt;&lt;property id=&quot;20307&quot; value=&quot;493&quot;/&gt;&lt;/object&gt;&lt;object type=&quot;3&quot; unique_id=&quot;11256&quot;&gt;&lt;property id=&quot;20148&quot; value=&quot;5&quot;/&gt;&lt;property id=&quot;20300&quot; value=&quot;Slide 245 - &amp;quot;Gather Your Thoughts&amp;quot;&quot;/&gt;&lt;property id=&quot;20307&quot; value=&quot;494&quot;/&gt;&lt;/object&gt;&lt;object type=&quot;3&quot; unique_id=&quot;11257&quot;&gt;&lt;property id=&quot;20148&quot; value=&quot;5&quot;/&gt;&lt;property id=&quot;20300&quot; value=&quot;Slide 246 - &amp;quot;Table Share&amp;quot;&quot;/&gt;&lt;property id=&quot;20307&quot; value=&quot;495&quot;/&gt;&lt;/object&gt;&lt;object type=&quot;3&quot; unique_id=&quot;11258&quot;&gt;&lt;property id=&quot;20148&quot; value=&quot;5&quot;/&gt;&lt;property id=&quot;20300&quot; value=&quot;Slide 247 - &amp;quot;Core Knowledge Language Arts&amp;quot;&quot;/&gt;&lt;property id=&quot;20307&quot; value=&quot;496&quot;/&gt;&lt;/object&gt;&lt;object type=&quot;3&quot; unique_id=&quot;11259&quot;&gt;&lt;property id=&quot;20148&quot; value=&quot;5&quot;/&gt;&lt;property id=&quot;20300&quot; value=&quot;Slide 248 - &amp;quot;The CKLA Instructional Path&amp;quot;&quot;/&gt;&lt;property id=&quot;20307&quot; value=&quot;497&quot;/&gt;&lt;/object&gt;&lt;object type=&quot;3&quot; unique_id=&quot;11260&quot;&gt;&lt;property id=&quot;20148&quot; value=&quot;5&quot;/&gt;&lt;property id=&quot;20300&quot; value=&quot;Slide 249 - &amp;quot;Sample Instructional Path&amp;quot;&quot;/&gt;&lt;property id=&quot;20307&quot; value=&quot;498&quot;/&gt;&lt;/object&gt;&lt;object type=&quot;3&quot; unique_id=&quot;11261&quot;&gt;&lt;property id=&quot;20148&quot; value=&quot;5&quot;/&gt;&lt;property id=&quot;20300&quot; value=&quot;Slide 250 - &amp;quot;Examining Evidence: &amp;#x0D;&amp;#x0A;Identifying Your Lens&amp;quot;&quot;/&gt;&lt;property id=&quot;20307&quot; value=&quot;499&quot;/&gt;&lt;/object&gt;&lt;object type=&quot;3&quot; unique_id=&quot;11262&quot;&gt;&lt;property id=&quot;20148&quot; value=&quot;5&quot;/&gt;&lt;property id=&quot;20300&quot; value=&quot;Slide 251 - &amp;quot;Examining Evidence:&amp;#x0D;&amp;#x0A;Your Task&amp;quot;&quot;/&gt;&lt;property id=&quot;20307&quot; value=&quot;500&quot;/&gt;&lt;/object&gt;&lt;object type=&quot;3&quot; unique_id=&quot;11263&quot;&gt;&lt;property id=&quot;20148&quot; value=&quot;5&quot;/&gt;&lt;property id=&quot;20300&quot; value=&quot;Slide 252 - &amp;quot;Examining Evidence:&amp;#x0D;&amp;#x0A;Table Sharing&amp;quot;&quot;/&gt;&lt;property id=&quot;20307&quot; value=&quot;501&quot;/&gt;&lt;/object&gt;&lt;object type=&quot;3&quot; unique_id=&quot;11264&quot;&gt;&lt;property id=&quot;20148&quot; value=&quot;5&quot;/&gt;&lt;property id=&quot;20300&quot; value=&quot;Slide 253 - &amp;quot;What Were Your Key Findings?&amp;quot;&quot;/&gt;&lt;property id=&quot;20307&quot; value=&quot;502&quot;/&gt;&lt;/object&gt;&lt;object type=&quot;3&quot; unique_id=&quot;11265&quot;&gt;&lt;property id=&quot;20148&quot; value=&quot;5&quot;/&gt;&lt;property id=&quot;20300&quot; value=&quot;Slide 254 - &amp;quot;Session 9&amp;quot;&quot;/&gt;&lt;property id=&quot;20307&quot; value=&quot;503&quot;/&gt;&lt;/object&gt;&lt;object type=&quot;3&quot; unique_id=&quot;11266&quot;&gt;&lt;property id=&quot;20148&quot; value=&quot;5&quot;/&gt;&lt;property id=&quot;20300&quot; value=&quot;Slide 255 - &amp;quot;Objectives&amp;quot;&quot;/&gt;&lt;property id=&quot;20307&quot; value=&quot;504&quot;/&gt;&lt;/object&gt;&lt;object type=&quot;3&quot; unique_id=&quot;11267&quot;&gt;&lt;property id=&quot;20148&quot; value=&quot;5&quot;/&gt;&lt;property id=&quot;20300&quot; value=&quot;Slide 256&quot;/&gt;&lt;property id=&quot;20307&quot; value=&quot;505&quot;/&gt;&lt;/object&gt;&lt;object type=&quot;3&quot; unique_id=&quot;11268&quot;&gt;&lt;property id=&quot;20148&quot; value=&quot;5&quot;/&gt;&lt;property id=&quot;20300&quot; value=&quot;Slide 257&quot;/&gt;&lt;property id=&quot;20307&quot; value=&quot;506&quot;/&gt;&lt;/object&gt;&lt;object type=&quot;3&quot; unique_id=&quot;11269&quot;&gt;&lt;property id=&quot;20148&quot; value=&quot;5&quot;/&gt;&lt;property id=&quot;20300&quot; value=&quot;Slide 258 - &amp;quot;Managing Initial Assessments &amp;#x0D;&amp;#x0A;First &amp;amp; Second Grade&amp;quot;&quot;/&gt;&lt;property id=&quot;20307&quot; value=&quot;507&quot;/&gt;&lt;/object&gt;&lt;object type=&quot;3&quot; unique_id=&quot;11270&quot;&gt;&lt;property id=&quot;20148&quot; value=&quot;5&quot;/&gt;&lt;property id=&quot;20300&quot; value=&quot;Slide 259&quot;/&gt;&lt;property id=&quot;20307&quot; value=&quot;508&quot;/&gt;&lt;/object&gt;&lt;object type=&quot;3&quot; unique_id=&quot;11271&quot;&gt;&lt;property id=&quot;20148&quot; value=&quot;5&quot;/&gt;&lt;property id=&quot;20300&quot; value=&quot;Slide 260 - &amp;quot;Letter Sound&amp;quot;&quot;/&gt;&lt;property id=&quot;20307&quot; value=&quot;509&quot;/&gt;&lt;/object&gt;&lt;object type=&quot;3&quot; unique_id=&quot;11272&quot;&gt;&lt;property id=&quot;20148&quot; value=&quot;5&quot;/&gt;&lt;property id=&quot;20300&quot; value=&quot;Slide 261 - &amp;quot;Letter Name&amp;quot;&quot;/&gt;&lt;property id=&quot;20307&quot; value=&quot;510&quot;/&gt;&lt;/object&gt;&lt;object type=&quot;3&quot; unique_id=&quot;11273&quot;&gt;&lt;property id=&quot;20148&quot; value=&quot;5&quot;/&gt;&lt;property id=&quot;20300&quot; value=&quot;Slide 262 - &amp;quot;Writing Strokes&amp;quot;&quot;/&gt;&lt;property id=&quot;20307&quot; value=&quot;511&quot;/&gt;&lt;/object&gt;&lt;object type=&quot;3&quot; unique_id=&quot;11274&quot;&gt;&lt;property id=&quot;20148&quot; value=&quot;5&quot;/&gt;&lt;property id=&quot;20300&quot; value=&quot;Slide 263 - &amp;quot;Writing Strokes&amp;quot;&quot;/&gt;&lt;property id=&quot;20307&quot; value=&quot;512&quot;/&gt;&lt;/object&gt;&lt;object type=&quot;3&quot; unique_id=&quot;11275&quot;&gt;&lt;property id=&quot;20148&quot; value=&quot;5&quot;/&gt;&lt;property id=&quot;20300&quot; value=&quot;Slide 264&quot;/&gt;&lt;property id=&quot;20307&quot; value=&quot;513&quot;/&gt;&lt;/object&gt;&lt;object type=&quot;3&quot; unique_id=&quot;11276&quot;&gt;&lt;property id=&quot;20148&quot; value=&quot;5&quot;/&gt;&lt;property id=&quot;20300&quot; value=&quot;Slide 265 - &amp;quot;Word Recognition Assessment&amp;quot;&quot;/&gt;&lt;property id=&quot;20307&quot; value=&quot;514&quot;/&gt;&lt;/object&gt;&lt;object type=&quot;3&quot; unique_id=&quot;11277&quot;&gt;&lt;property id=&quot;20148&quot; value=&quot;5&quot;/&gt;&lt;property id=&quot;20300&quot; value=&quot;Slide 266 - &amp;quot;Word Recognition Assessment&amp;quot;&quot;/&gt;&lt;property id=&quot;20307&quot; value=&quot;515&quot;/&gt;&lt;/object&gt;&lt;object type=&quot;3&quot; unique_id=&quot;11278&quot;&gt;&lt;property id=&quot;20148&quot; value=&quot;5&quot;/&gt;&lt;property id=&quot;20300&quot; value=&quot;Slide 267 - &amp;quot;Word Reading Assessment&amp;quot;&quot;/&gt;&lt;property id=&quot;20307&quot; value=&quot;516&quot;/&gt;&lt;/object&gt;&lt;object type=&quot;3&quot; unique_id=&quot;11279&quot;&gt;&lt;property id=&quot;20148&quot; value=&quot;5&quot;/&gt;&lt;property id=&quot;20300&quot; value=&quot;Slide 268&quot;/&gt;&lt;property id=&quot;20307&quot; value=&quot;517&quot;/&gt;&lt;/object&gt;&lt;object type=&quot;3&quot; unique_id=&quot;11280&quot;&gt;&lt;property id=&quot;20148&quot; value=&quot;5&quot;/&gt;&lt;property id=&quot;20300&quot; value=&quot;Slide 269 - &amp;quot;Story Comprehension&amp;#x0D;&amp;#x0A;Assessment&amp;quot;&quot;/&gt;&lt;property id=&quot;20307&quot; value=&quot;518&quot;/&gt;&lt;/object&gt;&lt;object type=&quot;3&quot; unique_id=&quot;11281&quot;&gt;&lt;property id=&quot;20148&quot; value=&quot;5&quot;/&gt;&lt;property id=&quot;20300&quot; value=&quot;Slide 270 - &amp;quot;Story Comprehension&amp;#x0D;&amp;#x0A;Assessment&amp;quot;&quot;/&gt;&lt;property id=&quot;20307&quot; value=&quot;519&quot;/&gt;&lt;/object&gt;&lt;object type=&quot;3&quot; unique_id=&quot;11282&quot;&gt;&lt;property id=&quot;20148&quot; value=&quot;5&quot;/&gt;&lt;property id=&quot;20300&quot; value=&quot;Slide 271 - &amp;quot;Story Comprehension&amp;#x0D;&amp;#x0A;Assessment&amp;quot;&quot;/&gt;&lt;property id=&quot;20307&quot; value=&quot;520&quot;/&gt;&lt;/object&gt;&lt;object type=&quot;3&quot; unique_id=&quot;11283&quot;&gt;&lt;property id=&quot;20148&quot; value=&quot;5&quot;/&gt;&lt;property id=&quot;20300&quot; value=&quot;Slide 272&quot;/&gt;&lt;property id=&quot;20307&quot; value=&quot;521&quot;/&gt;&lt;/object&gt;&lt;object type=&quot;3&quot; unique_id=&quot;11284&quot;&gt;&lt;property id=&quot;20148&quot; value=&quot;5&quot;/&gt;&lt;property id=&quot;20300&quot; value=&quot;Slide 273 - &amp;quot;Pseudoword Assessment&amp;#x0D;&amp;#x0A;&amp;quot;&quot;/&gt;&lt;property id=&quot;20307&quot; value=&quot;522&quot;/&gt;&lt;/object&gt;&lt;object type=&quot;3&quot; unique_id=&quot;11285&quot;&gt;&lt;property id=&quot;20148&quot; value=&quot;5&quot;/&gt;&lt;property id=&quot;20300&quot; value=&quot;Slide 274 - &amp;quot;Your Cases&amp;quot;&quot;/&gt;&lt;property id=&quot;20307&quot; value=&quot;523&quot;/&gt;&lt;/object&gt;&lt;object type=&quot;3&quot; unique_id=&quot;11286&quot;&gt;&lt;property id=&quot;20148&quot; value=&quot;5&quot;/&gt;&lt;property id=&quot;20300&quot; value=&quot;Slide 275 - &amp;quot;Session 10&amp;quot;&quot;/&gt;&lt;property id=&quot;20307&quot; value=&quot;524&quot;/&gt;&lt;/object&gt;&lt;object type=&quot;3&quot; unique_id=&quot;11287&quot;&gt;&lt;property id=&quot;20148&quot; value=&quot;5&quot;/&gt;&lt;property id=&quot;20300&quot; value=&quot;Slide 276 - &amp;quot;Objectives &amp;quot;&quot;/&gt;&lt;property id=&quot;20307&quot; value=&quot;525&quot;/&gt;&lt;/object&gt;&lt;object type=&quot;3&quot; unique_id=&quot;11288&quot;&gt;&lt;property id=&quot;20148&quot; value=&quot;5&quot;/&gt;&lt;property id=&quot;20300&quot; value=&quot;Slide 277 - &amp;quot;Your Case: A Three-Step Process&amp;quot;&quot;/&gt;&lt;property id=&quot;20307&quot; value=&quot;526&quot;/&gt;&lt;/object&gt;&lt;object type=&quot;3&quot; unique_id=&quot;11289&quot;&gt;&lt;property id=&quot;20148&quot; value=&quot;5&quot;/&gt;&lt;property id=&quot;20300&quot; value=&quot;Slide 278 - &amp;quot;Step 1: Your Data&amp;quot;&quot;/&gt;&lt;property id=&quot;20307&quot; value=&quot;527&quot;/&gt;&lt;/object&gt;&lt;object type=&quot;3&quot; unique_id=&quot;11290&quot;&gt;&lt;property id=&quot;20148&quot; value=&quot;5&quot;/&gt;&lt;property id=&quot;20300&quot; value=&quot;Slide 279 - &amp;quot;Your Data&amp;quot;&quot;/&gt;&lt;property id=&quot;20307&quot; value=&quot;528&quot;/&gt;&lt;/object&gt;&lt;object type=&quot;3&quot; unique_id=&quot;11291&quot;&gt;&lt;property id=&quot;20148&quot; value=&quot;5&quot;/&gt;&lt;property id=&quot;20300&quot; value=&quot;Slide 280 - &amp;quot;Individual Child Designations&amp;quot;&quot;/&gt;&lt;property id=&quot;20307&quot; value=&quot;529&quot;/&gt;&lt;/object&gt;&lt;object type=&quot;3&quot; unique_id=&quot;11292&quot;&gt;&lt;property id=&quot;20148&quot; value=&quot;5&quot;/&gt;&lt;property id=&quot;20300&quot; value=&quot;Slide 281 - &amp;quot;General Guidance&amp;quot;&quot;/&gt;&lt;property id=&quot;20307&quot; value=&quot;530&quot;/&gt;&lt;/object&gt;&lt;object type=&quot;3&quot; unique_id=&quot;11293&quot;&gt;&lt;property id=&quot;20148&quot; value=&quot;5&quot;/&gt;&lt;property id=&quot;20300&quot; value=&quot;Slide 282 - &amp;quot;Your Data&amp;quot;&quot;/&gt;&lt;property id=&quot;20307&quot; value=&quot;531&quot;/&gt;&lt;/object&gt;&lt;object type=&quot;3&quot; unique_id=&quot;11294&quot;&gt;&lt;property id=&quot;20148&quot; value=&quot;5&quot;/&gt;&lt;property id=&quot;20300&quot; value=&quot;Slide 283 - &amp;quot;Step 1: Review the Data&amp;quot;&quot;/&gt;&lt;property id=&quot;20307&quot; value=&quot;532&quot;/&gt;&lt;/object&gt;&lt;object type=&quot;3&quot; unique_id=&quot;11295&quot;&gt;&lt;property id=&quot;20148&quot; value=&quot;5&quot;/&gt;&lt;property id=&quot;20300&quot; value=&quot;Slide 284 - &amp;quot;Step 2: Evaluate the Options &amp;quot;&quot;/&gt;&lt;property id=&quot;20307&quot; value=&quot;533&quot;/&gt;&lt;/object&gt;&lt;object type=&quot;3&quot; unique_id=&quot;11296&quot;&gt;&lt;property id=&quot;20148&quot; value=&quot;5&quot;/&gt;&lt;property id=&quot;20300&quot; value=&quot;Slide 285 - &amp;quot;Step 2: Evaluate the Options&amp;quot;&quot;/&gt;&lt;property id=&quot;20307&quot; value=&quot;534&quot;/&gt;&lt;/object&gt;&lt;object type=&quot;3&quot; unique_id=&quot;11297&quot;&gt;&lt;property id=&quot;20148&quot; value=&quot;5&quot;/&gt;&lt;property id=&quot;20300&quot; value=&quot;Slide 286 - &amp;quot;Step 3: Make a Decision&amp;quot;&quot;/&gt;&lt;property id=&quot;20307&quot; value=&quot;535&quot;/&gt;&lt;/object&gt;&lt;object type=&quot;3&quot; unique_id=&quot;11298&quot;&gt;&lt;property id=&quot;20148&quot; value=&quot;5&quot;/&gt;&lt;property id=&quot;20300&quot; value=&quot;Slide 287 - &amp;quot;Debrief&amp;quot;&quot;/&gt;&lt;property id=&quot;20307&quot; value=&quot;536&quot;/&gt;&lt;/object&gt;&lt;object type=&quot;3&quot; unique_id=&quot;12193&quot;&gt;&lt;property id=&quot;20148&quot; value=&quot;5&quot;/&gt;&lt;property id=&quot;20300&quot; value=&quot;Slide 288 - &amp;quot;Session 11&amp;quot;&quot;/&gt;&lt;property id=&quot;20307&quot; value=&quot;537&quot;/&gt;&lt;/object&gt;&lt;object type=&quot;3&quot; unique_id=&quot;12194&quot;&gt;&lt;property id=&quot;20148&quot; value=&quot;5&quot;/&gt;&lt;property id=&quot;20300&quot; value=&quot;Slide 289 - &amp;quot;Kindergarten&amp;quot;&quot;/&gt;&lt;property id=&quot;20307&quot; value=&quot;538&quot;/&gt;&lt;/object&gt;&lt;object type=&quot;3&quot; unique_id=&quot;12195&quot;&gt;&lt;property id=&quot;20148&quot; value=&quot;5&quot;/&gt;&lt;property id=&quot;20300&quot; value=&quot;Slide 290 - &amp;quot;Kindergarten&amp;#x0D;&amp;#x0A; Assessment and Remediation Guide&amp;#x0D;&amp;#x0A; Unit 4: Push and Say&amp;quot;&quot;/&gt;&lt;property id=&quot;20307&quot; value=&quot;539&quot;/&gt;&lt;/object&gt;&lt;object type=&quot;3&quot; unique_id=&quot;12196&quot;&gt;&lt;property id=&quot;20148&quot; value=&quot;5&quot;/&gt;&lt;property id=&quot;20300&quot; value=&quot;Slide 291 - &amp;quot;Kindergarten&amp;#x0D;&amp;#x0A; Assessment and Remediation Guide&amp;#x0D;&amp;#x0A; Unit 4: Oh Nuts&amp;quot;&quot;/&gt;&lt;property id=&quot;20307&quot; value=&quot;540&quot;/&gt;&lt;/object&gt;&lt;object type=&quot;3&quot; unique_id=&quot;12197&quot;&gt;&lt;property id=&quot;20148&quot; value=&quot;5&quot;/&gt;&lt;property id=&quot;20300&quot; value=&quot;Slide 292 - &amp;quot;Kindergarten&amp;#x0D;&amp;#x0A; Assessment and Remediation Guide&amp;#x0D;&amp;#x0A; Unit 4: Bingo&amp;quot;&quot;/&gt;&lt;property id=&quot;20307&quot; value=&quot;541&quot;/&gt;&lt;/object&gt;&lt;object type=&quot;3&quot; unique_id=&quot;12198&quot;&gt;&lt;property id=&quot;20148&quot; value=&quot;5&quot;/&gt;&lt;property id=&quot;20300&quot; value=&quot;Slide 293 - &amp;quot;Kindergarten&amp;#x0D;&amp;#x0A; Assessment and Remediation Guide&amp;#x0D;&amp;#x0A; Unit 4: Race to the Top&amp;quot;&quot;/&gt;&lt;property id=&quot;20307&quot; value=&quot;542&quot;/&gt;&lt;/object&gt;&lt;object type=&quot;3&quot; unique_id=&quot;12199&quot;&gt;&lt;property id=&quot;20148&quot; value=&quot;5&quot;/&gt;&lt;property id=&quot;20300&quot; value=&quot;Slide 294 - &amp;quot;Kindergarten&amp;#x0D;&amp;#x0A; Assessment and Remediation Guide&amp;#x0D;&amp;#x0A; Unit 4: Tic Tac Toe&amp;quot;&quot;/&gt;&lt;property id=&quot;20307&quot; value=&quot;543&quot;/&gt;&lt;/object&gt;&lt;object type=&quot;3&quot; unique_id=&quot;12200&quot;&gt;&lt;property id=&quot;20148&quot; value=&quot;5&quot;/&gt;&lt;property id=&quot;20300&quot; value=&quot;Slide 295 - &amp;quot;Kindergarten&amp;#x0D;&amp;#x0A; Assessment and Remediation Guide&amp;#x0D;&amp;#x0A; Unit 6: Letter Name Game&amp;quot;&quot;/&gt;&lt;property id=&quot;20307&quot; value=&quot;544&quot;/&gt;&lt;/object&gt;&lt;object type=&quot;3&quot; unique_id=&quot;12201&quot;&gt;&lt;property id=&quot;20148&quot; value=&quot;5&quot;/&gt;&lt;property id=&quot;20300&quot; value=&quot;Slide 296 - &amp;quot;First Grade&amp;quot;&quot;/&gt;&lt;property id=&quot;20307&quot; value=&quot;545&quot;/&gt;&lt;/object&gt;&lt;object type=&quot;3&quot; unique_id=&quot;12202&quot;&gt;&lt;property id=&quot;20148&quot; value=&quot;5&quot;/&gt;&lt;property id=&quot;20300&quot; value=&quot;Slide 297 - &amp;quot;First Grade&amp;#x0D;&amp;#x0A; Assessment and Remediation Guide&amp;#x0D;&amp;#x0A; Unit 3: Wiggle Cards&amp;quot;&quot;/&gt;&lt;property id=&quot;20307&quot; value=&quot;546&quot;/&gt;&lt;/object&gt;&lt;object type=&quot;3&quot; unique_id=&quot;12203&quot;&gt;&lt;property id=&quot;20148&quot; value=&quot;5&quot;/&gt;&lt;property id=&quot;20300&quot; value=&quot;Slide 298 - &amp;quot;First Grade&amp;#x0D;&amp;#x0A; Assessment and Remediation Guide&amp;#x0D;&amp;#x0A; Unit 4: Spicy Sentences&amp;quot;&quot;/&gt;&lt;property id=&quot;20307&quot; value=&quot;547&quot;/&gt;&lt;/object&gt;&lt;object type=&quot;3&quot; unique_id=&quot;12204&quot;&gt;&lt;property id=&quot;20148&quot; value=&quot;5&quot;/&gt;&lt;property id=&quot;20300&quot; value=&quot;Slide 299 - &amp;quot;Second Grade&amp;quot;&quot;/&gt;&lt;property id=&quot;20307&quot; value=&quot;548&quot;/&gt;&lt;/object&gt;&lt;object type=&quot;3&quot; unique_id=&quot;12205&quot;&gt;&lt;property id=&quot;20148&quot; value=&quot;5&quot;/&gt;&lt;property id=&quot;20300&quot; value=&quot;Slide 300 - &amp;quot;Second Grade&amp;#x0D;&amp;#x0A; Assessment and Remediation Guide&amp;#x0D;&amp;#x0A; Word Block&amp;quot;&quot;/&gt;&lt;property id=&quot;20307&quot; value=&quot;549&quot;/&gt;&lt;/object&gt;&lt;object type=&quot;3&quot; unique_id=&quot;12206&quot;&gt;&lt;property id=&quot;20148&quot; value=&quot;5&quot;/&gt;&lt;property id=&quot;20300&quot; value=&quot;Slide 301 - &amp;quot;Office Hours&amp;quot;&quot;/&gt;&lt;property id=&quot;20307&quot; value=&quot;550&quot;/&gt;&lt;/object&gt;&lt;object type=&quot;3&quot; unique_id=&quot;12207&quot;&gt;&lt;property id=&quot;20148&quot; value=&quot;5&quot;/&gt;&lt;property id=&quot;20300&quot; value=&quot;Slide 71 - &amp;quot;What are Kings and Queens?&amp;quot;&quot;/&gt;&lt;property id=&quot;20307&quot; value=&quot;551&quot;/&gt;&lt;/object&gt;&lt;object type=&quot;3&quot; unique_id=&quot;12208&quot;&gt;&lt;property id=&quot;20148&quot; value=&quot;5&quot;/&gt;&lt;property id=&quot;20300&quot; value=&quot;Slide 72 - &amp;quot;Stories in a Domain&amp;amp;#x09;&amp;quot;&quot;/&gt;&lt;property id=&quot;20307&quot; value=&quot;552&quot;/&gt;&lt;/object&gt;&lt;object type=&quot;3&quot; unique_id=&quot;12209&quot;&gt;&lt;property id=&quot;20148&quot; value=&quot;5&quot;/&gt;&lt;property id=&quot;20300&quot; value=&quot;Slide 73 - &amp;quot;Building Webs of Words in Domains&amp;quot;&quot;/&gt;&lt;property id=&quot;20307&quot; value=&quot;553&quot;/&gt;&lt;/object&gt;&lt;object type=&quot;3&quot; unique_id=&quot;12210&quot;&gt;&lt;property id=&quot;20148&quot; value=&quot;5&quot;/&gt;&lt;property id=&quot;20300&quot; value=&quot;Slide 74 - &amp;quot;Paragraph 1&amp;quot;&quot;/&gt;&lt;property id=&quot;20307&quot; value=&quot;554&quot;/&gt;&lt;/object&gt;&lt;object type=&quot;3&quot; unique_id=&quot;12211&quot;&gt;&lt;property id=&quot;20148&quot; value=&quot;5&quot;/&gt;&lt;property id=&quot;20300&quot; value=&quot;Slide 75 - &amp;quot;Building Webs of Words in Domains&amp;quot;&quot;/&gt;&lt;property id=&quot;20307&quot; value=&quot;555&quot;/&gt;&lt;/object&gt;&lt;object type=&quot;3&quot; unique_id=&quot;12212&quot;&gt;&lt;property id=&quot;20148&quot; value=&quot;5&quot;/&gt;&lt;property id=&quot;20300&quot; value=&quot;Slide 76 - &amp;quot;Paragraph 2&amp;quot;&quot;/&gt;&lt;property id=&quot;20307&quot; value=&quot;556&quot;/&gt;&lt;/object&gt;&lt;object type=&quot;3&quot; unique_id=&quot;12213&quot;&gt;&lt;property id=&quot;20148&quot; value=&quot;5&quot;/&gt;&lt;property id=&quot;20300&quot; value=&quot;Slide 77 - &amp;quot;Building Webs of Words in Domains&amp;quot;&quot;/&gt;&lt;property id=&quot;20307&quot; value=&quot;557&quot;/&gt;&lt;/object&gt;&lt;object type=&quot;3&quot; unique_id=&quot;12214&quot;&gt;&lt;property id=&quot;20148&quot; value=&quot;5&quot;/&gt;&lt;property id=&quot;20300&quot; value=&quot;Slide 78 - &amp;quot;Paragraph 3&amp;quot;&quot;/&gt;&lt;property id=&quot;20307&quot; value=&quot;558&quot;/&gt;&lt;/object&gt;&lt;object type=&quot;3&quot; unique_id=&quot;12215&quot;&gt;&lt;property id=&quot;20148&quot; value=&quot;5&quot;/&gt;&lt;property id=&quot;20300&quot; value=&quot;Slide 79 - &amp;quot;Activity: Add to the Web&amp;quot;&quot;/&gt;&lt;property id=&quot;20307&quot; value=&quot;55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2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1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5648</TotalTime>
  <Words>2159</Words>
  <Application>Microsoft Office PowerPoint</Application>
  <PresentationFormat>On-screen Show (4:3)</PresentationFormat>
  <Paragraphs>335</Paragraphs>
  <Slides>36</Slides>
  <Notes>36</Notes>
  <HiddenSlides>1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2_engage template 2 0</vt:lpstr>
      <vt:lpstr>5_engage template 2 0</vt:lpstr>
      <vt:lpstr>6_engage template 2 0</vt:lpstr>
      <vt:lpstr>11_engage template 2 0</vt:lpstr>
      <vt:lpstr>Creative Commons Licensing</vt:lpstr>
      <vt:lpstr>Session 7</vt:lpstr>
      <vt:lpstr>Objectives</vt:lpstr>
      <vt:lpstr>A Student's Journey:  Reading</vt:lpstr>
      <vt:lpstr>A Student's Journey: Writing</vt:lpstr>
      <vt:lpstr>How Did They Get There?</vt:lpstr>
      <vt:lpstr>Lesson Types: Broad Categories</vt:lpstr>
      <vt:lpstr>Lesson Types: Reading &amp; Writing</vt:lpstr>
      <vt:lpstr>Reading Lesson Types</vt:lpstr>
      <vt:lpstr>Basic Code Lessons</vt:lpstr>
      <vt:lpstr>The Basic Code Lesson</vt:lpstr>
      <vt:lpstr>The Basic Code Lesson</vt:lpstr>
      <vt:lpstr>Not a Smorgasbord</vt:lpstr>
      <vt:lpstr>Critical Behaviors of Basic Code Lessons  Step 1: Gather Materials</vt:lpstr>
      <vt:lpstr>Critical Behaviors of Basic Code Lessons  Step 2: Assign Roles</vt:lpstr>
      <vt:lpstr>Critical Behaviors of Basic Code Lessons  Step 3: Identify Behaviors </vt:lpstr>
      <vt:lpstr>Critical Behaviors of Basic Code Lessons  Step 4: Share Findings</vt:lpstr>
      <vt:lpstr>Warm Up</vt:lpstr>
      <vt:lpstr>Introducing the Sound</vt:lpstr>
      <vt:lpstr>Oral Language Exercises</vt:lpstr>
      <vt:lpstr>Introducing the Spelling</vt:lpstr>
      <vt:lpstr>Practice using Worksheet</vt:lpstr>
      <vt:lpstr>Advanced Code </vt:lpstr>
      <vt:lpstr> The Spelling Alternative Lessons  </vt:lpstr>
      <vt:lpstr>PowerPoint Presentation</vt:lpstr>
      <vt:lpstr>PowerPoint Presentation</vt:lpstr>
      <vt:lpstr>PowerPoint Presentation</vt:lpstr>
      <vt:lpstr>The Spelling Alternative Lesson</vt:lpstr>
      <vt:lpstr>Learning the Critical Behaviors of Spelling Alternative Lessons</vt:lpstr>
      <vt:lpstr>Spelling Alternative  Demonstration Lesson</vt:lpstr>
      <vt:lpstr>Grade Level Lesson:  1. Gathering Materials</vt:lpstr>
      <vt:lpstr>Grade Level Lesson:  2. Identifying Roles</vt:lpstr>
      <vt:lpstr>Grade Level Lesson:  3. Examining Your Components</vt:lpstr>
      <vt:lpstr>Grade Level Lesson: 4. Sharing Findings in Triads</vt:lpstr>
      <vt:lpstr>Key Takeaways: Spelling Alternatives</vt:lpstr>
      <vt:lpstr>Many Different Lesson Types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Commons Licensing</dc:title>
  <dc:creator>Jamie Talbot</dc:creator>
  <cp:lastModifiedBy>Christina Erland</cp:lastModifiedBy>
  <cp:revision>515</cp:revision>
  <cp:lastPrinted>2014-07-05T19:45:34Z</cp:lastPrinted>
  <dcterms:created xsi:type="dcterms:W3CDTF">2014-06-23T15:58:28Z</dcterms:created>
  <dcterms:modified xsi:type="dcterms:W3CDTF">2014-07-28T21:39:38Z</dcterms:modified>
</cp:coreProperties>
</file>