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91" r:id="rId2"/>
    <p:sldMasterId id="2147483698" r:id="rId3"/>
    <p:sldMasterId id="2147483739" r:id="rId4"/>
  </p:sldMasterIdLst>
  <p:notesMasterIdLst>
    <p:notesMasterId r:id="rId34"/>
  </p:notesMasterIdLst>
  <p:sldIdLst>
    <p:sldId id="709" r:id="rId5"/>
    <p:sldId id="382" r:id="rId6"/>
    <p:sldId id="384" r:id="rId7"/>
    <p:sldId id="385" r:id="rId8"/>
    <p:sldId id="386" r:id="rId9"/>
    <p:sldId id="387" r:id="rId10"/>
    <p:sldId id="388" r:id="rId11"/>
    <p:sldId id="389" r:id="rId12"/>
    <p:sldId id="390" r:id="rId13"/>
    <p:sldId id="391" r:id="rId14"/>
    <p:sldId id="392" r:id="rId15"/>
    <p:sldId id="393" r:id="rId16"/>
    <p:sldId id="394" r:id="rId17"/>
    <p:sldId id="395" r:id="rId18"/>
    <p:sldId id="396" r:id="rId19"/>
    <p:sldId id="397" r:id="rId20"/>
    <p:sldId id="398" r:id="rId21"/>
    <p:sldId id="399" r:id="rId22"/>
    <p:sldId id="622" r:id="rId23"/>
    <p:sldId id="623" r:id="rId24"/>
    <p:sldId id="624" r:id="rId25"/>
    <p:sldId id="617" r:id="rId26"/>
    <p:sldId id="619" r:id="rId27"/>
    <p:sldId id="706" r:id="rId28"/>
    <p:sldId id="704" r:id="rId29"/>
    <p:sldId id="705" r:id="rId30"/>
    <p:sldId id="625" r:id="rId31"/>
    <p:sldId id="708" r:id="rId32"/>
    <p:sldId id="707" r:id="rId33"/>
  </p:sldIdLst>
  <p:sldSz cx="9144000" cy="6858000" type="screen4x3"/>
  <p:notesSz cx="7077075" cy="9363075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2878"/>
    <a:srgbClr val="4AA942"/>
    <a:srgbClr val="7727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0968" autoAdjust="0"/>
    <p:restoredTop sz="94206" autoAdjust="0"/>
  </p:normalViewPr>
  <p:slideViewPr>
    <p:cSldViewPr>
      <p:cViewPr>
        <p:scale>
          <a:sx n="90" d="100"/>
          <a:sy n="90" d="100"/>
        </p:scale>
        <p:origin x="-102" y="-4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2166"/>
    </p:cViewPr>
  </p:sorterViewPr>
  <p:notesViewPr>
    <p:cSldViewPr>
      <p:cViewPr varScale="1">
        <p:scale>
          <a:sx n="82" d="100"/>
          <a:sy n="82" d="100"/>
        </p:scale>
        <p:origin x="-870" y="-96"/>
      </p:cViewPr>
      <p:guideLst>
        <p:guide orient="horz" pos="2949"/>
        <p:guide pos="222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60570F43-22C4-420F-B303-480DD5FB7269}" type="datetimeFigureOut">
              <a:rPr lang="en-US" smtClean="0"/>
              <a:pPr/>
              <a:t>7/29/2014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3043BC65-0B42-492E-BAAE-EBF10AECE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3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63209" indent="-293542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74168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43834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113501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83168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52836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522503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92169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695D67A7-D7B0-44EC-8F4C-FE26E80012E3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2405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63209" indent="-293542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74168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43834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113501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83168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52836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522503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92169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www.creativecommons.org/licenses/by-nc-sa/3.0/</a:t>
            </a:r>
            <a:endParaRPr lang="en-US" dirty="0">
              <a:solidFill>
                <a:srgbClr val="A69372"/>
              </a:solidFill>
            </a:endParaRPr>
          </a:p>
        </p:txBody>
      </p:sp>
      <p:sp>
        <p:nvSpPr>
          <p:cNvPr id="10" name="Slide Image Placeholder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Notes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636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81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9177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21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16"/>
              </a:spcBef>
            </a:pPr>
            <a:endParaRPr lang="en-US" i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EEECE1">
                    <a:lumMod val="50000"/>
                  </a:srgbClr>
                </a:solidFill>
              </a:rPr>
              <a:t>©2012 Core Knowledge Foundation. This work is licensed under a Creative Commons  Attribution-</a:t>
            </a:r>
            <a:r>
              <a:rPr lang="en-US" dirty="0" err="1" smtClean="0">
                <a:solidFill>
                  <a:srgbClr val="EEECE1">
                    <a:lumMod val="50000"/>
                  </a:srgbClr>
                </a:solidFill>
              </a:rPr>
              <a:t>NonCommercial</a:t>
            </a:r>
            <a:r>
              <a:rPr lang="en-US" dirty="0" smtClean="0">
                <a:solidFill>
                  <a:srgbClr val="EEECE1">
                    <a:lumMod val="50000"/>
                  </a:srgbClr>
                </a:solidFill>
              </a:rPr>
              <a:t>-</a:t>
            </a:r>
            <a:r>
              <a:rPr lang="en-US" dirty="0" err="1" smtClean="0">
                <a:solidFill>
                  <a:srgbClr val="EEECE1">
                    <a:lumMod val="50000"/>
                  </a:srgbClr>
                </a:solidFill>
              </a:rPr>
              <a:t>ShareAlike</a:t>
            </a:r>
            <a:r>
              <a:rPr lang="en-US" dirty="0" smtClean="0">
                <a:solidFill>
                  <a:srgbClr val="EEECE1">
                    <a:lumMod val="50000"/>
                  </a:srgbClr>
                </a:solidFill>
              </a:rPr>
              <a:t> 3.0 </a:t>
            </a:r>
            <a:r>
              <a:rPr lang="en-US" dirty="0" err="1" smtClean="0">
                <a:solidFill>
                  <a:srgbClr val="EEECE1">
                    <a:lumMod val="50000"/>
                  </a:srgbClr>
                </a:solidFill>
              </a:rPr>
              <a:t>Unported</a:t>
            </a:r>
            <a:r>
              <a:rPr lang="en-US" dirty="0" smtClean="0">
                <a:solidFill>
                  <a:srgbClr val="EEECE1">
                    <a:lumMod val="50000"/>
                  </a:srgbClr>
                </a:solidFill>
              </a:rPr>
              <a:t> License.  www.creativecommons.org/licenses/by-nc-sa/3.0/</a:t>
            </a:r>
            <a:endParaRPr lang="en-US" dirty="0">
              <a:solidFill>
                <a:srgbClr val="EEECE1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116F14E4-14FC-409F-B7F9-EA5E65E6CFDA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9559856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9723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6840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9173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2060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1065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/>
                </a:solidFill>
              </a:rPr>
              <a:t>©2012 Core Knowledge Foundation. This work is licensed under a Creative Commons  Attribution-NonCommercial-ShareAlike 3.0 Unported License.  </a:t>
            </a:r>
            <a:r>
              <a:rPr lang="en-US" dirty="0" smtClean="0">
                <a:solidFill>
                  <a:prstClr val="black"/>
                </a:solidFill>
                <a:hlinkClick r:id="rId3"/>
              </a:rPr>
              <a:t>www.creativecommons.org/licenses/by-nc-sa/3.0/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76D0-D157-4D2D-A91A-5763541FCB2C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241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1065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805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204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94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119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532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944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 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Slide </a:t>
            </a:r>
            <a:fld id="{EC8DABF5-24EF-4EBE-983E-25A63DBF3B27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6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650" y="457200"/>
            <a:ext cx="1011699" cy="76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11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970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E495D-E681-4BF3-B083-579AAEC03DF2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000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20000" y="6477000"/>
            <a:ext cx="15240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CCEF7-986C-44BB-B2F9-87C56DA104FB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835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EA046-2CF6-4856-8EB2-B18BF3DE1D0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510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457200"/>
            <a:ext cx="1011238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9016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270D47-1600-4476-8B1D-4C464AE35CAF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424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EED4B5-4C4E-491F-A9C8-571BA07C8FE2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232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3BEC37-56D8-465F-8F35-7FF8F1F3BAE4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5386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8DB612-FC62-4E50-BFC7-58999444A1C5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095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457200"/>
            <a:ext cx="1011238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948267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044A0-1873-43CA-BEFE-6A8A4D3889CC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903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52A21-DA16-4A72-82EE-C9164E14B903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674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6E358-5BBE-4EE1-946C-3347AE90F65E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470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92F32-8D4D-4F9D-ADE4-323AD88C8925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722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B3C10-05E3-4EE8-BA22-661473373063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572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CB493-C3DD-4704-A7D7-8190A24DDADE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33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A0631-19FF-4D01-A2A9-6053B12C2434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669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20000" y="6477000"/>
            <a:ext cx="15240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CA2B5-AC20-4C47-AECF-098EBBFE85AA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678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0F97E-1154-4462-BA42-F38C3B877D16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632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5D98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553200"/>
            <a:ext cx="9144000" cy="3048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www.coreknowledge.org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ABDC5-7142-4242-89BB-AB08B8F2E658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168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650" y="457200"/>
            <a:ext cx="1011699" cy="76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351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19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hyperlink" Target="http://www.creativecommons.org/licenses/by-nc-sa/3.0/" TargetMode="Externa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2.xml"/><Relationship Id="rId10" Type="http://schemas.openxmlformats.org/officeDocument/2006/relationships/hyperlink" Target="http://www.creativecommons.org/licenses/by-nc-sa/3.0/" TargetMode="Externa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7.xml"/><Relationship Id="rId9" Type="http://schemas.openxmlformats.org/officeDocument/2006/relationships/hyperlink" Target="http://www.creativecommons.org/licenses/by-nc-sa/3.0/" TargetMode="Externa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2.xml"/><Relationship Id="rId9" Type="http://schemas.openxmlformats.org/officeDocument/2006/relationships/hyperlink" Target="http://www.creativecommons.org/licenses/by-nc-sa/3.0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5BA57-3F9A-4EEE-A64D-6BBD78F8D45F}" type="slidenum">
              <a:rPr lang="en-US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95600" y="6412468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FFFFFF"/>
                </a:solidFill>
              </a:rPr>
              <a:t>© 2014 Core Knowledge Foundation. This work is licensed under a Creative Commons  Attribution-</a:t>
            </a:r>
            <a:r>
              <a:rPr lang="en-US" sz="900" dirty="0" err="1">
                <a:solidFill>
                  <a:srgbClr val="FFFFFF"/>
                </a:solidFill>
              </a:rPr>
              <a:t>NonCommercial</a:t>
            </a:r>
            <a:r>
              <a:rPr lang="en-US" sz="900" dirty="0">
                <a:solidFill>
                  <a:srgbClr val="FFFFFF"/>
                </a:solidFill>
              </a:rPr>
              <a:t>-</a:t>
            </a:r>
            <a:r>
              <a:rPr lang="en-US" sz="900" dirty="0" err="1">
                <a:solidFill>
                  <a:srgbClr val="FFFFFF"/>
                </a:solidFill>
              </a:rPr>
              <a:t>ShareAlike</a:t>
            </a:r>
            <a:r>
              <a:rPr lang="en-US" sz="900" dirty="0">
                <a:solidFill>
                  <a:srgbClr val="FFFFFF"/>
                </a:solidFill>
              </a:rPr>
              <a:t> 3.0 </a:t>
            </a:r>
            <a:r>
              <a:rPr lang="en-US" sz="900" dirty="0" err="1">
                <a:solidFill>
                  <a:srgbClr val="FFFFFF"/>
                </a:solidFill>
              </a:rPr>
              <a:t>Unported</a:t>
            </a:r>
            <a:r>
              <a:rPr lang="en-US" sz="900" dirty="0">
                <a:solidFill>
                  <a:srgbClr val="FFFFFF"/>
                </a:solidFill>
              </a:rPr>
              <a:t> License.  </a:t>
            </a:r>
            <a:r>
              <a:rPr lang="en-US" sz="900" dirty="0">
                <a:solidFill>
                  <a:srgbClr val="FFFFFF"/>
                </a:solidFill>
                <a:hlinkClick r:id="rId10"/>
              </a:rPr>
              <a:t>www.creativecommons.org/licenses/by-nc-sa/3.0/</a:t>
            </a: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412992"/>
            <a:ext cx="484688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2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58B171-DCF1-4F9E-AD6F-A124255111FE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02280" y="6412468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/>
            <a:r>
              <a:rPr lang="en-US" sz="900" dirty="0">
                <a:solidFill>
                  <a:srgbClr val="FFFFFF"/>
                </a:solidFill>
              </a:rPr>
              <a:t>© 2014 Core Knowledge Foundation. This work is licensed under a Creative Commons  Attribution-</a:t>
            </a:r>
            <a:r>
              <a:rPr lang="en-US" sz="900" dirty="0" err="1">
                <a:solidFill>
                  <a:srgbClr val="FFFFFF"/>
                </a:solidFill>
              </a:rPr>
              <a:t>NonCommercial</a:t>
            </a:r>
            <a:r>
              <a:rPr lang="en-US" sz="900" dirty="0">
                <a:solidFill>
                  <a:srgbClr val="FFFFFF"/>
                </a:solidFill>
              </a:rPr>
              <a:t>-</a:t>
            </a:r>
            <a:r>
              <a:rPr lang="en-US" sz="900" dirty="0" err="1">
                <a:solidFill>
                  <a:srgbClr val="FFFFFF"/>
                </a:solidFill>
              </a:rPr>
              <a:t>ShareAlike</a:t>
            </a:r>
            <a:r>
              <a:rPr lang="en-US" sz="900" dirty="0">
                <a:solidFill>
                  <a:srgbClr val="FFFFFF"/>
                </a:solidFill>
              </a:rPr>
              <a:t> 3.0 </a:t>
            </a:r>
            <a:r>
              <a:rPr lang="en-US" sz="900" dirty="0" err="1">
                <a:solidFill>
                  <a:srgbClr val="FFFFFF"/>
                </a:solidFill>
              </a:rPr>
              <a:t>Unported</a:t>
            </a:r>
            <a:r>
              <a:rPr lang="en-US" sz="900" dirty="0">
                <a:solidFill>
                  <a:srgbClr val="FFFFFF"/>
                </a:solidFill>
              </a:rPr>
              <a:t> License.  </a:t>
            </a:r>
            <a:r>
              <a:rPr lang="en-US" sz="900" dirty="0">
                <a:solidFill>
                  <a:srgbClr val="FFFFFF"/>
                </a:solidFill>
                <a:hlinkClick r:id="rId10"/>
              </a:rPr>
              <a:t>www.creativecommons.org/licenses/by-nc-sa/3.0/</a:t>
            </a: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412992"/>
            <a:ext cx="484688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81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bg1"/>
                </a:solidFill>
                <a:latin typeface="+mj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E887C71-338E-47B1-95C3-6C5569419767}" type="slidenum">
              <a:rPr lang="en-US" alt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1"/>
          <p:cNvSpPr>
            <a:spLocks noChangeArrowheads="1"/>
          </p:cNvSpPr>
          <p:nvPr/>
        </p:nvSpPr>
        <p:spPr bwMode="auto">
          <a:xfrm>
            <a:off x="3001963" y="6411913"/>
            <a:ext cx="533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900">
                <a:solidFill>
                  <a:srgbClr val="FFFFFF"/>
                </a:solidFill>
              </a:rPr>
              <a:t>© 2014 Core Knowledge Foundation. This work is licensed under a Creative Commons  Attribution-NonCommercial-ShareAlike 3.0 Unported License.  </a:t>
            </a:r>
            <a:r>
              <a:rPr lang="en-US" altLang="en-US" sz="900">
                <a:solidFill>
                  <a:srgbClr val="FFFFFF"/>
                </a:solidFill>
                <a:hlinkClick r:id="rId9"/>
              </a:rPr>
              <a:t>www.creativecommons.org/licenses/by-nc-sa/3.0/</a:t>
            </a:r>
            <a:endParaRPr lang="en-US" altLang="en-US" sz="900">
              <a:solidFill>
                <a:srgbClr val="FFFFFF"/>
              </a:solidFill>
            </a:endParaRPr>
          </a:p>
        </p:txBody>
      </p:sp>
      <p:pic>
        <p:nvPicPr>
          <p:cNvPr id="2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413500"/>
            <a:ext cx="4841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530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65F294-D01D-4792-972D-709345206460}" type="slidenum">
              <a:rPr lang="en-US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1"/>
          <p:cNvSpPr>
            <a:spLocks noChangeArrowheads="1"/>
          </p:cNvSpPr>
          <p:nvPr/>
        </p:nvSpPr>
        <p:spPr bwMode="auto">
          <a:xfrm>
            <a:off x="3001963" y="6411913"/>
            <a:ext cx="533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>
                <a:solidFill>
                  <a:srgbClr val="FFFFFF"/>
                </a:solidFill>
              </a:rPr>
              <a:t>© 2014 Core Knowledge Foundation. This work is licensed under a Creative Commons  Attribution-NonCommercial-ShareAlike 3.0 Unported License.  </a:t>
            </a:r>
            <a:r>
              <a:rPr lang="en-US" altLang="en-US" sz="900">
                <a:solidFill>
                  <a:srgbClr val="FFFFFF"/>
                </a:solidFill>
                <a:hlinkClick r:id="rId9"/>
              </a:rPr>
              <a:t>www.creativecommons.org/licenses/by-nc-sa/3.0/</a:t>
            </a:r>
            <a:endParaRPr lang="en-US" altLang="en-US" sz="900">
              <a:solidFill>
                <a:srgbClr val="FFFFFF"/>
              </a:solidFill>
            </a:endParaRPr>
          </a:p>
        </p:txBody>
      </p:sp>
      <p:pic>
        <p:nvPicPr>
          <p:cNvPr id="2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413500"/>
            <a:ext cx="4841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686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0" fontAlgn="base" hangingPunct="0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3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://vimeo.com/coreknowledge/review/98646631/73935dfe72" TargetMode="Externa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jpeg"/><Relationship Id="rId11" Type="http://schemas.microsoft.com/office/2007/relationships/hdphoto" Target="../media/hdphoto6.wdp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vimeo.com/coreknowledge/review/98656001/a9172e2cce" TargetMode="External"/><Relationship Id="rId3" Type="http://schemas.openxmlformats.org/officeDocument/2006/relationships/image" Target="../media/image35.jpeg"/><Relationship Id="rId7" Type="http://schemas.openxmlformats.org/officeDocument/2006/relationships/hyperlink" Target="http://vimeo.com/coreknowledge/review/97980274/fb6ad7c7e8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vimeo.com/coreknowledge/review/98652563/8bda72648e" TargetMode="Externa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vimeo.com/coreknowledge/review/98658040/99e054fa51" TargetMode="External"/><Relationship Id="rId5" Type="http://schemas.openxmlformats.org/officeDocument/2006/relationships/image" Target="../media/image38.jpeg"/><Relationship Id="rId4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7.jp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vimeo.com/coreknowledge/review/98650729/1bb8eb575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://vimeo.com/coreknowledge/review/98641764/ec4156c015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Creative Commons Licensing</a:t>
            </a:r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457200" y="1231900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sz="1600" dirty="0" smtClean="0"/>
              <a:t>You are free:</a:t>
            </a:r>
          </a:p>
          <a:p>
            <a:pPr marL="0" indent="0"/>
            <a:r>
              <a:rPr lang="en-US" sz="1600" dirty="0" smtClean="0"/>
              <a:t>to Share — to copy, distribute and transmit the work </a:t>
            </a:r>
          </a:p>
          <a:p>
            <a:pPr marL="0" indent="0"/>
            <a:r>
              <a:rPr lang="en-US" sz="1600" dirty="0" smtClean="0"/>
              <a:t>to Remix — to adapt the work </a:t>
            </a:r>
          </a:p>
          <a:p>
            <a:pPr marL="0" indent="0">
              <a:buFontTx/>
              <a:buNone/>
            </a:pPr>
            <a:r>
              <a:rPr lang="en-US" sz="1600" dirty="0" smtClean="0"/>
              <a:t>Under the following conditions:</a:t>
            </a:r>
          </a:p>
          <a:p>
            <a:pPr marL="0" indent="0"/>
            <a:r>
              <a:rPr lang="en-US" sz="1600" dirty="0" smtClean="0"/>
              <a:t>Attribution — You must attribute the work in the following manner:</a:t>
            </a:r>
          </a:p>
          <a:p>
            <a:pPr lvl="1"/>
            <a:r>
              <a:rPr lang="en-US" sz="1200" dirty="0" smtClean="0"/>
              <a:t>This work is based on an original work of the Core Knowledge® Foundation made available through licensing under a Creative Commons  Attribution-NonCommercial-ShareAlike 3.0 Unported License.  This does not in any way imply that the Core Knowledge Foundation endorses this work.</a:t>
            </a:r>
          </a:p>
          <a:p>
            <a:pPr marL="0" indent="0"/>
            <a:r>
              <a:rPr lang="en-US" sz="1600" dirty="0" smtClean="0"/>
              <a:t>Noncommercial — You may not use this work for commercial purposes.</a:t>
            </a:r>
          </a:p>
          <a:p>
            <a:pPr marL="0" indent="0"/>
            <a:r>
              <a:rPr lang="en-US" sz="1600" dirty="0" smtClean="0"/>
              <a:t>Share Alike — If you alter, transform, or build upon this work, you may distribute the resulting work only under the same or similar license to this one. </a:t>
            </a:r>
          </a:p>
          <a:p>
            <a:pPr marL="0" indent="0">
              <a:buFontTx/>
              <a:buNone/>
            </a:pPr>
            <a:r>
              <a:rPr lang="en-US" sz="1600" dirty="0" smtClean="0"/>
              <a:t>With the understanding that: </a:t>
            </a:r>
          </a:p>
          <a:p>
            <a:pPr marL="0" indent="0"/>
            <a:r>
              <a:rPr lang="en-US" sz="1600" dirty="0" smtClean="0"/>
              <a:t>For any reuse or distribution, you must make clear to others the license terms of this work. The best way to do this is with a link to this web page: </a:t>
            </a:r>
            <a:r>
              <a:rPr lang="en-US" sz="1600" dirty="0" smtClean="0">
                <a:hlinkClick r:id="rId3"/>
              </a:rPr>
              <a:t>http://creativecommons.org/licenses/by-nc-sa/3.0/</a:t>
            </a:r>
            <a:r>
              <a:rPr lang="en-US" sz="1600" dirty="0" smtClean="0"/>
              <a:t>  </a:t>
            </a:r>
          </a:p>
          <a:p>
            <a:pPr marL="0" indent="0"/>
            <a:endParaRPr lang="en-US" sz="2000" dirty="0" smtClean="0"/>
          </a:p>
        </p:txBody>
      </p:sp>
      <p:sp>
        <p:nvSpPr>
          <p:cNvPr id="48133" name="Rectangle 8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EE48750-DE90-43DC-BCBD-D5C3986B2EA9}" type="slidenum">
              <a:rPr lang="en-US" smtClean="0">
                <a:solidFill>
                  <a:srgbClr val="FFFFFF"/>
                </a:solidFill>
                <a:latin typeface="CartoGothic Std" pitchFamily="34" charset="0"/>
              </a:rPr>
              <a:pPr eaLnBrk="1" hangingPunct="1"/>
              <a:t>1</a:t>
            </a:fld>
            <a:endParaRPr lang="en-US" dirty="0" smtClean="0">
              <a:solidFill>
                <a:srgbClr val="FFFFFF"/>
              </a:solidFill>
              <a:latin typeface="CartoGothic Std" pitchFamily="34" charset="0"/>
            </a:endParaRPr>
          </a:p>
        </p:txBody>
      </p:sp>
      <p:pic>
        <p:nvPicPr>
          <p:cNvPr id="48132" name="Picture 4" descr="by-nc-s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1704975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501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N:\NYSED P-2 ELA\_NYSED Resources\_NYSED Design Resources\x Design Scratch\Component Images\Large_Letter_Cards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93" b="94801" l="1455" r="98545">
                        <a14:foregroundMark x1="5405" y1="90641" x2="71102" y2="32582"/>
                        <a14:foregroundMark x1="21830" y1="87348" x2="62994" y2="62218"/>
                        <a14:foregroundMark x1="5821" y1="84749" x2="22661" y2="31889"/>
                        <a14:foregroundMark x1="24740" y1="53726" x2="49272" y2="52166"/>
                        <a14:foregroundMark x1="74636" y1="49567" x2="94179" y2="299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7487">
            <a:off x="983720" y="1135383"/>
            <a:ext cx="2819400" cy="3383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Large Card Letters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533400" y="4419600"/>
            <a:ext cx="3810000" cy="16002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</a:t>
            </a:r>
            <a:r>
              <a:rPr lang="en-US" sz="2000" dirty="0" smtClean="0">
                <a:solidFill>
                  <a:srgbClr val="D54F48"/>
                </a:solidFill>
              </a:rPr>
              <a:t>Large Card Letters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are used for teaching and reviewing sounds and spellings and chaining activities.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341437"/>
            <a:ext cx="4419600" cy="4525963"/>
          </a:xfrm>
        </p:spPr>
        <p:txBody>
          <a:bodyPr/>
          <a:lstStyle/>
          <a:p>
            <a:pPr>
              <a:buNone/>
            </a:pPr>
            <a:endParaRPr lang="en-US" sz="1800" dirty="0" smtClean="0"/>
          </a:p>
          <a:p>
            <a:pPr lvl="1"/>
            <a:r>
              <a:rPr lang="en-US" sz="1600" dirty="0" smtClean="0"/>
              <a:t>Used for sounds and spellings review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Students use cards to engage in spelling/chaining activities during warm-up activities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Note that vowel cards are shaded.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Line drawn at bottom of card indicates directionality</a:t>
            </a:r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10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96200" y="152400"/>
            <a:ext cx="609600" cy="609600"/>
          </a:xfrm>
          <a:prstGeom prst="rect">
            <a:avLst/>
          </a:prstGeom>
          <a:solidFill>
            <a:srgbClr val="E31836"/>
          </a:solidFill>
          <a:ln>
            <a:solidFill>
              <a:srgbClr val="E318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K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EEB211"/>
          </a:solidFill>
          <a:ln>
            <a:solidFill>
              <a:srgbClr val="EEB21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" name="Rectangle 1"/>
          <p:cNvSpPr/>
          <p:nvPr/>
        </p:nvSpPr>
        <p:spPr>
          <a:xfrm>
            <a:off x="7543800" y="5867400"/>
            <a:ext cx="144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 smtClean="0">
                <a:hlinkClick r:id="rId5"/>
              </a:rPr>
              <a:t>Video Clip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79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76" b="96149" l="825" r="99010">
                        <a14:foregroundMark x1="6271" y1="90096" x2="83333" y2="33150"/>
                        <a14:foregroundMark x1="4950" y1="90096" x2="3630" y2="51719"/>
                        <a14:foregroundMark x1="2640" y1="90371" x2="4455" y2="59422"/>
                        <a14:foregroundMark x1="3135" y1="92985" x2="61386" y2="89684"/>
                        <a14:foregroundMark x1="43069" y1="94085" x2="64851" y2="870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8293">
            <a:off x="996539" y="1402080"/>
            <a:ext cx="2514600" cy="301752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Blending Picture Cards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4313237"/>
            <a:ext cx="3810000" cy="1706563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purpose of the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D54F48"/>
                </a:solidFill>
              </a:rPr>
              <a:t>Blending Picture Cards </a:t>
            </a:r>
            <a:r>
              <a:rPr lang="en-US" sz="2000" dirty="0" smtClean="0"/>
              <a:t>is to support blending activities by using images to serve as a visual cue for blending a word.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325880"/>
            <a:ext cx="4419600" cy="4617720"/>
          </a:xfrm>
        </p:spPr>
        <p:txBody>
          <a:bodyPr/>
          <a:lstStyle/>
          <a:p>
            <a:endParaRPr lang="en-US" sz="1600" dirty="0" smtClean="0"/>
          </a:p>
          <a:p>
            <a:pPr lvl="1"/>
            <a:r>
              <a:rPr lang="en-US" sz="1600" dirty="0" smtClean="0"/>
              <a:t>Supports blending on one side and matching segmented word on other side</a:t>
            </a:r>
          </a:p>
          <a:p>
            <a:endParaRPr lang="en-US" sz="1800" dirty="0" smtClean="0"/>
          </a:p>
          <a:p>
            <a:pPr lvl="1"/>
            <a:r>
              <a:rPr lang="en-US" sz="1600" dirty="0" smtClean="0"/>
              <a:t>Used for various blending practice activities in kindergarten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E31836"/>
          </a:solidFill>
          <a:ln>
            <a:solidFill>
              <a:srgbClr val="E318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242742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126" l="1763" r="97917">
                        <a14:foregroundMark x1="5929" y1="95315" x2="34455" y2="19143"/>
                        <a14:foregroundMark x1="16186" y1="93574" x2="52404" y2="14859"/>
                        <a14:foregroundMark x1="11538" y1="96386" x2="11538" y2="96386"/>
                        <a14:foregroundMark x1="13622" y1="95984" x2="76923" y2="92905"/>
                        <a14:foregroundMark x1="36218" y1="86078" x2="45513" y2="69076"/>
                        <a14:foregroundMark x1="48878" y1="62784" x2="59135" y2="51004"/>
                        <a14:foregroundMark x1="63782" y1="46720" x2="91827" y2="32530"/>
                        <a14:foregroundMark x1="66026" y1="48862" x2="66346" y2="47122"/>
                        <a14:foregroundMark x1="65064" y1="43909" x2="54968" y2="10576"/>
                        <a14:foregroundMark x1="3365" y1="92905" x2="9455" y2="41098"/>
                        <a14:foregroundMark x1="73558" y1="94913" x2="79167" y2="439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9080">
            <a:off x="871879" y="1221219"/>
            <a:ext cx="2590800" cy="3108051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Posters and Cards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4343400"/>
            <a:ext cx="3810000" cy="178276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purpose of the </a:t>
            </a:r>
            <a:r>
              <a:rPr lang="en-US" sz="2000" dirty="0" smtClean="0">
                <a:solidFill>
                  <a:srgbClr val="D54F48"/>
                </a:solidFill>
              </a:rPr>
              <a:t>Timeline Posters and Cards </a:t>
            </a:r>
            <a:r>
              <a:rPr lang="en-US" sz="2000" dirty="0" smtClean="0"/>
              <a:t>is to help students understand the content of context of CKLA stories in Grade 2</a:t>
            </a:r>
            <a:r>
              <a:rPr lang="en-US" sz="2000" dirty="0"/>
              <a:t>.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341437"/>
            <a:ext cx="4419600" cy="4525963"/>
          </a:xfrm>
        </p:spPr>
        <p:txBody>
          <a:bodyPr/>
          <a:lstStyle/>
          <a:p>
            <a:pPr>
              <a:buNone/>
            </a:pPr>
            <a:endParaRPr lang="en-US" sz="18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The cards feature an image and a sentence depicting an event from the </a:t>
            </a:r>
            <a:r>
              <a:rPr lang="en-US" sz="1600" i="1" dirty="0" smtClean="0"/>
              <a:t>Student Reader</a:t>
            </a:r>
            <a:r>
              <a:rPr lang="en-US" sz="1600" dirty="0" smtClean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4AA942"/>
          </a:solidFill>
          <a:ln>
            <a:solidFill>
              <a:srgbClr val="4AA9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6612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 Strand Student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803E8-9360-4176-9DE9-0AFF2C7A32D4}" type="slidenum">
              <a:rPr lang="en-US" smtClean="0">
                <a:solidFill>
                  <a:srgbClr val="FFFFFF"/>
                </a:solidFill>
              </a:rPr>
              <a:pPr/>
              <a:t>13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6" name="Group 13"/>
          <p:cNvGrpSpPr>
            <a:grpSpLocks/>
          </p:cNvGrpSpPr>
          <p:nvPr/>
        </p:nvGrpSpPr>
        <p:grpSpPr>
          <a:xfrm>
            <a:off x="4419600" y="2111990"/>
            <a:ext cx="1942790" cy="1952804"/>
            <a:chOff x="0" y="0"/>
            <a:chExt cx="2836582" cy="283527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00150" cy="154305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125" y="411562"/>
              <a:ext cx="1200150" cy="154305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704850"/>
              <a:ext cx="1200150" cy="154305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0" name="Picture 9"/>
            <p:cNvPicPr preferRelativeResize="0"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0118" y="1009404"/>
              <a:ext cx="1426464" cy="1825874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  <p:grpSp>
        <p:nvGrpSpPr>
          <p:cNvPr id="4" name="Group 3"/>
          <p:cNvGrpSpPr/>
          <p:nvPr/>
        </p:nvGrpSpPr>
        <p:grpSpPr>
          <a:xfrm>
            <a:off x="5404682" y="4521545"/>
            <a:ext cx="2717216" cy="1515403"/>
            <a:chOff x="4963744" y="4572325"/>
            <a:chExt cx="2717216" cy="1515403"/>
          </a:xfrm>
        </p:grpSpPr>
        <p:pic>
          <p:nvPicPr>
            <p:cNvPr id="11" name="Picture 10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-900000">
              <a:off x="4963744" y="4648037"/>
              <a:ext cx="1191764" cy="141758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3" name="Picture 12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6492240" y="4670408"/>
              <a:ext cx="1188720" cy="141732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2" name="Picture 11"/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4293" y="4572325"/>
              <a:ext cx="1188720" cy="141732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  <p:pic>
        <p:nvPicPr>
          <p:cNvPr id="14" name="Picture 13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333" b="93056" l="779" r="98910">
                        <a14:foregroundMark x1="15732" y1="67361" x2="77103" y2="66389"/>
                        <a14:foregroundMark x1="26168" y1="41250" x2="78972" y2="4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519" y="1354865"/>
            <a:ext cx="2819400" cy="31630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60342"/>
            <a:ext cx="3681414" cy="276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376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Workbooks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4572000"/>
            <a:ext cx="3810000" cy="147796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purpose of the </a:t>
            </a:r>
            <a:r>
              <a:rPr lang="en-US" sz="2000" dirty="0">
                <a:solidFill>
                  <a:srgbClr val="D54F48"/>
                </a:solidFill>
              </a:rPr>
              <a:t>S</a:t>
            </a:r>
            <a:r>
              <a:rPr lang="en-US" sz="2000" dirty="0" smtClean="0">
                <a:solidFill>
                  <a:srgbClr val="D54F48"/>
                </a:solidFill>
              </a:rPr>
              <a:t>tudent Workbook </a:t>
            </a:r>
            <a:r>
              <a:rPr lang="en-US" sz="2000" dirty="0" smtClean="0"/>
              <a:t>is to provide practice and reinforcement for students after a lesson.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447800"/>
            <a:ext cx="4419600" cy="4525963"/>
          </a:xfrm>
        </p:spPr>
        <p:txBody>
          <a:bodyPr/>
          <a:lstStyle/>
          <a:p>
            <a:endParaRPr lang="en-US" sz="18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One copy per student, per unit 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Workbook page copies and answer keys are located in the Teacher’s Guide.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pPr marL="0" indent="0"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1"/>
            <a:endParaRPr lang="en-US" sz="2000" dirty="0" smtClean="0"/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14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>
          <a:xfrm>
            <a:off x="609600" y="1586376"/>
            <a:ext cx="3429000" cy="2985624"/>
            <a:chOff x="0" y="0"/>
            <a:chExt cx="2836582" cy="2835278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00150" cy="154305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400050"/>
              <a:ext cx="1200150" cy="154305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704850"/>
              <a:ext cx="1200150" cy="154305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8" name="Picture 17"/>
            <p:cNvPicPr preferRelativeResize="0"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0118" y="1009404"/>
              <a:ext cx="1426464" cy="1825874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  <p:sp>
        <p:nvSpPr>
          <p:cNvPr id="12" name="Rectangle 11"/>
          <p:cNvSpPr/>
          <p:nvPr/>
        </p:nvSpPr>
        <p:spPr>
          <a:xfrm>
            <a:off x="7696200" y="152400"/>
            <a:ext cx="609600" cy="609600"/>
          </a:xfrm>
          <a:prstGeom prst="rect">
            <a:avLst/>
          </a:prstGeom>
          <a:solidFill>
            <a:srgbClr val="E31836"/>
          </a:solidFill>
          <a:ln>
            <a:solidFill>
              <a:srgbClr val="E318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EEB211"/>
          </a:solidFill>
          <a:ln>
            <a:solidFill>
              <a:srgbClr val="EEB21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0" y="838200"/>
            <a:ext cx="609600" cy="609600"/>
          </a:xfrm>
          <a:prstGeom prst="rect">
            <a:avLst/>
          </a:prstGeom>
          <a:solidFill>
            <a:srgbClr val="4AA942"/>
          </a:solidFill>
          <a:ln>
            <a:solidFill>
              <a:srgbClr val="4AA9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7467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Readers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4465637"/>
            <a:ext cx="3810000" cy="147796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purpose of the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D54F48"/>
                </a:solidFill>
              </a:rPr>
              <a:t>Student Readers </a:t>
            </a:r>
            <a:r>
              <a:rPr lang="en-US" sz="2000" dirty="0" smtClean="0"/>
              <a:t>is to provide practice on recently taught spellings through 100% decodable text.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417637"/>
            <a:ext cx="4495800" cy="4906963"/>
          </a:xfrm>
        </p:spPr>
        <p:txBody>
          <a:bodyPr/>
          <a:lstStyle/>
          <a:p>
            <a:endParaRPr lang="en-US" sz="1800" dirty="0" smtClean="0"/>
          </a:p>
          <a:p>
            <a:pPr lvl="1"/>
            <a:r>
              <a:rPr lang="en-US" sz="1600" dirty="0" smtClean="0"/>
              <a:t>One per student, per unit beginning with Kindergarten Unit 6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New spellings taught in the unit are printed in bold throughout the reader to help students master material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Students use readers for partner </a:t>
            </a:r>
            <a:r>
              <a:rPr lang="en-US" sz="1600" dirty="0"/>
              <a:t>reading, </a:t>
            </a:r>
            <a:r>
              <a:rPr lang="en-US" sz="1600" dirty="0" smtClean="0"/>
              <a:t>independent reading and CLOSE reading lessons</a:t>
            </a:r>
          </a:p>
          <a:p>
            <a:pPr lvl="1"/>
            <a:r>
              <a:rPr lang="en-US" sz="1600" dirty="0" smtClean="0"/>
              <a:t>Take-home copies of some stories in the student workbook</a:t>
            </a:r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15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2505420" y="2210719"/>
            <a:ext cx="1614607" cy="19386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Picture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900000">
            <a:off x="491066" y="2226590"/>
            <a:ext cx="1638997" cy="19386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2" name="Picture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230" y="1677319"/>
            <a:ext cx="1632493" cy="193091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3" name="Rectangle 12"/>
          <p:cNvSpPr/>
          <p:nvPr/>
        </p:nvSpPr>
        <p:spPr>
          <a:xfrm>
            <a:off x="7696200" y="152400"/>
            <a:ext cx="609600" cy="609600"/>
          </a:xfrm>
          <a:prstGeom prst="rect">
            <a:avLst/>
          </a:prstGeom>
          <a:solidFill>
            <a:srgbClr val="E31836"/>
          </a:solidFill>
          <a:ln>
            <a:solidFill>
              <a:srgbClr val="E318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K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EEB211"/>
          </a:solidFill>
          <a:ln>
            <a:solidFill>
              <a:srgbClr val="EEB21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382000" y="838200"/>
            <a:ext cx="609600" cy="609600"/>
          </a:xfrm>
          <a:prstGeom prst="rect">
            <a:avLst/>
          </a:prstGeom>
          <a:solidFill>
            <a:srgbClr val="4AA942"/>
          </a:solidFill>
          <a:ln>
            <a:solidFill>
              <a:srgbClr val="4AA9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5598723" y="557092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u="sng" dirty="0" smtClean="0">
                <a:hlinkClick r:id="rId6"/>
              </a:rPr>
              <a:t>K: Whole Group Reading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5588730" y="59652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u="sng" dirty="0" smtClean="0">
                <a:hlinkClick r:id="rId7"/>
              </a:rPr>
              <a:t>2: Close Reading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5588730" y="5201590"/>
            <a:ext cx="2839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>
                <a:hlinkClick r:id="rId8"/>
              </a:rPr>
              <a:t>K: Independent Reading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1104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3056" l="779" r="98910">
                        <a14:foregroundMark x1="15732" y1="67361" x2="77103" y2="66389"/>
                        <a14:foregroundMark x1="26168" y1="41250" x2="78972" y2="45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447800"/>
            <a:ext cx="2819400" cy="3163098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Chaining Folders &amp; </a:t>
            </a:r>
            <a:br>
              <a:rPr lang="en-US" dirty="0" smtClean="0"/>
            </a:br>
            <a:r>
              <a:rPr lang="en-US" dirty="0" smtClean="0"/>
              <a:t>Small Letter Cards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60935" y="4408075"/>
            <a:ext cx="3810000" cy="168792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purpose of the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D54F48"/>
                </a:solidFill>
              </a:rPr>
              <a:t>Student Chaining Folder &amp; Small Letter Cards </a:t>
            </a:r>
            <a:r>
              <a:rPr lang="en-US" sz="2000" dirty="0" smtClean="0"/>
              <a:t>is to allow students to practice sound spellings taught.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524000"/>
            <a:ext cx="4419600" cy="4525963"/>
          </a:xfrm>
        </p:spPr>
        <p:txBody>
          <a:bodyPr/>
          <a:lstStyle/>
          <a:p>
            <a:endParaRPr lang="en-US" sz="1800" dirty="0" smtClean="0"/>
          </a:p>
          <a:p>
            <a:pPr lvl="1"/>
            <a:r>
              <a:rPr lang="en-US" sz="1600" dirty="0" smtClean="0"/>
              <a:t>One per student</a:t>
            </a:r>
          </a:p>
          <a:p>
            <a:pPr lvl="1"/>
            <a:endParaRPr lang="en-US" sz="1600" dirty="0" smtClean="0"/>
          </a:p>
          <a:p>
            <a:endParaRPr lang="en-US" sz="1800" dirty="0" smtClean="0"/>
          </a:p>
          <a:p>
            <a:pPr lvl="1"/>
            <a:r>
              <a:rPr lang="en-US" sz="1600" dirty="0" smtClean="0"/>
              <a:t>Used for chaining activities in Kindergarten starting in Unit 5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Students manipulate small letter cards to practice blending and segmenting</a:t>
            </a:r>
          </a:p>
          <a:p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16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1" name="Picture 10" descr="N:\NYSED P-2 ELA\_NYSED Resources\_NYSED Design Resources\x Design Scratch\Component Images\Small_Letter_cards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801594" cy="89931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E31836"/>
          </a:solidFill>
          <a:ln>
            <a:solidFill>
              <a:srgbClr val="E318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K</a:t>
            </a:r>
          </a:p>
        </p:txBody>
      </p:sp>
      <p:sp>
        <p:nvSpPr>
          <p:cNvPr id="2" name="Rectangle 1"/>
          <p:cNvSpPr/>
          <p:nvPr/>
        </p:nvSpPr>
        <p:spPr>
          <a:xfrm>
            <a:off x="6318354" y="5791200"/>
            <a:ext cx="2673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 smtClean="0">
                <a:hlinkClick r:id="rId6"/>
              </a:rPr>
              <a:t>Video Clip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62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Support Materials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Separate online resource</a:t>
            </a:r>
          </a:p>
          <a:p>
            <a:r>
              <a:rPr lang="en-US" dirty="0" smtClean="0"/>
              <a:t>Consists of assessments, activities, and lessons </a:t>
            </a:r>
          </a:p>
          <a:p>
            <a:r>
              <a:rPr lang="en-US" dirty="0" smtClean="0"/>
              <a:t>Use to reinforce, re-teach, or progress monitor students</a:t>
            </a:r>
          </a:p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Online resource</a:t>
            </a:r>
          </a:p>
          <a:p>
            <a:r>
              <a:rPr lang="en-US" dirty="0" smtClean="0"/>
              <a:t>Poetry</a:t>
            </a:r>
          </a:p>
          <a:p>
            <a:r>
              <a:rPr lang="en-US" dirty="0" smtClean="0"/>
              <a:t>Fiction</a:t>
            </a:r>
          </a:p>
          <a:p>
            <a:r>
              <a:rPr lang="en-US" dirty="0" smtClean="0"/>
              <a:t>Nonfiction</a:t>
            </a:r>
          </a:p>
          <a:p>
            <a:r>
              <a:rPr lang="en-US" dirty="0" smtClean="0"/>
              <a:t>Reader’s Theater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Fluency Packets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Assessment and Remediation Guide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17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86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Skills Strand </a:t>
            </a:r>
            <a:br>
              <a:rPr lang="en-US" dirty="0" smtClean="0"/>
            </a:br>
            <a:r>
              <a:rPr lang="en-US" dirty="0" smtClean="0"/>
              <a:t>Teacher Guide Components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533400" y="4800600"/>
            <a:ext cx="3810000" cy="12954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purpose of the </a:t>
            </a:r>
            <a:r>
              <a:rPr lang="en-US" sz="2000" dirty="0" smtClean="0">
                <a:solidFill>
                  <a:srgbClr val="D54F48"/>
                </a:solidFill>
              </a:rPr>
              <a:t>Teacher Guide </a:t>
            </a:r>
            <a:r>
              <a:rPr lang="en-US" sz="2000" dirty="0" smtClean="0"/>
              <a:t>is to provide lesson plans for Skills strand lessons.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351194"/>
            <a:ext cx="4419600" cy="4668606"/>
          </a:xfrm>
        </p:spPr>
        <p:txBody>
          <a:bodyPr/>
          <a:lstStyle/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18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>
          <a:xfrm>
            <a:off x="615465" y="1351194"/>
            <a:ext cx="3346935" cy="3449406"/>
            <a:chOff x="0" y="0"/>
            <a:chExt cx="3009900" cy="310515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1150" y="209550"/>
              <a:ext cx="1428750" cy="18288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150" y="0"/>
              <a:ext cx="1428750" cy="18288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100" y="1276350"/>
              <a:ext cx="1428750" cy="18288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04900"/>
              <a:ext cx="1428750" cy="1828800"/>
            </a:xfrm>
            <a:prstGeom prst="rect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</p:pic>
      </p:grpSp>
      <p:sp>
        <p:nvSpPr>
          <p:cNvPr id="12" name="Rectangle 11"/>
          <p:cNvSpPr/>
          <p:nvPr/>
        </p:nvSpPr>
        <p:spPr>
          <a:xfrm>
            <a:off x="7696200" y="152400"/>
            <a:ext cx="609600" cy="609600"/>
          </a:xfrm>
          <a:prstGeom prst="rect">
            <a:avLst/>
          </a:prstGeom>
          <a:solidFill>
            <a:srgbClr val="E31836"/>
          </a:solidFill>
          <a:ln>
            <a:solidFill>
              <a:srgbClr val="E318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EEB211"/>
          </a:solidFill>
          <a:ln>
            <a:solidFill>
              <a:srgbClr val="EEB21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0" y="838200"/>
            <a:ext cx="609600" cy="609600"/>
          </a:xfrm>
          <a:prstGeom prst="rect">
            <a:avLst/>
          </a:prstGeom>
          <a:solidFill>
            <a:srgbClr val="4AA942"/>
          </a:solidFill>
          <a:ln>
            <a:solidFill>
              <a:srgbClr val="4AA9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257800" y="1828800"/>
            <a:ext cx="3429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Unit Introduction </a:t>
            </a:r>
          </a:p>
          <a:p>
            <a:pPr>
              <a:buFontTx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 Alignment Chart</a:t>
            </a:r>
          </a:p>
          <a:p>
            <a:pPr marL="342900" indent="-342900"/>
            <a:r>
              <a:rPr lang="en-US" dirty="0">
                <a:solidFill>
                  <a:srgbClr val="000000"/>
                </a:solidFill>
              </a:rPr>
              <a:t>3. Pacing Chart </a:t>
            </a:r>
          </a:p>
          <a:p>
            <a:pPr marL="342900" indent="-342900"/>
            <a:r>
              <a:rPr lang="en-US" dirty="0">
                <a:solidFill>
                  <a:srgbClr val="000000"/>
                </a:solidFill>
              </a:rPr>
              <a:t>4. Lesson components</a:t>
            </a:r>
          </a:p>
          <a:p>
            <a:r>
              <a:rPr lang="en-US" dirty="0">
                <a:solidFill>
                  <a:srgbClr val="000000"/>
                </a:solidFill>
              </a:rPr>
              <a:t>5. Student Performance Task  Assessments</a:t>
            </a:r>
          </a:p>
          <a:p>
            <a:r>
              <a:rPr lang="en-US" dirty="0">
                <a:solidFill>
                  <a:srgbClr val="000000"/>
                </a:solidFill>
              </a:rPr>
              <a:t>6. Pausing Points</a:t>
            </a:r>
          </a:p>
          <a:p>
            <a:r>
              <a:rPr lang="en-US" dirty="0">
                <a:solidFill>
                  <a:srgbClr val="000000"/>
                </a:solidFill>
              </a:rPr>
              <a:t>7. The Appendix</a:t>
            </a:r>
          </a:p>
          <a:p>
            <a:r>
              <a:rPr lang="en-US" dirty="0">
                <a:solidFill>
                  <a:srgbClr val="000000"/>
                </a:solidFill>
              </a:rPr>
              <a:t>8.  Teacher Resources</a:t>
            </a:r>
          </a:p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36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Unpacking the Teacher Guide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A Scavenger Hunt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11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extLst/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Session 6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219200"/>
          </a:xfrm>
          <a:extLst/>
        </p:spPr>
        <p:txBody>
          <a:bodyPr/>
          <a:lstStyle/>
          <a:p>
            <a:pPr eaLnBrk="1" hangingPunct="1">
              <a:defRPr/>
            </a:pPr>
            <a:endParaRPr lang="en-US" dirty="0" smtClean="0">
              <a:cs typeface="+mn-cs"/>
            </a:endParaRP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Introduction to the Skills Strand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0" y="6400800"/>
            <a:ext cx="91440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EngageNY.org</a:t>
            </a:r>
          </a:p>
        </p:txBody>
      </p:sp>
    </p:spTree>
    <p:extLst>
      <p:ext uri="{BB962C8B-B14F-4D97-AF65-F5344CB8AC3E}">
        <p14:creationId xmlns:p14="http://schemas.microsoft.com/office/powerpoint/2010/main" val="12358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Ready: Activity Cards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1866"/>
            <a:ext cx="4267200" cy="4064298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600"/>
              </a:spcAft>
              <a:buAutoNum type="arabicPeriod"/>
            </a:pPr>
            <a:r>
              <a:rPr lang="en-US" dirty="0" smtClean="0"/>
              <a:t>Locate the Skill’s Teacher Guide Activity Cards (5) from the center of your table.</a:t>
            </a:r>
          </a:p>
          <a:p>
            <a:pPr marL="514350" indent="-514350">
              <a:spcBef>
                <a:spcPts val="1200"/>
              </a:spcBef>
              <a:spcAft>
                <a:spcPts val="0"/>
              </a:spcAft>
              <a:buAutoNum type="arabicPeriod"/>
            </a:pPr>
            <a:r>
              <a:rPr lang="en-US" dirty="0" smtClean="0"/>
              <a:t>Divide the cards </a:t>
            </a:r>
          </a:p>
          <a:p>
            <a:pPr marL="509588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 smtClean="0"/>
              <a:t>(1–2 people per card)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20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600200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Need to have at least </a:t>
            </a:r>
            <a:r>
              <a:rPr lang="en-US" sz="2400" b="1" i="1" dirty="0" smtClean="0"/>
              <a:t>5 </a:t>
            </a:r>
            <a:r>
              <a:rPr lang="en-US" sz="2400" i="1" dirty="0" smtClean="0"/>
              <a:t>people at each table</a:t>
            </a:r>
            <a:endParaRPr lang="en-US" sz="2400" i="1" dirty="0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8875">
            <a:off x="6824664" y="2431540"/>
            <a:ext cx="1602231" cy="1333401"/>
          </a:xfrm>
          <a:prstGeom prst="rect">
            <a:avLst/>
          </a:prstGeom>
          <a:noFill/>
          <a:ln w="2159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6797">
            <a:off x="5341080" y="3011418"/>
            <a:ext cx="1591477" cy="1311895"/>
          </a:xfrm>
          <a:prstGeom prst="rect">
            <a:avLst/>
          </a:prstGeom>
          <a:noFill/>
          <a:ln w="2159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9260">
            <a:off x="7023301" y="3464491"/>
            <a:ext cx="1602231" cy="1338777"/>
          </a:xfrm>
          <a:prstGeom prst="rect">
            <a:avLst/>
          </a:prstGeom>
          <a:noFill/>
          <a:ln w="2159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82474">
            <a:off x="5104715" y="4029024"/>
            <a:ext cx="1575348" cy="1311895"/>
          </a:xfrm>
          <a:prstGeom prst="rect">
            <a:avLst/>
          </a:prstGeom>
          <a:noFill/>
          <a:ln w="2159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051" y="4360100"/>
            <a:ext cx="1612985" cy="1344153"/>
          </a:xfrm>
          <a:prstGeom prst="rect">
            <a:avLst/>
          </a:prstGeom>
          <a:noFill/>
          <a:ln w="2159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86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Ready: Recording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21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86439"/>
            <a:ext cx="3518628" cy="2932187"/>
          </a:xfrm>
          <a:prstGeom prst="rect">
            <a:avLst/>
          </a:prstGeom>
          <a:noFill/>
          <a:ln w="2159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1803816" y="3255470"/>
            <a:ext cx="1548984" cy="0"/>
          </a:xfrm>
          <a:prstGeom prst="straightConnector1">
            <a:avLst/>
          </a:prstGeom>
          <a:ln w="444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667000" y="4419600"/>
            <a:ext cx="1371600" cy="0"/>
          </a:xfrm>
          <a:prstGeom prst="straightConnector1">
            <a:avLst/>
          </a:prstGeom>
          <a:ln w="444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13800"/>
            <a:ext cx="3581400" cy="4677464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4" name="Straight Arrow Connector 13"/>
          <p:cNvCxnSpPr/>
          <p:nvPr/>
        </p:nvCxnSpPr>
        <p:spPr>
          <a:xfrm flipH="1">
            <a:off x="8305800" y="1760917"/>
            <a:ext cx="685800" cy="0"/>
          </a:xfrm>
          <a:prstGeom prst="straightConnector1">
            <a:avLst/>
          </a:prstGeom>
          <a:ln w="444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62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Completing the Scavenger Hunt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971800"/>
            <a:ext cx="4419600" cy="3154363"/>
          </a:xfrm>
        </p:spPr>
        <p:txBody>
          <a:bodyPr/>
          <a:lstStyle/>
          <a:p>
            <a:r>
              <a:rPr lang="en-US" sz="2500" dirty="0" smtClean="0"/>
              <a:t>Be </a:t>
            </a:r>
            <a:r>
              <a:rPr lang="en-US" sz="2500" dirty="0"/>
              <a:t>sure to complete </a:t>
            </a:r>
            <a:r>
              <a:rPr lang="en-US" sz="2500" u="sng" dirty="0"/>
              <a:t>all </a:t>
            </a:r>
            <a:r>
              <a:rPr lang="en-US" sz="2500" dirty="0"/>
              <a:t>the tasks </a:t>
            </a:r>
            <a:r>
              <a:rPr lang="en-US" sz="2500" b="0" dirty="0"/>
              <a:t>(answer questions) </a:t>
            </a:r>
            <a:r>
              <a:rPr lang="en-US" sz="2500" dirty="0"/>
              <a:t>noted in your section</a:t>
            </a:r>
            <a:r>
              <a:rPr lang="en-US" sz="2500" dirty="0" smtClean="0"/>
              <a:t>.</a:t>
            </a:r>
          </a:p>
          <a:p>
            <a:r>
              <a:rPr lang="en-US" sz="2500" dirty="0" smtClean="0"/>
              <a:t>If two people share a card, work as partners.</a:t>
            </a:r>
            <a:endParaRPr lang="en-US" sz="2500" dirty="0"/>
          </a:p>
          <a:p>
            <a:r>
              <a:rPr lang="en-US" sz="2500" dirty="0"/>
              <a:t>Be ready to share.</a:t>
            </a:r>
          </a:p>
          <a:p>
            <a:pPr marL="0" indent="0">
              <a:buNone/>
            </a:pPr>
            <a:endParaRPr lang="en-US" sz="25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33CD23-F058-4554-9110-CBAE69F3FBE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22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34080">
            <a:off x="5032862" y="2907696"/>
            <a:ext cx="2206861" cy="2826259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1923">
            <a:off x="6572437" y="3121268"/>
            <a:ext cx="2206861" cy="2826259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3400" y="1619071"/>
            <a:ext cx="8305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/>
              <a:t>Focusing on your assigned section, use the (Unit 1) Skills </a:t>
            </a:r>
            <a:r>
              <a:rPr lang="en-US" sz="2500" i="1" dirty="0">
                <a:solidFill>
                  <a:srgbClr val="C00000"/>
                </a:solidFill>
              </a:rPr>
              <a:t>Teacher Guide </a:t>
            </a:r>
            <a:r>
              <a:rPr lang="en-US" sz="2500" dirty="0"/>
              <a:t>to </a:t>
            </a:r>
            <a:r>
              <a:rPr lang="en-US" sz="2500" dirty="0">
                <a:solidFill>
                  <a:srgbClr val="C00000"/>
                </a:solidFill>
              </a:rPr>
              <a:t>complete the tasks </a:t>
            </a:r>
            <a:r>
              <a:rPr lang="en-US" sz="2500" dirty="0"/>
              <a:t>and/or  </a:t>
            </a:r>
            <a:r>
              <a:rPr lang="en-US" sz="2500" dirty="0">
                <a:solidFill>
                  <a:srgbClr val="C00000"/>
                </a:solidFill>
              </a:rPr>
              <a:t>answer questions </a:t>
            </a:r>
            <a:r>
              <a:rPr lang="en-US" sz="2500" dirty="0"/>
              <a:t>in your workbook.</a:t>
            </a:r>
          </a:p>
        </p:txBody>
      </p:sp>
    </p:spTree>
    <p:extLst>
      <p:ext uri="{BB962C8B-B14F-4D97-AF65-F5344CB8AC3E}">
        <p14:creationId xmlns:p14="http://schemas.microsoft.com/office/powerpoint/2010/main" val="367544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Debrief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26055"/>
            <a:ext cx="5257800" cy="3600107"/>
          </a:xfrm>
        </p:spPr>
        <p:txBody>
          <a:bodyPr/>
          <a:lstStyle/>
          <a:p>
            <a:pPr marL="342900" lvl="1" indent="-342900">
              <a:spcAft>
                <a:spcPts val="600"/>
              </a:spcAft>
              <a:buSzTx/>
              <a:buFont typeface="Arial" panose="020B0604020202020204" pitchFamily="34" charset="0"/>
              <a:buChar char="•"/>
            </a:pPr>
            <a:r>
              <a:rPr lang="en-US" sz="2500" dirty="0" smtClean="0"/>
              <a:t>Starting with section 1, use notes from recording sheet to share answer to focus question with group.</a:t>
            </a:r>
          </a:p>
          <a:p>
            <a:pPr marL="685800" lvl="2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100" dirty="0" smtClean="0">
                <a:solidFill>
                  <a:schemeClr val="bg2">
                    <a:lumMod val="75000"/>
                  </a:schemeClr>
                </a:solidFill>
              </a:rPr>
              <a:t>Rest </a:t>
            </a:r>
            <a:r>
              <a:rPr lang="en-US" sz="2100" dirty="0">
                <a:solidFill>
                  <a:schemeClr val="bg2">
                    <a:lumMod val="75000"/>
                  </a:schemeClr>
                </a:solidFill>
              </a:rPr>
              <a:t>of group </a:t>
            </a:r>
            <a:r>
              <a:rPr lang="en-US" sz="2100" dirty="0" smtClean="0">
                <a:solidFill>
                  <a:schemeClr val="bg2">
                    <a:lumMod val="75000"/>
                  </a:schemeClr>
                </a:solidFill>
              </a:rPr>
              <a:t>records answers </a:t>
            </a:r>
            <a:r>
              <a:rPr lang="en-US" sz="2100" dirty="0">
                <a:solidFill>
                  <a:schemeClr val="bg2">
                    <a:lumMod val="75000"/>
                  </a:schemeClr>
                </a:solidFill>
              </a:rPr>
              <a:t>in </a:t>
            </a:r>
            <a:r>
              <a:rPr lang="en-US" sz="2100" dirty="0" smtClean="0">
                <a:solidFill>
                  <a:schemeClr val="bg2">
                    <a:lumMod val="75000"/>
                  </a:schemeClr>
                </a:solidFill>
              </a:rPr>
              <a:t>their recording </a:t>
            </a:r>
            <a:r>
              <a:rPr lang="en-US" sz="2100" dirty="0">
                <a:solidFill>
                  <a:schemeClr val="bg2">
                    <a:lumMod val="75000"/>
                  </a:schemeClr>
                </a:solidFill>
              </a:rPr>
              <a:t>sheet </a:t>
            </a:r>
            <a:endParaRPr lang="en-US" sz="21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342900" lvl="1" indent="-342900">
              <a:spcAft>
                <a:spcPts val="1200"/>
              </a:spcAft>
              <a:buSzTx/>
              <a:buFont typeface="Arial" panose="020B0604020202020204" pitchFamily="34" charset="0"/>
              <a:buChar char="•"/>
            </a:pPr>
            <a:r>
              <a:rPr lang="en-US" sz="2500" dirty="0" smtClean="0"/>
              <a:t>continue sharing until all focus questions have been answered.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23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393" y="2895600"/>
            <a:ext cx="2790825" cy="2352675"/>
          </a:xfrm>
          <a:prstGeom prst="rect">
            <a:avLst/>
          </a:prstGeom>
          <a:noFill/>
          <a:ln w="1905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7200" y="1664281"/>
            <a:ext cx="841963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buSzTx/>
            </a:pPr>
            <a:r>
              <a:rPr lang="en-US" sz="2500" i="1" dirty="0"/>
              <a:t>The back of the activity cards contain a </a:t>
            </a:r>
            <a:r>
              <a:rPr lang="en-US" sz="2500" b="1" i="1" dirty="0">
                <a:solidFill>
                  <a:srgbClr val="C00000"/>
                </a:solidFill>
              </a:rPr>
              <a:t>focus question </a:t>
            </a:r>
            <a:r>
              <a:rPr lang="en-US" sz="2500" i="1" dirty="0"/>
              <a:t>for the debrief. 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7737658" y="4330596"/>
            <a:ext cx="796742" cy="304800"/>
          </a:xfrm>
          <a:prstGeom prst="straightConnector1">
            <a:avLst/>
          </a:prstGeom>
          <a:ln w="444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35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Sharing Our Findings:</a:t>
            </a:r>
            <a:br>
              <a:rPr lang="en-US" sz="3600" dirty="0" smtClean="0"/>
            </a:br>
            <a:r>
              <a:rPr lang="en-US" sz="3600" dirty="0" smtClean="0"/>
              <a:t>Skills Unit Introduction </a:t>
            </a:r>
            <a:br>
              <a:rPr lang="en-US" sz="3600" dirty="0" smtClean="0"/>
            </a:b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33" y="1600200"/>
            <a:ext cx="3537534" cy="4525963"/>
          </a:xfrm>
          <a:ln>
            <a:solidFill>
              <a:schemeClr val="tx1"/>
            </a:solidFill>
          </a:ln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53384" y="1600200"/>
            <a:ext cx="4633416" cy="4525963"/>
          </a:xfrm>
        </p:spPr>
        <p:txBody>
          <a:bodyPr/>
          <a:lstStyle/>
          <a:p>
            <a:r>
              <a:rPr lang="en-US" dirty="0" smtClean="0"/>
              <a:t>Lists teacher and student components </a:t>
            </a:r>
          </a:p>
          <a:p>
            <a:endParaRPr lang="en-US" dirty="0" smtClean="0"/>
          </a:p>
          <a:p>
            <a:r>
              <a:rPr lang="en-US" dirty="0" smtClean="0"/>
              <a:t>Additional materials needed</a:t>
            </a:r>
          </a:p>
          <a:p>
            <a:endParaRPr lang="en-US" dirty="0" smtClean="0"/>
          </a:p>
          <a:p>
            <a:r>
              <a:rPr lang="en-US" dirty="0" smtClean="0"/>
              <a:t>Unit organization</a:t>
            </a:r>
          </a:p>
          <a:p>
            <a:endParaRPr lang="en-US" dirty="0" smtClean="0"/>
          </a:p>
          <a:p>
            <a:r>
              <a:rPr lang="en-US" dirty="0" smtClean="0"/>
              <a:t>Describes unit content</a:t>
            </a:r>
            <a:endParaRPr lang="en-US" dirty="0"/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What </a:t>
            </a:r>
            <a:r>
              <a:rPr lang="en-US" dirty="0">
                <a:solidFill>
                  <a:schemeClr val="tx1"/>
                </a:solidFill>
              </a:rPr>
              <a:t>else did you </a:t>
            </a:r>
            <a:r>
              <a:rPr lang="en-US" sz="1800" dirty="0">
                <a:solidFill>
                  <a:schemeClr val="tx1"/>
                </a:solidFill>
              </a:rPr>
              <a:t>notice</a:t>
            </a:r>
            <a:r>
              <a:rPr lang="en-US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24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24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Sharing our Findings: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The </a:t>
            </a:r>
            <a:r>
              <a:rPr lang="en-US" sz="3200" dirty="0"/>
              <a:t>Alignment Chart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245267" y="1600200"/>
            <a:ext cx="4441533" cy="4525963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 smtClean="0"/>
              <a:t>Includes: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Core Content Objectives 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Core Knowledge Language Arts Learning Goals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Aligned </a:t>
            </a:r>
            <a:r>
              <a:rPr lang="en-US" dirty="0"/>
              <a:t>to Common Core Standards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endParaRPr lang="en-US" dirty="0" smtClean="0"/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 What else did you notice?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512256"/>
            <a:ext cx="2133600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E11F9B5-9D00-44B8-8067-35C17FC9D2F9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25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441033" y="2721935"/>
            <a:ext cx="533400" cy="304800"/>
          </a:xfrm>
          <a:prstGeom prst="rightArrow">
            <a:avLst/>
          </a:prstGeom>
          <a:solidFill>
            <a:srgbClr val="99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FFFFFF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468735" y="4397091"/>
            <a:ext cx="533400" cy="304800"/>
          </a:xfrm>
          <a:prstGeom prst="rightArrow">
            <a:avLst/>
          </a:prstGeom>
          <a:solidFill>
            <a:srgbClr val="99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FFFFFF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445476" y="4866167"/>
            <a:ext cx="533400" cy="304800"/>
          </a:xfrm>
          <a:prstGeom prst="rightArrow">
            <a:avLst/>
          </a:prstGeom>
          <a:solidFill>
            <a:srgbClr val="99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baseline="-25000" dirty="0">
              <a:solidFill>
                <a:srgbClr val="FFFFFF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84878"/>
            <a:ext cx="4038600" cy="3156606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8686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Table of Contents, Pacing Calendar, At-A-Glance Box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For all your planning needs: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69AA-BB0A-4F84-846C-332B7E0AD577}" type="slidenum">
              <a:rPr lang="en-US" smtClean="0">
                <a:solidFill>
                  <a:srgbClr val="FFFFFF"/>
                </a:solidFill>
              </a:rPr>
              <a:pPr/>
              <a:t>26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362200"/>
            <a:ext cx="2103120" cy="26907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382338"/>
            <a:ext cx="2101234" cy="26883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2382338"/>
            <a:ext cx="3429000" cy="2688336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51824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Sharing Our Findings</a:t>
            </a:r>
            <a:br>
              <a:rPr lang="en-US" dirty="0" smtClean="0"/>
            </a:br>
            <a:r>
              <a:rPr lang="en-US" dirty="0" smtClean="0"/>
              <a:t>Lesson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27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752600"/>
            <a:ext cx="3214461" cy="4114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752600"/>
            <a:ext cx="3218688" cy="4114800"/>
          </a:xfrm>
          <a:ln>
            <a:solidFill>
              <a:schemeClr val="tx1"/>
            </a:solidFill>
          </a:ln>
        </p:spPr>
      </p:pic>
      <p:sp>
        <p:nvSpPr>
          <p:cNvPr id="9" name="Left Arrow 8"/>
          <p:cNvSpPr/>
          <p:nvPr/>
        </p:nvSpPr>
        <p:spPr>
          <a:xfrm flipH="1">
            <a:off x="0" y="2087946"/>
            <a:ext cx="1142998" cy="524259"/>
          </a:xfrm>
          <a:prstGeom prst="leftArrow">
            <a:avLst/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</a:rPr>
              <a:t>Lesson Number</a:t>
            </a:r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 flipH="1">
            <a:off x="-38103" y="3124201"/>
            <a:ext cx="1181100" cy="482378"/>
          </a:xfrm>
          <a:prstGeom prst="leftArrow">
            <a:avLst>
              <a:gd name="adj1" fmla="val 50000"/>
              <a:gd name="adj2" fmla="val 59861"/>
            </a:avLst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</a:rPr>
              <a:t>Objectives for Lesson</a:t>
            </a:r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74209" y="3244334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Objectives for Lesson</a:t>
            </a:r>
          </a:p>
        </p:txBody>
      </p:sp>
      <p:sp>
        <p:nvSpPr>
          <p:cNvPr id="13" name="Left Arrow 12"/>
          <p:cNvSpPr/>
          <p:nvPr/>
        </p:nvSpPr>
        <p:spPr>
          <a:xfrm flipH="1">
            <a:off x="0" y="5029200"/>
            <a:ext cx="1142998" cy="838200"/>
          </a:xfrm>
          <a:prstGeom prst="leftArrow">
            <a:avLst>
              <a:gd name="adj1" fmla="val 50000"/>
              <a:gd name="adj2" fmla="val 59861"/>
            </a:avLst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</a:rPr>
              <a:t>At A Glance Box</a:t>
            </a:r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14" name="Left Arrow 13"/>
          <p:cNvSpPr/>
          <p:nvPr/>
        </p:nvSpPr>
        <p:spPr>
          <a:xfrm>
            <a:off x="3581401" y="2066540"/>
            <a:ext cx="1524000" cy="524260"/>
          </a:xfrm>
          <a:prstGeom prst="leftArrow">
            <a:avLst>
              <a:gd name="adj1" fmla="val 50000"/>
              <a:gd name="adj2" fmla="val 47976"/>
            </a:avLst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</a:rPr>
              <a:t>Lesson Type</a:t>
            </a:r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15" name="Left Arrow 14"/>
          <p:cNvSpPr/>
          <p:nvPr/>
        </p:nvSpPr>
        <p:spPr>
          <a:xfrm>
            <a:off x="7391401" y="3048002"/>
            <a:ext cx="1752600" cy="457198"/>
          </a:xfrm>
          <a:prstGeom prst="leftArrow">
            <a:avLst>
              <a:gd name="adj1" fmla="val 50000"/>
              <a:gd name="adj2" fmla="val 47976"/>
            </a:avLst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</a:rPr>
              <a:t>Guided Illustrations</a:t>
            </a:r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17" name="Left Arrow 16"/>
          <p:cNvSpPr/>
          <p:nvPr/>
        </p:nvSpPr>
        <p:spPr>
          <a:xfrm flipH="1">
            <a:off x="3581401" y="3606578"/>
            <a:ext cx="1676400" cy="424934"/>
          </a:xfrm>
          <a:prstGeom prst="leftArrow">
            <a:avLst>
              <a:gd name="adj1" fmla="val 50000"/>
              <a:gd name="adj2" fmla="val 48674"/>
            </a:avLst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</a:rPr>
              <a:t>Lesson Support</a:t>
            </a:r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20" name="Left Arrow 19"/>
          <p:cNvSpPr/>
          <p:nvPr/>
        </p:nvSpPr>
        <p:spPr>
          <a:xfrm>
            <a:off x="7391401" y="3733801"/>
            <a:ext cx="1752599" cy="533399"/>
          </a:xfrm>
          <a:prstGeom prst="leftArrow">
            <a:avLst>
              <a:gd name="adj1" fmla="val 50000"/>
              <a:gd name="adj2" fmla="val 47104"/>
            </a:avLst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</a:rPr>
              <a:t>Specific Examples</a:t>
            </a:r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7848599" y="4267200"/>
            <a:ext cx="1295401" cy="533400"/>
          </a:xfrm>
          <a:prstGeom prst="leftArrow">
            <a:avLst>
              <a:gd name="adj1" fmla="val 50000"/>
              <a:gd name="adj2" fmla="val 47104"/>
            </a:avLst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</a:rPr>
              <a:t>Time allotments</a:t>
            </a:r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22" name="Left Arrow 21"/>
          <p:cNvSpPr/>
          <p:nvPr/>
        </p:nvSpPr>
        <p:spPr>
          <a:xfrm flipH="1">
            <a:off x="3581401" y="4267201"/>
            <a:ext cx="1524000" cy="533399"/>
          </a:xfrm>
          <a:prstGeom prst="leftArrow">
            <a:avLst>
              <a:gd name="adj1" fmla="val 50000"/>
              <a:gd name="adj2" fmla="val 48674"/>
            </a:avLst>
          </a:prstGeom>
          <a:solidFill>
            <a:srgbClr val="002878"/>
          </a:solidFill>
          <a:ln>
            <a:solidFill>
              <a:srgbClr val="002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 smtClean="0">
                <a:solidFill>
                  <a:srgbClr val="FFFFFF"/>
                </a:solidFill>
              </a:rPr>
              <a:t>Component Sections</a:t>
            </a:r>
            <a:endParaRPr lang="en-US" sz="1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63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3" grpId="0" animBg="1"/>
      <p:bldP spid="14" grpId="0" animBg="1"/>
      <p:bldP spid="15" grpId="0" animBg="1"/>
      <p:bldP spid="17" grpId="0" animBg="1"/>
      <p:bldP spid="20" grpId="0" animBg="1"/>
      <p:bldP spid="21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Pausing Points, The Appendices, Teacher Resources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905000"/>
            <a:ext cx="2215586" cy="2834640"/>
          </a:xfrm>
          <a:ln>
            <a:solidFill>
              <a:schemeClr val="tx1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876800"/>
            <a:ext cx="2057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0000"/>
                </a:solidFill>
              </a:rPr>
              <a:t>Activities aligned to instruction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0000"/>
                </a:solidFill>
              </a:rPr>
              <a:t>Pause one to 2 days to provide practice of content already taught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0000"/>
                </a:solidFill>
              </a:rPr>
              <a:t>Use activities in small group and centers or to enhance lessons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905000"/>
            <a:ext cx="2215586" cy="2895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895600" y="5029200"/>
            <a:ext cx="2063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0000"/>
                </a:solidFill>
              </a:rPr>
              <a:t>Unit 1 includes scope and sequence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0000"/>
                </a:solidFill>
              </a:rPr>
              <a:t>Content changes based on instruction in unit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FF0000"/>
                </a:solidFill>
              </a:rPr>
              <a:t>Provides pedagogical support for CKLA instruction</a:t>
            </a:r>
          </a:p>
          <a:p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231" y="1639660"/>
            <a:ext cx="1929871" cy="13276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785" y="3048000"/>
            <a:ext cx="1972318" cy="13805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822" y="4495800"/>
            <a:ext cx="1972340" cy="17265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7696200" y="2209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Tens Chart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96200" y="35052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Anecdotal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Recording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Sheet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96200" y="5257800"/>
            <a:ext cx="160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Answer Keys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86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Key Takeaways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Teacher and student </a:t>
            </a:r>
            <a:r>
              <a:rPr lang="en-US" sz="1800" dirty="0" smtClean="0">
                <a:solidFill>
                  <a:srgbClr val="C00000"/>
                </a:solidFill>
              </a:rPr>
              <a:t>materials</a:t>
            </a:r>
            <a:r>
              <a:rPr lang="en-US" sz="1800" dirty="0" smtClean="0"/>
              <a:t> must be </a:t>
            </a:r>
            <a:r>
              <a:rPr lang="en-US" sz="1800" dirty="0" smtClean="0">
                <a:solidFill>
                  <a:srgbClr val="C00000"/>
                </a:solidFill>
              </a:rPr>
              <a:t>organized</a:t>
            </a:r>
            <a:r>
              <a:rPr lang="en-US" sz="1800" dirty="0" smtClean="0"/>
              <a:t> and </a:t>
            </a:r>
            <a:r>
              <a:rPr lang="en-US" sz="1800" dirty="0" smtClean="0">
                <a:solidFill>
                  <a:srgbClr val="C00000"/>
                </a:solidFill>
              </a:rPr>
              <a:t>accessible</a:t>
            </a:r>
            <a:r>
              <a:rPr lang="en-US" sz="1800" dirty="0" smtClean="0"/>
              <a:t>.</a:t>
            </a:r>
          </a:p>
          <a:p>
            <a:r>
              <a:rPr lang="en-US" sz="1800" dirty="0" smtClean="0">
                <a:solidFill>
                  <a:srgbClr val="C00000"/>
                </a:solidFill>
              </a:rPr>
              <a:t>Utilize all materials provided </a:t>
            </a:r>
            <a:r>
              <a:rPr lang="en-US" sz="1800" dirty="0" smtClean="0"/>
              <a:t>and as intended for </a:t>
            </a:r>
            <a:r>
              <a:rPr lang="en-US" sz="1800" dirty="0" smtClean="0">
                <a:solidFill>
                  <a:srgbClr val="C00000"/>
                </a:solidFill>
              </a:rPr>
              <a:t>effectiveness of lesson implementation</a:t>
            </a:r>
            <a:r>
              <a:rPr lang="en-US" sz="1800" dirty="0" smtClean="0"/>
              <a:t> and </a:t>
            </a:r>
            <a:r>
              <a:rPr lang="en-US" sz="1800" dirty="0" smtClean="0">
                <a:solidFill>
                  <a:srgbClr val="C00000"/>
                </a:solidFill>
              </a:rPr>
              <a:t>consistency of instruction across the grades.</a:t>
            </a:r>
          </a:p>
          <a:p>
            <a:r>
              <a:rPr lang="en-US" sz="1800" dirty="0" smtClean="0">
                <a:solidFill>
                  <a:srgbClr val="C00000"/>
                </a:solidFill>
              </a:rPr>
              <a:t>Preview, plan and practice </a:t>
            </a:r>
            <a:r>
              <a:rPr lang="en-US" sz="1800" dirty="0" smtClean="0"/>
              <a:t>lessons </a:t>
            </a:r>
            <a:r>
              <a:rPr lang="en-US" sz="1800" dirty="0" smtClean="0">
                <a:solidFill>
                  <a:srgbClr val="C00000"/>
                </a:solidFill>
              </a:rPr>
              <a:t>prior to presentation </a:t>
            </a:r>
            <a:r>
              <a:rPr lang="en-US" sz="1800" dirty="0" smtClean="0"/>
              <a:t>to students.</a:t>
            </a:r>
          </a:p>
          <a:p>
            <a:r>
              <a:rPr lang="en-US" sz="1800" dirty="0" smtClean="0">
                <a:solidFill>
                  <a:srgbClr val="C00000"/>
                </a:solidFill>
              </a:rPr>
              <a:t>Teacher’s Guide </a:t>
            </a:r>
            <a:r>
              <a:rPr lang="en-US" sz="1800" dirty="0" smtClean="0"/>
              <a:t>is the </a:t>
            </a:r>
            <a:r>
              <a:rPr lang="en-US" sz="1800" dirty="0" smtClean="0">
                <a:solidFill>
                  <a:srgbClr val="C00000"/>
                </a:solidFill>
              </a:rPr>
              <a:t>central component </a:t>
            </a:r>
            <a:r>
              <a:rPr lang="en-US" sz="1800" dirty="0" smtClean="0"/>
              <a:t>for the Skills Strands.</a:t>
            </a:r>
          </a:p>
          <a:p>
            <a:r>
              <a:rPr lang="en-US" sz="1800" dirty="0" smtClean="0">
                <a:solidFill>
                  <a:srgbClr val="C00000"/>
                </a:solidFill>
              </a:rPr>
              <a:t>Lessons provide </a:t>
            </a:r>
            <a:r>
              <a:rPr lang="en-US" sz="1800" dirty="0" smtClean="0"/>
              <a:t>pedagogical </a:t>
            </a:r>
            <a:r>
              <a:rPr lang="en-US" sz="1800" dirty="0" smtClean="0">
                <a:solidFill>
                  <a:srgbClr val="C00000"/>
                </a:solidFill>
              </a:rPr>
              <a:t>support</a:t>
            </a:r>
            <a:r>
              <a:rPr lang="en-US" sz="1800" dirty="0" smtClean="0"/>
              <a:t>, rational and explicit guidance.</a:t>
            </a:r>
          </a:p>
          <a:p>
            <a:r>
              <a:rPr lang="en-US" sz="1800" dirty="0" smtClean="0">
                <a:solidFill>
                  <a:srgbClr val="C00000"/>
                </a:solidFill>
              </a:rPr>
              <a:t>Follow lesson structure 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</a:rPr>
              <a:t>closely</a:t>
            </a:r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  <a:p>
            <a:r>
              <a:rPr lang="en-US" sz="1800" dirty="0" smtClean="0">
                <a:solidFill>
                  <a:srgbClr val="C00000"/>
                </a:solidFill>
              </a:rPr>
              <a:t>Use precise language </a:t>
            </a:r>
            <a:r>
              <a:rPr lang="en-US" sz="1800" dirty="0" smtClean="0"/>
              <a:t>when provided.</a:t>
            </a:r>
          </a:p>
          <a:p>
            <a:r>
              <a:rPr lang="en-US" sz="1800" dirty="0" smtClean="0"/>
              <a:t>To tighten </a:t>
            </a:r>
            <a:r>
              <a:rPr lang="en-US" sz="1800" dirty="0" smtClean="0">
                <a:solidFill>
                  <a:srgbClr val="C00000"/>
                </a:solidFill>
              </a:rPr>
              <a:t>pacing</a:t>
            </a:r>
            <a:r>
              <a:rPr lang="en-US" sz="1800" dirty="0" smtClean="0"/>
              <a:t>, deliver </a:t>
            </a:r>
            <a:r>
              <a:rPr lang="en-US" sz="1800" dirty="0" smtClean="0">
                <a:solidFill>
                  <a:srgbClr val="C00000"/>
                </a:solidFill>
              </a:rPr>
              <a:t>all exercises </a:t>
            </a:r>
            <a:r>
              <a:rPr lang="en-US" sz="1800" dirty="0" smtClean="0"/>
              <a:t>within a </a:t>
            </a:r>
            <a:r>
              <a:rPr lang="en-US" sz="1800" dirty="0" smtClean="0">
                <a:solidFill>
                  <a:srgbClr val="C00000"/>
                </a:solidFill>
              </a:rPr>
              <a:t>lesson component</a:t>
            </a:r>
            <a:r>
              <a:rPr lang="en-US" sz="1800" dirty="0" smtClean="0"/>
              <a:t>, but </a:t>
            </a:r>
            <a:r>
              <a:rPr lang="en-US" sz="1800" dirty="0" smtClean="0">
                <a:solidFill>
                  <a:srgbClr val="C00000"/>
                </a:solidFill>
              </a:rPr>
              <a:t>limit number of items </a:t>
            </a:r>
            <a:r>
              <a:rPr lang="en-US" sz="1800" dirty="0" smtClean="0"/>
              <a:t>in exercise.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29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19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b="0" i="1" dirty="0" smtClean="0"/>
              <a:t>We will be able to: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0" dirty="0" smtClean="0"/>
              <a:t>identify the </a:t>
            </a:r>
            <a:r>
              <a:rPr lang="en-US" dirty="0" smtClean="0">
                <a:solidFill>
                  <a:srgbClr val="C00000"/>
                </a:solidFill>
              </a:rPr>
              <a:t>instructional</a:t>
            </a:r>
            <a:r>
              <a:rPr lang="en-US" b="0" dirty="0" smtClean="0">
                <a:solidFill>
                  <a:srgbClr val="C00000"/>
                </a:solidFill>
              </a:rPr>
              <a:t> </a:t>
            </a:r>
            <a:r>
              <a:rPr lang="en-US" b="0" dirty="0" smtClean="0"/>
              <a:t>and </a:t>
            </a:r>
            <a:r>
              <a:rPr lang="en-US" dirty="0" smtClean="0">
                <a:solidFill>
                  <a:srgbClr val="C00000"/>
                </a:solidFill>
              </a:rPr>
              <a:t>support materials </a:t>
            </a:r>
            <a:r>
              <a:rPr lang="en-US" b="0" dirty="0" smtClean="0"/>
              <a:t>required for </a:t>
            </a:r>
            <a:r>
              <a:rPr lang="en-US" dirty="0" smtClean="0">
                <a:solidFill>
                  <a:srgbClr val="C00000"/>
                </a:solidFill>
              </a:rPr>
              <a:t>Skills strand implementation</a:t>
            </a:r>
            <a:r>
              <a:rPr lang="en-US" b="0" dirty="0" smtClean="0"/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0" dirty="0" smtClean="0"/>
              <a:t>identify </a:t>
            </a:r>
            <a:r>
              <a:rPr lang="en-US" dirty="0" smtClean="0">
                <a:solidFill>
                  <a:srgbClr val="C00000"/>
                </a:solidFill>
              </a:rPr>
              <a:t>key features </a:t>
            </a:r>
            <a:r>
              <a:rPr lang="en-US" b="0" dirty="0" smtClean="0"/>
              <a:t>of the </a:t>
            </a:r>
            <a:r>
              <a:rPr lang="en-US" dirty="0" smtClean="0">
                <a:solidFill>
                  <a:srgbClr val="C00000"/>
                </a:solidFill>
              </a:rPr>
              <a:t>Teachers Guide</a:t>
            </a:r>
            <a:r>
              <a:rPr lang="en-US" b="0" dirty="0" smtClean="0"/>
              <a:t>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3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 Strand Design Principle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CKLA materials will explicitly support:</a:t>
            </a:r>
          </a:p>
          <a:p>
            <a:pPr marL="569913" lvl="1" indent="-450850">
              <a:spcAft>
                <a:spcPts val="1200"/>
              </a:spcAft>
              <a:buSzPct val="100000"/>
              <a:buFont typeface="Arial" pitchFamily="34" charset="0"/>
              <a:buChar char="•"/>
            </a:pPr>
            <a:r>
              <a:rPr lang="en-US" dirty="0"/>
              <a:t>d</a:t>
            </a:r>
            <a:r>
              <a:rPr lang="en-US" dirty="0" smtClean="0"/>
              <a:t>istinguishing between sounds and spellings using the </a:t>
            </a:r>
            <a:r>
              <a:rPr lang="en-US" dirty="0" smtClean="0">
                <a:solidFill>
                  <a:srgbClr val="C00000"/>
                </a:solidFill>
              </a:rPr>
              <a:t>most frequent </a:t>
            </a:r>
            <a:r>
              <a:rPr lang="en-US" dirty="0" smtClean="0"/>
              <a:t>or </a:t>
            </a:r>
            <a:r>
              <a:rPr lang="en-US" dirty="0" smtClean="0">
                <a:solidFill>
                  <a:srgbClr val="C00000"/>
                </a:solidFill>
              </a:rPr>
              <a:t>least ambiguous sounds first</a:t>
            </a:r>
          </a:p>
          <a:p>
            <a:pPr marL="569913" lvl="1" indent="-450850">
              <a:spcAft>
                <a:spcPts val="1200"/>
              </a:spcAft>
              <a:buSzPct val="100000"/>
              <a:buFont typeface="Arial" pitchFamily="34" charset="0"/>
              <a:buChar char="•"/>
            </a:pPr>
            <a:r>
              <a:rPr lang="en-US" dirty="0"/>
              <a:t>o</a:t>
            </a:r>
            <a:r>
              <a:rPr lang="en-US" dirty="0" smtClean="0"/>
              <a:t>pportunities for </a:t>
            </a:r>
            <a:r>
              <a:rPr lang="en-US" dirty="0" smtClean="0">
                <a:solidFill>
                  <a:srgbClr val="C00000"/>
                </a:solidFill>
              </a:rPr>
              <a:t>intensive practice </a:t>
            </a:r>
            <a:r>
              <a:rPr lang="en-US" dirty="0" smtClean="0"/>
              <a:t>to build </a:t>
            </a:r>
            <a:r>
              <a:rPr lang="en-US" dirty="0" smtClean="0">
                <a:solidFill>
                  <a:srgbClr val="C00000"/>
                </a:solidFill>
              </a:rPr>
              <a:t>reliability and automaticity</a:t>
            </a:r>
          </a:p>
          <a:p>
            <a:pPr marL="569913" lvl="1" indent="-450850">
              <a:spcAft>
                <a:spcPts val="1200"/>
              </a:spcAft>
              <a:buSzPct val="100000"/>
              <a:buFont typeface="Arial" pitchFamily="34" charset="0"/>
              <a:buChar char="•"/>
            </a:pPr>
            <a:r>
              <a:rPr lang="en-US" dirty="0"/>
              <a:t>d</a:t>
            </a:r>
            <a:r>
              <a:rPr lang="en-US" dirty="0" smtClean="0"/>
              <a:t>irect instruction of </a:t>
            </a:r>
            <a:r>
              <a:rPr lang="en-US" dirty="0" smtClean="0">
                <a:solidFill>
                  <a:srgbClr val="C00000"/>
                </a:solidFill>
              </a:rPr>
              <a:t>blending and segmenting </a:t>
            </a:r>
            <a:r>
              <a:rPr lang="en-US" dirty="0" smtClean="0"/>
              <a:t>oral language skills that underlie </a:t>
            </a:r>
            <a:r>
              <a:rPr lang="en-US" dirty="0" smtClean="0">
                <a:solidFill>
                  <a:srgbClr val="C00000"/>
                </a:solidFill>
              </a:rPr>
              <a:t>parallel reading and writing </a:t>
            </a:r>
            <a:r>
              <a:rPr lang="en-US" dirty="0" smtClean="0"/>
              <a:t>skills</a:t>
            </a:r>
          </a:p>
          <a:p>
            <a:pPr marL="569913" lvl="1" indent="-450850">
              <a:spcAft>
                <a:spcPts val="1200"/>
              </a:spcAft>
              <a:buSzPct val="100000"/>
              <a:buFont typeface="Arial" pitchFamily="34" charset="0"/>
              <a:buChar char="•"/>
            </a:pPr>
            <a:r>
              <a:rPr lang="en-US" dirty="0"/>
              <a:t>b</a:t>
            </a:r>
            <a:r>
              <a:rPr lang="en-US" dirty="0" smtClean="0"/>
              <a:t>asic </a:t>
            </a:r>
            <a:r>
              <a:rPr lang="en-US" dirty="0" smtClean="0">
                <a:solidFill>
                  <a:srgbClr val="C00000"/>
                </a:solidFill>
              </a:rPr>
              <a:t>skills</a:t>
            </a:r>
            <a:r>
              <a:rPr lang="en-US" dirty="0" smtClean="0"/>
              <a:t> that are the </a:t>
            </a:r>
            <a:r>
              <a:rPr lang="en-US" dirty="0" smtClean="0">
                <a:solidFill>
                  <a:srgbClr val="C00000"/>
                </a:solidFill>
              </a:rPr>
              <a:t>foundation</a:t>
            </a:r>
            <a:r>
              <a:rPr lang="en-US" dirty="0" smtClean="0"/>
              <a:t> to fluent </a:t>
            </a:r>
            <a:r>
              <a:rPr lang="en-US" dirty="0" smtClean="0">
                <a:solidFill>
                  <a:srgbClr val="C00000"/>
                </a:solidFill>
              </a:rPr>
              <a:t>writing</a:t>
            </a:r>
          </a:p>
          <a:p>
            <a:pPr lvl="1">
              <a:buFont typeface="Arial" pitchFamily="34" charset="0"/>
              <a:buChar char="•"/>
            </a:pPr>
            <a:endParaRPr lang="en-US" sz="2000" dirty="0" smtClean="0"/>
          </a:p>
          <a:p>
            <a:pPr lvl="1">
              <a:buFont typeface="Arial" pitchFamily="34" charset="0"/>
              <a:buChar char="•"/>
            </a:pPr>
            <a:endParaRPr lang="en-US" dirty="0" smtClean="0"/>
          </a:p>
          <a:p>
            <a:pPr lvl="1">
              <a:buFont typeface="Arial" pitchFamily="34" charset="0"/>
              <a:buChar char="•"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4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17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 Stand Teacher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E803E8-9360-4176-9DE9-0AFF2C7A32D4}" type="slidenum">
              <a:rPr lang="en-US" smtClean="0">
                <a:solidFill>
                  <a:srgbClr val="FFFFFF"/>
                </a:solidFill>
              </a:rPr>
              <a:pPr/>
              <a:t>5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5949564" y="2242446"/>
            <a:ext cx="2669462" cy="2177154"/>
            <a:chOff x="574675" y="1165225"/>
            <a:chExt cx="3389262" cy="3328894"/>
          </a:xfrm>
        </p:grpSpPr>
        <p:pic>
          <p:nvPicPr>
            <p:cNvPr id="7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900000">
              <a:off x="1894005" y="1226851"/>
              <a:ext cx="2069932" cy="2542723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/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2206" y="1165225"/>
              <a:ext cx="1974664" cy="2545403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/>
          </p:spPr>
        </p:pic>
        <p:sp>
          <p:nvSpPr>
            <p:cNvPr id="9" name="TextBox 10"/>
            <p:cNvSpPr txBox="1">
              <a:spLocks noChangeArrowheads="1"/>
            </p:cNvSpPr>
            <p:nvPr/>
          </p:nvSpPr>
          <p:spPr bwMode="auto">
            <a:xfrm>
              <a:off x="574675" y="3922710"/>
              <a:ext cx="3106593" cy="571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3D7FA9"/>
                  </a:solidFill>
                  <a:latin typeface="Arial"/>
                </a:rPr>
                <a:t>Teacher Guides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" t="26377" r="2679" b="13207"/>
          <a:stretch/>
        </p:blipFill>
        <p:spPr bwMode="auto">
          <a:xfrm>
            <a:off x="304800" y="1958272"/>
            <a:ext cx="4262344" cy="2200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4637823" y="5855945"/>
            <a:ext cx="4326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6"/>
              </a:rPr>
              <a:t>Clip: Students Excited About Skills Block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60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Teacher Guide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533400" y="5070575"/>
            <a:ext cx="3810000" cy="12954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purpose of the </a:t>
            </a:r>
            <a:r>
              <a:rPr lang="en-US" sz="2000" dirty="0" smtClean="0">
                <a:solidFill>
                  <a:srgbClr val="D54F48"/>
                </a:solidFill>
              </a:rPr>
              <a:t>Teacher Guide </a:t>
            </a:r>
            <a:r>
              <a:rPr lang="en-US" sz="2000" dirty="0" smtClean="0"/>
              <a:t>is to provide lesson plans for Skills Strand lessons.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673412"/>
            <a:ext cx="4419600" cy="4346387"/>
          </a:xfrm>
        </p:spPr>
        <p:txBody>
          <a:bodyPr/>
          <a:lstStyle/>
          <a:p>
            <a:pPr marL="400050" lvl="1">
              <a:buSzPct val="100000"/>
              <a:buFont typeface="Arial" panose="020B0604020202020204" pitchFamily="34" charset="0"/>
              <a:buChar char="•"/>
            </a:pPr>
            <a:r>
              <a:rPr lang="en-US" sz="1800" dirty="0" smtClean="0"/>
              <a:t>Central Component for Skills Strand</a:t>
            </a:r>
          </a:p>
          <a:p>
            <a:pPr marL="400050" lvl="1">
              <a:buSzPct val="100000"/>
              <a:buFont typeface="Arial" panose="020B0604020202020204" pitchFamily="34" charset="0"/>
              <a:buChar char="•"/>
            </a:pPr>
            <a:r>
              <a:rPr lang="en-US" sz="1800" dirty="0" smtClean="0"/>
              <a:t>Provides lessons, objectives, and activities and resources to guide instruction</a:t>
            </a:r>
          </a:p>
          <a:p>
            <a:pPr marL="400050" lvl="1">
              <a:buSzPct val="100000"/>
              <a:buFont typeface="Arial" panose="020B0604020202020204" pitchFamily="34" charset="0"/>
              <a:buChar char="•"/>
            </a:pPr>
            <a:r>
              <a:rPr lang="en-US" sz="1800" dirty="0" smtClean="0"/>
              <a:t>One guide per unit of instruction</a:t>
            </a:r>
          </a:p>
          <a:p>
            <a:pPr marL="742950" lvl="2">
              <a:buSzPct val="100000"/>
              <a:buFont typeface="Arial" panose="020B0604020202020204" pitchFamily="34" charset="0"/>
              <a:buChar char="•"/>
            </a:pPr>
            <a:r>
              <a:rPr lang="en-US" sz="1800" dirty="0" smtClean="0"/>
              <a:t>Kindergarten -10 units</a:t>
            </a:r>
          </a:p>
          <a:p>
            <a:pPr marL="742950" lvl="2">
              <a:buSzPct val="100000"/>
              <a:buFont typeface="Arial" panose="020B0604020202020204" pitchFamily="34" charset="0"/>
              <a:buChar char="•"/>
            </a:pPr>
            <a:r>
              <a:rPr lang="en-US" sz="1800" dirty="0" smtClean="0"/>
              <a:t>First Grade-7 units</a:t>
            </a:r>
          </a:p>
          <a:p>
            <a:pPr marL="742950" lvl="2">
              <a:buSzPct val="100000"/>
              <a:buFont typeface="Arial" panose="020B0604020202020204" pitchFamily="34" charset="0"/>
              <a:buChar char="•"/>
            </a:pPr>
            <a:r>
              <a:rPr lang="en-US" sz="1800" dirty="0" smtClean="0"/>
              <a:t>Second Grade-6 units</a:t>
            </a:r>
          </a:p>
          <a:p>
            <a:endParaRPr lang="en-US" sz="1800" dirty="0" smtClean="0"/>
          </a:p>
          <a:p>
            <a:endParaRPr lang="en-US" sz="1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>
          <a:xfrm>
            <a:off x="615465" y="1673413"/>
            <a:ext cx="3346935" cy="3449406"/>
            <a:chOff x="0" y="0"/>
            <a:chExt cx="3009900" cy="310515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1150" y="209550"/>
              <a:ext cx="1428750" cy="18288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150" y="0"/>
              <a:ext cx="1428750" cy="18288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1100" y="1276350"/>
              <a:ext cx="1428750" cy="18288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04900"/>
              <a:ext cx="1428750" cy="18288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  <p:sp>
        <p:nvSpPr>
          <p:cNvPr id="20" name="Rectangle 19"/>
          <p:cNvSpPr/>
          <p:nvPr/>
        </p:nvSpPr>
        <p:spPr>
          <a:xfrm>
            <a:off x="7696200" y="152400"/>
            <a:ext cx="609600" cy="609600"/>
          </a:xfrm>
          <a:prstGeom prst="rect">
            <a:avLst/>
          </a:prstGeom>
          <a:solidFill>
            <a:srgbClr val="E31836"/>
          </a:solidFill>
          <a:ln>
            <a:solidFill>
              <a:srgbClr val="E318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K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EEB211"/>
          </a:solidFill>
          <a:ln>
            <a:solidFill>
              <a:srgbClr val="EEB21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82000" y="838200"/>
            <a:ext cx="609600" cy="609600"/>
          </a:xfrm>
          <a:prstGeom prst="rect">
            <a:avLst/>
          </a:prstGeom>
          <a:solidFill>
            <a:srgbClr val="4AA942"/>
          </a:solidFill>
          <a:ln>
            <a:solidFill>
              <a:srgbClr val="4AA9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896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N:\NYSED P-2 ELA\_NYSED Resources\_NYSED Design Resources\x Design Scratch\Component Images\Big_Book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41" b="94926" l="2972" r="98663">
                        <a14:foregroundMark x1="14116" y1="82921" x2="78455" y2="14851"/>
                        <a14:foregroundMark x1="38484" y1="78589" x2="87073" y2="29703"/>
                        <a14:foregroundMark x1="39227" y1="82302" x2="94651" y2="27847"/>
                        <a14:foregroundMark x1="6538" y1="85891" x2="9510" y2="25619"/>
                        <a14:foregroundMark x1="11293" y1="76361" x2="29866" y2="51856"/>
                        <a14:foregroundMark x1="17831" y1="83168" x2="56761" y2="65965"/>
                        <a14:foregroundMark x1="48886" y1="83168" x2="75037" y2="66832"/>
                        <a14:foregroundMark x1="26449" y1="20173" x2="72957" y2="19802"/>
                        <a14:foregroundMark x1="18871" y1="52104" x2="28529" y2="25990"/>
                        <a14:foregroundMark x1="64933" y1="78589" x2="98811" y2="25371"/>
                        <a14:foregroundMark x1="85587" y1="25619" x2="97325" y2="27847"/>
                        <a14:foregroundMark x1="53640" y1="15223" x2="52600" y2="5941"/>
                        <a14:foregroundMark x1="52600" y1="5941" x2="52600" y2="5941"/>
                        <a14:foregroundMark x1="12630" y1="35767" x2="18128" y2="27475"/>
                        <a14:foregroundMark x1="22734" y1="39480" x2="21991" y2="27847"/>
                        <a14:foregroundMark x1="34324" y1="39233" x2="32689" y2="38861"/>
                        <a14:foregroundMark x1="20654" y1="35520" x2="12333" y2="33292"/>
                        <a14:foregroundMark x1="8618" y1="32426" x2="4755" y2="31559"/>
                        <a14:foregroundMark x1="2972" y1="94926" x2="3418" y2="93936"/>
                        <a14:foregroundMark x1="4012" y1="90842" x2="55721" y2="89356"/>
                        <a14:foregroundMark x1="54681" y1="90594" x2="54681" y2="90594"/>
                        <a14:foregroundMark x1="54681" y1="89604" x2="56761" y2="83787"/>
                        <a14:foregroundMark x1="53938" y1="86881" x2="53938" y2="86881"/>
                        <a14:foregroundMark x1="53640" y1="86881" x2="53640" y2="86881"/>
                        <a14:foregroundMark x1="54978" y1="83787" x2="54978" y2="837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3200400" cy="35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Books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4800600"/>
            <a:ext cx="3810000" cy="10668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purpose of the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smtClean="0">
                <a:solidFill>
                  <a:srgbClr val="D54F48"/>
                </a:solidFill>
              </a:rPr>
              <a:t>Big Books </a:t>
            </a:r>
            <a:r>
              <a:rPr lang="en-US" sz="2000" dirty="0" smtClean="0"/>
              <a:t>is for the teacher to model reading for students.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341437"/>
            <a:ext cx="4419600" cy="4525963"/>
          </a:xfrm>
        </p:spPr>
        <p:txBody>
          <a:bodyPr/>
          <a:lstStyle/>
          <a:p>
            <a:endParaRPr lang="en-US" sz="1800" dirty="0" smtClean="0"/>
          </a:p>
          <a:p>
            <a:endParaRPr lang="en-US" sz="1800" dirty="0" smtClean="0"/>
          </a:p>
          <a:p>
            <a:pPr lvl="1"/>
            <a:r>
              <a:rPr lang="en-US" sz="1600" dirty="0" smtClean="0"/>
              <a:t>Teacher will model best reading practices for students during Demonstration Story lessons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There are 5 titles in kindergarten and 3 titles in grade 1 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Students have matching readers for most units 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Available for projection </a:t>
            </a:r>
          </a:p>
          <a:p>
            <a:pPr lvl="1">
              <a:buFont typeface="Courier New" pitchFamily="49" charset="0"/>
              <a:buChar char="o"/>
            </a:pPr>
            <a:endParaRPr lang="en-US" sz="1600" dirty="0" smtClean="0">
              <a:solidFill>
                <a:schemeClr val="tx1"/>
              </a:solidFill>
            </a:endParaRPr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7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96200" y="152400"/>
            <a:ext cx="609600" cy="609600"/>
          </a:xfrm>
          <a:prstGeom prst="rect">
            <a:avLst/>
          </a:prstGeom>
          <a:solidFill>
            <a:srgbClr val="E31836"/>
          </a:solidFill>
          <a:ln>
            <a:solidFill>
              <a:srgbClr val="E318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EEB211"/>
          </a:solidFill>
          <a:ln>
            <a:solidFill>
              <a:srgbClr val="EEB21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132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Sound Posters &amp; Cards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4419600"/>
            <a:ext cx="3810000" cy="16002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purpose of the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D54F48"/>
                </a:solidFill>
              </a:rPr>
              <a:t>Sound Posters &amp; Sound Cards </a:t>
            </a:r>
            <a:r>
              <a:rPr lang="en-US" sz="2000" dirty="0" smtClean="0"/>
              <a:t>is to provide a visual reminder of the code knowledge students have been taught.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219200"/>
            <a:ext cx="4419600" cy="4525963"/>
          </a:xfrm>
        </p:spPr>
        <p:txBody>
          <a:bodyPr/>
          <a:lstStyle/>
          <a:p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 lvl="1"/>
            <a:r>
              <a:rPr lang="en-US" sz="1600" dirty="0" smtClean="0"/>
              <a:t>Posters are mounted when a sound is taught for the first time.</a:t>
            </a:r>
          </a:p>
          <a:p>
            <a:pPr lvl="1"/>
            <a:r>
              <a:rPr lang="en-US" sz="1600" dirty="0" smtClean="0"/>
              <a:t>Sound cards are added as each spelling and alternative spelling is taught.</a:t>
            </a:r>
          </a:p>
          <a:p>
            <a:pPr lvl="1"/>
            <a:r>
              <a:rPr lang="en-US" sz="1600" dirty="0" smtClean="0"/>
              <a:t>Begins in Kindergarten Unit 3, Lesson 5</a:t>
            </a:r>
          </a:p>
          <a:p>
            <a:pPr lvl="1"/>
            <a:r>
              <a:rPr lang="en-US" sz="1600" dirty="0" smtClean="0"/>
              <a:t>10 vowel posters, 25 consonant posters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8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222" l="909" r="99697">
                        <a14:foregroundMark x1="3636" y1="81395" x2="83939" y2="85773"/>
                        <a14:foregroundMark x1="65909" y1="74145" x2="88030" y2="69494"/>
                        <a14:foregroundMark x1="84394" y1="79617" x2="77121" y2="75239"/>
                        <a14:foregroundMark x1="67576" y1="93707" x2="56667" y2="89056"/>
                        <a14:foregroundMark x1="78788" y1="93023" x2="92879" y2="811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3487">
            <a:off x="534878" y="1356531"/>
            <a:ext cx="2743200" cy="303847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E31836"/>
          </a:solidFill>
          <a:ln>
            <a:solidFill>
              <a:srgbClr val="E318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109243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Flip Books &amp; </a:t>
            </a:r>
            <a:br>
              <a:rPr lang="en-US" dirty="0" smtClean="0"/>
            </a:br>
            <a:r>
              <a:rPr lang="en-US" dirty="0" smtClean="0"/>
              <a:t>Letter Cards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60935" y="4465637"/>
            <a:ext cx="3810000" cy="193516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purpose of the </a:t>
            </a:r>
            <a:r>
              <a:rPr lang="en-US" sz="2000" dirty="0" smtClean="0">
                <a:solidFill>
                  <a:srgbClr val="D54F48"/>
                </a:solidFill>
              </a:rPr>
              <a:t>Code Flip Book and Cards </a:t>
            </a:r>
            <a:r>
              <a:rPr lang="en-US" sz="2000" dirty="0" smtClean="0"/>
              <a:t>is to provide students with a visual guide of sounds and spellings taught.</a:t>
            </a:r>
            <a:endParaRPr lang="en-US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267200" y="1524000"/>
            <a:ext cx="4419600" cy="4525963"/>
          </a:xfrm>
        </p:spPr>
        <p:txBody>
          <a:bodyPr/>
          <a:lstStyle/>
          <a:p>
            <a:pPr>
              <a:buNone/>
            </a:pPr>
            <a:endParaRPr lang="en-US" sz="18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Set of two </a:t>
            </a:r>
            <a:r>
              <a:rPr lang="en-US" sz="1600" i="1" dirty="0" smtClean="0"/>
              <a:t>Flip Books </a:t>
            </a:r>
            <a:r>
              <a:rPr lang="en-US" sz="1600" dirty="0" smtClean="0"/>
              <a:t>(one for vowels, one for consonants)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Used in First and Second Grades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Contains both basic and alternative spellings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803E8-9360-4176-9DE9-0AFF2C7A32D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9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0"/>
            <a:ext cx="38671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038475"/>
            <a:ext cx="10763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8382000" y="152400"/>
            <a:ext cx="609600" cy="609600"/>
          </a:xfrm>
          <a:prstGeom prst="rect">
            <a:avLst/>
          </a:prstGeom>
          <a:solidFill>
            <a:srgbClr val="EEB211"/>
          </a:solidFill>
          <a:ln>
            <a:solidFill>
              <a:srgbClr val="EEB21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382000" y="838200"/>
            <a:ext cx="609600" cy="609600"/>
          </a:xfrm>
          <a:prstGeom prst="rect">
            <a:avLst/>
          </a:prstGeom>
          <a:solidFill>
            <a:srgbClr val="4AA942"/>
          </a:solidFill>
          <a:ln>
            <a:solidFill>
              <a:srgbClr val="4AA94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7566285" y="5791200"/>
            <a:ext cx="14965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 smtClean="0">
                <a:hlinkClick r:id="rId5"/>
              </a:rPr>
              <a:t>Video Clip</a:t>
            </a:r>
          </a:p>
        </p:txBody>
      </p:sp>
    </p:spTree>
    <p:extLst>
      <p:ext uri="{BB962C8B-B14F-4D97-AF65-F5344CB8AC3E}">
        <p14:creationId xmlns:p14="http://schemas.microsoft.com/office/powerpoint/2010/main" val="6231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eative Commons Licensing&amp;quot;&quot;/&gt;&lt;property id=&quot;20307&quot; value=&quot;257&quot;/&gt;&lt;/object&gt;&lt;object type=&quot;3&quot; unique_id=&quot;10005&quot;&gt;&lt;property id=&quot;20148&quot; value=&quot;5&quot;/&gt;&lt;property id=&quot;20300&quot; value=&quot;Slide 2 - &amp;quot;The Three Pillar Model of Instruction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Objectives&amp;quot;&quot;/&gt;&lt;property id=&quot;20307&quot; value=&quot;259&quot;/&gt;&lt;/object&gt;&lt;object type=&quot;3&quot; unique_id=&quot;10007&quot;&gt;&lt;property id=&quot;20148&quot; value=&quot;5&quot;/&gt;&lt;property id=&quot;20300&quot; value=&quot;Slide 4 - &amp;quot;The Three Pillar Model&amp;quot;&quot;/&gt;&lt;property id=&quot;20307&quot; value=&quot;260&quot;/&gt;&lt;/object&gt;&lt;object type=&quot;3&quot; unique_id=&quot;10008&quot;&gt;&lt;property id=&quot;20148&quot; value=&quot;5&quot;/&gt;&lt;property id=&quot;20300&quot; value=&quot;Slide 5 - &amp;quot;The Three Pillar Model of &amp;#x0D;&amp;#x0A;Language Arts Instruction&amp;quot;&quot;/&gt;&lt;property id=&quot;20307&quot; value=&quot;261&quot;/&gt;&lt;/object&gt;&lt;object type=&quot;3&quot; unique_id=&quot;10009&quot;&gt;&lt;property id=&quot;20148&quot; value=&quot;5&quot;/&gt;&lt;property id=&quot;20300&quot; value=&quot;Slide 6&quot;/&gt;&lt;property id=&quot;20307&quot; value=&quot;262&quot;/&gt;&lt;/object&gt;&lt;object type=&quot;3&quot; unique_id=&quot;10010&quot;&gt;&lt;property id=&quot;20148&quot; value=&quot;5&quot;/&gt;&lt;property id=&quot;20300&quot; value=&quot;Slide 7 - &amp;quot;How do we solve this reading problem?&amp;quot;&quot;/&gt;&lt;property id=&quot;20307&quot; value=&quot;263&quot;/&gt;&lt;/object&gt;&lt;object type=&quot;3&quot; unique_id=&quot;10011&quot;&gt;&lt;property id=&quot;20148&quot; value=&quot;5&quot;/&gt;&lt;property id=&quot;20300&quot; value=&quot;Slide 8 - &amp;quot;COMPONENTS OF COMPREHENSIVE ELA PROGRAM&amp;quot;&quot;/&gt;&lt;property id=&quot;20307&quot; value=&quot;264&quot;/&gt;&lt;/object&gt;&lt;object type=&quot;3&quot; unique_id=&quot;10012&quot;&gt;&lt;property id=&quot;20148&quot; value=&quot;5&quot;/&gt;&lt;property id=&quot;20300&quot; value=&quot;Slide 9 - &amp;quot;Pillar 1: Foundational Skills and Small Group Instruction&amp;quot;&quot;/&gt;&lt;property id=&quot;20307&quot; value=&quot;265&quot;/&gt;&lt;/object&gt;&lt;object type=&quot;3&quot; unique_id=&quot;10013&quot;&gt;&lt;property id=&quot;20148&quot; value=&quot;5&quot;/&gt;&lt;property id=&quot;20300&quot; value=&quot;Slide 10 - &amp;quot;CCLS Foundational Skills&amp;quot;&quot;/&gt;&lt;property id=&quot;20307&quot; value=&quot;266&quot;/&gt;&lt;/object&gt;&lt;object type=&quot;3&quot; unique_id=&quot;10014&quot;&gt;&lt;property id=&quot;20148&quot; value=&quot;5&quot;/&gt;&lt;property id=&quot;20300&quot; value=&quot;Slide 11 - &amp;quot;Exposure is Not Enough&amp;quot;&quot;/&gt;&lt;property id=&quot;20307&quot; value=&quot;267&quot;/&gt;&lt;/object&gt;&lt;object type=&quot;3&quot; unique_id=&quot;10015&quot;&gt;&lt;property id=&quot;20148&quot; value=&quot;5&quot;/&gt;&lt;property id=&quot;20300&quot; value=&quot;Slide 12 - &amp;quot;Exposure is Not Enough&amp;quot;&quot;/&gt;&lt;property id=&quot;20307&quot; value=&quot;268&quot;/&gt;&lt;/object&gt;&lt;object type=&quot;3&quot; unique_id=&quot;10016&quot;&gt;&lt;property id=&quot;20148&quot; value=&quot;5&quot;/&gt;&lt;property id=&quot;20300&quot; value=&quot;Slide 13 - &amp;quot;CKLA Skills Strand&amp;quot;&quot;/&gt;&lt;property id=&quot;20307&quot; value=&quot;269&quot;/&gt;&lt;/object&gt;&lt;object type=&quot;3&quot; unique_id=&quot;10017&quot;&gt;&lt;property id=&quot;20148&quot; value=&quot;5&quot;/&gt;&lt;property id=&quot;20300&quot; value=&quot;Slide 14 - &amp;quot;Pillar 2: Read-Alouds &amp;amp; &amp;#x0D;&amp;#x0A;Shared Interactive Reading&amp;quot;&quot;/&gt;&lt;property id=&quot;20307&quot; value=&quot;270&quot;/&gt;&lt;/object&gt;&lt;object type=&quot;3&quot; unique_id=&quot;10018&quot;&gt;&lt;property id=&quot;20148&quot; value=&quot;5&quot;/&gt;&lt;property id=&quot;20300&quot; value=&quot;Slide 15 - &amp;quot;Academic Language Through Listening And Learning &amp;quot;&quot;/&gt;&lt;property id=&quot;20307&quot; value=&quot;271&quot;/&gt;&lt;/object&gt;&lt;object type=&quot;3&quot; unique_id=&quot;10019&quot;&gt;&lt;property id=&quot;20148&quot; value=&quot;5&quot;/&gt;&lt;property id=&quot;20300&quot; value=&quot;Slide 16 - &amp;quot;CCLS &amp;amp; Vocabulary&amp;quot;&quot;/&gt;&lt;property id=&quot;20307&quot; value=&quot;272&quot;/&gt;&lt;/object&gt;&lt;object type=&quot;3&quot; unique_id=&quot;10020&quot;&gt;&lt;property id=&quot;20148&quot; value=&quot;5&quot;/&gt;&lt;property id=&quot;20300&quot; value=&quot;Slide 17 - &amp;quot;Meaningful Differences in Vocabulary&amp;quot;&quot;/&gt;&lt;property id=&quot;20307&quot; value=&quot;273&quot;/&gt;&lt;/object&gt;&lt;object type=&quot;3&quot; unique_id=&quot;10021&quot;&gt;&lt;property id=&quot;20148&quot; value=&quot;5&quot;/&gt;&lt;property id=&quot;20300&quot; value=&quot;Slide 18 - &amp;quot;How Many Million Words Heard&amp;quot;&quot;/&gt;&lt;property id=&quot;20307&quot; value=&quot;274&quot;/&gt;&lt;/object&gt;&lt;object type=&quot;3&quot; unique_id=&quot;10022&quot;&gt;&lt;property id=&quot;20148&quot; value=&quot;5&quot;/&gt;&lt;property id=&quot;20300&quot; value=&quot;Slide 19 - &amp;quot;Liben &amp;amp; Liben, 2013&amp;quot;&quot;/&gt;&lt;property id=&quot;20307&quot; value=&quot;275&quot;/&gt;&lt;/object&gt;&lt;object type=&quot;3&quot; unique_id=&quot;10023&quot;&gt;&lt;property id=&quot;20148&quot; value=&quot;5&quot;/&gt;&lt;property id=&quot;20300&quot; value=&quot;Slide 20 - &amp;quot;How CKLA Addresses Academic Language&amp;quot;&quot;/&gt;&lt;property id=&quot;20307&quot; value=&quot;276&quot;/&gt;&lt;/object&gt;&lt;object type=&quot;3&quot; unique_id=&quot;10024&quot;&gt;&lt;property id=&quot;20148&quot; value=&quot;5&quot;/&gt;&lt;property id=&quot;20300&quot; value=&quot;Slide 21 - &amp;quot;The Fourth-Grade Slump&amp;quot;&quot;/&gt;&lt;property id=&quot;20307&quot; value=&quot;277&quot;/&gt;&lt;/object&gt;&lt;object type=&quot;3&quot; unique_id=&quot;10025&quot;&gt;&lt;property id=&quot;20148&quot; value=&quot;5&quot;/&gt;&lt;property id=&quot;20300&quot; value=&quot;Slide 22 - &amp;quot;Importance of Background Knowledge&amp;#x0D;&amp;#x0A;&amp;quot;&quot;/&gt;&lt;property id=&quot;20307&quot; value=&quot;278&quot;/&gt;&lt;/object&gt;&lt;object type=&quot;3&quot; unique_id=&quot;10026&quot;&gt;&lt;property id=&quot;20148&quot; value=&quot;5&quot;/&gt;&lt;property id=&quot;20300&quot; value=&quot;Slide 23 - &amp;quot;To Learn Academic Language, All Texts Are Not “Created Equal”&amp;quot;&quot;/&gt;&lt;property id=&quot;20307&quot; value=&quot;279&quot;/&gt;&lt;/object&gt;&lt;object type=&quot;3&quot; unique_id=&quot;10027&quot;&gt;&lt;property id=&quot;20148&quot; value=&quot;5&quot;/&gt;&lt;property id=&quot;20300&quot; value=&quot;Slide 24 - &amp;quot;Building Knowledge Systematically Across Grades&amp;quot;&quot;/&gt;&lt;property id=&quot;20307&quot; value=&quot;280&quot;/&gt;&lt;/object&gt;&lt;object type=&quot;3&quot; unique_id=&quot;10028&quot;&gt;&lt;property id=&quot;20148&quot; value=&quot;5&quot;/&gt;&lt;property id=&quot;20300&quot; value=&quot;Slide 25 - &amp;quot;Pillar 3: Guided Reading and Guided Accountable Independent Reading&amp;quot;&quot;/&gt;&lt;property id=&quot;20307&quot; value=&quot;281&quot;/&gt;&lt;/object&gt;&lt;object type=&quot;3&quot; unique_id=&quot;10029&quot;&gt;&lt;property id=&quot;20148&quot; value=&quot;5&quot;/&gt;&lt;property id=&quot;20300&quot; value=&quot;Slide 26 - &amp;quot;WHAT IS GRAIR?&amp;quot;&quot;/&gt;&lt;property id=&quot;20307&quot; value=&quot;282&quot;/&gt;&lt;/object&gt;&lt;object type=&quot;3&quot; unique_id=&quot;10030&quot;&gt;&lt;property id=&quot;20148&quot; value=&quot;5&quot;/&gt;&lt;property id=&quot;20300&quot; value=&quot;Slide 27 - &amp;quot;COMPONENTS OF COMPREHENSIVE ELA PROGRAM&amp;quot;&quot;/&gt;&lt;property id=&quot;20307&quot; value=&quot;283&quot;/&gt;&lt;/object&gt;&lt;object type=&quot;3&quot; unique_id=&quot;10031&quot;&gt;&lt;property id=&quot;20148&quot; value=&quot;5&quot;/&gt;&lt;property id=&quot;20300&quot; value=&quot;Slide 28 - &amp;quot;Reflection&amp;quot;&quot;/&gt;&lt;property id=&quot;20307&quot; value=&quot;284&quot;/&gt;&lt;/object&gt;&lt;object type=&quot;3&quot; unique_id=&quot;10212&quot;&gt;&lt;property id=&quot;20148&quot; value=&quot;5&quot;/&gt;&lt;property id=&quot;20300&quot; value=&quot;Slide 29 - &amp;quot;Session 2&amp;quot;&quot;/&gt;&lt;property id=&quot;20307&quot; value=&quot;285&quot;/&gt;&lt;/object&gt;&lt;object type=&quot;3&quot; unique_id=&quot;10213&quot;&gt;&lt;property id=&quot;20148&quot; value=&quot;5&quot;/&gt;&lt;property id=&quot;20300&quot; value=&quot;Slide 30 - &amp;quot;Objectives&amp;quot;&quot;/&gt;&lt;property id=&quot;20307&quot; value=&quot;286&quot;/&gt;&lt;/object&gt;&lt;object type=&quot;3&quot; unique_id=&quot;10214&quot;&gt;&lt;property id=&quot;20148&quot; value=&quot;5&quot;/&gt;&lt;property id=&quot;20300&quot; value=&quot;Slide 31 - &amp;quot;The Three Pillar Model of &amp;#x0D;&amp;#x0A;Language Arts Instruction&amp;quot;&quot;/&gt;&lt;property id=&quot;20307&quot; value=&quot;287&quot;/&gt;&lt;/object&gt;&lt;object type=&quot;3&quot; unique_id=&quot;10215&quot;&gt;&lt;property id=&quot;20148&quot; value=&quot;5&quot;/&gt;&lt;property id=&quot;20300&quot; value=&quot;Slide 32 - &amp;quot;Two Keys to Reading&amp;quot;&quot;/&gt;&lt;property id=&quot;20307&quot; value=&quot;288&quot;/&gt;&lt;/object&gt;&lt;object type=&quot;3&quot; unique_id=&quot;10216&quot;&gt;&lt;property id=&quot;20148&quot; value=&quot;5&quot;/&gt;&lt;property id=&quot;20300&quot; value=&quot;Slide 33 - &amp;quot;Overview of Skills Materials&amp;quot;&quot;/&gt;&lt;property id=&quot;20307&quot; value=&quot;289&quot;/&gt;&lt;/object&gt;&lt;object type=&quot;3&quot; unique_id=&quot;10217&quot;&gt;&lt;property id=&quot;20148&quot; value=&quot;5&quot;/&gt;&lt;property id=&quot;20300&quot; value=&quot;Slide 34 - &amp;quot;Skills Strand Instruction&amp;quot;&quot;/&gt;&lt;property id=&quot;20307&quot; value=&quot;290&quot;/&gt;&lt;/object&gt;&lt;object type=&quot;3&quot; unique_id=&quot;10218&quot;&gt;&lt;property id=&quot;20148&quot; value=&quot;5&quot;/&gt;&lt;property id=&quot;20300&quot; value=&quot;Slide 35 - &amp;quot;CKLA Materials&amp;quot;&quot;/&gt;&lt;property id=&quot;20307&quot; value=&quot;291&quot;/&gt;&lt;/object&gt;&lt;object type=&quot;3&quot; unique_id=&quot;10219&quot;&gt;&lt;property id=&quot;20148&quot; value=&quot;5&quot;/&gt;&lt;property id=&quot;20300&quot; value=&quot;Slide 36 - &amp;quot;Listening &amp;amp; Learning Instruction&amp;quot;&quot;/&gt;&lt;property id=&quot;20307&quot; value=&quot;292&quot;/&gt;&lt;/object&gt;&lt;object type=&quot;3&quot; unique_id=&quot;10220&quot;&gt;&lt;property id=&quot;20148&quot; value=&quot;5&quot;/&gt;&lt;property id=&quot;20300&quot; value=&quot;Slide 37 - &amp;quot;Key Design Principles of the &amp;#x0D;&amp;#x0A;Skills Strand&amp;quot;&quot;/&gt;&lt;property id=&quot;20307&quot; value=&quot;293&quot;/&gt;&lt;/object&gt;&lt;object type=&quot;3&quot; unique_id=&quot;10221&quot;&gt;&lt;property id=&quot;20148&quot; value=&quot;5&quot;/&gt;&lt;property id=&quot;20300&quot; value=&quot;Slide 38 - &amp;quot;What is the Significance of 270?&amp;quot;&quot;/&gt;&lt;property id=&quot;20307&quot; value=&quot;294&quot;/&gt;&lt;/object&gt;&lt;object type=&quot;3&quot; unique_id=&quot;10222&quot;&gt;&lt;property id=&quot;20148&quot; value=&quot;5&quot;/&gt;&lt;property id=&quot;20300&quot; value=&quot;Slide 39 - &amp;quot;What We Know&amp;quot;&quot;/&gt;&lt;property id=&quot;20307&quot; value=&quot;295&quot;/&gt;&lt;/object&gt;&lt;object type=&quot;3&quot; unique_id=&quot;10223&quot;&gt;&lt;property id=&quot;20148&quot; value=&quot;5&quot;/&gt;&lt;property id=&quot;20300&quot; value=&quot;Slide 40 - &amp;quot;CKLA Teaches Children the Distinction Between Sounds and Spellings Using the Most Frequent or Least Ambiguous Soun&quot;/&gt;&lt;property id=&quot;20307&quot; value=&quot;296&quot;/&gt;&lt;/object&gt;&lt;object type=&quot;3&quot; unique_id=&quot;10224&quot;&gt;&lt;property id=&quot;20148&quot; value=&quot;5&quot;/&gt;&lt;property id=&quot;20300&quot; value=&quot;Slide 41 - &amp;quot;Sound: &amp;quot;&quot;/&gt;&lt;property id=&quot;20307&quot; value=&quot;297&quot;/&gt;&lt;/object&gt;&lt;object type=&quot;3&quot; unique_id=&quot;10225&quot;&gt;&lt;property id=&quot;20148&quot; value=&quot;5&quot;/&gt;&lt;property id=&quot;20300&quot; value=&quot;Slide 42 - &amp;quot;Basic Code: Vowels&amp;quot;&quot;/&gt;&lt;property id=&quot;20307&quot; value=&quot;298&quot;/&gt;&lt;/object&gt;&lt;object type=&quot;3&quot; unique_id=&quot;10226&quot;&gt;&lt;property id=&quot;20148&quot; value=&quot;5&quot;/&gt;&lt;property id=&quot;20300&quot; value=&quot;Slide 43 - &amp;quot;Most Frequent, Least Ambiguous&amp;#x0D;&amp;#x0A;Consonant Spellings&amp;quot;&quot;/&gt;&lt;property id=&quot;20307&quot; value=&quot;299&quot;/&gt;&lt;/object&gt;&lt;object type=&quot;3&quot; unique_id=&quot;10227&quot;&gt;&lt;property id=&quot;20148&quot; value=&quot;5&quot;/&gt;&lt;property id=&quot;20300&quot; value=&quot;Slide 44 - &amp;quot;The Value of Most Frequent, Least Ambiguous Sound&amp;quot;&quot;/&gt;&lt;property id=&quot;20307&quot; value=&quot;300&quot;/&gt;&lt;/object&gt;&lt;object type=&quot;3&quot; unique_id=&quot;10228&quot;&gt;&lt;property id=&quot;20148&quot; value=&quot;5&quot;/&gt;&lt;property id=&quot;20300&quot; value=&quot;Slide 45 - &amp;quot;CKLA Gives Intensive Practice to Build Reliability and Automaticity.&amp;#x0D;&amp;#x0A;&amp;quot;&quot;/&gt;&lt;property id=&quot;20307&quot; value=&quot;301&quot;/&gt;&lt;/object&gt;&lt;object type=&quot;3&quot; unique_id=&quot;10229&quot;&gt;&lt;property id=&quot;20148&quot; value=&quot;5&quot;/&gt;&lt;property id=&quot;20300&quot; value=&quot;Slide 46 - &amp;quot;Intensive Practice through the Day’s Lesson&amp;quot;&quot;/&gt;&lt;property id=&quot;20307&quot; value=&quot;302&quot;/&gt;&lt;/object&gt;&lt;object type=&quot;3&quot; unique_id=&quot;10230&quot;&gt;&lt;property id=&quot;20148&quot; value=&quot;5&quot;/&gt;&lt;property id=&quot;20300&quot; value=&quot;Slide 47 - &amp;quot;Areas of Confusion&amp;quot;&quot;/&gt;&lt;property id=&quot;20307&quot; value=&quot;303&quot;/&gt;&lt;/object&gt;&lt;object type=&quot;3&quot; unique_id=&quot;10231&quot;&gt;&lt;property id=&quot;20148&quot; value=&quot;5&quot;/&gt;&lt;property id=&quot;20300&quot; value=&quot;Slide 48 - &amp;quot;Practice in Making Distinctions&amp;quot;&quot;/&gt;&lt;property id=&quot;20307&quot; value=&quot;304&quot;/&gt;&lt;/object&gt;&lt;object type=&quot;3&quot; unique_id=&quot;10232&quot;&gt;&lt;property id=&quot;20148&quot; value=&quot;5&quot;/&gt;&lt;property id=&quot;20300&quot; value=&quot;Slide 49 - &amp;quot;CKLA Directly Instructs in those Oral Language Skills (Blending &amp;amp; Segmenting) that Underlie And Parallel Reading A&quot;/&gt;&lt;property id=&quot;20307&quot; value=&quot;305&quot;/&gt;&lt;/object&gt;&lt;object type=&quot;3&quot; unique_id=&quot;10233&quot;&gt;&lt;property id=&quot;20148&quot; value=&quot;5&quot;/&gt;&lt;property id=&quot;20300&quot; value=&quot;Slide 50 - &amp;quot;Blending and Segmenting&amp;amp;#x09;&amp;quot;&quot;/&gt;&lt;property id=&quot;20307&quot; value=&quot;306&quot;/&gt;&lt;/object&gt;&lt;object type=&quot;3&quot; unique_id=&quot;10234&quot;&gt;&lt;property id=&quot;20148&quot; value=&quot;5&quot;/&gt;&lt;property id=&quot;20300&quot; value=&quot;Slide 51 - &amp;quot;A Strong Foundation&amp;quot;&quot;/&gt;&lt;property id=&quot;20307&quot; value=&quot;307&quot;/&gt;&lt;/object&gt;&lt;object type=&quot;3&quot; unique_id=&quot;10235&quot;&gt;&lt;property id=&quot;20148&quot; value=&quot;5&quot;/&gt;&lt;property id=&quot;20300&quot; value=&quot;Slide 52 - &amp;quot;A Strong Foundation&amp;quot;&quot;/&gt;&lt;property id=&quot;20307&quot; value=&quot;308&quot;/&gt;&lt;/object&gt;&lt;object type=&quot;3&quot; unique_id=&quot;10236&quot;&gt;&lt;property id=&quot;20148&quot; value=&quot;5&quot;/&gt;&lt;property id=&quot;20300&quot; value=&quot;Slide 53 - &amp;quot;Key Design Principles of Listening and Learning&amp;quot;&quot;/&gt;&lt;property id=&quot;20307&quot; value=&quot;309&quot;/&gt;&lt;/object&gt;&lt;object type=&quot;3&quot; unique_id=&quot;10237&quot;&gt;&lt;property id=&quot;20148&quot; value=&quot;5&quot;/&gt;&lt;property id=&quot;20300&quot; value=&quot;Slide 54 - &amp;quot;CKLA uses Read-alouds to Support Oral Language Skills that Underlie and Parallel Reading and Writing Skills. &amp;#x0D;&amp;#x0A;&amp;quot;&quot;/&gt;&lt;property id=&quot;20307&quot; value=&quot;310&quot;/&gt;&lt;/object&gt;&lt;object type=&quot;3&quot; unique_id=&quot;10238&quot;&gt;&lt;property id=&quot;20148&quot; value=&quot;5&quot;/&gt;&lt;property id=&quot;20300&quot; value=&quot;Slide 55 - &amp;quot;Language Development&amp;quot;&quot;/&gt;&lt;property id=&quot;20307&quot; value=&quot;311&quot;/&gt;&lt;/object&gt;&lt;object type=&quot;3&quot; unique_id=&quot;10239&quot;&gt;&lt;property id=&quot;20148&quot; value=&quot;5&quot;/&gt;&lt;property id=&quot;20300&quot; value=&quot;Slide 56 - &amp;quot;Written Language Uses Richer Vocabulary&amp;quot;&quot;/&gt;&lt;property id=&quot;20307&quot; value=&quot;312&quot;/&gt;&lt;/object&gt;&lt;object type=&quot;3&quot; unique_id=&quot;10240&quot;&gt;&lt;property id=&quot;20148&quot; value=&quot;5&quot;/&gt;&lt;property id=&quot;20300&quot; value=&quot;Slide 57 - &amp;quot;Listening versus Reading Comprehension&amp;quot;&quot;/&gt;&lt;property id=&quot;20307&quot; value=&quot;313&quot;/&gt;&lt;/object&gt;&lt;object type=&quot;3&quot; unique_id=&quot;10241&quot;&gt;&lt;property id=&quot;20148&quot; value=&quot;5&quot;/&gt;&lt;property id=&quot;20300&quot; value=&quot;Slide 58 - &amp;quot;What is Text Complexity?&amp;quot;&quot;/&gt;&lt;property id=&quot;20307&quot; value=&quot;314&quot;/&gt;&lt;/object&gt;&lt;object type=&quot;3&quot; unique_id=&quot;10242&quot;&gt;&lt;property id=&quot;20148&quot; value=&quot;5&quot;/&gt;&lt;property id=&quot;20300&quot; value=&quot;Slide 59 - &amp;quot;Knowledge Helps Fill in Gaps&amp;quot;&quot;/&gt;&lt;property id=&quot;20307&quot; value=&quot;315&quot;/&gt;&lt;/object&gt;&lt;object type=&quot;3&quot; unique_id=&quot;10243&quot;&gt;&lt;property id=&quot;20148&quot; value=&quot;5&quot;/&gt;&lt;property id=&quot;20300&quot; value=&quot;Slide 60 - &amp;quot;Knowledge Helps &amp;#x0D;&amp;#x0A;Resolve Ambiguity&amp;quot;&quot;/&gt;&lt;property id=&quot;20307&quot; value=&quot;316&quot;/&gt;&lt;/object&gt;&lt;object type=&quot;3&quot; unique_id=&quot;10244&quot;&gt;&lt;property id=&quot;20148&quot; value=&quot;5&quot;/&gt;&lt;property id=&quot;20300&quot; value=&quot;Slide 61 - &amp;quot;Knowledge Helps &amp;#x0D;&amp;#x0A;Resolve Ambiguity&amp;quot;&quot;/&gt;&lt;property id=&quot;20307&quot; value=&quot;317&quot;/&gt;&lt;/object&gt;&lt;object type=&quot;3&quot; unique_id=&quot;10245&quot;&gt;&lt;property id=&quot;20148&quot; value=&quot;5&quot;/&gt;&lt;property id=&quot;20300&quot; value=&quot;Slide 62 - &amp;quot;The CKLA Listening &amp;amp; Learning Strand Uses Knowledge-Building Complex Texts&amp;quot;&quot;/&gt;&lt;property id=&quot;20307&quot; value=&quot;318&quot;/&gt;&lt;/object&gt;&lt;object type=&quot;3&quot; unique_id=&quot;10246&quot;&gt;&lt;property id=&quot;20148&quot; value=&quot;5&quot;/&gt;&lt;property id=&quot;20300&quot; value=&quot;Slide 63 - &amp;quot;What Does It Mean to Build Knowledge Systematically?&amp;quot;&quot;/&gt;&lt;property id=&quot;20307&quot; value=&quot;319&quot;/&gt;&lt;/object&gt;&lt;object type=&quot;3&quot; unique_id=&quot;10247&quot;&gt;&lt;property id=&quot;20148&quot; value=&quot;5&quot;/&gt;&lt;property id=&quot;20300&quot; value=&quot;Slide 64 - &amp;quot;CKLA Systematically Builds Knowledge&amp;#x0D;&amp;#x0A;&amp;quot;&quot;/&gt;&lt;property id=&quot;20307&quot; value=&quot;320&quot;/&gt;&lt;/object&gt;&lt;object type=&quot;3&quot; unique_id=&quot;10248&quot;&gt;&lt;property id=&quot;20148&quot; value=&quot;5&quot;/&gt;&lt;property id=&quot;20300&quot; value=&quot;Slide 65 - &amp;quot;What We Know&amp;quot;&quot;/&gt;&lt;property id=&quot;20307&quot; value=&quot;321&quot;/&gt;&lt;/object&gt;&lt;object type=&quot;3&quot; unique_id=&quot;10249&quot;&gt;&lt;property id=&quot;20148&quot; value=&quot;5&quot;/&gt;&lt;property id=&quot;20300&quot; value=&quot;Slide 66 - &amp;quot;Coherence&amp;quot;&quot;/&gt;&lt;property id=&quot;20307&quot; value=&quot;322&quot;/&gt;&lt;/object&gt;&lt;object type=&quot;3&quot; unique_id=&quot;10250&quot;&gt;&lt;property id=&quot;20148&quot; value=&quot;5&quot;/&gt;&lt;property id=&quot;20300&quot; value=&quot;Slide 67 - &amp;quot;Systematic Knowledge Building&amp;quot;&quot;/&gt;&lt;property id=&quot;20307&quot; value=&quot;323&quot;/&gt;&lt;/object&gt;&lt;object type=&quot;3&quot; unique_id=&quot;10251&quot;&gt;&lt;property id=&quot;20148&quot; value=&quot;5&quot;/&gt;&lt;property id=&quot;20300&quot; value=&quot;Slide 68 - &amp;quot;CKLA Stays On Topic To Foster The Most Efficient Word Learning &amp;quot;&quot;/&gt;&lt;property id=&quot;20307&quot; value=&quot;324&quot;/&gt;&lt;/object&gt;&lt;object type=&quot;3&quot; unique_id=&quot;10252&quot;&gt;&lt;property id=&quot;20148&quot; value=&quot;5&quot;/&gt;&lt;property id=&quot;20300&quot; value=&quot;Slide 69&quot;/&gt;&lt;property id=&quot;20307&quot; value=&quot;325&quot;/&gt;&lt;/object&gt;&lt;object type=&quot;3&quot; unique_id=&quot;10253&quot;&gt;&lt;property id=&quot;20148&quot; value=&quot;5&quot;/&gt;&lt;property id=&quot;20300&quot; value=&quot;Slide 70 - &amp;quot;What We Know&amp;quot;&quot;/&gt;&lt;property id=&quot;20307&quot; value=&quot;326&quot;/&gt;&lt;/object&gt;&lt;object type=&quot;3&quot; unique_id=&quot;10256&quot;&gt;&lt;property id=&quot;20148&quot; value=&quot;5&quot;/&gt;&lt;property id=&quot;20300&quot; value=&quot;Slide 80 - &amp;quot;Sections 3 &amp;amp; 4&amp;quot;&quot;/&gt;&lt;property id=&quot;20307&quot; value=&quot;329&quot;/&gt;&lt;/object&gt;&lt;object type=&quot;3&quot; unique_id=&quot;10257&quot;&gt;&lt;property id=&quot;20148&quot; value=&quot;5&quot;/&gt;&lt;property id=&quot;20300&quot; value=&quot;Slide 81 - &amp;quot;Systematic Knowledge Building&amp;quot;&quot;/&gt;&lt;property id=&quot;20307&quot; value=&quot;330&quot;/&gt;&lt;/object&gt;&lt;object type=&quot;3&quot; unique_id=&quot;10258&quot;&gt;&lt;property id=&quot;20148&quot; value=&quot;5&quot;/&gt;&lt;property id=&quot;20300&quot; value=&quot;Slide 82 - &amp;quot;Leveling the Playing Field&amp;quot;&quot;/&gt;&lt;property id=&quot;20307&quot; value=&quot;331&quot;/&gt;&lt;/object&gt;&lt;object type=&quot;3&quot; unique_id=&quot;10259&quot;&gt;&lt;property id=&quot;20148&quot; value=&quot;5&quot;/&gt;&lt;property id=&quot;20300&quot; value=&quot;Slide 83 - &amp;quot;Session 3&amp;quot;&quot;/&gt;&lt;property id=&quot;20307&quot; value=&quot;332&quot;/&gt;&lt;/object&gt;&lt;object type=&quot;3&quot; unique_id=&quot;10260&quot;&gt;&lt;property id=&quot;20148&quot; value=&quot;5&quot;/&gt;&lt;property id=&quot;20300&quot; value=&quot;Slide 84 - &amp;quot;Objectives&amp;quot;&quot;/&gt;&lt;property id=&quot;20307&quot; value=&quot;333&quot;/&gt;&lt;/object&gt;&lt;object type=&quot;3&quot; unique_id=&quot;10261&quot;&gt;&lt;property id=&quot;20148&quot; value=&quot;5&quot;/&gt;&lt;property id=&quot;20300&quot; value=&quot;Slide 85 - &amp;quot;CKLA Materials&amp;quot;&quot;/&gt;&lt;property id=&quot;20307&quot; value=&quot;334&quot;/&gt;&lt;/object&gt;&lt;object type=&quot;3&quot; unique_id=&quot;10262&quot;&gt;&lt;property id=&quot;20148&quot; value=&quot;5&quot;/&gt;&lt;property id=&quot;20300&quot; value=&quot;Slide 86 - &amp;quot;Tell It Again! Read Aloud Anthology&amp;quot;&quot;/&gt;&lt;property id=&quot;20307&quot; value=&quot;335&quot;/&gt;&lt;/object&gt;&lt;object type=&quot;3&quot; unique_id=&quot;10263&quot;&gt;&lt;property id=&quot;20148&quot; value=&quot;5&quot;/&gt;&lt;property id=&quot;20300&quot; value=&quot;Slide 87&quot;/&gt;&lt;property id=&quot;20307&quot; value=&quot;336&quot;/&gt;&lt;/object&gt;&lt;object type=&quot;3&quot; unique_id=&quot;10264&quot;&gt;&lt;property id=&quot;20148&quot; value=&quot;5&quot;/&gt;&lt;property id=&quot;20300&quot; value=&quot;Slide 88 - &amp;quot;Materials Scavenger Hunt&amp;quot;&quot;/&gt;&lt;property id=&quot;20307&quot; value=&quot;337&quot;/&gt;&lt;/object&gt;&lt;object type=&quot;3&quot; unique_id=&quot;10265&quot;&gt;&lt;property id=&quot;20148&quot; value=&quot;5&quot;/&gt;&lt;property id=&quot;20300&quot; value=&quot;Slide 89 - &amp;quot;Sharing our Findings: &amp;#x0D;&amp;#x0A;The Alignment Chart&amp;quot;&quot;/&gt;&lt;property id=&quot;20307&quot; value=&quot;338&quot;/&gt;&lt;/object&gt;&lt;object type=&quot;3&quot; unique_id=&quot;10266&quot;&gt;&lt;property id=&quot;20148&quot; value=&quot;5&quot;/&gt;&lt;property id=&quot;20300&quot; value=&quot;Slide 90 - &amp;quot;Sharing our Findings:&amp;#x0D;&amp;#x0A;Domain Background Knowledge&amp;quot;&quot;/&gt;&lt;property id=&quot;20307&quot; value=&quot;339&quot;/&gt;&lt;/object&gt;&lt;object type=&quot;3&quot; unique_id=&quot;10267&quot;&gt;&lt;property id=&quot;20148&quot; value=&quot;5&quot;/&gt;&lt;property id=&quot;20300&quot; value=&quot;Slide 91 - &amp;quot;Sharing our Findings:&amp;#x0D;&amp;#x0A;Core Vocabulary&amp;quot;&quot;/&gt;&lt;property id=&quot;20307&quot; value=&quot;340&quot;/&gt;&lt;/object&gt;&lt;object type=&quot;3&quot; unique_id=&quot;10268&quot;&gt;&lt;property id=&quot;20148&quot; value=&quot;5&quot;/&gt;&lt;property id=&quot;20300&quot; value=&quot;Slide 92 - &amp;quot;Sharing our Findings:&amp;#x0D;&amp;#x0A;Day-by-Day Pacing Calendar&amp;quot;&quot;/&gt;&lt;property id=&quot;20307&quot; value=&quot;341&quot;/&gt;&lt;/object&gt;&lt;object type=&quot;3&quot; unique_id=&quot;10269&quot;&gt;&lt;property id=&quot;20148&quot; value=&quot;5&quot;/&gt;&lt;property id=&quot;20300&quot; value=&quot;Slide 93 - &amp;quot;Sharing our Findings: &amp;#x0D;&amp;#x0A;Recommended Resources&amp;quot;&quot;/&gt;&lt;property id=&quot;20307&quot; value=&quot;342&quot;/&gt;&lt;/object&gt;&lt;object type=&quot;3&quot; unique_id=&quot;10270&quot;&gt;&lt;property id=&quot;20148&quot; value=&quot;5&quot;/&gt;&lt;property id=&quot;20300&quot; value=&quot;Slide 94 - &amp;quot;Sharing our Findings: &amp;#x0D;&amp;#x0A;Parent Take Home Letters&amp;quot;&quot;/&gt;&lt;property id=&quot;20307&quot; value=&quot;343&quot;/&gt;&lt;/object&gt;&lt;object type=&quot;3&quot; unique_id=&quot;10271&quot;&gt;&lt;property id=&quot;20148&quot; value=&quot;5&quot;/&gt;&lt;property id=&quot;20300&quot; value=&quot;Slide 95 - &amp;quot;Sharing our Findings: &amp;#x0D;&amp;#x0A;Domain Assessment&amp;quot;&quot;/&gt;&lt;property id=&quot;20307&quot; value=&quot;344&quot;/&gt;&lt;/object&gt;&lt;object type=&quot;3&quot; unique_id=&quot;10272&quot;&gt;&lt;property id=&quot;20148&quot; value=&quot;5&quot;/&gt;&lt;property id=&quot;20300&quot; value=&quot;Slide 96 - &amp;quot;The Components of a Read-Aloud&amp;quot;&quot;/&gt;&lt;property id=&quot;20307&quot; value=&quot;345&quot;/&gt;&lt;/object&gt;&lt;object type=&quot;3&quot; unique_id=&quot;10273&quot;&gt;&lt;property id=&quot;20148&quot; value=&quot;5&quot;/&gt;&lt;property id=&quot;20300&quot; value=&quot;Slide 97 - &amp;quot;Taking a Closer Look at &amp;#x0D;&amp;#x0A;Listening and Learning Lessons&amp;quot;&quot;/&gt;&lt;property id=&quot;20307&quot; value=&quot;346&quot;/&gt;&lt;/object&gt;&lt;object type=&quot;3&quot; unique_id=&quot;10274&quot;&gt;&lt;property id=&quot;20148&quot; value=&quot;5&quot;/&gt;&lt;property id=&quot;20300&quot; value=&quot;Slide 98 - &amp;quot;Lesson Overview&amp;quot;&quot;/&gt;&lt;property id=&quot;20307&quot; value=&quot;347&quot;/&gt;&lt;/object&gt;&lt;object type=&quot;3&quot; unique_id=&quot;10275&quot;&gt;&lt;property id=&quot;20148&quot; value=&quot;5&quot;/&gt;&lt;property id=&quot;20300&quot; value=&quot;Slide 99 - &amp;quot;Lesson Overview&amp;quot;&quot;/&gt;&lt;property id=&quot;20307&quot; value=&quot;348&quot;/&gt;&lt;/object&gt;&lt;object type=&quot;3&quot; unique_id=&quot;10276&quot;&gt;&lt;property id=&quot;20148&quot; value=&quot;5&quot;/&gt;&lt;property id=&quot;20300&quot; value=&quot;Slide 100 - &amp;quot;Introducing the Read-Aloud&amp;quot;&quot;/&gt;&lt;property id=&quot;20307&quot; value=&quot;349&quot;/&gt;&lt;/object&gt;&lt;object type=&quot;3&quot; unique_id=&quot;10277&quot;&gt;&lt;property id=&quot;20148&quot; value=&quot;5&quot;/&gt;&lt;property id=&quot;20300&quot; value=&quot;Slide 101 - &amp;quot;Introducing a Read-Aloud&amp;quot;&quot;/&gt;&lt;property id=&quot;20307&quot; value=&quot;350&quot;/&gt;&lt;/object&gt;&lt;object type=&quot;3&quot; unique_id=&quot;10278&quot;&gt;&lt;property id=&quot;20148&quot; value=&quot;5&quot;/&gt;&lt;property id=&quot;20300&quot; value=&quot;Slide 102 - &amp;quot;Introduction Activities&amp;quot;&quot;/&gt;&lt;property id=&quot;20307&quot; value=&quot;351&quot;/&gt;&lt;/object&gt;&lt;object type=&quot;3&quot; unique_id=&quot;10279&quot;&gt;&lt;property id=&quot;20148&quot; value=&quot;5&quot;/&gt;&lt;property id=&quot;20300&quot; value=&quot;Slide 103 - &amp;quot;Presenting the Read-Aloud&amp;quot;&quot;/&gt;&lt;property id=&quot;20307&quot; value=&quot;352&quot;/&gt;&lt;/object&gt;&lt;object type=&quot;3&quot; unique_id=&quot;10280&quot;&gt;&lt;property id=&quot;20148&quot; value=&quot;5&quot;/&gt;&lt;property id=&quot;20300&quot; value=&quot;Slide 104 - &amp;quot;Presenting the Read Aloud&amp;quot;&quot;/&gt;&lt;property id=&quot;20307&quot; value=&quot;353&quot;/&gt;&lt;/object&gt;&lt;object type=&quot;3&quot; unique_id=&quot;10281&quot;&gt;&lt;property id=&quot;20148&quot; value=&quot;5&quot;/&gt;&lt;property id=&quot;20300&quot; value=&quot;Slide 105 - &amp;quot;Discussing the Read-Aloud&amp;quot;&quot;/&gt;&lt;property id=&quot;20307&quot; value=&quot;354&quot;/&gt;&lt;/object&gt;&lt;object type=&quot;3&quot; unique_id=&quot;10282&quot;&gt;&lt;property id=&quot;20148&quot; value=&quot;5&quot;/&gt;&lt;property id=&quot;20300&quot; value=&quot;Slide 106 - &amp;quot;Comprehension Questions&amp;quot;&quot;/&gt;&lt;property id=&quot;20307&quot; value=&quot;355&quot;/&gt;&lt;/object&gt;&lt;object type=&quot;3&quot; unique_id=&quot;10283&quot;&gt;&lt;property id=&quot;20148&quot; value=&quot;5&quot;/&gt;&lt;property id=&quot;20300&quot; value=&quot;Slide 107 - &amp;quot;Word Work Exercises&amp;quot;&quot;/&gt;&lt;property id=&quot;20307&quot; value=&quot;356&quot;/&gt;&lt;/object&gt;&lt;object type=&quot;3&quot; unique_id=&quot;10284&quot;&gt;&lt;property id=&quot;20148&quot; value=&quot;5&quot;/&gt;&lt;property id=&quot;20300&quot; value=&quot;Slide 108 - &amp;quot;Steps for Word Work&amp;quot;&quot;/&gt;&lt;property id=&quot;20307&quot; value=&quot;357&quot;/&gt;&lt;/object&gt;&lt;object type=&quot;3&quot; unique_id=&quot;10285&quot;&gt;&lt;property id=&quot;20148&quot; value=&quot;5&quot;/&gt;&lt;property id=&quot;20300&quot; value=&quot;Slide 109 - &amp;quot;Extension Activities&amp;quot;&quot;/&gt;&lt;property id=&quot;20307&quot; value=&quot;358&quot;/&gt;&lt;/object&gt;&lt;object type=&quot;3&quot; unique_id=&quot;10286&quot;&gt;&lt;property id=&quot;20148&quot; value=&quot;5&quot;/&gt;&lt;property id=&quot;20300&quot; value=&quot;Slide 110 - &amp;quot;Extension Activities&amp;quot;&quot;/&gt;&lt;property id=&quot;20307&quot; value=&quot;359&quot;/&gt;&lt;/object&gt;&lt;object type=&quot;3&quot; unique_id=&quot;10287&quot;&gt;&lt;property id=&quot;20148&quot; value=&quot;5&quot;/&gt;&lt;property id=&quot;20300&quot; value=&quot;Slide 111 - &amp;quot;Listening and Learning in Action&amp;quot;&quot;/&gt;&lt;property id=&quot;20307&quot; value=&quot;360&quot;/&gt;&lt;/object&gt;&lt;object type=&quot;3&quot; unique_id=&quot;10288&quot;&gt;&lt;property id=&quot;20148&quot; value=&quot;5&quot;/&gt;&lt;property id=&quot;20300&quot; value=&quot;Slide 112 - &amp;quot;Framing the Activity&amp;quot;&quot;/&gt;&lt;property id=&quot;20307&quot; value=&quot;361&quot;/&gt;&lt;/object&gt;&lt;object type=&quot;3&quot; unique_id=&quot;10289&quot;&gt;&lt;property id=&quot;20148&quot; value=&quot;5&quot;/&gt;&lt;property id=&quot;20300&quot; value=&quot;Slide 113 - &amp;quot;Introducing the Read-Aloud: &amp;#x0D;&amp;#x0A;Tug-of-War&amp;quot;&quot;/&gt;&lt;property id=&quot;20307&quot; value=&quot;362&quot;/&gt;&lt;/object&gt;&lt;object type=&quot;3&quot; unique_id=&quot;10290&quot;&gt;&lt;property id=&quot;20148&quot; value=&quot;5&quot;/&gt;&lt;property id=&quot;20300&quot; value=&quot;Slide 114 - &amp;quot;Turn and Talk&amp;quot;&quot;/&gt;&lt;property id=&quot;20307&quot; value=&quot;363&quot;/&gt;&lt;/object&gt;&lt;object type=&quot;3&quot; unique_id=&quot;10291&quot;&gt;&lt;property id=&quot;20148&quot; value=&quot;5&quot;/&gt;&lt;property id=&quot;20300&quot; value=&quot;Slide 115 - &amp;quot;Presenting the Read-Aloud: &amp;#x0D;&amp;#x0A;Tug-of-War&amp;quot;&quot;/&gt;&lt;property id=&quot;20307&quot; value=&quot;364&quot;/&gt;&lt;/object&gt;&lt;object type=&quot;3&quot; unique_id=&quot;10292&quot;&gt;&lt;property id=&quot;20148&quot; value=&quot;5&quot;/&gt;&lt;property id=&quot;20300&quot; value=&quot;Slide 116 - &amp;quot;Pair Verbal Fluency&amp;quot;&quot;/&gt;&lt;property id=&quot;20307&quot; value=&quot;365&quot;/&gt;&lt;/object&gt;&lt;object type=&quot;3&quot; unique_id=&quot;10293&quot;&gt;&lt;property id=&quot;20148&quot; value=&quot;5&quot;/&gt;&lt;property id=&quot;20300&quot; value=&quot;Slide 117 - &amp;quot;Discussing the Read-Aloud: &amp;#x0D;&amp;#x0A;Tug-of-War&amp;quot;&quot;/&gt;&lt;property id=&quot;20307&quot; value=&quot;366&quot;/&gt;&lt;/object&gt;&lt;object type=&quot;3&quot; unique_id=&quot;10294&quot;&gt;&lt;property id=&quot;20148&quot; value=&quot;5&quot;/&gt;&lt;property id=&quot;20300&quot; value=&quot;Slide 118 - &amp;quot;Viewing Implementation &amp;#x0D;&amp;#x0A;Through a Different Lens&amp;quot;&quot;/&gt;&lt;property id=&quot;20307&quot; value=&quot;367&quot;/&gt;&lt;/object&gt;&lt;object type=&quot;3&quot; unique_id=&quot;10295&quot;&gt;&lt;property id=&quot;20148&quot; value=&quot;5&quot;/&gt;&lt;property id=&quot;20300&quot; value=&quot;Slide 119 - &amp;quot;Step 1: Lesson Review&amp;quot;&quot;/&gt;&lt;property id=&quot;20307&quot; value=&quot;368&quot;/&gt;&lt;/object&gt;&lt;object type=&quot;3&quot; unique_id=&quot;10296&quot;&gt;&lt;property id=&quot;20148&quot; value=&quot;5&quot;/&gt;&lt;property id=&quot;20300&quot; value=&quot;Slide 120 - &amp;quot;Step 2: Watch and Annotate &amp;quot;&quot;/&gt;&lt;property id=&quot;20307&quot; value=&quot;369&quot;/&gt;&lt;/object&gt;&lt;object type=&quot;3&quot; unique_id=&quot;10297&quot;&gt;&lt;property id=&quot;20148&quot; value=&quot;5&quot;/&gt;&lt;property id=&quot;20300&quot; value=&quot;Slide 121 - &amp;quot;Step 3: Table Sharing&amp;quot;&quot;/&gt;&lt;property id=&quot;20307&quot; value=&quot;370&quot;/&gt;&lt;/object&gt;&lt;object type=&quot;3&quot; unique_id=&quot;10298&quot;&gt;&lt;property id=&quot;20148&quot; value=&quot;5&quot;/&gt;&lt;property id=&quot;20300&quot; value=&quot;Slide 122 - &amp;quot;Supporting All Learners&amp;quot;&quot;/&gt;&lt;property id=&quot;20307&quot; value=&quot;371&quot;/&gt;&lt;/object&gt;&lt;object type=&quot;3&quot; unique_id=&quot;10299&quot;&gt;&lt;property id=&quot;20148&quot; value=&quot;5&quot;/&gt;&lt;property id=&quot;20300&quot; value=&quot;Slide 123 - &amp;quot;Resources: Supplemental Guide&amp;quot;&quot;/&gt;&lt;property id=&quot;20307&quot; value=&quot;372&quot;/&gt;&lt;/object&gt;&lt;object type=&quot;3&quot; unique_id=&quot;10300&quot;&gt;&lt;property id=&quot;20148&quot; value=&quot;5&quot;/&gt;&lt;property id=&quot;20300&quot; value=&quot;Slide 124 - &amp;quot;Modified Read-Alouds&amp;quot;&quot;/&gt;&lt;property id=&quot;20307&quot; value=&quot;373&quot;/&gt;&lt;/object&gt;&lt;object type=&quot;3&quot; unique_id=&quot;10301&quot;&gt;&lt;property id=&quot;20148&quot; value=&quot;5&quot;/&gt;&lt;property id=&quot;20300&quot; value=&quot;Slide 125 - &amp;quot;Vocabulary Charts&amp;quot;&quot;/&gt;&lt;property id=&quot;20307&quot; value=&quot;374&quot;/&gt;&lt;/object&gt;&lt;object type=&quot;3&quot; unique_id=&quot;10302&quot;&gt;&lt;property id=&quot;20148&quot; value=&quot;5&quot;/&gt;&lt;property id=&quot;20300&quot; value=&quot;Slide 126 - &amp;quot;Activities&amp;quot;&quot;/&gt;&lt;property id=&quot;20307&quot; value=&quot;375&quot;/&gt;&lt;/object&gt;&lt;object type=&quot;3&quot; unique_id=&quot;10303&quot;&gt;&lt;property id=&quot;20148&quot; value=&quot;5&quot;/&gt;&lt;property id=&quot;20300&quot; value=&quot;Slide 127 - &amp;quot;Transitional Supplemental Guide&amp;quot;&quot;/&gt;&lt;property id=&quot;20307&quot; value=&quot;376&quot;/&gt;&lt;/object&gt;&lt;object type=&quot;3&quot; unique_id=&quot;10304&quot;&gt;&lt;property id=&quot;20148&quot; value=&quot;5&quot;/&gt;&lt;property id=&quot;20300&quot; value=&quot;Slide 128 - &amp;quot;Transitional Supplemental Guide&amp;quot;&quot;/&gt;&lt;property id=&quot;20307&quot; value=&quot;377&quot;/&gt;&lt;/object&gt;&lt;object type=&quot;3&quot; unique_id=&quot;10305&quot;&gt;&lt;property id=&quot;20148&quot; value=&quot;5&quot;/&gt;&lt;property id=&quot;20300&quot; value=&quot;Slide 130 - &amp;quot;A Comparison: L&amp;amp;L Anthology  &amp;amp; the Supplemental Guide&amp;quot;&quot;/&gt;&lt;property id=&quot;20307&quot; value=&quot;378&quot;/&gt;&lt;/object&gt;&lt;object type=&quot;3&quot; unique_id=&quot;10306&quot;&gt;&lt;property id=&quot;20148&quot; value=&quot;5&quot;/&gt;&lt;property id=&quot;20300&quot; value=&quot;Slide 131&quot;/&gt;&lt;property id=&quot;20307&quot; value=&quot;379&quot;/&gt;&lt;/object&gt;&lt;object type=&quot;3&quot; unique_id=&quot;10307&quot;&gt;&lt;property id=&quot;20148&quot; value=&quot;5&quot;/&gt;&lt;property id=&quot;20300&quot; value=&quot;Slide 129&quot;/&gt;&lt;property id=&quot;20307&quot; value=&quot;380&quot;/&gt;&lt;/object&gt;&lt;object type=&quot;3&quot; unique_id=&quot;10308&quot;&gt;&lt;property id=&quot;20148&quot; value=&quot;5&quot;/&gt;&lt;property id=&quot;20300&quot; value=&quot;Slide 132 - &amp;quot;Reflection:  Listening  and Learning&amp;quot;&quot;/&gt;&lt;property id=&quot;20307&quot; value=&quot;381&quot;/&gt;&lt;/object&gt;&lt;object type=&quot;3&quot; unique_id=&quot;10309&quot;&gt;&lt;property id=&quot;20148&quot; value=&quot;5&quot;/&gt;&lt;property id=&quot;20300&quot; value=&quot;Slide 133 - &amp;quot;Core Knowledge Language Arts&amp;quot;&quot;/&gt;&lt;property id=&quot;20307&quot; value=&quot;382&quot;/&gt;&lt;/object&gt;&lt;object type=&quot;3&quot; unique_id=&quot;10310&quot;&gt;&lt;property id=&quot;20148&quot; value=&quot;5&quot;/&gt;&lt;property id=&quot;20300&quot; value=&quot;Slide 134 - &amp;quot;&amp;#x0D;&amp;#x0A;Online Parking Lot&amp;quot;&quot;/&gt;&lt;property id=&quot;20307&quot; value=&quot;383&quot;/&gt;&lt;/object&gt;&lt;object type=&quot;3&quot; unique_id=&quot;10311&quot;&gt;&lt;property id=&quot;20148&quot; value=&quot;5&quot;/&gt;&lt;property id=&quot;20300&quot; value=&quot;Slide 135 - &amp;quot;Objectives&amp;quot;&quot;/&gt;&lt;property id=&quot;20307&quot; value=&quot;384&quot;/&gt;&lt;/object&gt;&lt;object type=&quot;3&quot; unique_id=&quot;10312&quot;&gt;&lt;property id=&quot;20148&quot; value=&quot;5&quot;/&gt;&lt;property id=&quot;20300&quot; value=&quot;Slide 136 - &amp;quot;Skills Strand Design Principle Review&amp;quot;&quot;/&gt;&lt;property id=&quot;20307&quot; value=&quot;385&quot;/&gt;&lt;/object&gt;&lt;object type=&quot;3&quot; unique_id=&quot;10313&quot;&gt;&lt;property id=&quot;20148&quot; value=&quot;5&quot;/&gt;&lt;property id=&quot;20300&quot; value=&quot;Slide 137 - &amp;quot;Skills Stand Teacher Materials&amp;quot;&quot;/&gt;&lt;property id=&quot;20307&quot; value=&quot;386&quot;/&gt;&lt;/object&gt;&lt;object type=&quot;3&quot; unique_id=&quot;10314&quot;&gt;&lt;property id=&quot;20148&quot; value=&quot;5&quot;/&gt;&lt;property id=&quot;20300&quot; value=&quot;Slide 138 - &amp;quot;Teacher Guide&amp;quot;&quot;/&gt;&lt;property id=&quot;20307&quot; value=&quot;387&quot;/&gt;&lt;/object&gt;&lt;object type=&quot;3&quot; unique_id=&quot;10315&quot;&gt;&lt;property id=&quot;20148&quot; value=&quot;5&quot;/&gt;&lt;property id=&quot;20300&quot; value=&quot;Slide 139 - &amp;quot;Big Books&amp;quot;&quot;/&gt;&lt;property id=&quot;20307&quot; value=&quot;388&quot;/&gt;&lt;/object&gt;&lt;object type=&quot;3&quot; unique_id=&quot;10316&quot;&gt;&lt;property id=&quot;20148&quot; value=&quot;5&quot;/&gt;&lt;property id=&quot;20300&quot; value=&quot;Slide 140 - &amp;quot;Sound Posters &amp;amp; Cards&amp;quot;&quot;/&gt;&lt;property id=&quot;20307&quot; value=&quot;389&quot;/&gt;&lt;/object&gt;&lt;object type=&quot;3&quot; unique_id=&quot;10317&quot;&gt;&lt;property id=&quot;20148&quot; value=&quot;5&quot;/&gt;&lt;property id=&quot;20300&quot; value=&quot;Slide 141 - &amp;quot;Code Flip Books &amp;amp; &amp;#x0D;&amp;#x0A;Letter Cards&amp;quot;&quot;/&gt;&lt;property id=&quot;20307&quot; value=&quot;390&quot;/&gt;&lt;/object&gt;&lt;object type=&quot;3&quot; unique_id=&quot;10318&quot;&gt;&lt;property id=&quot;20148&quot; value=&quot;5&quot;/&gt;&lt;property id=&quot;20300&quot; value=&quot;Slide 142 - &amp;quot;Large Card Letters&amp;quot;&quot;/&gt;&lt;property id=&quot;20307&quot; value=&quot;391&quot;/&gt;&lt;/object&gt;&lt;object type=&quot;3&quot; unique_id=&quot;10319&quot;&gt;&lt;property id=&quot;20148&quot; value=&quot;5&quot;/&gt;&lt;property id=&quot;20300&quot; value=&quot;Slide 143 - &amp;quot;Blending Picture Cards&amp;quot;&quot;/&gt;&lt;property id=&quot;20307&quot; value=&quot;392&quot;/&gt;&lt;/object&gt;&lt;object type=&quot;3&quot; unique_id=&quot;10320&quot;&gt;&lt;property id=&quot;20148&quot; value=&quot;5&quot;/&gt;&lt;property id=&quot;20300&quot; value=&quot;Slide 144 - &amp;quot;Timeline Posters and Cards&amp;quot;&quot;/&gt;&lt;property id=&quot;20307&quot; value=&quot;393&quot;/&gt;&lt;/object&gt;&lt;object type=&quot;3&quot; unique_id=&quot;10321&quot;&gt;&lt;property id=&quot;20148&quot; value=&quot;5&quot;/&gt;&lt;property id=&quot;20300&quot; value=&quot;Slide 145 - &amp;quot;Skills Strand Student Materials&amp;quot;&quot;/&gt;&lt;property id=&quot;20307&quot; value=&quot;394&quot;/&gt;&lt;/object&gt;&lt;object type=&quot;3&quot; unique_id=&quot;10322&quot;&gt;&lt;property id=&quot;20148&quot; value=&quot;5&quot;/&gt;&lt;property id=&quot;20300&quot; value=&quot;Slide 146 - &amp;quot;Student Workbooks&amp;quot;&quot;/&gt;&lt;property id=&quot;20307&quot; value=&quot;395&quot;/&gt;&lt;/object&gt;&lt;object type=&quot;3&quot; unique_id=&quot;10323&quot;&gt;&lt;property id=&quot;20148&quot; value=&quot;5&quot;/&gt;&lt;property id=&quot;20300&quot; value=&quot;Slide 147 - &amp;quot;Student Readers&amp;quot;&quot;/&gt;&lt;property id=&quot;20307&quot; value=&quot;396&quot;/&gt;&lt;/object&gt;&lt;object type=&quot;3&quot; unique_id=&quot;10324&quot;&gt;&lt;property id=&quot;20148&quot; value=&quot;5&quot;/&gt;&lt;property id=&quot;20300&quot; value=&quot;Slide 148 - &amp;quot;Chaining Folders &amp;amp; &amp;#x0D;&amp;#x0A;Small Letter Cards&amp;quot;&quot;/&gt;&lt;property id=&quot;20307&quot; value=&quot;397&quot;/&gt;&lt;/object&gt;&lt;object type=&quot;3&quot; unique_id=&quot;10325&quot;&gt;&lt;property id=&quot;20148&quot; value=&quot;5&quot;/&gt;&lt;property id=&quot;20300&quot; value=&quot;Slide 149 - &amp;quot;Additional Support Materials&amp;quot;&quot;/&gt;&lt;property id=&quot;20307&quot; value=&quot;398&quot;/&gt;&lt;/object&gt;&lt;object type=&quot;3&quot; unique_id=&quot;10326&quot;&gt;&lt;property id=&quot;20148&quot; value=&quot;5&quot;/&gt;&lt;property id=&quot;20300&quot; value=&quot;Slide 150 - &amp;quot;The Skills Strand &amp;#x0D;&amp;#x0A;Teacher Guide Components&amp;quot;&quot;/&gt;&lt;property id=&quot;20307&quot; value=&quot;399&quot;/&gt;&lt;/object&gt;&lt;object type=&quot;3&quot; unique_id=&quot;10327&quot;&gt;&lt;property id=&quot;20148&quot; value=&quot;5&quot;/&gt;&lt;property id=&quot;20300&quot; value=&quot;Slide 151 - &amp;quot; Unpacking the &amp;#x0D;&amp;#x0A;Skills Strand Teacher Guide  &amp;quot;&quot;/&gt;&lt;property id=&quot;20307&quot; value=&quot;400&quot;/&gt;&lt;/object&gt;&lt;object type=&quot;3&quot; unique_id=&quot;10328&quot;&gt;&lt;property id=&quot;20148&quot; value=&quot;5&quot;/&gt;&lt;property id=&quot;20300&quot; value=&quot;Slide 152 - &amp;quot;Activity: Unpacking the Teacher Guide&amp;quot;&quot;/&gt;&lt;property id=&quot;20307&quot; value=&quot;401&quot;/&gt;&lt;/object&gt;&lt;object type=&quot;3&quot; unique_id=&quot;10329&quot;&gt;&lt;property id=&quot;20148&quot; value=&quot;5&quot;/&gt;&lt;property id=&quot;20300&quot; value=&quot;Slide 153 - &amp;quot;Debrief on the Skills Strand &amp;#x0D;&amp;#x0A;Teacher’s Guide&amp;quot;&quot;/&gt;&lt;property id=&quot;20307&quot; value=&quot;402&quot;/&gt;&lt;/object&gt;&lt;object type=&quot;3&quot; unique_id=&quot;10330&quot;&gt;&lt;property id=&quot;20148&quot; value=&quot;5&quot;/&gt;&lt;property id=&quot;20300&quot; value=&quot;Slide 154 - &amp;quot;Session 5&amp;quot;&quot;/&gt;&lt;property id=&quot;20307&quot; value=&quot;403&quot;/&gt;&lt;/object&gt;&lt;object type=&quot;3&quot; unique_id=&quot;10331&quot;&gt;&lt;property id=&quot;20148&quot; value=&quot;5&quot;/&gt;&lt;property id=&quot;20300&quot; value=&quot;Slide 155 - &amp;quot;Station 1&amp;quot;&quot;/&gt;&lt;property id=&quot;20307&quot; value=&quot;404&quot;/&gt;&lt;/object&gt;&lt;object type=&quot;3&quot; unique_id=&quot;10332&quot;&gt;&lt;property id=&quot;20148&quot; value=&quot;5&quot;/&gt;&lt;property id=&quot;20300&quot; value=&quot;Slide 156 - &amp;quot;Decodable Words Display&amp;quot;&quot;/&gt;&lt;property id=&quot;20307&quot; value=&quot;405&quot;/&gt;&lt;/object&gt;&lt;object type=&quot;3&quot; unique_id=&quot;10333&quot;&gt;&lt;property id=&quot;20148&quot; value=&quot;5&quot;/&gt;&lt;property id=&quot;20300&quot; value=&quot;Slide 157 - &amp;quot;First Grade&amp;quot;&quot;/&gt;&lt;property id=&quot;20307&quot; value=&quot;406&quot;/&gt;&lt;/object&gt;&lt;object type=&quot;3&quot; unique_id=&quot;10334&quot;&gt;&lt;property id=&quot;20148&quot; value=&quot;5&quot;/&gt;&lt;property id=&quot;20300&quot; value=&quot;Slide 158 - &amp;quot;Skills: Sounds and Spellings Chart&amp;quot;&quot;/&gt;&lt;property id=&quot;20307&quot; value=&quot;407&quot;/&gt;&lt;/object&gt;&lt;object type=&quot;3&quot; unique_id=&quot;10335&quot;&gt;&lt;property id=&quot;20148&quot; value=&quot;5&quot;/&gt;&lt;property id=&quot;20300&quot; value=&quot;Slide 159 - &amp;quot;Tricky Word Wall&amp;quot;&quot;/&gt;&lt;property id=&quot;20307&quot; value=&quot;408&quot;/&gt;&lt;/object&gt;&lt;object type=&quot;3&quot; unique_id=&quot;10336&quot;&gt;&lt;property id=&quot;20148&quot; value=&quot;5&quot;/&gt;&lt;property id=&quot;20300&quot; value=&quot;Slide 160 - &amp;quot;Human Body Domain Concept/Vocabulary Wall&amp;quot;&quot;/&gt;&lt;property id=&quot;20307&quot; value=&quot;409&quot;/&gt;&lt;/object&gt;&lt;object type=&quot;3&quot; unique_id=&quot;10337&quot;&gt;&lt;property id=&quot;20148&quot; value=&quot;5&quot;/&gt;&lt;property id=&quot;20300&quot; value=&quot;Slide 161 - &amp;quot;Domain Organization and Storage&amp;quot;&quot;/&gt;&lt;property id=&quot;20307&quot; value=&quot;410&quot;/&gt;&lt;/object&gt;&lt;object type=&quot;3&quot; unique_id=&quot;10338&quot;&gt;&lt;property id=&quot;20148&quot; value=&quot;5&quot;/&gt;&lt;property id=&quot;20300&quot; value=&quot;Slide 162 - &amp;quot;Easy Material Access with Seat Sacks &amp;quot;&quot;/&gt;&lt;property id=&quot;20307&quot; value=&quot;411&quot;/&gt;&lt;/object&gt;&lt;object type=&quot;3&quot; unique_id=&quot;10339&quot;&gt;&lt;property id=&quot;20148&quot; value=&quot;5&quot;/&gt;&lt;property id=&quot;20300&quot; value=&quot;Slide 163 - &amp;quot;Pyramid Pantry Read Aloud&amp;#x0D;&amp;#x0A;Images displayed on Smart Board&amp;quot;&quot;/&gt;&lt;property id=&quot;20307&quot; value=&quot;412&quot;/&gt;&lt;/object&gt;&lt;object type=&quot;3&quot; unique_id=&quot;10340&quot;&gt;&lt;property id=&quot;20148&quot; value=&quot;5&quot;/&gt;&lt;property id=&quot;20300&quot; value=&quot;Slide 164 - &amp;quot;Second Grade&amp;quot;&quot;/&gt;&lt;property id=&quot;20307&quot; value=&quot;413&quot;/&gt;&lt;/object&gt;&lt;object type=&quot;3&quot; unique_id=&quot;10341&quot;&gt;&lt;property id=&quot;20148&quot; value=&quot;5&quot;/&gt;&lt;property id=&quot;20300&quot; value=&quot;Slide 165 - &amp;quot;Early Asian Civilization Realia&amp;quot;&quot;/&gt;&lt;property id=&quot;20307&quot; value=&quot;414&quot;/&gt;&lt;/object&gt;&lt;object type=&quot;3&quot; unique_id=&quot;10342&quot;&gt;&lt;property id=&quot;20148&quot; value=&quot;5&quot;/&gt;&lt;property id=&quot;20300&quot; value=&quot;Slide 166 - &amp;quot;Early Asian Civilization Concept Wall&amp;quot;&quot;/&gt;&lt;property id=&quot;20307&quot; value=&quot;415&quot;/&gt;&lt;/object&gt;&lt;object type=&quot;3&quot; unique_id=&quot;10343&quot;&gt;&lt;property id=&quot;20148&quot; value=&quot;5&quot;/&gt;&lt;property id=&quot;20300&quot; value=&quot;Slide 167 - &amp;quot;Chinese Artifacts&amp;quot;&quot;/&gt;&lt;property id=&quot;20307&quot; value=&quot;416&quot;/&gt;&lt;/object&gt;&lt;object type=&quot;3&quot; unique_id=&quot;10344&quot;&gt;&lt;property id=&quot;20148&quot; value=&quot;5&quot;/&gt;&lt;property id=&quot;20300&quot; value=&quot;Slide 168 - &amp;quot;Environment Supports Domain&amp;quot;&quot;/&gt;&lt;property id=&quot;20307&quot; value=&quot;417&quot;/&gt;&lt;/object&gt;&lt;object type=&quot;3&quot; unique_id=&quot;10345&quot;&gt;&lt;property id=&quot;20148&quot; value=&quot;5&quot;/&gt;&lt;property id=&quot;20300&quot; value=&quot;Slide 169 - &amp;quot;Early Asian Civilizations-Student folder for India&amp;quot;&quot;/&gt;&lt;property id=&quot;20307&quot; value=&quot;418&quot;/&gt;&lt;/object&gt;&lt;object type=&quot;3&quot; unique_id=&quot;10346&quot;&gt;&lt;property id=&quot;20148&quot; value=&quot;5&quot;/&gt;&lt;property id=&quot;20300&quot; value=&quot;Slide 170 - &amp;quot;Station 2&amp;quot;&quot;/&gt;&lt;property id=&quot;20307&quot; value=&quot;419&quot;/&gt;&lt;/object&gt;&lt;object type=&quot;3&quot; unique_id=&quot;10347&quot;&gt;&lt;property id=&quot;20148&quot; value=&quot;5&quot;/&gt;&lt;property id=&quot;20300&quot; value=&quot;Slide 171 - &amp;quot;Classroom Work Samples&amp;quot;&quot;/&gt;&lt;property id=&quot;20307&quot; value=&quot;420&quot;/&gt;&lt;/object&gt;&lt;object type=&quot;3&quot; unique_id=&quot;10348&quot;&gt;&lt;property id=&quot;20148&quot; value=&quot;5&quot;/&gt;&lt;property id=&quot;20300&quot; value=&quot;Slide 172 - &amp;quot;Kindergarten&amp;quot;&quot;/&gt;&lt;property id=&quot;20307&quot; value=&quot;421&quot;/&gt;&lt;/object&gt;&lt;object type=&quot;3&quot; unique_id=&quot;10349&quot;&gt;&lt;property id=&quot;20148&quot; value=&quot;5&quot;/&gt;&lt;property id=&quot;20300&quot; value=&quot;Slide 173 - &amp;quot;Extension Activity- Tug-of-War&amp;quot;&quot;/&gt;&lt;property id=&quot;20307&quot; value=&quot;422&quot;/&gt;&lt;/object&gt;&lt;object type=&quot;3&quot; unique_id=&quot;10350&quot;&gt;&lt;property id=&quot;20148&quot; value=&quot;5&quot;/&gt;&lt;property id=&quot;20300&quot; value=&quot;Slide 174 - &amp;quot;Extension Activity-&amp;#x0D;&amp;#x0A;Goldilocks and the Three Bears&amp;quot;&quot;/&gt;&lt;property id=&quot;20307&quot; value=&quot;423&quot;/&gt;&lt;/object&gt;&lt;object type=&quot;3&quot; unique_id=&quot;10351&quot;&gt;&lt;property id=&quot;20148&quot; value=&quot;5&quot;/&gt;&lt;property id=&quot;20300&quot; value=&quot;Slide 175 - &amp;quot;Goldilocks and the Three Bears&amp;#x0D;&amp;#x0A;Characters, Setting , Plot&amp;quot;&quot;/&gt;&lt;property id=&quot;20307&quot; value=&quot;424&quot;/&gt;&lt;/object&gt;&lt;object type=&quot;3&quot; unique_id=&quot;10352&quot;&gt;&lt;property id=&quot;20148&quot; value=&quot;5&quot;/&gt;&lt;property id=&quot;20300&quot; value=&quot;Slide 176 - &amp;quot;Extension Activities: The three Billy Goats Gruff: Story Details&amp;quot;&quot;/&gt;&lt;property id=&quot;20307&quot; value=&quot;425&quot;/&gt;&lt;/object&gt;&lt;object type=&quot;3&quot; unique_id=&quot;10353&quot;&gt;&lt;property id=&quot;20148&quot; value=&quot;5&quot;/&gt;&lt;property id=&quot;20300&quot; value=&quot;Slide 177 - &amp;quot;Extension: The Three Little Pigs&amp;quot;&quot;/&gt;&lt;property id=&quot;20307&quot; value=&quot;426&quot;/&gt;&lt;/object&gt;&lt;object type=&quot;3&quot; unique_id=&quot;10354&quot;&gt;&lt;property id=&quot;20148&quot; value=&quot;5&quot;/&gt;&lt;property id=&quot;20300&quot; value=&quot;Slide 178 - &amp;quot;The Three Little Pigs&amp;#x0D;&amp;#x0A;Sequencing Activity&amp;quot;&quot;/&gt;&lt;property id=&quot;20307&quot; value=&quot;427&quot;/&gt;&lt;/object&gt;&lt;object type=&quot;3&quot; unique_id=&quot;10355&quot;&gt;&lt;property id=&quot;20148&quot; value=&quot;5&quot;/&gt;&lt;property id=&quot;20300&quot; value=&quot;Slide 179&quot;/&gt;&lt;property id=&quot;20307&quot; value=&quot;428&quot;/&gt;&lt;/object&gt;&lt;object type=&quot;3&quot; unique_id=&quot;10356&quot;&gt;&lt;property id=&quot;20148&quot; value=&quot;5&quot;/&gt;&lt;property id=&quot;20300&quot; value=&quot;Slide 180 - &amp;quot;Bulletin Board Task Card&amp;quot;&quot;/&gt;&lt;property id=&quot;20307&quot; value=&quot;429&quot;/&gt;&lt;/object&gt;&lt;object type=&quot;3&quot; unique_id=&quot;10357&quot;&gt;&lt;property id=&quot;20148&quot; value=&quot;5&quot;/&gt;&lt;property id=&quot;20300&quot; value=&quot;Slide 181 - &amp;quot;Extension: Sequencing Chicken Little&amp;quot;&quot;/&gt;&lt;property id=&quot;20307&quot; value=&quot;430&quot;/&gt;&lt;/object&gt;&lt;object type=&quot;3&quot; unique_id=&quot;10358&quot;&gt;&lt;property id=&quot;20148&quot; value=&quot;5&quot;/&gt;&lt;property id=&quot;20300&quot; value=&quot;Slide 182 - &amp;quot;Extension: Chicken Little&amp;quot;&quot;/&gt;&lt;property id=&quot;20307&quot; value=&quot;431&quot;/&gt;&lt;/object&gt;&lt;object type=&quot;3&quot; unique_id=&quot;10359&quot;&gt;&lt;property id=&quot;20148&quot; value=&quot;5&quot;/&gt;&lt;property id=&quot;20300&quot; value=&quot;Slide 183 - &amp;quot;Five Senses Task Card&amp;quot;&quot;/&gt;&lt;property id=&quot;20307&quot; value=&quot;432&quot;/&gt;&lt;/object&gt;&lt;object type=&quot;3&quot; unique_id=&quot;10360&quot;&gt;&lt;property id=&quot;20148&quot; value=&quot;5&quot;/&gt;&lt;property id=&quot;20300&quot; value=&quot;Slide 184 - &amp;quot;GRADE 1&amp;quot;&quot;/&gt;&lt;property id=&quot;20307&quot; value=&quot;433&quot;/&gt;&lt;/object&gt;&lt;object type=&quot;3&quot; unique_id=&quot;10361&quot;&gt;&lt;property id=&quot;20148&quot; value=&quot;5&quot;/&gt;&lt;property id=&quot;20300&quot; value=&quot;Slide 185 - &amp;quot;Extension: Human Body&amp;#x0D;&amp;#x0A;The Pyramid Pantry&amp;quot;&quot;/&gt;&lt;property id=&quot;20307&quot; value=&quot;434&quot;/&gt;&lt;/object&gt;&lt;object type=&quot;3&quot; unique_id=&quot;10362&quot;&gt;&lt;property id=&quot;20148&quot; value=&quot;5&quot;/&gt;&lt;property id=&quot;20300&quot; value=&quot;Slide 186 - &amp;quot;Extension: Pyramid Pantry&amp;quot;&quot;/&gt;&lt;property id=&quot;20307&quot; value=&quot;435&quot;/&gt;&lt;/object&gt;&lt;object type=&quot;3&quot; unique_id=&quot;10363&quot;&gt;&lt;property id=&quot;20148&quot; value=&quot;5&quot;/&gt;&lt;property id=&quot;20300&quot; value=&quot;Slide 187 - &amp;quot;Extension: Pyramid Pantry&amp;quot;&quot;/&gt;&lt;property id=&quot;20307&quot; value=&quot;436&quot;/&gt;&lt;/object&gt;&lt;object type=&quot;3&quot; unique_id=&quot;10364&quot;&gt;&lt;property id=&quot;20148&quot; value=&quot;5&quot;/&gt;&lt;property id=&quot;20300&quot; value=&quot;Slide 188 - &amp;quot;Pyramid Pantry: &amp;#x0D;&amp;#x0A;Activity with Student Writing&amp;quot;&quot;/&gt;&lt;property id=&quot;20307&quot; value=&quot;437&quot;/&gt;&lt;/object&gt;&lt;object type=&quot;3&quot; unique_id=&quot;10365&quot;&gt;&lt;property id=&quot;20148&quot; value=&quot;5&quot;/&gt;&lt;property id=&quot;20300&quot; value=&quot;Slide 189 - &amp;quot;GRADE 2&amp;quot;&quot;/&gt;&lt;property id=&quot;20307&quot; value=&quot;438&quot;/&gt;&lt;/object&gt;&lt;object type=&quot;3&quot; unique_id=&quot;10366&quot;&gt;&lt;property id=&quot;20148&quot; value=&quot;5&quot;/&gt;&lt;property id=&quot;20300&quot; value=&quot;Slide 190 - &amp;quot;Extension Activity: &amp;#x0D;&amp;#x0A;Teacher Models and Supports &amp;quot;&quot;/&gt;&lt;property id=&quot;20307&quot; value=&quot;439&quot;/&gt;&lt;/object&gt;&lt;object type=&quot;3&quot; unique_id=&quot;10367&quot;&gt;&lt;property id=&quot;20148&quot; value=&quot;5&quot;/&gt;&lt;property id=&quot;20300&quot; value=&quot;Slide 191 - &amp;quot;Extensions keep students engaged&amp;quot;&quot;/&gt;&lt;property id=&quot;20307&quot; value=&quot;440&quot;/&gt;&lt;/object&gt;&lt;object type=&quot;3&quot; unique_id=&quot;10368&quot;&gt;&lt;property id=&quot;20148&quot; value=&quot;5&quot;/&gt;&lt;property id=&quot;20300&quot; value=&quot;Slide 192 - &amp;quot;Extension: Chinese New Year&amp;quot;&quot;/&gt;&lt;property id=&quot;20307&quot; value=&quot;441&quot;/&gt;&lt;/object&gt;&lt;object type=&quot;3&quot; unique_id=&quot;10369&quot;&gt;&lt;property id=&quot;20148&quot; value=&quot;5&quot;/&gt;&lt;property id=&quot;20300&quot; value=&quot;Slide 193 - &amp;quot;Extension-&amp;#x0D;&amp;#x0A;Characteristics of Hinduism and Buddism&amp;quot;&quot;/&gt;&lt;property id=&quot;20307&quot; value=&quot;442&quot;/&gt;&lt;/object&gt;&lt;object type=&quot;3&quot; unique_id=&quot;10370&quot;&gt;&lt;property id=&quot;20148&quot; value=&quot;5&quot;/&gt;&lt;property id=&quot;20300&quot; value=&quot;Slide 194 - &amp;quot;Indian Gods&amp;quot;&quot;/&gt;&lt;property id=&quot;20307&quot; value=&quot;443&quot;/&gt;&lt;/object&gt;&lt;object type=&quot;3&quot; unique_id=&quot;10371&quot;&gt;&lt;property id=&quot;20148&quot; value=&quot;5&quot;/&gt;&lt;property id=&quot;20300&quot; value=&quot;Slide 195 - &amp;quot;Student Folder-China&amp;quot;&quot;/&gt;&lt;property id=&quot;20307&quot; value=&quot;444&quot;/&gt;&lt;/object&gt;&lt;object type=&quot;3&quot; unique_id=&quot;10372&quot;&gt;&lt;property id=&quot;20148&quot; value=&quot;5&quot;/&gt;&lt;property id=&quot;20300&quot; value=&quot;Slide 196 - &amp;quot;Confucius Says…&amp;quot;&quot;/&gt;&lt;property id=&quot;20307&quot; value=&quot;445&quot;/&gt;&lt;/object&gt;&lt;object type=&quot;3&quot; unique_id=&quot;10373&quot;&gt;&lt;property id=&quot;20148&quot; value=&quot;5&quot;/&gt;&lt;property id=&quot;20300&quot; value=&quot;Slide 197 - &amp;quot;Chinese extension-vocabulary&amp;quot;&quot;/&gt;&lt;property id=&quot;20307&quot; value=&quot;446&quot;/&gt;&lt;/object&gt;&lt;object type=&quot;3&quot; unique_id=&quot;10374&quot;&gt;&lt;property id=&quot;20148&quot; value=&quot;5&quot;/&gt;&lt;property id=&quot;20300&quot; value=&quot;Slide 198 - &amp;quot;Early Civilizations Chart: &amp;#x0D;&amp;#x0A; India and China&amp;quot;&quot;/&gt;&lt;property id=&quot;20307&quot; value=&quot;447&quot;/&gt;&lt;/object&gt;&lt;object type=&quot;3&quot; unique_id=&quot;10375&quot;&gt;&lt;property id=&quot;20148&quot; value=&quot;5&quot;/&gt;&lt;property id=&quot;20300&quot; value=&quot;Slide 199 - &amp;quot;Chinese Folktales &amp;#x0D;&amp;#x0A;“The Magic Paintbrush”&amp;quot;&quot;/&gt;&lt;property id=&quot;20307&quot; value=&quot;448&quot;/&gt;&lt;/object&gt;&lt;object type=&quot;3&quot; unique_id=&quot;10376&quot;&gt;&lt;property id=&quot;20148&quot; value=&quot;5&quot;/&gt;&lt;property id=&quot;20300&quot; value=&quot;Slide 200 - &amp;quot;Content, Art and Writing Connection&amp;quot;&quot;/&gt;&lt;property id=&quot;20307&quot; value=&quot;449&quot;/&gt;&lt;/object&gt;&lt;object type=&quot;3&quot; unique_id=&quot;10377&quot;&gt;&lt;property id=&quot;20148&quot; value=&quot;5&quot;/&gt;&lt;property id=&quot;20300&quot; value=&quot;Slide 201 - &amp;quot;Magic Paintbrush Writing&amp;quot;&quot;/&gt;&lt;property id=&quot;20307&quot; value=&quot;450&quot;/&gt;&lt;/object&gt;&lt;object type=&quot;3&quot; unique_id=&quot;10378&quot;&gt;&lt;property id=&quot;20148&quot; value=&quot;5&quot;/&gt;&lt;property id=&quot;20300&quot; value=&quot;Slide 202 - &amp;quot;Magic Paintbrush: Writing&amp;quot;&quot;/&gt;&lt;property id=&quot;20307&quot; value=&quot;451&quot;/&gt;&lt;/object&gt;&lt;object type=&quot;3&quot; unique_id=&quot;10379&quot;&gt;&lt;property id=&quot;20148&quot; value=&quot;5&quot;/&gt;&lt;property id=&quot;20300&quot; value=&quot;Slide 203 - &amp;quot;“Fish see the worm not the hook”&amp;quot;&quot;/&gt;&lt;property id=&quot;20307&quot; value=&quot;452&quot;/&gt;&lt;/object&gt;&lt;object type=&quot;3&quot; unique_id=&quot;10380&quot;&gt;&lt;property id=&quot;20148&quot; value=&quot;5&quot;/&gt;&lt;property id=&quot;20300&quot; value=&quot;Slide 204 - &amp;quot;Wall of China Fact Finder&amp;quot;&quot;/&gt;&lt;property id=&quot;20307&quot; value=&quot;453&quot;/&gt;&lt;/object&gt;&lt;object type=&quot;3&quot; unique_id=&quot;10381&quot;&gt;&lt;property id=&quot;20148&quot; value=&quot;5&quot;/&gt;&lt;property id=&quot;20300&quot; value=&quot;Slide 205 - &amp;quot;Session 6&amp;quot;&quot;/&gt;&lt;property id=&quot;20307&quot; value=&quot;454&quot;/&gt;&lt;/object&gt;&lt;object type=&quot;3&quot; unique_id=&quot;10382&quot;&gt;&lt;property id=&quot;20148&quot; value=&quot;5&quot;/&gt;&lt;property id=&quot;20300&quot; value=&quot;Slide 206 - &amp;quot;Objectives&amp;quot;&quot;/&gt;&lt;property id=&quot;20307&quot; value=&quot;455&quot;/&gt;&lt;/object&gt;&lt;object type=&quot;3&quot; unique_id=&quot;10383&quot;&gt;&lt;property id=&quot;20148&quot; value=&quot;5&quot;/&gt;&lt;property id=&quot;20300&quot; value=&quot;Slide 207 - &amp;quot;A Student's Journey: &amp;#x0D;Reading&amp;quot;&quot;/&gt;&lt;property id=&quot;20307&quot; value=&quot;456&quot;/&gt;&lt;/object&gt;&lt;object type=&quot;3&quot; unique_id=&quot;10384&quot;&gt;&lt;property id=&quot;20148&quot; value=&quot;5&quot;/&gt;&lt;property id=&quot;20300&quot; value=&quot;Slide 208 - &amp;quot;A Student's Journey:&amp;#x0D;Writing&amp;quot;&quot;/&gt;&lt;property id=&quot;20307&quot; value=&quot;457&quot;/&gt;&lt;/object&gt;&lt;object type=&quot;3&quot; unique_id=&quot;10385&quot;&gt;&lt;property id=&quot;20148&quot; value=&quot;5&quot;/&gt;&lt;property id=&quot;20300&quot; value=&quot;Slide 209 - &amp;quot;How Did They Get There?&amp;quot;&quot;/&gt;&lt;property id=&quot;20307&quot; value=&quot;458&quot;/&gt;&lt;/object&gt;&lt;object type=&quot;3&quot; unique_id=&quot;10386&quot;&gt;&lt;property id=&quot;20148&quot; value=&quot;5&quot;/&gt;&lt;property id=&quot;20300&quot; value=&quot;Slide 210 - &amp;quot;Lesson Types&amp;quot;&quot;/&gt;&lt;property id=&quot;20307&quot; value=&quot;459&quot;/&gt;&lt;/object&gt;&lt;object type=&quot;3&quot; unique_id=&quot;10387&quot;&gt;&lt;property id=&quot;20148&quot; value=&quot;5&quot;/&gt;&lt;property id=&quot;20300&quot; value=&quot;Slide 211 - &amp;quot;Basic Code Lessons&amp;quot;&quot;/&gt;&lt;property id=&quot;20307&quot; value=&quot;460&quot;/&gt;&lt;/object&gt;&lt;object type=&quot;3&quot; unique_id=&quot;10388&quot;&gt;&lt;property id=&quot;20148&quot; value=&quot;5&quot;/&gt;&lt;property id=&quot;20300&quot; value=&quot;Slide 212 - &amp;quot;The Basic Code Lesson&amp;quot;&quot;/&gt;&lt;property id=&quot;20307&quot; value=&quot;461&quot;/&gt;&lt;/object&gt;&lt;object type=&quot;3&quot; unique_id=&quot;10389&quot;&gt;&lt;property id=&quot;20148&quot; value=&quot;5&quot;/&gt;&lt;property id=&quot;20300&quot; value=&quot;Slide 213 - &amp;quot;The Basic Code Lesson&amp;quot;&quot;/&gt;&lt;property id=&quot;20307&quot; value=&quot;462&quot;/&gt;&lt;/object&gt;&lt;object type=&quot;3&quot; unique_id=&quot;10390&quot;&gt;&lt;property id=&quot;20148&quot; value=&quot;5&quot;/&gt;&lt;property id=&quot;20300&quot; value=&quot;Slide 214 - &amp;quot;Not a Smorgasbord&amp;quot;&quot;/&gt;&lt;property id=&quot;20307&quot; value=&quot;463&quot;/&gt;&lt;/object&gt;&lt;object type=&quot;3&quot; unique_id=&quot;10391&quot;&gt;&lt;property id=&quot;20148&quot; value=&quot;5&quot;/&gt;&lt;property id=&quot;20300&quot; value=&quot;Slide 215 - &amp;quot;Critical Behaviors of &amp;#x0D;&amp;#x0A;Basic Code Lessons&amp;quot;&quot;/&gt;&lt;property id=&quot;20307&quot; value=&quot;464&quot;/&gt;&lt;/object&gt;&lt;object type=&quot;3&quot; unique_id=&quot;10392&quot;&gt;&lt;property id=&quot;20148&quot; value=&quot;5&quot;/&gt;&lt;property id=&quot;20300&quot; value=&quot;Slide 216 - &amp;quot;Critical Behaviors of &amp;#x0D;&amp;#x0A;Basic Code Lessons&amp;quot;&quot;/&gt;&lt;property id=&quot;20307&quot; value=&quot;465&quot;/&gt;&lt;/object&gt;&lt;object type=&quot;3&quot; unique_id=&quot;10393&quot;&gt;&lt;property id=&quot;20148&quot; value=&quot;5&quot;/&gt;&lt;property id=&quot;20300&quot; value=&quot;Slide 217 - &amp;quot;Basic Code Demonstration Lesson&amp;quot;&quot;/&gt;&lt;property id=&quot;20307&quot; value=&quot;466&quot;/&gt;&lt;/object&gt;&lt;object type=&quot;3&quot; unique_id=&quot;10394&quot;&gt;&lt;property id=&quot;20148&quot; value=&quot;5&quot;/&gt;&lt;property id=&quot;20300&quot; value=&quot;Slide 218 - &amp;quot;Sharing our Findings&amp;quot;&quot;/&gt;&lt;property id=&quot;20307&quot; value=&quot;467&quot;/&gt;&lt;/object&gt;&lt;object type=&quot;3&quot; unique_id=&quot;10395&quot;&gt;&lt;property id=&quot;20148&quot; value=&quot;5&quot;/&gt;&lt;property id=&quot;20300&quot; value=&quot;Slide 219 - &amp;quot;Warm Up&amp;quot;&quot;/&gt;&lt;property id=&quot;20307&quot; value=&quot;468&quot;/&gt;&lt;/object&gt;&lt;object type=&quot;3&quot; unique_id=&quot;10396&quot;&gt;&lt;property id=&quot;20148&quot; value=&quot;5&quot;/&gt;&lt;property id=&quot;20300&quot; value=&quot;Slide 220 - &amp;quot;Introducing the Sound&amp;quot;&quot;/&gt;&lt;property id=&quot;20307&quot; value=&quot;469&quot;/&gt;&lt;/object&gt;&lt;object type=&quot;3&quot; unique_id=&quot;10397&quot;&gt;&lt;property id=&quot;20148&quot; value=&quot;5&quot;/&gt;&lt;property id=&quot;20300&quot; value=&quot;Slide 221 - &amp;quot;Oral Language Exercises&amp;quot;&quot;/&gt;&lt;property id=&quot;20307&quot; value=&quot;470&quot;/&gt;&lt;/object&gt;&lt;object type=&quot;3&quot; unique_id=&quot;10398&quot;&gt;&lt;property id=&quot;20148&quot; value=&quot;5&quot;/&gt;&lt;property id=&quot;20300&quot; value=&quot;Slide 222 - &amp;quot;Introducing the Spelling&amp;quot;&quot;/&gt;&lt;property id=&quot;20307&quot; value=&quot;471&quot;/&gt;&lt;/object&gt;&lt;object type=&quot;3&quot; unique_id=&quot;10399&quot;&gt;&lt;property id=&quot;20148&quot; value=&quot;5&quot;/&gt;&lt;property id=&quot;20300&quot; value=&quot;Slide 223 - &amp;quot;Practice using Worksheet&amp;quot;&quot;/&gt;&lt;property id=&quot;20307&quot; value=&quot;472&quot;/&gt;&lt;/object&gt;&lt;object type=&quot;3&quot; unique_id=&quot;10400&quot;&gt;&lt;property id=&quot;20148&quot; value=&quot;5&quot;/&gt;&lt;property id=&quot;20300&quot; value=&quot;Slide 224 - &amp;quot;Advanced Code &amp;quot;&quot;/&gt;&lt;property id=&quot;20307&quot; value=&quot;473&quot;/&gt;&lt;/object&gt;&lt;object type=&quot;3&quot; unique_id=&quot;10401&quot;&gt;&lt;property id=&quot;20148&quot; value=&quot;5&quot;/&gt;&lt;property id=&quot;20300&quot; value=&quot;Slide 225 - &amp;quot;&amp;#x0D;&amp;#x0A;The Spelling Alternative Lessons &amp;#x0D;&amp;#x0A;&amp;quot;&quot;/&gt;&lt;property id=&quot;20307&quot; value=&quot;474&quot;/&gt;&lt;/object&gt;&lt;object type=&quot;3&quot; unique_id=&quot;10402&quot;&gt;&lt;property id=&quot;20148&quot; value=&quot;5&quot;/&gt;&lt;property id=&quot;20300&quot; value=&quot;Slide 226&quot;/&gt;&lt;property id=&quot;20307&quot; value=&quot;475&quot;/&gt;&lt;/object&gt;&lt;object type=&quot;3&quot; unique_id=&quot;10403&quot;&gt;&lt;property id=&quot;20148&quot; value=&quot;5&quot;/&gt;&lt;property id=&quot;20300&quot; value=&quot;Slide 227&quot;/&gt;&lt;property id=&quot;20307&quot; value=&quot;476&quot;/&gt;&lt;/object&gt;&lt;object type=&quot;3&quot; unique_id=&quot;10404&quot;&gt;&lt;property id=&quot;20148&quot; value=&quot;5&quot;/&gt;&lt;property id=&quot;20300&quot; value=&quot;Slide 228&quot;/&gt;&lt;property id=&quot;20307&quot; value=&quot;477&quot;/&gt;&lt;/object&gt;&lt;object type=&quot;3&quot; unique_id=&quot;10405&quot;&gt;&lt;property id=&quot;20148&quot; value=&quot;5&quot;/&gt;&lt;property id=&quot;20300&quot; value=&quot;Slide 229 - &amp;quot;The Spelling Alternative Lesson&amp;quot;&quot;/&gt;&lt;property id=&quot;20307&quot; value=&quot;478&quot;/&gt;&lt;/object&gt;&lt;object type=&quot;3&quot; unique_id=&quot;10406&quot;&gt;&lt;property id=&quot;20148&quot; value=&quot;5&quot;/&gt;&lt;property id=&quot;20300&quot; value=&quot;Slide 230 - &amp;quot;Learning the Critical Behaviors of Spelling Alternative Lessons&amp;quot;&quot;/&gt;&lt;property id=&quot;20307&quot; value=&quot;479&quot;/&gt;&lt;/object&gt;&lt;object type=&quot;3&quot; unique_id=&quot;10407&quot;&gt;&lt;property id=&quot;20148&quot; value=&quot;5&quot;/&gt;&lt;property id=&quot;20300&quot; value=&quot;Slide 231 - &amp;quot;Spelling Alternative &amp;#x0D;Demonstration Lesson&amp;quot;&quot;/&gt;&lt;property id=&quot;20307&quot; value=&quot;480&quot;/&gt;&lt;/object&gt;&lt;object type=&quot;3&quot; unique_id=&quot;10408&quot;&gt;&lt;property id=&quot;20148&quot; value=&quot;5&quot;/&gt;&lt;property id=&quot;20300&quot; value=&quot;Slide 232 - &amp;quot;Grade Level &amp;#x0D;&amp;#x0A;Spelling Alternative Lesson&amp;quot;&quot;/&gt;&lt;property id=&quot;20307&quot; value=&quot;481&quot;/&gt;&lt;/object&gt;&lt;object type=&quot;3&quot; unique_id=&quot;10409&quot;&gt;&lt;property id=&quot;20148&quot; value=&quot;5&quot;/&gt;&lt;property id=&quot;20300&quot; value=&quot;Slide 233 - &amp;quot;Sharing Findings in Triads&amp;quot;&quot;/&gt;&lt;property id=&quot;20307&quot; value=&quot;482&quot;/&gt;&lt;/object&gt;&lt;object type=&quot;3&quot; unique_id=&quot;10410&quot;&gt;&lt;property id=&quot;20148&quot; value=&quot;5&quot;/&gt;&lt;property id=&quot;20300&quot; value=&quot;Slide 234 - &amp;quot;Key Takeaways: Spelling Alternatives&amp;quot;&quot;/&gt;&lt;property id=&quot;20307&quot; value=&quot;483&quot;/&gt;&lt;/object&gt;&lt;object type=&quot;3&quot; unique_id=&quot;10411&quot;&gt;&lt;property id=&quot;20148&quot; value=&quot;5&quot;/&gt;&lt;property id=&quot;20300&quot; value=&quot;Slide 235 - &amp;quot;Many Different Lesson Types&amp;quot;&quot;/&gt;&lt;property id=&quot;20307&quot; value=&quot;484&quot;/&gt;&lt;/object&gt;&lt;object type=&quot;3&quot; unique_id=&quot;10412&quot;&gt;&lt;property id=&quot;20148&quot; value=&quot;5&quot;/&gt;&lt;property id=&quot;20300&quot; value=&quot;Slide 236 - &amp;quot;Reflection&amp;quot;&quot;/&gt;&lt;property id=&quot;20307&quot; value=&quot;485&quot;/&gt;&lt;/object&gt;&lt;object type=&quot;3&quot; unique_id=&quot;11248&quot;&gt;&lt;property id=&quot;20148&quot; value=&quot;5&quot;/&gt;&lt;property id=&quot;20300&quot; value=&quot;Slide 237 - &amp;quot;Session 7&amp;quot;&quot;/&gt;&lt;property id=&quot;20307&quot; value=&quot;486&quot;/&gt;&lt;/object&gt;&lt;object type=&quot;3&quot; unique_id=&quot;11249&quot;&gt;&lt;property id=&quot;20148&quot; value=&quot;5&quot;/&gt;&lt;property id=&quot;20300&quot; value=&quot;Slide 238 - &amp;quot;Objectives&amp;quot;&quot;/&gt;&lt;property id=&quot;20307&quot; value=&quot;487&quot;/&gt;&lt;/object&gt;&lt;object type=&quot;3&quot; unique_id=&quot;11250&quot;&gt;&lt;property id=&quot;20148&quot; value=&quot;5&quot;/&gt;&lt;property id=&quot;20300&quot; value=&quot;Slide 239 - &amp;quot;Preparing for Role Play&amp;quot;&quot;/&gt;&lt;property id=&quot;20307&quot; value=&quot;488&quot;/&gt;&lt;/object&gt;&lt;object type=&quot;3&quot; unique_id=&quot;11251&quot;&gt;&lt;property id=&quot;20148&quot; value=&quot;5&quot;/&gt;&lt;property id=&quot;20300&quot; value=&quot;Slide 240 - &amp;quot;Round 1&amp;quot;&quot;/&gt;&lt;property id=&quot;20307&quot; value=&quot;489&quot;/&gt;&lt;/object&gt;&lt;object type=&quot;3&quot; unique_id=&quot;11252&quot;&gt;&lt;property id=&quot;20148&quot; value=&quot;5&quot;/&gt;&lt;property id=&quot;20300&quot; value=&quot;Slide 241 - &amp;quot;Gather Your Thoughts&amp;quot;&quot;/&gt;&lt;property id=&quot;20307&quot; value=&quot;490&quot;/&gt;&lt;/object&gt;&lt;object type=&quot;3&quot; unique_id=&quot;11253&quot;&gt;&lt;property id=&quot;20148&quot; value=&quot;5&quot;/&gt;&lt;property id=&quot;20300&quot; value=&quot;Slide 242 - &amp;quot;Round 2&amp;quot;&quot;/&gt;&lt;property id=&quot;20307&quot; value=&quot;491&quot;/&gt;&lt;/object&gt;&lt;object type=&quot;3&quot; unique_id=&quot;11254&quot;&gt;&lt;property id=&quot;20148&quot; value=&quot;5&quot;/&gt;&lt;property id=&quot;20300&quot; value=&quot;Slide 243 - &amp;quot;Gather Your Thoughts&amp;quot;&quot;/&gt;&lt;property id=&quot;20307&quot; value=&quot;492&quot;/&gt;&lt;/object&gt;&lt;object type=&quot;3&quot; unique_id=&quot;11255&quot;&gt;&lt;property id=&quot;20148&quot; value=&quot;5&quot;/&gt;&lt;property id=&quot;20300&quot; value=&quot;Slide 244 - &amp;quot;Round 3&amp;quot;&quot;/&gt;&lt;property id=&quot;20307&quot; value=&quot;493&quot;/&gt;&lt;/object&gt;&lt;object type=&quot;3&quot; unique_id=&quot;11256&quot;&gt;&lt;property id=&quot;20148&quot; value=&quot;5&quot;/&gt;&lt;property id=&quot;20300&quot; value=&quot;Slide 245 - &amp;quot;Gather Your Thoughts&amp;quot;&quot;/&gt;&lt;property id=&quot;20307&quot; value=&quot;494&quot;/&gt;&lt;/object&gt;&lt;object type=&quot;3&quot; unique_id=&quot;11257&quot;&gt;&lt;property id=&quot;20148&quot; value=&quot;5&quot;/&gt;&lt;property id=&quot;20300&quot; value=&quot;Slide 246 - &amp;quot;Table Share&amp;quot;&quot;/&gt;&lt;property id=&quot;20307&quot; value=&quot;495&quot;/&gt;&lt;/object&gt;&lt;object type=&quot;3&quot; unique_id=&quot;11258&quot;&gt;&lt;property id=&quot;20148&quot; value=&quot;5&quot;/&gt;&lt;property id=&quot;20300&quot; value=&quot;Slide 247 - &amp;quot;Core Knowledge Language Arts&amp;quot;&quot;/&gt;&lt;property id=&quot;20307&quot; value=&quot;496&quot;/&gt;&lt;/object&gt;&lt;object type=&quot;3&quot; unique_id=&quot;11259&quot;&gt;&lt;property id=&quot;20148&quot; value=&quot;5&quot;/&gt;&lt;property id=&quot;20300&quot; value=&quot;Slide 248 - &amp;quot;The CKLA Instructional Path&amp;quot;&quot;/&gt;&lt;property id=&quot;20307&quot; value=&quot;497&quot;/&gt;&lt;/object&gt;&lt;object type=&quot;3&quot; unique_id=&quot;11260&quot;&gt;&lt;property id=&quot;20148&quot; value=&quot;5&quot;/&gt;&lt;property id=&quot;20300&quot; value=&quot;Slide 249 - &amp;quot;Sample Instructional Path&amp;quot;&quot;/&gt;&lt;property id=&quot;20307&quot; value=&quot;498&quot;/&gt;&lt;/object&gt;&lt;object type=&quot;3&quot; unique_id=&quot;11261&quot;&gt;&lt;property id=&quot;20148&quot; value=&quot;5&quot;/&gt;&lt;property id=&quot;20300&quot; value=&quot;Slide 250 - &amp;quot;Examining Evidence: &amp;#x0D;&amp;#x0A;Identifying Your Lens&amp;quot;&quot;/&gt;&lt;property id=&quot;20307&quot; value=&quot;499&quot;/&gt;&lt;/object&gt;&lt;object type=&quot;3&quot; unique_id=&quot;11262&quot;&gt;&lt;property id=&quot;20148&quot; value=&quot;5&quot;/&gt;&lt;property id=&quot;20300&quot; value=&quot;Slide 251 - &amp;quot;Examining Evidence:&amp;#x0D;&amp;#x0A;Your Task&amp;quot;&quot;/&gt;&lt;property id=&quot;20307&quot; value=&quot;500&quot;/&gt;&lt;/object&gt;&lt;object type=&quot;3&quot; unique_id=&quot;11263&quot;&gt;&lt;property id=&quot;20148&quot; value=&quot;5&quot;/&gt;&lt;property id=&quot;20300&quot; value=&quot;Slide 252 - &amp;quot;Examining Evidence:&amp;#x0D;&amp;#x0A;Table Sharing&amp;quot;&quot;/&gt;&lt;property id=&quot;20307&quot; value=&quot;501&quot;/&gt;&lt;/object&gt;&lt;object type=&quot;3&quot; unique_id=&quot;11264&quot;&gt;&lt;property id=&quot;20148&quot; value=&quot;5&quot;/&gt;&lt;property id=&quot;20300&quot; value=&quot;Slide 253 - &amp;quot;What Were Your Key Findings?&amp;quot;&quot;/&gt;&lt;property id=&quot;20307&quot; value=&quot;502&quot;/&gt;&lt;/object&gt;&lt;object type=&quot;3&quot; unique_id=&quot;11265&quot;&gt;&lt;property id=&quot;20148&quot; value=&quot;5&quot;/&gt;&lt;property id=&quot;20300&quot; value=&quot;Slide 254 - &amp;quot;Session 9&amp;quot;&quot;/&gt;&lt;property id=&quot;20307&quot; value=&quot;503&quot;/&gt;&lt;/object&gt;&lt;object type=&quot;3&quot; unique_id=&quot;11266&quot;&gt;&lt;property id=&quot;20148&quot; value=&quot;5&quot;/&gt;&lt;property id=&quot;20300&quot; value=&quot;Slide 255 - &amp;quot;Objectives&amp;quot;&quot;/&gt;&lt;property id=&quot;20307&quot; value=&quot;504&quot;/&gt;&lt;/object&gt;&lt;object type=&quot;3&quot; unique_id=&quot;11267&quot;&gt;&lt;property id=&quot;20148&quot; value=&quot;5&quot;/&gt;&lt;property id=&quot;20300&quot; value=&quot;Slide 256&quot;/&gt;&lt;property id=&quot;20307&quot; value=&quot;505&quot;/&gt;&lt;/object&gt;&lt;object type=&quot;3&quot; unique_id=&quot;11268&quot;&gt;&lt;property id=&quot;20148&quot; value=&quot;5&quot;/&gt;&lt;property id=&quot;20300&quot; value=&quot;Slide 257&quot;/&gt;&lt;property id=&quot;20307&quot; value=&quot;506&quot;/&gt;&lt;/object&gt;&lt;object type=&quot;3&quot; unique_id=&quot;11269&quot;&gt;&lt;property id=&quot;20148&quot; value=&quot;5&quot;/&gt;&lt;property id=&quot;20300&quot; value=&quot;Slide 258 - &amp;quot;Managing Initial Assessments &amp;#x0D;&amp;#x0A;First &amp;amp; Second Grade&amp;quot;&quot;/&gt;&lt;property id=&quot;20307&quot; value=&quot;507&quot;/&gt;&lt;/object&gt;&lt;object type=&quot;3&quot; unique_id=&quot;11270&quot;&gt;&lt;property id=&quot;20148&quot; value=&quot;5&quot;/&gt;&lt;property id=&quot;20300&quot; value=&quot;Slide 259&quot;/&gt;&lt;property id=&quot;20307&quot; value=&quot;508&quot;/&gt;&lt;/object&gt;&lt;object type=&quot;3&quot; unique_id=&quot;11271&quot;&gt;&lt;property id=&quot;20148&quot; value=&quot;5&quot;/&gt;&lt;property id=&quot;20300&quot; value=&quot;Slide 260 - &amp;quot;Letter Sound&amp;quot;&quot;/&gt;&lt;property id=&quot;20307&quot; value=&quot;509&quot;/&gt;&lt;/object&gt;&lt;object type=&quot;3&quot; unique_id=&quot;11272&quot;&gt;&lt;property id=&quot;20148&quot; value=&quot;5&quot;/&gt;&lt;property id=&quot;20300&quot; value=&quot;Slide 261 - &amp;quot;Letter Name&amp;quot;&quot;/&gt;&lt;property id=&quot;20307&quot; value=&quot;510&quot;/&gt;&lt;/object&gt;&lt;object type=&quot;3&quot; unique_id=&quot;11273&quot;&gt;&lt;property id=&quot;20148&quot; value=&quot;5&quot;/&gt;&lt;property id=&quot;20300&quot; value=&quot;Slide 262 - &amp;quot;Writing Strokes&amp;quot;&quot;/&gt;&lt;property id=&quot;20307&quot; value=&quot;511&quot;/&gt;&lt;/object&gt;&lt;object type=&quot;3&quot; unique_id=&quot;11274&quot;&gt;&lt;property id=&quot;20148&quot; value=&quot;5&quot;/&gt;&lt;property id=&quot;20300&quot; value=&quot;Slide 263 - &amp;quot;Writing Strokes&amp;quot;&quot;/&gt;&lt;property id=&quot;20307&quot; value=&quot;512&quot;/&gt;&lt;/object&gt;&lt;object type=&quot;3&quot; unique_id=&quot;11275&quot;&gt;&lt;property id=&quot;20148&quot; value=&quot;5&quot;/&gt;&lt;property id=&quot;20300&quot; value=&quot;Slide 264&quot;/&gt;&lt;property id=&quot;20307&quot; value=&quot;513&quot;/&gt;&lt;/object&gt;&lt;object type=&quot;3&quot; unique_id=&quot;11276&quot;&gt;&lt;property id=&quot;20148&quot; value=&quot;5&quot;/&gt;&lt;property id=&quot;20300&quot; value=&quot;Slide 265 - &amp;quot;Word Recognition Assessment&amp;quot;&quot;/&gt;&lt;property id=&quot;20307&quot; value=&quot;514&quot;/&gt;&lt;/object&gt;&lt;object type=&quot;3&quot; unique_id=&quot;11277&quot;&gt;&lt;property id=&quot;20148&quot; value=&quot;5&quot;/&gt;&lt;property id=&quot;20300&quot; value=&quot;Slide 266 - &amp;quot;Word Recognition Assessment&amp;quot;&quot;/&gt;&lt;property id=&quot;20307&quot; value=&quot;515&quot;/&gt;&lt;/object&gt;&lt;object type=&quot;3&quot; unique_id=&quot;11278&quot;&gt;&lt;property id=&quot;20148&quot; value=&quot;5&quot;/&gt;&lt;property id=&quot;20300&quot; value=&quot;Slide 267 - &amp;quot;Word Reading Assessment&amp;quot;&quot;/&gt;&lt;property id=&quot;20307&quot; value=&quot;516&quot;/&gt;&lt;/object&gt;&lt;object type=&quot;3&quot; unique_id=&quot;11279&quot;&gt;&lt;property id=&quot;20148&quot; value=&quot;5&quot;/&gt;&lt;property id=&quot;20300&quot; value=&quot;Slide 268&quot;/&gt;&lt;property id=&quot;20307&quot; value=&quot;517&quot;/&gt;&lt;/object&gt;&lt;object type=&quot;3&quot; unique_id=&quot;11280&quot;&gt;&lt;property id=&quot;20148&quot; value=&quot;5&quot;/&gt;&lt;property id=&quot;20300&quot; value=&quot;Slide 269 - &amp;quot;Story Comprehension&amp;#x0D;&amp;#x0A;Assessment&amp;quot;&quot;/&gt;&lt;property id=&quot;20307&quot; value=&quot;518&quot;/&gt;&lt;/object&gt;&lt;object type=&quot;3&quot; unique_id=&quot;11281&quot;&gt;&lt;property id=&quot;20148&quot; value=&quot;5&quot;/&gt;&lt;property id=&quot;20300&quot; value=&quot;Slide 270 - &amp;quot;Story Comprehension&amp;#x0D;&amp;#x0A;Assessment&amp;quot;&quot;/&gt;&lt;property id=&quot;20307&quot; value=&quot;519&quot;/&gt;&lt;/object&gt;&lt;object type=&quot;3&quot; unique_id=&quot;11282&quot;&gt;&lt;property id=&quot;20148&quot; value=&quot;5&quot;/&gt;&lt;property id=&quot;20300&quot; value=&quot;Slide 271 - &amp;quot;Story Comprehension&amp;#x0D;&amp;#x0A;Assessment&amp;quot;&quot;/&gt;&lt;property id=&quot;20307&quot; value=&quot;520&quot;/&gt;&lt;/object&gt;&lt;object type=&quot;3&quot; unique_id=&quot;11283&quot;&gt;&lt;property id=&quot;20148&quot; value=&quot;5&quot;/&gt;&lt;property id=&quot;20300&quot; value=&quot;Slide 272&quot;/&gt;&lt;property id=&quot;20307&quot; value=&quot;521&quot;/&gt;&lt;/object&gt;&lt;object type=&quot;3&quot; unique_id=&quot;11284&quot;&gt;&lt;property id=&quot;20148&quot; value=&quot;5&quot;/&gt;&lt;property id=&quot;20300&quot; value=&quot;Slide 273 - &amp;quot;Pseudoword Assessment&amp;#x0D;&amp;#x0A;&amp;quot;&quot;/&gt;&lt;property id=&quot;20307&quot; value=&quot;522&quot;/&gt;&lt;/object&gt;&lt;object type=&quot;3&quot; unique_id=&quot;11285&quot;&gt;&lt;property id=&quot;20148&quot; value=&quot;5&quot;/&gt;&lt;property id=&quot;20300&quot; value=&quot;Slide 274 - &amp;quot;Your Cases&amp;quot;&quot;/&gt;&lt;property id=&quot;20307&quot; value=&quot;523&quot;/&gt;&lt;/object&gt;&lt;object type=&quot;3&quot; unique_id=&quot;11286&quot;&gt;&lt;property id=&quot;20148&quot; value=&quot;5&quot;/&gt;&lt;property id=&quot;20300&quot; value=&quot;Slide 275 - &amp;quot;Session 10&amp;quot;&quot;/&gt;&lt;property id=&quot;20307&quot; value=&quot;524&quot;/&gt;&lt;/object&gt;&lt;object type=&quot;3&quot; unique_id=&quot;11287&quot;&gt;&lt;property id=&quot;20148&quot; value=&quot;5&quot;/&gt;&lt;property id=&quot;20300&quot; value=&quot;Slide 276 - &amp;quot;Objectives &amp;quot;&quot;/&gt;&lt;property id=&quot;20307&quot; value=&quot;525&quot;/&gt;&lt;/object&gt;&lt;object type=&quot;3&quot; unique_id=&quot;11288&quot;&gt;&lt;property id=&quot;20148&quot; value=&quot;5&quot;/&gt;&lt;property id=&quot;20300&quot; value=&quot;Slide 277 - &amp;quot;Your Case: A Three-Step Process&amp;quot;&quot;/&gt;&lt;property id=&quot;20307&quot; value=&quot;526&quot;/&gt;&lt;/object&gt;&lt;object type=&quot;3&quot; unique_id=&quot;11289&quot;&gt;&lt;property id=&quot;20148&quot; value=&quot;5&quot;/&gt;&lt;property id=&quot;20300&quot; value=&quot;Slide 278 - &amp;quot;Step 1: Your Data&amp;quot;&quot;/&gt;&lt;property id=&quot;20307&quot; value=&quot;527&quot;/&gt;&lt;/object&gt;&lt;object type=&quot;3&quot; unique_id=&quot;11290&quot;&gt;&lt;property id=&quot;20148&quot; value=&quot;5&quot;/&gt;&lt;property id=&quot;20300&quot; value=&quot;Slide 279 - &amp;quot;Your Data&amp;quot;&quot;/&gt;&lt;property id=&quot;20307&quot; value=&quot;528&quot;/&gt;&lt;/object&gt;&lt;object type=&quot;3&quot; unique_id=&quot;11291&quot;&gt;&lt;property id=&quot;20148&quot; value=&quot;5&quot;/&gt;&lt;property id=&quot;20300&quot; value=&quot;Slide 280 - &amp;quot;Individual Child Designations&amp;quot;&quot;/&gt;&lt;property id=&quot;20307&quot; value=&quot;529&quot;/&gt;&lt;/object&gt;&lt;object type=&quot;3&quot; unique_id=&quot;11292&quot;&gt;&lt;property id=&quot;20148&quot; value=&quot;5&quot;/&gt;&lt;property id=&quot;20300&quot; value=&quot;Slide 281 - &amp;quot;General Guidance&amp;quot;&quot;/&gt;&lt;property id=&quot;20307&quot; value=&quot;530&quot;/&gt;&lt;/object&gt;&lt;object type=&quot;3&quot; unique_id=&quot;11293&quot;&gt;&lt;property id=&quot;20148&quot; value=&quot;5&quot;/&gt;&lt;property id=&quot;20300&quot; value=&quot;Slide 282 - &amp;quot;Your Data&amp;quot;&quot;/&gt;&lt;property id=&quot;20307&quot; value=&quot;531&quot;/&gt;&lt;/object&gt;&lt;object type=&quot;3&quot; unique_id=&quot;11294&quot;&gt;&lt;property id=&quot;20148&quot; value=&quot;5&quot;/&gt;&lt;property id=&quot;20300&quot; value=&quot;Slide 283 - &amp;quot;Step 1: Review the Data&amp;quot;&quot;/&gt;&lt;property id=&quot;20307&quot; value=&quot;532&quot;/&gt;&lt;/object&gt;&lt;object type=&quot;3&quot; unique_id=&quot;11295&quot;&gt;&lt;property id=&quot;20148&quot; value=&quot;5&quot;/&gt;&lt;property id=&quot;20300&quot; value=&quot;Slide 284 - &amp;quot;Step 2: Evaluate the Options &amp;quot;&quot;/&gt;&lt;property id=&quot;20307&quot; value=&quot;533&quot;/&gt;&lt;/object&gt;&lt;object type=&quot;3&quot; unique_id=&quot;11296&quot;&gt;&lt;property id=&quot;20148&quot; value=&quot;5&quot;/&gt;&lt;property id=&quot;20300&quot; value=&quot;Slide 285 - &amp;quot;Step 2: Evaluate the Options&amp;quot;&quot;/&gt;&lt;property id=&quot;20307&quot; value=&quot;534&quot;/&gt;&lt;/object&gt;&lt;object type=&quot;3&quot; unique_id=&quot;11297&quot;&gt;&lt;property id=&quot;20148&quot; value=&quot;5&quot;/&gt;&lt;property id=&quot;20300&quot; value=&quot;Slide 286 - &amp;quot;Step 3: Make a Decision&amp;quot;&quot;/&gt;&lt;property id=&quot;20307&quot; value=&quot;535&quot;/&gt;&lt;/object&gt;&lt;object type=&quot;3&quot; unique_id=&quot;11298&quot;&gt;&lt;property id=&quot;20148&quot; value=&quot;5&quot;/&gt;&lt;property id=&quot;20300&quot; value=&quot;Slide 287 - &amp;quot;Debrief&amp;quot;&quot;/&gt;&lt;property id=&quot;20307&quot; value=&quot;536&quot;/&gt;&lt;/object&gt;&lt;object type=&quot;3&quot; unique_id=&quot;12193&quot;&gt;&lt;property id=&quot;20148&quot; value=&quot;5&quot;/&gt;&lt;property id=&quot;20300&quot; value=&quot;Slide 288 - &amp;quot;Session 11&amp;quot;&quot;/&gt;&lt;property id=&quot;20307&quot; value=&quot;537&quot;/&gt;&lt;/object&gt;&lt;object type=&quot;3&quot; unique_id=&quot;12194&quot;&gt;&lt;property id=&quot;20148&quot; value=&quot;5&quot;/&gt;&lt;property id=&quot;20300&quot; value=&quot;Slide 289 - &amp;quot;Kindergarten&amp;quot;&quot;/&gt;&lt;property id=&quot;20307&quot; value=&quot;538&quot;/&gt;&lt;/object&gt;&lt;object type=&quot;3&quot; unique_id=&quot;12195&quot;&gt;&lt;property id=&quot;20148&quot; value=&quot;5&quot;/&gt;&lt;property id=&quot;20300&quot; value=&quot;Slide 290 - &amp;quot;Kindergarten&amp;#x0D;&amp;#x0A; Assessment and Remediation Guide&amp;#x0D;&amp;#x0A; Unit 4: Push and Say&amp;quot;&quot;/&gt;&lt;property id=&quot;20307&quot; value=&quot;539&quot;/&gt;&lt;/object&gt;&lt;object type=&quot;3&quot; unique_id=&quot;12196&quot;&gt;&lt;property id=&quot;20148&quot; value=&quot;5&quot;/&gt;&lt;property id=&quot;20300&quot; value=&quot;Slide 291 - &amp;quot;Kindergarten&amp;#x0D;&amp;#x0A; Assessment and Remediation Guide&amp;#x0D;&amp;#x0A; Unit 4: Oh Nuts&amp;quot;&quot;/&gt;&lt;property id=&quot;20307&quot; value=&quot;540&quot;/&gt;&lt;/object&gt;&lt;object type=&quot;3&quot; unique_id=&quot;12197&quot;&gt;&lt;property id=&quot;20148&quot; value=&quot;5&quot;/&gt;&lt;property id=&quot;20300&quot; value=&quot;Slide 292 - &amp;quot;Kindergarten&amp;#x0D;&amp;#x0A; Assessment and Remediation Guide&amp;#x0D;&amp;#x0A; Unit 4: Bingo&amp;quot;&quot;/&gt;&lt;property id=&quot;20307&quot; value=&quot;541&quot;/&gt;&lt;/object&gt;&lt;object type=&quot;3&quot; unique_id=&quot;12198&quot;&gt;&lt;property id=&quot;20148&quot; value=&quot;5&quot;/&gt;&lt;property id=&quot;20300&quot; value=&quot;Slide 293 - &amp;quot;Kindergarten&amp;#x0D;&amp;#x0A; Assessment and Remediation Guide&amp;#x0D;&amp;#x0A; Unit 4: Race to the Top&amp;quot;&quot;/&gt;&lt;property id=&quot;20307&quot; value=&quot;542&quot;/&gt;&lt;/object&gt;&lt;object type=&quot;3&quot; unique_id=&quot;12199&quot;&gt;&lt;property id=&quot;20148&quot; value=&quot;5&quot;/&gt;&lt;property id=&quot;20300&quot; value=&quot;Slide 294 - &amp;quot;Kindergarten&amp;#x0D;&amp;#x0A; Assessment and Remediation Guide&amp;#x0D;&amp;#x0A; Unit 4: Tic Tac Toe&amp;quot;&quot;/&gt;&lt;property id=&quot;20307&quot; value=&quot;543&quot;/&gt;&lt;/object&gt;&lt;object type=&quot;3&quot; unique_id=&quot;12200&quot;&gt;&lt;property id=&quot;20148&quot; value=&quot;5&quot;/&gt;&lt;property id=&quot;20300&quot; value=&quot;Slide 295 - &amp;quot;Kindergarten&amp;#x0D;&amp;#x0A; Assessment and Remediation Guide&amp;#x0D;&amp;#x0A; Unit 6: Letter Name Game&amp;quot;&quot;/&gt;&lt;property id=&quot;20307&quot; value=&quot;544&quot;/&gt;&lt;/object&gt;&lt;object type=&quot;3&quot; unique_id=&quot;12201&quot;&gt;&lt;property id=&quot;20148&quot; value=&quot;5&quot;/&gt;&lt;property id=&quot;20300&quot; value=&quot;Slide 296 - &amp;quot;First Grade&amp;quot;&quot;/&gt;&lt;property id=&quot;20307&quot; value=&quot;545&quot;/&gt;&lt;/object&gt;&lt;object type=&quot;3&quot; unique_id=&quot;12202&quot;&gt;&lt;property id=&quot;20148&quot; value=&quot;5&quot;/&gt;&lt;property id=&quot;20300&quot; value=&quot;Slide 297 - &amp;quot;First Grade&amp;#x0D;&amp;#x0A; Assessment and Remediation Guide&amp;#x0D;&amp;#x0A; Unit 3: Wiggle Cards&amp;quot;&quot;/&gt;&lt;property id=&quot;20307&quot; value=&quot;546&quot;/&gt;&lt;/object&gt;&lt;object type=&quot;3&quot; unique_id=&quot;12203&quot;&gt;&lt;property id=&quot;20148&quot; value=&quot;5&quot;/&gt;&lt;property id=&quot;20300&quot; value=&quot;Slide 298 - &amp;quot;First Grade&amp;#x0D;&amp;#x0A; Assessment and Remediation Guide&amp;#x0D;&amp;#x0A; Unit 4: Spicy Sentences&amp;quot;&quot;/&gt;&lt;property id=&quot;20307&quot; value=&quot;547&quot;/&gt;&lt;/object&gt;&lt;object type=&quot;3&quot; unique_id=&quot;12204&quot;&gt;&lt;property id=&quot;20148&quot; value=&quot;5&quot;/&gt;&lt;property id=&quot;20300&quot; value=&quot;Slide 299 - &amp;quot;Second Grade&amp;quot;&quot;/&gt;&lt;property id=&quot;20307&quot; value=&quot;548&quot;/&gt;&lt;/object&gt;&lt;object type=&quot;3&quot; unique_id=&quot;12205&quot;&gt;&lt;property id=&quot;20148&quot; value=&quot;5&quot;/&gt;&lt;property id=&quot;20300&quot; value=&quot;Slide 300 - &amp;quot;Second Grade&amp;#x0D;&amp;#x0A; Assessment and Remediation Guide&amp;#x0D;&amp;#x0A; Word Block&amp;quot;&quot;/&gt;&lt;property id=&quot;20307&quot; value=&quot;549&quot;/&gt;&lt;/object&gt;&lt;object type=&quot;3&quot; unique_id=&quot;12206&quot;&gt;&lt;property id=&quot;20148&quot; value=&quot;5&quot;/&gt;&lt;property id=&quot;20300&quot; value=&quot;Slide 301 - &amp;quot;Office Hours&amp;quot;&quot;/&gt;&lt;property id=&quot;20307&quot; value=&quot;550&quot;/&gt;&lt;/object&gt;&lt;object type=&quot;3&quot; unique_id=&quot;12207&quot;&gt;&lt;property id=&quot;20148&quot; value=&quot;5&quot;/&gt;&lt;property id=&quot;20300&quot; value=&quot;Slide 71 - &amp;quot;What are Kings and Queens?&amp;quot;&quot;/&gt;&lt;property id=&quot;20307&quot; value=&quot;551&quot;/&gt;&lt;/object&gt;&lt;object type=&quot;3&quot; unique_id=&quot;12208&quot;&gt;&lt;property id=&quot;20148&quot; value=&quot;5&quot;/&gt;&lt;property id=&quot;20300&quot; value=&quot;Slide 72 - &amp;quot;Stories in a Domain&amp;amp;#x09;&amp;quot;&quot;/&gt;&lt;property id=&quot;20307&quot; value=&quot;552&quot;/&gt;&lt;/object&gt;&lt;object type=&quot;3&quot; unique_id=&quot;12209&quot;&gt;&lt;property id=&quot;20148&quot; value=&quot;5&quot;/&gt;&lt;property id=&quot;20300&quot; value=&quot;Slide 73 - &amp;quot;Building Webs of Words in Domains&amp;quot;&quot;/&gt;&lt;property id=&quot;20307&quot; value=&quot;553&quot;/&gt;&lt;/object&gt;&lt;object type=&quot;3&quot; unique_id=&quot;12210&quot;&gt;&lt;property id=&quot;20148&quot; value=&quot;5&quot;/&gt;&lt;property id=&quot;20300&quot; value=&quot;Slide 74 - &amp;quot;Paragraph 1&amp;quot;&quot;/&gt;&lt;property id=&quot;20307&quot; value=&quot;554&quot;/&gt;&lt;/object&gt;&lt;object type=&quot;3&quot; unique_id=&quot;12211&quot;&gt;&lt;property id=&quot;20148&quot; value=&quot;5&quot;/&gt;&lt;property id=&quot;20300&quot; value=&quot;Slide 75 - &amp;quot;Building Webs of Words in Domains&amp;quot;&quot;/&gt;&lt;property id=&quot;20307&quot; value=&quot;555&quot;/&gt;&lt;/object&gt;&lt;object type=&quot;3&quot; unique_id=&quot;12212&quot;&gt;&lt;property id=&quot;20148&quot; value=&quot;5&quot;/&gt;&lt;property id=&quot;20300&quot; value=&quot;Slide 76 - &amp;quot;Paragraph 2&amp;quot;&quot;/&gt;&lt;property id=&quot;20307&quot; value=&quot;556&quot;/&gt;&lt;/object&gt;&lt;object type=&quot;3&quot; unique_id=&quot;12213&quot;&gt;&lt;property id=&quot;20148&quot; value=&quot;5&quot;/&gt;&lt;property id=&quot;20300&quot; value=&quot;Slide 77 - &amp;quot;Building Webs of Words in Domains&amp;quot;&quot;/&gt;&lt;property id=&quot;20307&quot; value=&quot;557&quot;/&gt;&lt;/object&gt;&lt;object type=&quot;3&quot; unique_id=&quot;12214&quot;&gt;&lt;property id=&quot;20148&quot; value=&quot;5&quot;/&gt;&lt;property id=&quot;20300&quot; value=&quot;Slide 78 - &amp;quot;Paragraph 3&amp;quot;&quot;/&gt;&lt;property id=&quot;20307&quot; value=&quot;558&quot;/&gt;&lt;/object&gt;&lt;object type=&quot;3&quot; unique_id=&quot;12215&quot;&gt;&lt;property id=&quot;20148&quot; value=&quot;5&quot;/&gt;&lt;property id=&quot;20300&quot; value=&quot;Slide 79 - &amp;quot;Activity: Add to the Web&amp;quot;&quot;/&gt;&lt;property id=&quot;20307&quot; value=&quot;55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2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1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5496</TotalTime>
  <Words>1878</Words>
  <Application>Microsoft Office PowerPoint</Application>
  <PresentationFormat>On-screen Show (4:3)</PresentationFormat>
  <Paragraphs>323</Paragraphs>
  <Slides>29</Slides>
  <Notes>29</Notes>
  <HiddenSlides>1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2_engage template 2 0</vt:lpstr>
      <vt:lpstr>4_engage template 2 0</vt:lpstr>
      <vt:lpstr>5_engage template 2 0</vt:lpstr>
      <vt:lpstr>11_engage template 2 0</vt:lpstr>
      <vt:lpstr>Creative Commons Licensing</vt:lpstr>
      <vt:lpstr>Session 6</vt:lpstr>
      <vt:lpstr>Objectives</vt:lpstr>
      <vt:lpstr>Skills Strand Design Principle Review</vt:lpstr>
      <vt:lpstr>Skills Stand Teacher Materials</vt:lpstr>
      <vt:lpstr>Teacher Guide</vt:lpstr>
      <vt:lpstr>Big Books</vt:lpstr>
      <vt:lpstr>Sound Posters &amp; Cards</vt:lpstr>
      <vt:lpstr>Code Flip Books &amp;  Letter Cards</vt:lpstr>
      <vt:lpstr>Large Card Letters</vt:lpstr>
      <vt:lpstr>Blending Picture Cards</vt:lpstr>
      <vt:lpstr>Timeline Posters and Cards</vt:lpstr>
      <vt:lpstr>Skills Strand Student Materials</vt:lpstr>
      <vt:lpstr>Student Workbooks</vt:lpstr>
      <vt:lpstr>Student Readers</vt:lpstr>
      <vt:lpstr>Chaining Folders &amp;  Small Letter Cards</vt:lpstr>
      <vt:lpstr>Additional Support Materials</vt:lpstr>
      <vt:lpstr>The Skills Strand  Teacher Guide Components</vt:lpstr>
      <vt:lpstr>Unpacking the Teacher Guide</vt:lpstr>
      <vt:lpstr>Getting Ready: Activity Cards</vt:lpstr>
      <vt:lpstr>Getting Ready: Recording Sheet</vt:lpstr>
      <vt:lpstr>Completing the Scavenger Hunt</vt:lpstr>
      <vt:lpstr>Debrief</vt:lpstr>
      <vt:lpstr>Sharing Our Findings: Skills Unit Introduction  </vt:lpstr>
      <vt:lpstr>Sharing our Findings:  The Alignment Chart</vt:lpstr>
      <vt:lpstr>Table of Contents, Pacing Calendar, At-A-Glance Box</vt:lpstr>
      <vt:lpstr>Sharing Our Findings Lesson Components</vt:lpstr>
      <vt:lpstr>Pausing Points, The Appendices, Teacher Resources</vt:lpstr>
      <vt:lpstr> Key Takeaways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Commons Licensing</dc:title>
  <dc:creator>Jamie Talbot</dc:creator>
  <cp:lastModifiedBy>Christina Erland</cp:lastModifiedBy>
  <cp:revision>494</cp:revision>
  <cp:lastPrinted>2014-07-05T19:45:34Z</cp:lastPrinted>
  <dcterms:created xsi:type="dcterms:W3CDTF">2014-06-23T15:58:28Z</dcterms:created>
  <dcterms:modified xsi:type="dcterms:W3CDTF">2014-07-29T19:10:33Z</dcterms:modified>
</cp:coreProperties>
</file>