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  <p:sldMasterId id="2147483675" r:id="rId2"/>
    <p:sldMasterId id="2147483691" r:id="rId3"/>
    <p:sldMasterId id="2147483698" r:id="rId4"/>
    <p:sldMasterId id="2147483739" r:id="rId5"/>
  </p:sldMasterIdLst>
  <p:notesMasterIdLst>
    <p:notesMasterId r:id="rId81"/>
  </p:notesMasterIdLst>
  <p:sldIdLst>
    <p:sldId id="794" r:id="rId6"/>
    <p:sldId id="632" r:id="rId7"/>
    <p:sldId id="633" r:id="rId8"/>
    <p:sldId id="634" r:id="rId9"/>
    <p:sldId id="635" r:id="rId10"/>
    <p:sldId id="636" r:id="rId11"/>
    <p:sldId id="637" r:id="rId12"/>
    <p:sldId id="638" r:id="rId13"/>
    <p:sldId id="639" r:id="rId14"/>
    <p:sldId id="640" r:id="rId15"/>
    <p:sldId id="641" r:id="rId16"/>
    <p:sldId id="642" r:id="rId17"/>
    <p:sldId id="643" r:id="rId18"/>
    <p:sldId id="644" r:id="rId19"/>
    <p:sldId id="740" r:id="rId20"/>
    <p:sldId id="822" r:id="rId21"/>
    <p:sldId id="645" r:id="rId22"/>
    <p:sldId id="646" r:id="rId23"/>
    <p:sldId id="647" r:id="rId24"/>
    <p:sldId id="648" r:id="rId25"/>
    <p:sldId id="649" r:id="rId26"/>
    <p:sldId id="650" r:id="rId27"/>
    <p:sldId id="651" r:id="rId28"/>
    <p:sldId id="652" r:id="rId29"/>
    <p:sldId id="653" r:id="rId30"/>
    <p:sldId id="654" r:id="rId31"/>
    <p:sldId id="655" r:id="rId32"/>
    <p:sldId id="656" r:id="rId33"/>
    <p:sldId id="657" r:id="rId34"/>
    <p:sldId id="658" r:id="rId35"/>
    <p:sldId id="659" r:id="rId36"/>
    <p:sldId id="660" r:id="rId37"/>
    <p:sldId id="776" r:id="rId38"/>
    <p:sldId id="777" r:id="rId39"/>
    <p:sldId id="778" r:id="rId40"/>
    <p:sldId id="779" r:id="rId41"/>
    <p:sldId id="780" r:id="rId42"/>
    <p:sldId id="781" r:id="rId43"/>
    <p:sldId id="782" r:id="rId44"/>
    <p:sldId id="668" r:id="rId45"/>
    <p:sldId id="669" r:id="rId46"/>
    <p:sldId id="670" r:id="rId47"/>
    <p:sldId id="671" r:id="rId48"/>
    <p:sldId id="672" r:id="rId49"/>
    <p:sldId id="819" r:id="rId50"/>
    <p:sldId id="818" r:id="rId51"/>
    <p:sldId id="673" r:id="rId52"/>
    <p:sldId id="674" r:id="rId53"/>
    <p:sldId id="675" r:id="rId54"/>
    <p:sldId id="678" r:id="rId55"/>
    <p:sldId id="679" r:id="rId56"/>
    <p:sldId id="676" r:id="rId57"/>
    <p:sldId id="677" r:id="rId58"/>
    <p:sldId id="680" r:id="rId59"/>
    <p:sldId id="681" r:id="rId60"/>
    <p:sldId id="682" r:id="rId61"/>
    <p:sldId id="683" r:id="rId62"/>
    <p:sldId id="820" r:id="rId63"/>
    <p:sldId id="798" r:id="rId64"/>
    <p:sldId id="824" r:id="rId65"/>
    <p:sldId id="825" r:id="rId66"/>
    <p:sldId id="799" r:id="rId67"/>
    <p:sldId id="801" r:id="rId68"/>
    <p:sldId id="803" r:id="rId69"/>
    <p:sldId id="805" r:id="rId70"/>
    <p:sldId id="807" r:id="rId71"/>
    <p:sldId id="809" r:id="rId72"/>
    <p:sldId id="810" r:id="rId73"/>
    <p:sldId id="812" r:id="rId74"/>
    <p:sldId id="813" r:id="rId75"/>
    <p:sldId id="826" r:id="rId76"/>
    <p:sldId id="827" r:id="rId77"/>
    <p:sldId id="828" r:id="rId78"/>
    <p:sldId id="829" r:id="rId79"/>
    <p:sldId id="684" r:id="rId80"/>
  </p:sldIdLst>
  <p:sldSz cx="9144000" cy="6858000" type="screen4x3"/>
  <p:notesSz cx="7077075" cy="9363075"/>
  <p:custDataLst>
    <p:tags r:id="rId8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002878"/>
    <a:srgbClr val="77278B"/>
    <a:srgbClr val="4AA9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18" autoAdjust="0"/>
    <p:restoredTop sz="97257" autoAdjust="0"/>
  </p:normalViewPr>
  <p:slideViewPr>
    <p:cSldViewPr>
      <p:cViewPr>
        <p:scale>
          <a:sx n="90" d="100"/>
          <a:sy n="90" d="100"/>
        </p:scale>
        <p:origin x="-1170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>
        <p:scale>
          <a:sx n="72" d="100"/>
          <a:sy n="72" d="100"/>
        </p:scale>
        <p:origin x="-2658" y="-54"/>
      </p:cViewPr>
      <p:guideLst>
        <p:guide orient="horz" pos="2949"/>
        <p:guide pos="222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viewProps" Target="viewProp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tags" Target="tags/tag1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60570F43-22C4-420F-B303-480DD5FB7269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3043BC65-0B42-492E-BAAE-EBF10AECE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3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eativecommons.org/licenses/by-nc-sa/3.0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eativecommons.org/licenses/by-nc-sa/3.0/" TargetMode="External"/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eativecommons.org/licenses/by-nc-sa/3.0/" TargetMode="External"/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eativecommons.org/licenses/by-nc-sa/3.0/" TargetMode="External"/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eativecommons.org/licenses/by-nc-sa/3.0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63209" indent="-293542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74168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43834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113501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83168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52836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522503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92169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695D67A7-D7B0-44EC-8F4C-FE26E80012E3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2405" name="Footer Placeholder 1"/>
          <p:cNvSpPr>
            <a:spLocks noGrp="1"/>
          </p:cNvSpPr>
          <p:nvPr>
            <p:ph type="ftr" sz="quarter" idx="4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63209" indent="-293542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74168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43834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113501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83168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52836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522503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92169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www.creativecommons.org/licenses/by-nc-sa/3.0/</a:t>
            </a:r>
            <a:endParaRPr lang="en-US" dirty="0">
              <a:solidFill>
                <a:srgbClr val="A69372"/>
              </a:solidFill>
            </a:endParaRPr>
          </a:p>
        </p:txBody>
      </p:sp>
      <p:sp>
        <p:nvSpPr>
          <p:cNvPr id="10" name="Slide Image Placeholder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Notes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636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21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5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2968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2968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7362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9186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8731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2511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00063" y="717550"/>
            <a:ext cx="3746500" cy="2809875"/>
          </a:xfrm>
        </p:spPr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/>
                </a:solidFill>
              </a:rPr>
              <a:t>©2012 Core Knowledge Foundation. This work is licensed under a Creative Commons  Attribution-NonCommercial-ShareAlike 3.0 Unported License.  www.creativecommons.org/licenses/by-nc-sa/3.0/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706483" y="235325"/>
            <a:ext cx="3068576" cy="467534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A49FF5FD-8044-4825-8367-BE49191DCC69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555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341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00063" y="717550"/>
            <a:ext cx="3746500" cy="2809875"/>
          </a:xfrm>
        </p:spPr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7886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2020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1941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8782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00063" y="717550"/>
            <a:ext cx="3746500" cy="2809875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7847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00063" y="717550"/>
            <a:ext cx="3746500" cy="2809875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5481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8743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00063" y="717550"/>
            <a:ext cx="3746500" cy="28098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/>
                </a:solidFill>
              </a:rPr>
              <a:t>©2012 Core Knowledge Foundation. This work is licensed under a Creative Commons Attribution-NonCommercial-ShareAlike 3.0 Unported License. www.creativecommons.org/licenses/by-nc-sa/3.0/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5"/>
          </p:nvPr>
        </p:nvSpPr>
        <p:spPr>
          <a:xfrm>
            <a:off x="706482" y="235320"/>
            <a:ext cx="3068576" cy="467534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/>
                </a:solidFill>
              </a:rPr>
              <a:t>Slide  </a:t>
            </a:r>
            <a:fld id="{77EF23CA-249B-4CEA-90F1-831D6BD6F03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8709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Notes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1028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Notes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9094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8" name="Slide Number Placeholder 9"/>
          <p:cNvSpPr txBox="1">
            <a:spLocks noGrp="1"/>
          </p:cNvSpPr>
          <p:nvPr/>
        </p:nvSpPr>
        <p:spPr bwMode="auto">
          <a:xfrm>
            <a:off x="4010040" y="8892447"/>
            <a:ext cx="3065502" cy="469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823" tIns="46912" rIns="93823" bIns="46912" anchor="b"/>
          <a:lstStyle/>
          <a:p>
            <a:pPr algn="r" defTabSz="929579" fontAlgn="base">
              <a:spcBef>
                <a:spcPct val="0"/>
              </a:spcBef>
              <a:spcAft>
                <a:spcPct val="0"/>
              </a:spcAft>
            </a:pPr>
            <a:fld id="{14248B24-3AD2-4CD7-B94C-CEA8CC1BF2BA}" type="slidenum">
              <a:rPr lang="en-US" sz="900" baseline="-25000">
                <a:solidFill>
                  <a:prstClr val="black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pPr algn="r" defTabSz="929579"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sz="900" baseline="-25000" dirty="0">
              <a:solidFill>
                <a:prstClr val="black"/>
              </a:solidFill>
              <a:latin typeface="Arial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©2012 Core Knowledge Foundation. This work is licensed under a Creative Commons Attribution-NonCommercial-ShareAlike 3.0 Unported License. www.creativecommons.org/licenses/by-nc-sa/3.0/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 </a:t>
            </a:r>
            <a:fld id="{25F46EFE-F6ED-4B61-80E9-654C24312660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Slide Image Placeholder 7"/>
          <p:cNvSpPr>
            <a:spLocks noGrp="1" noRot="1" noChangeAspect="1"/>
          </p:cNvSpPr>
          <p:nvPr>
            <p:ph type="sldImg"/>
          </p:nvPr>
        </p:nvSpPr>
        <p:spPr>
          <a:xfrm>
            <a:off x="500063" y="717550"/>
            <a:ext cx="3746500" cy="2809875"/>
          </a:xfrm>
        </p:spPr>
      </p:sp>
      <p:sp>
        <p:nvSpPr>
          <p:cNvPr id="4" name="Notes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334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5221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2147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322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00063" y="717550"/>
            <a:ext cx="3746500" cy="2809875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32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5453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0417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34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2779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35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597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32153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37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32153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32153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321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62988" indent="-29345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73828" indent="-23476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43361" indent="-23476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112892" indent="-23476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82423" indent="-23476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51954" indent="-23476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521485" indent="-23476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91016" indent="-23476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752B52CB-5CE3-4E9A-B120-5D078891266B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A69372"/>
                </a:solidFill>
              </a:rPr>
              <a:t>©2013 Core Knowledge Foundation. This work is licensed under a Creative Commons  Attribution-NonCommercial-ShareAlike 3.0 Unported License.  </a:t>
            </a:r>
            <a:r>
              <a:rPr lang="en-US" dirty="0" smtClean="0">
                <a:solidFill>
                  <a:srgbClr val="A69372"/>
                </a:solidFill>
                <a:hlinkClick r:id="rId3"/>
              </a:rPr>
              <a:t>www.creativecommons.org/licenses/by-nc-sa/3.0/</a:t>
            </a:r>
            <a:endParaRPr lang="en-US" dirty="0" smtClean="0">
              <a:solidFill>
                <a:srgbClr val="A69372"/>
              </a:solidFill>
            </a:endParaRPr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40910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40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30651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32974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42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5975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43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4253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44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64767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2376" indent="-2778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134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588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00426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4966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9504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3404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858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mtClean="0"/>
              <a:t>Slide </a:t>
            </a:r>
            <a:fld id="{C9C00D23-C833-4BF4-A928-37AD18609DD7}" type="slidenum">
              <a:rPr lang="en-US" altLang="en-US" smtClean="0"/>
              <a:pPr eaLnBrk="1" hangingPunct="1"/>
              <a:t>45</a:t>
            </a:fld>
            <a:endParaRPr lang="en-US" altLang="en-US" smtClean="0"/>
          </a:p>
        </p:txBody>
      </p:sp>
      <p:sp>
        <p:nvSpPr>
          <p:cNvPr id="47109" name="Slide Image Placeholder 6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31498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38189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38189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381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9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8893299"/>
            <a:ext cx="6533175" cy="468154"/>
          </a:xfrm>
        </p:spPr>
        <p:txBody>
          <a:bodyPr/>
          <a:lstStyle>
            <a:lvl1pPr marL="57042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1496" indent="-27749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09997" indent="-22199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3996" indent="-22199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997992" indent="-22199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1991" indent="-2219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5991" indent="-2219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29987" indent="-2219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3986" indent="-2219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©2012 Core Knowledge Foundation. This work is licensed under a Creative Commons Attribution-NonCommercial-ShareAlike 3.0 Unported License. </a:t>
            </a:r>
            <a:r>
              <a:rPr lang="en-US" dirty="0" smtClean="0">
                <a:solidFill>
                  <a:prstClr val="black"/>
                </a:solidFill>
                <a:hlinkClick r:id="rId3"/>
              </a:rPr>
              <a:t>www.creativecommons.org/licenses/by-nc-sa/3.0/</a:t>
            </a:r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917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51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38522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8893299"/>
            <a:ext cx="6533175" cy="468154"/>
          </a:xfrm>
        </p:spPr>
        <p:txBody>
          <a:bodyPr/>
          <a:lstStyle>
            <a:lvl1pPr marL="57042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1496" indent="-27749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09997" indent="-22199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3996" indent="-22199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997992" indent="-22199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1991" indent="-2219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5991" indent="-2219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29987" indent="-2219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3986" indent="-2219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©2012 Core Knowledge Foundation. This work is licensed under a Creative Commons Attribution-NonCommercial-ShareAlike 3.0 Unported License. </a:t>
            </a:r>
            <a:r>
              <a:rPr lang="en-US" dirty="0" smtClean="0">
                <a:solidFill>
                  <a:prstClr val="black"/>
                </a:solidFill>
                <a:hlinkClick r:id="rId3"/>
              </a:rPr>
              <a:t>www.creativecommons.org/licenses/by-nc-sa/3.0/</a:t>
            </a:r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28228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53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1374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8893299"/>
            <a:ext cx="6533175" cy="468154"/>
          </a:xfrm>
        </p:spPr>
        <p:txBody>
          <a:bodyPr/>
          <a:lstStyle>
            <a:lvl1pPr marL="57042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1496" indent="-27749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09997" indent="-22199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3996" indent="-22199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997992" indent="-22199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1991" indent="-2219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5991" indent="-2219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29987" indent="-2219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3986" indent="-2219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©2012 Core Knowledge Foundation. This work is licensed under a Creative Commons Attribution-NonCommercial-ShareAlike 3.0 Unported License. </a:t>
            </a:r>
            <a:r>
              <a:rPr lang="en-US" dirty="0" smtClean="0">
                <a:solidFill>
                  <a:prstClr val="black"/>
                </a:solidFill>
                <a:hlinkClick r:id="rId3"/>
              </a:rPr>
              <a:t>www.creativecommons.org/licenses/by-nc-sa/3.0/</a:t>
            </a:r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30569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55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59948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56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75947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57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10203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38189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2376" indent="-2778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134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588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00426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4966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9504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3404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858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mtClean="0"/>
              <a:t>Slide </a:t>
            </a:r>
            <a:fld id="{44BD5A43-3923-482B-9801-5F7EA99E5D4B}" type="slidenum">
              <a:rPr lang="en-US" altLang="en-US" smtClean="0"/>
              <a:pPr eaLnBrk="1" hangingPunct="1"/>
              <a:t>59</a:t>
            </a:fld>
            <a:endParaRPr lang="en-US" altLang="en-US" smtClean="0"/>
          </a:p>
        </p:txBody>
      </p:sp>
      <p:sp>
        <p:nvSpPr>
          <p:cNvPr id="50180" name="Slide Image Placeholder 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4748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16626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11649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2376" indent="-2778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134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588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00426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4966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9504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3404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858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mtClean="0"/>
              <a:t>Slide </a:t>
            </a:r>
            <a:fld id="{A80E11A7-380C-4C1B-9017-D836EB4C9508}" type="slidenum">
              <a:rPr lang="en-US" altLang="en-US" smtClean="0"/>
              <a:pPr eaLnBrk="1" hangingPunct="1"/>
              <a:t>62</a:t>
            </a:fld>
            <a:endParaRPr lang="en-US" altLang="en-US" smtClean="0"/>
          </a:p>
        </p:txBody>
      </p:sp>
      <p:sp>
        <p:nvSpPr>
          <p:cNvPr id="51205" name="Slide Image Placeholder 4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2376" indent="-2778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134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588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00426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4966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9504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3404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858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mtClean="0"/>
              <a:t>Slide </a:t>
            </a:r>
            <a:fld id="{8F5FAA45-B1A7-422B-8451-9C338FAB8994}" type="slidenum">
              <a:rPr lang="en-US" altLang="en-US" smtClean="0"/>
              <a:pPr eaLnBrk="1" hangingPunct="1"/>
              <a:t>63</a:t>
            </a:fld>
            <a:endParaRPr lang="en-US" altLang="en-US" smtClean="0"/>
          </a:p>
        </p:txBody>
      </p:sp>
      <p:sp>
        <p:nvSpPr>
          <p:cNvPr id="53253" name="Slide Image Placeholder 6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2376" indent="-2778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134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588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00426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4966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9504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3404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858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mtClean="0"/>
              <a:t>Slide </a:t>
            </a:r>
            <a:fld id="{39393BA1-CF21-4D42-A7C4-200C31DE36A4}" type="slidenum">
              <a:rPr lang="en-US" altLang="en-US" smtClean="0"/>
              <a:pPr eaLnBrk="1" hangingPunct="1"/>
              <a:t>64</a:t>
            </a:fld>
            <a:endParaRPr lang="en-US" altLang="en-US" smtClean="0"/>
          </a:p>
        </p:txBody>
      </p:sp>
      <p:sp>
        <p:nvSpPr>
          <p:cNvPr id="55301" name="Slide Image Placeholder 4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2376" indent="-2778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134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588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00426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4966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9504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3404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858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mtClean="0"/>
              <a:t>Slide </a:t>
            </a:r>
            <a:fld id="{0C43E0F7-EC08-4FB2-8874-3470C82E5CAF}" type="slidenum">
              <a:rPr lang="en-US" altLang="en-US" smtClean="0"/>
              <a:pPr/>
              <a:t>65</a:t>
            </a:fld>
            <a:endParaRPr lang="en-US" altLang="en-US" smtClean="0"/>
          </a:p>
        </p:txBody>
      </p:sp>
      <p:sp>
        <p:nvSpPr>
          <p:cNvPr id="57349" name="Slide Image Placeholder 4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2376" indent="-2778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134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588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00426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4966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9504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3404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858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mtClean="0"/>
              <a:t>Slide </a:t>
            </a:r>
            <a:fld id="{26C71940-E0DE-4E48-A220-5EFA73A3F6F1}" type="slidenum">
              <a:rPr lang="en-US" altLang="en-US" smtClean="0"/>
              <a:pPr eaLnBrk="1" hangingPunct="1"/>
              <a:t>66</a:t>
            </a:fld>
            <a:endParaRPr lang="en-US" altLang="en-US" smtClean="0"/>
          </a:p>
        </p:txBody>
      </p:sp>
      <p:sp>
        <p:nvSpPr>
          <p:cNvPr id="59396" name="Slide Image Placeholder 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2376" indent="-2778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134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588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00426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4966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9504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3404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858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mtClean="0"/>
              <a:t>Slide </a:t>
            </a:r>
            <a:fld id="{93C0848A-7ECB-4CAF-8D70-F8E46B27F7A3}" type="slidenum">
              <a:rPr lang="en-US" altLang="en-US" smtClean="0"/>
              <a:pPr/>
              <a:t>67</a:t>
            </a:fld>
            <a:endParaRPr lang="en-US" altLang="en-US" smtClean="0"/>
          </a:p>
        </p:txBody>
      </p:sp>
      <p:sp>
        <p:nvSpPr>
          <p:cNvPr id="61445" name="Slide Image Placeholder 4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2376" indent="-2778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134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588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00426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4966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9504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3404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858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mtClean="0"/>
              <a:t>Slide </a:t>
            </a:r>
            <a:fld id="{CB33897D-658E-43C8-9FE7-DBA52E2BD819}" type="slidenum">
              <a:rPr lang="en-US" altLang="en-US" smtClean="0"/>
              <a:pPr/>
              <a:t>68</a:t>
            </a:fld>
            <a:endParaRPr lang="en-US" altLang="en-US" smtClean="0"/>
          </a:p>
        </p:txBody>
      </p:sp>
      <p:sp>
        <p:nvSpPr>
          <p:cNvPr id="62469" name="Slide Image Placeholder 4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2376" indent="-2778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134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588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00426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4966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9504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3404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858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mtClean="0"/>
              <a:t>Slide </a:t>
            </a:r>
            <a:fld id="{36B4C728-7B18-4946-A66E-11797CC3A4E8}" type="slidenum">
              <a:rPr lang="en-US" altLang="en-US" smtClean="0"/>
              <a:pPr eaLnBrk="1" hangingPunct="1"/>
              <a:t>69</a:t>
            </a:fld>
            <a:endParaRPr lang="en-US" altLang="en-US" smtClean="0"/>
          </a:p>
        </p:txBody>
      </p:sp>
      <p:sp>
        <p:nvSpPr>
          <p:cNvPr id="64517" name="Slide Image Placeholder 4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00063" y="717550"/>
            <a:ext cx="3746500" cy="2809875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C1E2CE-9E03-9840-B27C-92454A030B80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61750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22376" indent="-2778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1134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55887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00426" indent="-222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44966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889504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3404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778583" indent="-222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mtClean="0"/>
              <a:t>Slide </a:t>
            </a:r>
            <a:fld id="{27C148E6-5FF5-4281-B54F-EC00753E77C5}" type="slidenum">
              <a:rPr lang="en-US" altLang="en-US" smtClean="0"/>
              <a:pPr/>
              <a:t>70</a:t>
            </a:fld>
            <a:endParaRPr lang="en-US" altLang="en-US" smtClean="0"/>
          </a:p>
        </p:txBody>
      </p:sp>
      <p:sp>
        <p:nvSpPr>
          <p:cNvPr id="65541" name="Slide Image Placeholder 4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5796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21078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5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52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75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660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/>
                </a:solidFill>
              </a:rPr>
              <a:t>©2012 Core Knowledge Foundation. This work is licensed under a Creative Commons  Attribution-NonCommercial-ShareAlike 3.0 Unported License.  </a:t>
            </a:r>
            <a:r>
              <a:rPr lang="en-US" dirty="0" smtClean="0">
                <a:solidFill>
                  <a:prstClr val="black"/>
                </a:solidFill>
                <a:hlinkClick r:id="rId3"/>
              </a:rPr>
              <a:t>www.creativecommons.org/licenses/by-nc-sa/3.0/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76D0-D157-4D2D-A91A-5763541FCB2C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24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106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650" y="457200"/>
            <a:ext cx="1011699" cy="76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486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A0631-19FF-4D01-A2A9-6053B12C2434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669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20000" y="6477000"/>
            <a:ext cx="15240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CA2B5-AC20-4C47-AECF-098EBBFE85AA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678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0F97E-1154-4462-BA42-F38C3B877D16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632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5D98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553200"/>
            <a:ext cx="9144000" cy="3048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www.coreknowledge.org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ABDC5-7142-4242-89BB-AB08B8F2E658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168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650" y="457200"/>
            <a:ext cx="1011699" cy="76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351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219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970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E495D-E681-4BF3-B083-579AAEC03DF2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000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20000" y="6477000"/>
            <a:ext cx="15240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CCEF7-986C-44BB-B2F9-87C56DA104FB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835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EA046-2CF6-4856-8EB2-B18BF3DE1D06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510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044A0-1873-43CA-BEFE-6A8A4D3889CC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37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457200"/>
            <a:ext cx="1011238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90160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270D47-1600-4476-8B1D-4C464AE35CAF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4244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EED4B5-4C4E-491F-A9C8-571BA07C8FE2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2326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3BEC37-56D8-465F-8F35-7FF8F1F3BAE4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5386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8DB612-FC62-4E50-BFC7-58999444A1C5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0951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457200"/>
            <a:ext cx="1011238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9482679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52A21-DA16-4A72-82EE-C9164E14B903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674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6E358-5BBE-4EE1-946C-3347AE90F65E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4700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192F32-8D4D-4F9D-ADE4-323AD88C8925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722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B3C10-05E3-4EE8-BA22-661473373063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572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CB493-C3DD-4704-A7D7-8190A24DDADE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911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A0631-19FF-4D01-A2A9-6053B12C2434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05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20000" y="6477000"/>
            <a:ext cx="15240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CA2B5-AC20-4C47-AECF-098EBBFE85AA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863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0F97E-1154-4462-BA42-F38C3B877D16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316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650" y="457200"/>
            <a:ext cx="1011699" cy="76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11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044A0-1873-43CA-BEFE-6A8A4D3889CC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903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CB493-C3DD-4704-A7D7-8190A24DDADE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33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hyperlink" Target="http://www.creativecommons.org/licenses/by-nc-sa/3.0/" TargetMode="Externa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1.xml"/><Relationship Id="rId10" Type="http://schemas.openxmlformats.org/officeDocument/2006/relationships/hyperlink" Target="http://www.creativecommons.org/licenses/by-nc-sa/3.0/" TargetMode="Externa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8.xml"/><Relationship Id="rId10" Type="http://schemas.openxmlformats.org/officeDocument/2006/relationships/hyperlink" Target="http://www.creativecommons.org/licenses/by-nc-sa/3.0/" TargetMode="External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3.xml"/><Relationship Id="rId9" Type="http://schemas.openxmlformats.org/officeDocument/2006/relationships/hyperlink" Target="http://www.creativecommons.org/licenses/by-nc-sa/3.0/" TargetMode="Externa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8.xml"/><Relationship Id="rId9" Type="http://schemas.openxmlformats.org/officeDocument/2006/relationships/hyperlink" Target="http://www.creativecommons.org/licenses/by-nc-sa/3.0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95BA57-3F9A-4EEE-A64D-6BBD78F8D45F}" type="slidenum">
              <a:rPr lang="en-US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95600" y="6412468"/>
            <a:ext cx="533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FFFFFF"/>
                </a:solidFill>
              </a:rPr>
              <a:t>© 2014 Core Knowledge Foundation. This work is licensed under a Creative Commons  Attribution-</a:t>
            </a:r>
            <a:r>
              <a:rPr lang="en-US" sz="900" dirty="0" err="1">
                <a:solidFill>
                  <a:srgbClr val="FFFFFF"/>
                </a:solidFill>
              </a:rPr>
              <a:t>NonCommercial</a:t>
            </a:r>
            <a:r>
              <a:rPr lang="en-US" sz="900" dirty="0">
                <a:solidFill>
                  <a:srgbClr val="FFFFFF"/>
                </a:solidFill>
              </a:rPr>
              <a:t>-</a:t>
            </a:r>
            <a:r>
              <a:rPr lang="en-US" sz="900" dirty="0" err="1">
                <a:solidFill>
                  <a:srgbClr val="FFFFFF"/>
                </a:solidFill>
              </a:rPr>
              <a:t>ShareAlike</a:t>
            </a:r>
            <a:r>
              <a:rPr lang="en-US" sz="900" dirty="0">
                <a:solidFill>
                  <a:srgbClr val="FFFFFF"/>
                </a:solidFill>
              </a:rPr>
              <a:t> 3.0 </a:t>
            </a:r>
            <a:r>
              <a:rPr lang="en-US" sz="900" dirty="0" err="1">
                <a:solidFill>
                  <a:srgbClr val="FFFFFF"/>
                </a:solidFill>
              </a:rPr>
              <a:t>Unported</a:t>
            </a:r>
            <a:r>
              <a:rPr lang="en-US" sz="900" dirty="0">
                <a:solidFill>
                  <a:srgbClr val="FFFFFF"/>
                </a:solidFill>
              </a:rPr>
              <a:t> License.  </a:t>
            </a:r>
            <a:r>
              <a:rPr lang="en-US" sz="900" dirty="0">
                <a:solidFill>
                  <a:srgbClr val="FFFFFF"/>
                </a:solidFill>
                <a:hlinkClick r:id="rId10"/>
              </a:rPr>
              <a:t>www.creativecommons.org/licenses/by-nc-sa/3.0/</a:t>
            </a:r>
            <a:endParaRPr lang="en-US" sz="900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412992"/>
            <a:ext cx="484688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202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95BA57-3F9A-4EEE-A64D-6BBD78F8D45F}" type="slidenum">
              <a:rPr lang="en-US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95600" y="6412468"/>
            <a:ext cx="533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FFFFFF"/>
                </a:solidFill>
              </a:rPr>
              <a:t>© 2014 Core Knowledge Foundation. This work is licensed under a Creative Commons  Attribution-</a:t>
            </a:r>
            <a:r>
              <a:rPr lang="en-US" sz="900" dirty="0" err="1">
                <a:solidFill>
                  <a:srgbClr val="FFFFFF"/>
                </a:solidFill>
              </a:rPr>
              <a:t>NonCommercial</a:t>
            </a:r>
            <a:r>
              <a:rPr lang="en-US" sz="900" dirty="0">
                <a:solidFill>
                  <a:srgbClr val="FFFFFF"/>
                </a:solidFill>
              </a:rPr>
              <a:t>-</a:t>
            </a:r>
            <a:r>
              <a:rPr lang="en-US" sz="900" dirty="0" err="1">
                <a:solidFill>
                  <a:srgbClr val="FFFFFF"/>
                </a:solidFill>
              </a:rPr>
              <a:t>ShareAlike</a:t>
            </a:r>
            <a:r>
              <a:rPr lang="en-US" sz="900" dirty="0">
                <a:solidFill>
                  <a:srgbClr val="FFFFFF"/>
                </a:solidFill>
              </a:rPr>
              <a:t> 3.0 </a:t>
            </a:r>
            <a:r>
              <a:rPr lang="en-US" sz="900" dirty="0" err="1">
                <a:solidFill>
                  <a:srgbClr val="FFFFFF"/>
                </a:solidFill>
              </a:rPr>
              <a:t>Unported</a:t>
            </a:r>
            <a:r>
              <a:rPr lang="en-US" sz="900" dirty="0">
                <a:solidFill>
                  <a:srgbClr val="FFFFFF"/>
                </a:solidFill>
              </a:rPr>
              <a:t> License.  </a:t>
            </a:r>
            <a:r>
              <a:rPr lang="en-US" sz="900" dirty="0">
                <a:solidFill>
                  <a:srgbClr val="FFFFFF"/>
                </a:solidFill>
                <a:hlinkClick r:id="rId10"/>
              </a:rPr>
              <a:t>www.creativecommons.org/licenses/by-nc-sa/3.0/</a:t>
            </a:r>
            <a:endParaRPr lang="en-US" sz="900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412992"/>
            <a:ext cx="484688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2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58B171-DCF1-4F9E-AD6F-A124255111FE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02280" y="6412468"/>
            <a:ext cx="533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/>
            <a:r>
              <a:rPr lang="en-US" sz="900" dirty="0">
                <a:solidFill>
                  <a:srgbClr val="FFFFFF"/>
                </a:solidFill>
              </a:rPr>
              <a:t>© 2014 Core Knowledge Foundation. This work is licensed under a Creative Commons  Attribution-</a:t>
            </a:r>
            <a:r>
              <a:rPr lang="en-US" sz="900" dirty="0" err="1">
                <a:solidFill>
                  <a:srgbClr val="FFFFFF"/>
                </a:solidFill>
              </a:rPr>
              <a:t>NonCommercial</a:t>
            </a:r>
            <a:r>
              <a:rPr lang="en-US" sz="900" dirty="0">
                <a:solidFill>
                  <a:srgbClr val="FFFFFF"/>
                </a:solidFill>
              </a:rPr>
              <a:t>-</a:t>
            </a:r>
            <a:r>
              <a:rPr lang="en-US" sz="900" dirty="0" err="1">
                <a:solidFill>
                  <a:srgbClr val="FFFFFF"/>
                </a:solidFill>
              </a:rPr>
              <a:t>ShareAlike</a:t>
            </a:r>
            <a:r>
              <a:rPr lang="en-US" sz="900" dirty="0">
                <a:solidFill>
                  <a:srgbClr val="FFFFFF"/>
                </a:solidFill>
              </a:rPr>
              <a:t> 3.0 </a:t>
            </a:r>
            <a:r>
              <a:rPr lang="en-US" sz="900" dirty="0" err="1">
                <a:solidFill>
                  <a:srgbClr val="FFFFFF"/>
                </a:solidFill>
              </a:rPr>
              <a:t>Unported</a:t>
            </a:r>
            <a:r>
              <a:rPr lang="en-US" sz="900" dirty="0">
                <a:solidFill>
                  <a:srgbClr val="FFFFFF"/>
                </a:solidFill>
              </a:rPr>
              <a:t> License.  </a:t>
            </a:r>
            <a:r>
              <a:rPr lang="en-US" sz="900" dirty="0">
                <a:solidFill>
                  <a:srgbClr val="FFFFFF"/>
                </a:solidFill>
                <a:hlinkClick r:id="rId10"/>
              </a:rPr>
              <a:t>www.creativecommons.org/licenses/by-nc-sa/3.0/</a:t>
            </a:r>
            <a:endParaRPr lang="en-US" sz="900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412992"/>
            <a:ext cx="484688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81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bg1"/>
                </a:solidFill>
                <a:latin typeface="+mj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DE887C71-338E-47B1-95C3-6C5569419767}" type="slidenum">
              <a:rPr lang="en-US" alt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1"/>
          <p:cNvSpPr>
            <a:spLocks noChangeArrowheads="1"/>
          </p:cNvSpPr>
          <p:nvPr/>
        </p:nvSpPr>
        <p:spPr bwMode="auto">
          <a:xfrm>
            <a:off x="3001963" y="6411913"/>
            <a:ext cx="533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900">
                <a:solidFill>
                  <a:srgbClr val="FFFFFF"/>
                </a:solidFill>
              </a:rPr>
              <a:t>© 2014 Core Knowledge Foundation. This work is licensed under a Creative Commons  Attribution-NonCommercial-ShareAlike 3.0 Unported License.  </a:t>
            </a:r>
            <a:r>
              <a:rPr lang="en-US" altLang="en-US" sz="900">
                <a:solidFill>
                  <a:srgbClr val="FFFFFF"/>
                </a:solidFill>
                <a:hlinkClick r:id="rId9"/>
              </a:rPr>
              <a:t>www.creativecommons.org/licenses/by-nc-sa/3.0/</a:t>
            </a:r>
            <a:endParaRPr lang="en-US" altLang="en-US" sz="900">
              <a:solidFill>
                <a:srgbClr val="FFFFFF"/>
              </a:solidFill>
            </a:endParaRPr>
          </a:p>
        </p:txBody>
      </p:sp>
      <p:pic>
        <p:nvPicPr>
          <p:cNvPr id="2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413500"/>
            <a:ext cx="4841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3530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65F294-D01D-4792-972D-709345206460}" type="slidenum">
              <a:rPr lang="en-US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1"/>
          <p:cNvSpPr>
            <a:spLocks noChangeArrowheads="1"/>
          </p:cNvSpPr>
          <p:nvPr/>
        </p:nvSpPr>
        <p:spPr bwMode="auto">
          <a:xfrm>
            <a:off x="3001963" y="6411913"/>
            <a:ext cx="533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>
                <a:solidFill>
                  <a:srgbClr val="FFFFFF"/>
                </a:solidFill>
              </a:rPr>
              <a:t>© 2014 Core Knowledge Foundation. This work is licensed under a Creative Commons  Attribution-NonCommercial-ShareAlike 3.0 Unported License.  </a:t>
            </a:r>
            <a:r>
              <a:rPr lang="en-US" altLang="en-US" sz="900">
                <a:solidFill>
                  <a:srgbClr val="FFFFFF"/>
                </a:solidFill>
                <a:hlinkClick r:id="rId9"/>
              </a:rPr>
              <a:t>www.creativecommons.org/licenses/by-nc-sa/3.0/</a:t>
            </a:r>
            <a:endParaRPr lang="en-US" altLang="en-US" sz="900">
              <a:solidFill>
                <a:srgbClr val="FFFFFF"/>
              </a:solidFill>
            </a:endParaRPr>
          </a:p>
        </p:txBody>
      </p:sp>
      <p:pic>
        <p:nvPicPr>
          <p:cNvPr id="2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413500"/>
            <a:ext cx="4841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686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eaLnBrk="0" fontAlgn="base" hangingPunct="0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3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hyperlink" Target="https://vimeo.com/coreknowledge/review/98066766/6872a44a2b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hyperlink" Target="https://vimeo.com/coreknowledge/review/98066766/6872a44a2b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hyperlink" Target="https://vimeo.com/coreknowledge/review/98066766/6872a44a2b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vimeo.com/coreknowledge/review/98137902/3f076e777f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4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6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Creative Commons Licensing</a:t>
            </a:r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457200" y="1231900"/>
            <a:ext cx="82296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sz="1600" dirty="0" smtClean="0"/>
              <a:t>You are free:</a:t>
            </a:r>
          </a:p>
          <a:p>
            <a:pPr marL="0" indent="0"/>
            <a:r>
              <a:rPr lang="en-US" sz="1600" dirty="0" smtClean="0"/>
              <a:t>to Share — to copy, distribute and transmit the work </a:t>
            </a:r>
          </a:p>
          <a:p>
            <a:pPr marL="0" indent="0"/>
            <a:r>
              <a:rPr lang="en-US" sz="1600" dirty="0" smtClean="0"/>
              <a:t>to Remix — to adapt the work </a:t>
            </a:r>
          </a:p>
          <a:p>
            <a:pPr marL="0" indent="0">
              <a:buFontTx/>
              <a:buNone/>
            </a:pPr>
            <a:r>
              <a:rPr lang="en-US" sz="1600" dirty="0" smtClean="0"/>
              <a:t>Under the following conditions:</a:t>
            </a:r>
          </a:p>
          <a:p>
            <a:pPr marL="0" indent="0"/>
            <a:r>
              <a:rPr lang="en-US" sz="1600" dirty="0" smtClean="0"/>
              <a:t>Attribution — You must attribute the work in the following manner:</a:t>
            </a:r>
          </a:p>
          <a:p>
            <a:pPr lvl="1"/>
            <a:r>
              <a:rPr lang="en-US" sz="1200" dirty="0" smtClean="0"/>
              <a:t>This work is based on an original work of the Core Knowledge® Foundation made available through licensing under a Creative Commons  Attribution-NonCommercial-ShareAlike 3.0 Unported License.  This does not in any way imply that the Core Knowledge Foundation endorses this work.</a:t>
            </a:r>
          </a:p>
          <a:p>
            <a:pPr marL="0" indent="0"/>
            <a:r>
              <a:rPr lang="en-US" sz="1600" dirty="0" smtClean="0"/>
              <a:t>Noncommercial — You may not use this work for commercial purposes.</a:t>
            </a:r>
          </a:p>
          <a:p>
            <a:pPr marL="0" indent="0"/>
            <a:r>
              <a:rPr lang="en-US" sz="1600" dirty="0" smtClean="0"/>
              <a:t>Share Alike — If you alter, transform, or build upon this work, you may distribute the resulting work only under the same or similar license to this one. </a:t>
            </a:r>
          </a:p>
          <a:p>
            <a:pPr marL="0" indent="0">
              <a:buFontTx/>
              <a:buNone/>
            </a:pPr>
            <a:r>
              <a:rPr lang="en-US" sz="1600" dirty="0" smtClean="0"/>
              <a:t>With the understanding that: </a:t>
            </a:r>
          </a:p>
          <a:p>
            <a:pPr marL="0" indent="0"/>
            <a:r>
              <a:rPr lang="en-US" sz="1600" dirty="0" smtClean="0"/>
              <a:t>For any reuse or distribution, you must make clear to others the license terms of this work. The best way to do this is with a link to this web page: </a:t>
            </a:r>
            <a:r>
              <a:rPr lang="en-US" sz="1600" dirty="0" smtClean="0">
                <a:hlinkClick r:id="rId3"/>
              </a:rPr>
              <a:t>http://creativecommons.org/licenses/by-nc-sa/3.0/</a:t>
            </a:r>
            <a:r>
              <a:rPr lang="en-US" sz="1600" dirty="0" smtClean="0"/>
              <a:t>  </a:t>
            </a:r>
          </a:p>
          <a:p>
            <a:pPr marL="0" indent="0"/>
            <a:endParaRPr lang="en-US" sz="2000" dirty="0" smtClean="0"/>
          </a:p>
        </p:txBody>
      </p:sp>
      <p:sp>
        <p:nvSpPr>
          <p:cNvPr id="48133" name="Rectangle 8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EE48750-DE90-43DC-BCBD-D5C3986B2EA9}" type="slidenum">
              <a:rPr lang="en-US" smtClean="0">
                <a:solidFill>
                  <a:srgbClr val="FFFFFF"/>
                </a:solidFill>
                <a:latin typeface="CartoGothic Std" pitchFamily="34" charset="0"/>
              </a:rPr>
              <a:pPr eaLnBrk="1" hangingPunct="1"/>
              <a:t>1</a:t>
            </a:fld>
            <a:endParaRPr lang="en-US" dirty="0" smtClean="0">
              <a:solidFill>
                <a:srgbClr val="FFFFFF"/>
              </a:solidFill>
              <a:latin typeface="CartoGothic Std" pitchFamily="34" charset="0"/>
            </a:endParaRPr>
          </a:p>
        </p:txBody>
      </p:sp>
      <p:pic>
        <p:nvPicPr>
          <p:cNvPr id="48132" name="Picture 4" descr="by-nc-s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1704975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501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Sharing our Findings:</a:t>
            </a:r>
            <a:br>
              <a:rPr lang="en-US" dirty="0" smtClean="0"/>
            </a:br>
            <a:r>
              <a:rPr lang="en-US" dirty="0" smtClean="0"/>
              <a:t>Core Vocabulary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094328" y="1600200"/>
            <a:ext cx="4592471" cy="452596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i</a:t>
            </a:r>
            <a:r>
              <a:rPr lang="en-US" dirty="0" smtClean="0"/>
              <a:t>ncludes words explicitly highlighted in read-aloud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drawing connections among words 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building these words into extensions &amp; conversations</a:t>
            </a:r>
            <a:endParaRPr lang="en-US" dirty="0"/>
          </a:p>
          <a:p>
            <a:pPr marL="0" indent="0"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What else did you notice?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10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873616"/>
            <a:ext cx="2204722" cy="2810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Content Placeholder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329" y="3315896"/>
            <a:ext cx="2201376" cy="281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79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671" y="4092979"/>
            <a:ext cx="2381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0806" y="1600200"/>
            <a:ext cx="4455994" cy="4525963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r>
              <a:rPr lang="en-US" dirty="0" smtClean="0"/>
              <a:t>Indicates: </a:t>
            </a:r>
            <a:endParaRPr lang="en-US" dirty="0"/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number of instructional days 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>
                <a:solidFill>
                  <a:srgbClr val="990000"/>
                </a:solidFill>
              </a:rPr>
              <a:t>(</a:t>
            </a:r>
            <a:r>
              <a:rPr lang="en-US" sz="2400" dirty="0" smtClean="0">
                <a:solidFill>
                  <a:srgbClr val="990000"/>
                </a:solidFill>
              </a:rPr>
              <a:t>#</a:t>
            </a:r>
            <a:r>
              <a:rPr lang="en-US" dirty="0" smtClean="0">
                <a:solidFill>
                  <a:srgbClr val="990000"/>
                </a:solidFill>
              </a:rPr>
              <a:t>)</a:t>
            </a:r>
            <a:r>
              <a:rPr lang="en-US" dirty="0" smtClean="0"/>
              <a:t>lessons that require prior preparation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>
                <a:solidFill>
                  <a:srgbClr val="990000"/>
                </a:solidFill>
              </a:rPr>
              <a:t>( )</a:t>
            </a:r>
            <a:r>
              <a:rPr lang="en-US" dirty="0" smtClean="0"/>
              <a:t>lessons that include Student Performance Task Assessments </a:t>
            </a:r>
            <a:r>
              <a:rPr lang="en-US" sz="2400" dirty="0" smtClean="0"/>
              <a:t>(SPTA)</a:t>
            </a:r>
            <a:endParaRPr lang="en-US" sz="2400" dirty="0"/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What </a:t>
            </a:r>
            <a:r>
              <a:rPr lang="en-US" dirty="0" smtClean="0">
                <a:solidFill>
                  <a:schemeClr val="tx1"/>
                </a:solidFill>
              </a:rPr>
              <a:t>else did </a:t>
            </a:r>
            <a:r>
              <a:rPr lang="en-US" dirty="0">
                <a:solidFill>
                  <a:schemeClr val="tx1"/>
                </a:solidFill>
              </a:rPr>
              <a:t>you notice?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Sharing our Findings:</a:t>
            </a:r>
            <a:br>
              <a:rPr lang="en-US" sz="3200" dirty="0"/>
            </a:br>
            <a:r>
              <a:rPr lang="en-US" sz="3200" dirty="0"/>
              <a:t>Day-by-Day Pacing Calendar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11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Content Placeholder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740" y="1603745"/>
            <a:ext cx="4047460" cy="397819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3977640" y="1752600"/>
            <a:ext cx="228600" cy="152400"/>
          </a:xfrm>
          <a:prstGeom prst="straightConnector1">
            <a:avLst/>
          </a:prstGeom>
          <a:ln>
            <a:solidFill>
              <a:srgbClr val="99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554356" y="4080908"/>
            <a:ext cx="228599" cy="228600"/>
          </a:xfrm>
          <a:prstGeom prst="straightConnector1">
            <a:avLst/>
          </a:prstGeom>
          <a:ln>
            <a:solidFill>
              <a:srgbClr val="99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001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Sharing our Findings: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Recommended </a:t>
            </a:r>
            <a:r>
              <a:rPr lang="en-US" sz="3200" dirty="0"/>
              <a:t>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6215" y="1600200"/>
            <a:ext cx="4510585" cy="4525963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r>
              <a:rPr lang="en-US" dirty="0"/>
              <a:t>Includes: 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materials for extension &amp; reinforcement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optional trade book lists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domain aligned resources</a:t>
            </a:r>
            <a:endParaRPr lang="en-US" dirty="0"/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What else did you notice?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12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699748">
            <a:off x="331302" y="1870529"/>
            <a:ext cx="2413050" cy="246550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ontent Placeholder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9237">
            <a:off x="1558996" y="3517885"/>
            <a:ext cx="2243238" cy="246760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3605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Sharing our Findings: </a:t>
            </a:r>
            <a:br>
              <a:rPr lang="en-US" sz="3200" dirty="0"/>
            </a:br>
            <a:r>
              <a:rPr lang="en-US" sz="3200" dirty="0" smtClean="0"/>
              <a:t>Parent Take Home Letters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6090" y="1600200"/>
            <a:ext cx="4660710" cy="4525963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r>
              <a:rPr lang="en-US" dirty="0"/>
              <a:t>Includes: 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b="0" dirty="0"/>
              <a:t>take home letters introduce the family to the domain content and </a:t>
            </a:r>
            <a:r>
              <a:rPr lang="en-US" b="0" dirty="0" smtClean="0"/>
              <a:t>vocabulary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b="0" dirty="0" smtClean="0"/>
              <a:t>trade books lists, website/resources lists, &amp; ideas </a:t>
            </a:r>
            <a:r>
              <a:rPr lang="en-US" b="0" dirty="0"/>
              <a:t>on </a:t>
            </a:r>
            <a:r>
              <a:rPr lang="en-US" b="0" dirty="0" smtClean="0"/>
              <a:t>supporting </a:t>
            </a:r>
            <a:r>
              <a:rPr lang="en-US" b="0" dirty="0"/>
              <a:t>the learning at </a:t>
            </a:r>
            <a:r>
              <a:rPr lang="en-US" b="0" dirty="0" smtClean="0"/>
              <a:t>home</a:t>
            </a:r>
            <a:endParaRPr lang="en-US" dirty="0"/>
          </a:p>
          <a:p>
            <a:pPr marL="0" indent="0"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What else did you notice?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13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62" y="1668016"/>
            <a:ext cx="1619385" cy="2072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Content Placeholder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0654" y="2499521"/>
            <a:ext cx="1815335" cy="232253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899" y="3428777"/>
            <a:ext cx="1725405" cy="22130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21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Sharing our Findings: </a:t>
            </a:r>
            <a:br>
              <a:rPr lang="en-US" sz="3600" dirty="0"/>
            </a:br>
            <a:r>
              <a:rPr lang="en-US" sz="3600" dirty="0"/>
              <a:t>Domain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7976" y="1600200"/>
            <a:ext cx="4731224" cy="4525963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r>
              <a:rPr lang="en-US" sz="2400" dirty="0" smtClean="0"/>
              <a:t>Assesses: </a:t>
            </a:r>
            <a:endParaRPr lang="en-US" sz="2400" dirty="0"/>
          </a:p>
          <a:p>
            <a:r>
              <a:rPr lang="en-US" sz="2400" dirty="0" smtClean="0"/>
              <a:t>Core Content</a:t>
            </a:r>
            <a:endParaRPr lang="en-US" sz="2400" dirty="0"/>
          </a:p>
          <a:p>
            <a:r>
              <a:rPr lang="en-US" sz="2400" dirty="0"/>
              <a:t>Domain </a:t>
            </a:r>
            <a:r>
              <a:rPr lang="en-US" sz="2400" dirty="0" smtClean="0"/>
              <a:t>Vocabulary</a:t>
            </a:r>
            <a:endParaRPr lang="en-US" sz="2400" dirty="0"/>
          </a:p>
          <a:p>
            <a:pPr>
              <a:spcAft>
                <a:spcPts val="600"/>
              </a:spcAft>
            </a:pPr>
            <a:r>
              <a:rPr lang="en-US" sz="2400" dirty="0"/>
              <a:t>Academic </a:t>
            </a:r>
            <a:r>
              <a:rPr lang="en-US" sz="2400" dirty="0" smtClean="0"/>
              <a:t>Vocabulary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 dirty="0" smtClean="0"/>
              <a:t>Tens Charts</a:t>
            </a:r>
          </a:p>
          <a:p>
            <a:r>
              <a:rPr lang="en-US" sz="2400" dirty="0" smtClean="0">
                <a:solidFill>
                  <a:srgbClr val="990000"/>
                </a:solidFill>
              </a:rPr>
              <a:t>Recording Chart- </a:t>
            </a:r>
            <a:r>
              <a:rPr lang="en-US" sz="2400" dirty="0" smtClean="0"/>
              <a:t>collect data</a:t>
            </a:r>
          </a:p>
          <a:p>
            <a:r>
              <a:rPr lang="en-US" sz="2400" dirty="0" smtClean="0">
                <a:solidFill>
                  <a:srgbClr val="990000"/>
                </a:solidFill>
              </a:rPr>
              <a:t>Conversion Chart </a:t>
            </a:r>
            <a:r>
              <a:rPr lang="en-US" sz="2400" dirty="0" smtClean="0"/>
              <a:t>– convert raw score to Tens score</a:t>
            </a:r>
            <a:endParaRPr lang="en-US" sz="2400" dirty="0"/>
          </a:p>
          <a:p>
            <a:pPr marL="0" indent="0"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sz="2400" dirty="0">
                <a:solidFill>
                  <a:schemeClr val="tx1"/>
                </a:solidFill>
              </a:rPr>
              <a:t>What else did you notice?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14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Content Placeholder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73" y="3922470"/>
            <a:ext cx="1525004" cy="187692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ontent Placeholder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841" y="3922471"/>
            <a:ext cx="1525004" cy="187692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73" y="1662828"/>
            <a:ext cx="1497403" cy="191603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841" y="1662828"/>
            <a:ext cx="1511203" cy="191603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4155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Takeaways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To promote high quality, effective implementation teachers need: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en-US" dirty="0" smtClean="0"/>
              <a:t>All Listening and Learning </a:t>
            </a:r>
            <a:r>
              <a:rPr lang="en-US" dirty="0" smtClean="0">
                <a:solidFill>
                  <a:srgbClr val="990000"/>
                </a:solidFill>
              </a:rPr>
              <a:t>materials 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en-US" dirty="0" smtClean="0"/>
              <a:t>Time to </a:t>
            </a:r>
            <a:r>
              <a:rPr lang="en-US" dirty="0" smtClean="0">
                <a:solidFill>
                  <a:srgbClr val="990000"/>
                </a:solidFill>
              </a:rPr>
              <a:t>plan</a:t>
            </a:r>
            <a:r>
              <a:rPr lang="en-US" dirty="0" smtClean="0"/>
              <a:t> (individually in teams)</a:t>
            </a:r>
          </a:p>
          <a:p>
            <a:pPr marL="1028700" lvl="1" indent="-514350">
              <a:spcBef>
                <a:spcPts val="600"/>
              </a:spcBef>
            </a:pPr>
            <a:r>
              <a:rPr lang="en-US" dirty="0" smtClean="0"/>
              <a:t>familiarizing with domain</a:t>
            </a:r>
          </a:p>
          <a:p>
            <a:pPr marL="1028700" lvl="1" indent="-514350">
              <a:spcBef>
                <a:spcPts val="600"/>
              </a:spcBef>
            </a:pPr>
            <a:r>
              <a:rPr lang="en-US" dirty="0" smtClean="0"/>
              <a:t>Referencing pacing calendar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en-US" dirty="0" smtClean="0"/>
              <a:t>Full </a:t>
            </a:r>
            <a:r>
              <a:rPr lang="en-US" dirty="0" smtClean="0">
                <a:solidFill>
                  <a:srgbClr val="990000"/>
                </a:solidFill>
              </a:rPr>
              <a:t>60 minutes per day </a:t>
            </a:r>
            <a:r>
              <a:rPr lang="en-US" dirty="0" smtClean="0"/>
              <a:t>for Listening and Learning instruction.  </a:t>
            </a:r>
          </a:p>
          <a:p>
            <a:pPr marL="514350" indent="-514350">
              <a:buAutoNum type="arabicPeriod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15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46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Debrief: </a:t>
            </a:r>
            <a:br>
              <a:rPr lang="en-US" dirty="0" smtClean="0"/>
            </a:br>
            <a:r>
              <a:rPr lang="en-US" dirty="0" smtClean="0"/>
              <a:t>Preparing for Listening and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Working with your Instructional Team, discuss, and take note of the following considerations: 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 all teachers have access to all L&amp;L materials?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often do teachers have time to plan (individually/teams)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can I support staff with adequately preparing and planning for each domain?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Does the schedule allot 60 </a:t>
            </a:r>
            <a:r>
              <a:rPr lang="en-US" dirty="0"/>
              <a:t>minutes per day for Listening and Learning </a:t>
            </a:r>
            <a:r>
              <a:rPr lang="en-US" dirty="0" smtClean="0"/>
              <a:t>instruction?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16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45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Components of a Read-Aloud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Taking a closer </a:t>
            </a:r>
            <a:r>
              <a:rPr lang="en-US" dirty="0"/>
              <a:t>l</a:t>
            </a:r>
            <a:r>
              <a:rPr lang="en-US" dirty="0" smtClean="0"/>
              <a:t>ook at the </a:t>
            </a:r>
            <a:r>
              <a:rPr lang="en-US" dirty="0"/>
              <a:t>c</a:t>
            </a:r>
            <a:r>
              <a:rPr lang="en-US" dirty="0" smtClean="0"/>
              <a:t>omponents of Listening and Learning lessons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76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kern="1200" dirty="0" smtClean="0">
                <a:effectLst/>
              </a:rPr>
              <a:t>Taking a Closer Look at </a:t>
            </a:r>
            <a:br>
              <a:rPr lang="en-US" sz="3200" kern="1200" dirty="0" smtClean="0">
                <a:effectLst/>
              </a:rPr>
            </a:br>
            <a:r>
              <a:rPr lang="en-US" sz="3200" kern="1200" dirty="0" smtClean="0">
                <a:effectLst/>
              </a:rPr>
              <a:t>Listening and Learning 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60 minutes of Instructional Time</a:t>
            </a:r>
          </a:p>
          <a:p>
            <a:pPr>
              <a:spcBef>
                <a:spcPts val="1200"/>
              </a:spcBef>
            </a:pPr>
            <a:r>
              <a:rPr lang="en-US" sz="2800" b="1" dirty="0" smtClean="0">
                <a:solidFill>
                  <a:srgbClr val="990000"/>
                </a:solidFill>
              </a:rPr>
              <a:t>The Read-Aloud</a:t>
            </a:r>
            <a:r>
              <a:rPr lang="en-US" sz="2400" b="1" dirty="0" smtClean="0">
                <a:solidFill>
                  <a:srgbClr val="990000"/>
                </a:solidFill>
              </a:rPr>
              <a:t> </a:t>
            </a:r>
            <a:r>
              <a:rPr lang="en-US" sz="2400" b="1" dirty="0"/>
              <a:t>(</a:t>
            </a:r>
            <a:r>
              <a:rPr lang="en-US" sz="2400" b="1" dirty="0" smtClean="0"/>
              <a:t>35–40 </a:t>
            </a:r>
            <a:r>
              <a:rPr lang="en-US" sz="2400" b="1" dirty="0"/>
              <a:t>minutes)</a:t>
            </a:r>
          </a:p>
          <a:p>
            <a:pPr marL="704850" lvl="1" indent="-341313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Introducing</a:t>
            </a:r>
            <a:r>
              <a:rPr lang="en-US" dirty="0"/>
              <a:t> </a:t>
            </a:r>
            <a:r>
              <a:rPr lang="en-US" b="0" dirty="0"/>
              <a:t>the </a:t>
            </a:r>
            <a:r>
              <a:rPr lang="en-US" b="0" dirty="0" smtClean="0"/>
              <a:t>Read-Aloud </a:t>
            </a:r>
            <a:r>
              <a:rPr lang="en-US" sz="2000" dirty="0"/>
              <a:t>(10 min)</a:t>
            </a:r>
          </a:p>
          <a:p>
            <a:pPr marL="704850" lvl="1" indent="-341313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Presenting</a:t>
            </a:r>
            <a:r>
              <a:rPr lang="en-US" b="0" dirty="0"/>
              <a:t> the </a:t>
            </a:r>
            <a:r>
              <a:rPr lang="en-US" b="0" dirty="0" smtClean="0"/>
              <a:t>Read-Aloud </a:t>
            </a:r>
            <a:r>
              <a:rPr lang="en-US" sz="2000" dirty="0"/>
              <a:t>(</a:t>
            </a:r>
            <a:r>
              <a:rPr lang="en-US" sz="2000" dirty="0" smtClean="0"/>
              <a:t>10–15 </a:t>
            </a:r>
            <a:r>
              <a:rPr lang="en-US" sz="2000" dirty="0"/>
              <a:t>min)</a:t>
            </a:r>
          </a:p>
          <a:p>
            <a:pPr marL="704850" lvl="1" indent="-341313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Discussing</a:t>
            </a:r>
            <a:r>
              <a:rPr lang="en-US" dirty="0"/>
              <a:t> </a:t>
            </a:r>
            <a:r>
              <a:rPr lang="en-US" b="0" dirty="0"/>
              <a:t>the </a:t>
            </a:r>
            <a:r>
              <a:rPr lang="en-US" b="0" dirty="0" smtClean="0"/>
              <a:t>Read-Aloud </a:t>
            </a:r>
            <a:r>
              <a:rPr lang="en-US" sz="2000" dirty="0"/>
              <a:t>(15 min</a:t>
            </a:r>
            <a:r>
              <a:rPr lang="en-US" sz="2000" dirty="0" smtClean="0"/>
              <a:t>)</a:t>
            </a:r>
          </a:p>
          <a:p>
            <a:pPr marL="968375" lvl="2" indent="-34290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Comprehension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Questions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(10 min)</a:t>
            </a:r>
          </a:p>
          <a:p>
            <a:pPr marL="968375" lvl="2" indent="-34290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Word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Work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(5 min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)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spcBef>
                <a:spcPts val="1800"/>
              </a:spcBef>
            </a:pPr>
            <a:r>
              <a:rPr lang="en-US" sz="2800" b="1" dirty="0" smtClean="0">
                <a:solidFill>
                  <a:srgbClr val="990000"/>
                </a:solidFill>
              </a:rPr>
              <a:t>Extension Activities </a:t>
            </a:r>
            <a:r>
              <a:rPr lang="en-US" sz="2400" b="1" dirty="0"/>
              <a:t>(</a:t>
            </a:r>
            <a:r>
              <a:rPr lang="en-US" sz="2400" b="1" dirty="0" smtClean="0"/>
              <a:t>15–20 min)</a:t>
            </a:r>
            <a:endParaRPr lang="en-US" sz="2400" b="1" dirty="0"/>
          </a:p>
          <a:p>
            <a:pPr marL="339725" lvl="1" indent="0">
              <a:spcBef>
                <a:spcPts val="0"/>
              </a:spcBef>
              <a:buNone/>
            </a:pPr>
            <a:r>
              <a:rPr lang="en-US" dirty="0" smtClean="0"/>
              <a:t>These can be conducted later during the same day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089900" y="6464300"/>
            <a:ext cx="596900" cy="366713"/>
          </a:xfrm>
        </p:spPr>
        <p:txBody>
          <a:bodyPr/>
          <a:lstStyle/>
          <a:p>
            <a:fld id="{FC0A48C8-1623-4678-BE1A-923BE7329E98}" type="slidenum">
              <a:rPr lang="en-US" smtClean="0">
                <a:solidFill>
                  <a:srgbClr val="FFFFFF"/>
                </a:solidFill>
              </a:rPr>
              <a:pPr/>
              <a:t>18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2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Overview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19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34062" y="1536031"/>
            <a:ext cx="3662593" cy="468429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6" name="Left Arrow 5"/>
          <p:cNvSpPr/>
          <p:nvPr/>
        </p:nvSpPr>
        <p:spPr>
          <a:xfrm flipH="1">
            <a:off x="1501270" y="3337719"/>
            <a:ext cx="2204058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ELA Objectives</a:t>
            </a:r>
          </a:p>
        </p:txBody>
      </p:sp>
      <p:sp>
        <p:nvSpPr>
          <p:cNvPr id="7" name="Left Arrow 6"/>
          <p:cNvSpPr/>
          <p:nvPr/>
        </p:nvSpPr>
        <p:spPr>
          <a:xfrm>
            <a:off x="5725967" y="2607992"/>
            <a:ext cx="2460851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Content Objectives</a:t>
            </a:r>
          </a:p>
        </p:txBody>
      </p:sp>
    </p:spTree>
    <p:extLst>
      <p:ext uri="{BB962C8B-B14F-4D97-AF65-F5344CB8AC3E}">
        <p14:creationId xmlns:p14="http://schemas.microsoft.com/office/powerpoint/2010/main" val="294467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68224"/>
            <a:ext cx="7772400" cy="1470025"/>
          </a:xfrm>
        </p:spPr>
        <p:txBody>
          <a:bodyPr/>
          <a:lstStyle/>
          <a:p>
            <a:r>
              <a:rPr lang="en-US" dirty="0" smtClean="0"/>
              <a:t>Session 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30464"/>
            <a:ext cx="6400800" cy="12192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Listening and Learning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16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Overview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20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77189" y="1543231"/>
            <a:ext cx="3639390" cy="464501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7" name="Left Arrow 6"/>
          <p:cNvSpPr/>
          <p:nvPr/>
        </p:nvSpPr>
        <p:spPr>
          <a:xfrm>
            <a:off x="5959920" y="3684696"/>
            <a:ext cx="1600200" cy="478381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Pacing</a:t>
            </a:r>
            <a:endParaRPr lang="en-US" sz="2000" b="1" dirty="0">
              <a:solidFill>
                <a:srgbClr val="FFFFFF"/>
              </a:solidFill>
            </a:endParaRPr>
          </a:p>
        </p:txBody>
      </p:sp>
      <p:sp>
        <p:nvSpPr>
          <p:cNvPr id="8" name="Left Arrow 7"/>
          <p:cNvSpPr/>
          <p:nvPr/>
        </p:nvSpPr>
        <p:spPr>
          <a:xfrm flipH="1">
            <a:off x="385008" y="3645159"/>
            <a:ext cx="2514600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Lesson Component</a:t>
            </a:r>
          </a:p>
        </p:txBody>
      </p:sp>
      <p:sp>
        <p:nvSpPr>
          <p:cNvPr id="6" name="Left Arrow 5"/>
          <p:cNvSpPr/>
          <p:nvPr/>
        </p:nvSpPr>
        <p:spPr>
          <a:xfrm>
            <a:off x="5959920" y="1717936"/>
            <a:ext cx="2193480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Core Vocabulary</a:t>
            </a:r>
          </a:p>
        </p:txBody>
      </p:sp>
    </p:spTree>
    <p:extLst>
      <p:ext uri="{BB962C8B-B14F-4D97-AF65-F5344CB8AC3E}">
        <p14:creationId xmlns:p14="http://schemas.microsoft.com/office/powerpoint/2010/main" val="427301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Introducing the Read-Aloud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dirty="0" smtClean="0"/>
              <a:t>Prepares </a:t>
            </a:r>
            <a:r>
              <a:rPr lang="en-US" dirty="0"/>
              <a:t>students for listening to the </a:t>
            </a:r>
            <a:r>
              <a:rPr lang="en-US" dirty="0" smtClean="0"/>
              <a:t>story by: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providing </a:t>
            </a:r>
            <a:r>
              <a:rPr lang="en-US" dirty="0"/>
              <a:t>a </a:t>
            </a:r>
            <a:r>
              <a:rPr lang="en-US" dirty="0">
                <a:solidFill>
                  <a:srgbClr val="990000"/>
                </a:solidFill>
              </a:rPr>
              <a:t>framework</a:t>
            </a:r>
            <a:r>
              <a:rPr lang="en-US" dirty="0"/>
              <a:t> for children to better understand the material they are about to </a:t>
            </a:r>
            <a:r>
              <a:rPr lang="en-US" dirty="0" smtClean="0"/>
              <a:t>hear;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functioning </a:t>
            </a:r>
            <a:r>
              <a:rPr lang="en-US" dirty="0"/>
              <a:t>as a </a:t>
            </a:r>
            <a:r>
              <a:rPr lang="en-US" dirty="0">
                <a:solidFill>
                  <a:srgbClr val="990000"/>
                </a:solidFill>
              </a:rPr>
              <a:t>“hook” </a:t>
            </a:r>
            <a:r>
              <a:rPr lang="en-US" dirty="0"/>
              <a:t>that stirs up </a:t>
            </a:r>
            <a:r>
              <a:rPr lang="en-US" dirty="0" smtClean="0">
                <a:solidFill>
                  <a:srgbClr val="990000"/>
                </a:solidFill>
              </a:rPr>
              <a:t>interest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/>
              <a:t>in the </a:t>
            </a:r>
            <a:r>
              <a:rPr lang="en-US" dirty="0" smtClean="0"/>
              <a:t>subject;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activating </a:t>
            </a:r>
            <a:r>
              <a:rPr lang="en-US" dirty="0" smtClean="0">
                <a:solidFill>
                  <a:srgbClr val="990000"/>
                </a:solidFill>
              </a:rPr>
              <a:t>prior knowledge</a:t>
            </a:r>
            <a:r>
              <a:rPr lang="en-US" dirty="0" smtClean="0"/>
              <a:t>;</a:t>
            </a:r>
          </a:p>
          <a:p>
            <a:pPr>
              <a:spcAft>
                <a:spcPts val="1200"/>
              </a:spcAft>
            </a:pPr>
            <a:r>
              <a:rPr lang="en-US" dirty="0"/>
              <a:t>s</a:t>
            </a:r>
            <a:r>
              <a:rPr lang="en-US" dirty="0" smtClean="0"/>
              <a:t>etting a </a:t>
            </a:r>
            <a:r>
              <a:rPr lang="en-US" dirty="0" smtClean="0">
                <a:solidFill>
                  <a:srgbClr val="990000"/>
                </a:solidFill>
              </a:rPr>
              <a:t>purpose for listening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21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48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Introducing a Read-Aloud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22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65270" y="1587449"/>
            <a:ext cx="3613459" cy="463400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6" name="Left Arrow 5"/>
          <p:cNvSpPr/>
          <p:nvPr/>
        </p:nvSpPr>
        <p:spPr>
          <a:xfrm>
            <a:off x="6150332" y="3077430"/>
            <a:ext cx="2837257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 smtClean="0">
                <a:solidFill>
                  <a:srgbClr val="FFFFFF"/>
                </a:solidFill>
              </a:rPr>
              <a:t>Making Predictions</a:t>
            </a:r>
            <a:endParaRPr lang="en-US" sz="2000" b="1" dirty="0">
              <a:solidFill>
                <a:srgbClr val="FFFFFF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 flipH="1">
            <a:off x="192504" y="3440346"/>
            <a:ext cx="3385062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Purpose for Listening</a:t>
            </a:r>
          </a:p>
        </p:txBody>
      </p:sp>
      <p:sp>
        <p:nvSpPr>
          <p:cNvPr id="8" name="Left Arrow 7"/>
          <p:cNvSpPr/>
          <p:nvPr/>
        </p:nvSpPr>
        <p:spPr>
          <a:xfrm flipH="1">
            <a:off x="156410" y="2428992"/>
            <a:ext cx="3421156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Review of Prior Knowledge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26760" r="35612" b="8031"/>
          <a:stretch/>
        </p:blipFill>
        <p:spPr>
          <a:xfrm>
            <a:off x="6655642" y="3766917"/>
            <a:ext cx="2171113" cy="157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Introduction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93874" cy="4525963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Know-Wonder-Learn Chart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What Do We Know?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What Have We Already Learned?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Where are We?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Essential Background Information or Terms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Brainstorming Links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Making Predictions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Personal Connections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A48C8-1623-4678-BE1A-923BE7329E98}" type="slidenum">
              <a:rPr lang="en-US" smtClean="0">
                <a:solidFill>
                  <a:srgbClr val="FFFFFF"/>
                </a:solidFill>
              </a:rPr>
              <a:pPr/>
              <a:t>23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43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Presenting the Read Aloud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410291" indent="-41029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>
                <a:solidFill>
                  <a:srgbClr val="990000"/>
                </a:solidFill>
              </a:rPr>
              <a:t>Read </a:t>
            </a:r>
            <a:r>
              <a:rPr lang="en-US" sz="2800" dirty="0" smtClean="0"/>
              <a:t>the text </a:t>
            </a:r>
            <a:r>
              <a:rPr lang="en-US" sz="2800" dirty="0" smtClean="0">
                <a:solidFill>
                  <a:srgbClr val="990000"/>
                </a:solidFill>
              </a:rPr>
              <a:t>as </a:t>
            </a:r>
            <a:r>
              <a:rPr lang="en-US" sz="2800" dirty="0">
                <a:solidFill>
                  <a:srgbClr val="990000"/>
                </a:solidFill>
              </a:rPr>
              <a:t>a performance</a:t>
            </a:r>
            <a:r>
              <a:rPr lang="en-US" sz="2800" dirty="0"/>
              <a:t>: </a:t>
            </a:r>
          </a:p>
          <a:p>
            <a:pPr marL="458788" lvl="1" indent="0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sz="2500" dirty="0" smtClean="0"/>
              <a:t>with </a:t>
            </a:r>
            <a:r>
              <a:rPr lang="en-US" sz="2500" dirty="0"/>
              <a:t>expression, character voices, variation of </a:t>
            </a:r>
            <a:r>
              <a:rPr lang="en-US" sz="2500" dirty="0" smtClean="0"/>
              <a:t>tone/volume</a:t>
            </a:r>
            <a:r>
              <a:rPr lang="en-US" sz="2500" dirty="0"/>
              <a:t>. </a:t>
            </a: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rgbClr val="990000"/>
                </a:solidFill>
              </a:rPr>
              <a:t>Show images </a:t>
            </a:r>
            <a:r>
              <a:rPr lang="en-US" dirty="0" smtClean="0"/>
              <a:t>to </a:t>
            </a:r>
            <a:r>
              <a:rPr lang="en-US" sz="2800" dirty="0" smtClean="0"/>
              <a:t>illustrate concepts</a:t>
            </a:r>
            <a:r>
              <a:rPr lang="en-US" dirty="0" smtClean="0"/>
              <a:t>.</a:t>
            </a: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rgbClr val="990000"/>
                </a:solidFill>
              </a:rPr>
              <a:t>Use </a:t>
            </a:r>
            <a:r>
              <a:rPr lang="en-US" dirty="0" smtClean="0"/>
              <a:t>the margin </a:t>
            </a:r>
            <a:r>
              <a:rPr lang="en-US" dirty="0" smtClean="0">
                <a:solidFill>
                  <a:srgbClr val="990000"/>
                </a:solidFill>
              </a:rPr>
              <a:t>guided listening </a:t>
            </a:r>
          </a:p>
          <a:p>
            <a:pPr marL="46355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rgbClr val="990000"/>
                </a:solidFill>
              </a:rPr>
              <a:t>supports (GLS) </a:t>
            </a:r>
            <a:r>
              <a:rPr lang="en-US" dirty="0" smtClean="0"/>
              <a:t>to provide </a:t>
            </a:r>
          </a:p>
          <a:p>
            <a:pPr marL="46355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clarification about: </a:t>
            </a:r>
          </a:p>
          <a:p>
            <a:pPr lvl="1" indent="-342900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core vocabulary words </a:t>
            </a:r>
          </a:p>
          <a:p>
            <a:pPr lvl="1" indent="-342900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key parts of the read-aloud</a:t>
            </a:r>
            <a:endParaRPr lang="en-US" sz="29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48FCF-96B9-43B4-BD6B-E2A7BBE0E717}" type="slidenum">
              <a:rPr lang="en-US" smtClean="0">
                <a:solidFill>
                  <a:srgbClr val="FFFFFF"/>
                </a:solidFill>
              </a:rPr>
              <a:pPr/>
              <a:t>24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12" r="28780"/>
          <a:stretch/>
        </p:blipFill>
        <p:spPr bwMode="auto">
          <a:xfrm>
            <a:off x="5585488" y="4086478"/>
            <a:ext cx="3218647" cy="188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0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Presenting the Read-Aloud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25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76335" y="1564771"/>
            <a:ext cx="3663648" cy="4706101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6" name="Left Arrow 5"/>
          <p:cNvSpPr/>
          <p:nvPr/>
        </p:nvSpPr>
        <p:spPr>
          <a:xfrm>
            <a:off x="6519642" y="2482054"/>
            <a:ext cx="1758378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FFFFFF"/>
                </a:solidFill>
              </a:rPr>
              <a:t>Story Text</a:t>
            </a:r>
          </a:p>
        </p:txBody>
      </p:sp>
      <p:sp>
        <p:nvSpPr>
          <p:cNvPr id="7" name="Left Arrow 6"/>
          <p:cNvSpPr/>
          <p:nvPr/>
        </p:nvSpPr>
        <p:spPr>
          <a:xfrm flipH="1">
            <a:off x="1128675" y="2066541"/>
            <a:ext cx="2264228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Image to Display</a:t>
            </a:r>
          </a:p>
        </p:txBody>
      </p:sp>
      <p:sp>
        <p:nvSpPr>
          <p:cNvPr id="8" name="Left Arrow 7"/>
          <p:cNvSpPr/>
          <p:nvPr/>
        </p:nvSpPr>
        <p:spPr>
          <a:xfrm flipH="1">
            <a:off x="168440" y="3673182"/>
            <a:ext cx="3224463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Guided Listening Support</a:t>
            </a:r>
          </a:p>
        </p:txBody>
      </p:sp>
    </p:spTree>
    <p:extLst>
      <p:ext uri="{BB962C8B-B14F-4D97-AF65-F5344CB8AC3E}">
        <p14:creationId xmlns:p14="http://schemas.microsoft.com/office/powerpoint/2010/main" val="371924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9037120-EDA9-4F0C-8114-29569A47ECE7}" type="slidenum">
              <a:rPr lang="en-US" smtClean="0">
                <a:solidFill>
                  <a:srgbClr val="0A2D6B"/>
                </a:solidFill>
              </a:rPr>
              <a:pPr eaLnBrk="1" hangingPunct="1"/>
              <a:t>26</a:t>
            </a:fld>
            <a:endParaRPr lang="en-US" dirty="0" smtClean="0">
              <a:solidFill>
                <a:srgbClr val="0A2D6B"/>
              </a:solidFill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5311614" y="2526054"/>
            <a:ext cx="3479346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Comprehension Questions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Discussing the Read-Aloud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8490" y="1588167"/>
            <a:ext cx="3450301" cy="441157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9783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3a. Comprehension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 marL="403225" indent="-342900">
              <a:buFont typeface="Arial" pitchFamily="34" charset="0"/>
              <a:buChar char="•"/>
            </a:pPr>
            <a:r>
              <a:rPr lang="en-US" dirty="0" smtClean="0">
                <a:solidFill>
                  <a:srgbClr val="990000"/>
                </a:solidFill>
              </a:rPr>
              <a:t>Literal Questions: </a:t>
            </a:r>
          </a:p>
          <a:p>
            <a:pPr marL="631825" lvl="1" indent="-342900"/>
            <a:r>
              <a:rPr lang="en-US" dirty="0" smtClean="0"/>
              <a:t>Who? What? Where? When? </a:t>
            </a:r>
          </a:p>
          <a:p>
            <a:pPr marL="403225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dirty="0" smtClean="0">
                <a:solidFill>
                  <a:srgbClr val="990000"/>
                </a:solidFill>
              </a:rPr>
              <a:t>Inferential Questions: </a:t>
            </a:r>
          </a:p>
          <a:p>
            <a:pPr marL="631825" lvl="1" indent="-342900"/>
            <a:r>
              <a:rPr lang="en-US" dirty="0" smtClean="0"/>
              <a:t>What would happen if?</a:t>
            </a:r>
          </a:p>
          <a:p>
            <a:pPr marL="403225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dirty="0" smtClean="0">
                <a:solidFill>
                  <a:srgbClr val="990000"/>
                </a:solidFill>
              </a:rPr>
              <a:t>Evaluative Questions:</a:t>
            </a:r>
          </a:p>
          <a:p>
            <a:pPr marL="576263" lvl="1" indent="-342900">
              <a:buFont typeface="Courier New" panose="02070309020205020404" pitchFamily="49" charset="0"/>
              <a:buChar char="o"/>
            </a:pPr>
            <a:r>
              <a:rPr lang="en-US" dirty="0" smtClean="0"/>
              <a:t>Compare &amp; Contrast</a:t>
            </a:r>
          </a:p>
          <a:p>
            <a:pPr marL="576263" lvl="1" indent="-342900">
              <a:buFont typeface="Courier New" panose="02070309020205020404" pitchFamily="49" charset="0"/>
              <a:buChar char="o"/>
            </a:pPr>
            <a:r>
              <a:rPr lang="en-US" dirty="0" smtClean="0"/>
              <a:t>Making a judgment </a:t>
            </a:r>
          </a:p>
          <a:p>
            <a:pPr marL="233363" lvl="1" indent="0">
              <a:buNone/>
            </a:pPr>
            <a:endParaRPr lang="en-US" dirty="0" smtClean="0"/>
          </a:p>
          <a:p>
            <a:pPr marL="403225" indent="-342900">
              <a:buFont typeface="Arial" pitchFamily="34" charset="0"/>
              <a:buChar char="•"/>
            </a:pPr>
            <a:r>
              <a:rPr lang="en-US" dirty="0" smtClean="0"/>
              <a:t>Think-Pair-Share:</a:t>
            </a:r>
          </a:p>
          <a:p>
            <a:pPr marL="571500" lvl="1" indent="-342900"/>
            <a:r>
              <a:rPr lang="en-US" dirty="0" smtClean="0"/>
              <a:t>Who? What? Where? Why?  When?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089900" y="6464300"/>
            <a:ext cx="596900" cy="366713"/>
          </a:xfrm>
        </p:spPr>
        <p:txBody>
          <a:bodyPr/>
          <a:lstStyle/>
          <a:p>
            <a:fld id="{FC0A48C8-1623-4678-BE1A-923BE7329E98}" type="slidenum">
              <a:rPr lang="en-US" smtClean="0">
                <a:solidFill>
                  <a:srgbClr val="FFFFFF"/>
                </a:solidFill>
              </a:rPr>
              <a:pPr/>
              <a:t>27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509" y="3627636"/>
            <a:ext cx="3241815" cy="2409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472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3a. Comprehension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23982"/>
            <a:ext cx="4511309" cy="3118749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sz="2400" dirty="0" smtClean="0"/>
              <a:t>expand the student’s response using richer and more complex language. </a:t>
            </a:r>
          </a:p>
          <a:p>
            <a:pPr marL="342900" indent="-342900">
              <a:spcBef>
                <a:spcPts val="1200"/>
              </a:spcBef>
              <a:buFont typeface="Arial" charset="0"/>
              <a:buChar char="•"/>
            </a:pPr>
            <a:r>
              <a:rPr lang="en-US" sz="2400" dirty="0" smtClean="0"/>
              <a:t>This will reinforce the habit of “restating the question,” answering in complete sentences.</a:t>
            </a:r>
          </a:p>
          <a:p>
            <a:pPr lvl="1"/>
            <a:endParaRPr lang="en-US" sz="2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A48C8-1623-4678-BE1A-923BE7329E98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509" y="3627636"/>
            <a:ext cx="3241815" cy="2409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 txBox="1"/>
          <p:nvPr/>
        </p:nvSpPr>
        <p:spPr>
          <a:xfrm>
            <a:off x="457200" y="1581124"/>
            <a:ext cx="798060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If students have difficulty responding:</a:t>
            </a:r>
          </a:p>
          <a:p>
            <a:pPr marL="342900" lvl="0" indent="-342900">
              <a:buFont typeface="Arial" charset="0"/>
              <a:buChar char="•"/>
            </a:pP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re-read pertinent passages of the read-aloud</a:t>
            </a:r>
          </a:p>
          <a:p>
            <a:pPr marL="342900" lvl="0" indent="-342900">
              <a:buFont typeface="Arial" charset="0"/>
              <a:buChar char="•"/>
            </a:pP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refer to specific images</a:t>
            </a:r>
          </a:p>
          <a:p>
            <a:pPr marL="0" lvl="0" indent="0">
              <a:spcBef>
                <a:spcPts val="1200"/>
              </a:spcBef>
              <a:buFont typeface="+mj-lt"/>
              <a:buNone/>
            </a:pP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If</a:t>
            </a:r>
            <a:r>
              <a:rPr lang="en-US" sz="2400" b="1" baseline="0" dirty="0" smtClean="0">
                <a:solidFill>
                  <a:schemeClr val="bg2">
                    <a:lumMod val="75000"/>
                  </a:schemeClr>
                </a:solidFill>
              </a:rPr>
              <a:t> students give one word responses:</a:t>
            </a: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83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lide Number Placeholder 3"/>
          <p:cNvSpPr txBox="1">
            <a:spLocks noGrp="1"/>
          </p:cNvSpPr>
          <p:nvPr/>
        </p:nvSpPr>
        <p:spPr bwMode="auto">
          <a:xfrm>
            <a:off x="7810500" y="6343650"/>
            <a:ext cx="952500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53" tIns="48326" rIns="96653" bIns="48326"/>
          <a:lstStyle/>
          <a:p>
            <a:pPr algn="ctr" defTabSz="966788" fontAlgn="base">
              <a:spcBef>
                <a:spcPct val="0"/>
              </a:spcBef>
              <a:spcAft>
                <a:spcPct val="0"/>
              </a:spcAft>
            </a:pPr>
            <a:endParaRPr lang="en-US" sz="2000" b="1" baseline="-25000" dirty="0">
              <a:solidFill>
                <a:srgbClr val="000000"/>
              </a:solidFill>
              <a:latin typeface="FilosofiaGrand" pitchFamily="2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083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6653" tIns="48326" rIns="96653" bIns="48326">
            <a:normAutofit/>
          </a:bodyPr>
          <a:lstStyle/>
          <a:p>
            <a:pPr eaLnBrk="1" hangingPunct="1"/>
            <a:r>
              <a:rPr lang="en-US" dirty="0" smtClean="0"/>
              <a:t>3b. Steps for Word </a:t>
            </a:r>
            <a:r>
              <a:rPr lang="en-US" dirty="0"/>
              <a:t>Work</a:t>
            </a:r>
          </a:p>
        </p:txBody>
      </p:sp>
      <p:sp>
        <p:nvSpPr>
          <p:cNvPr id="174084" name="Rectangle 3"/>
          <p:cNvSpPr>
            <a:spLocks noGrp="1" noChangeArrowheads="1"/>
          </p:cNvSpPr>
          <p:nvPr>
            <p:ph idx="1"/>
          </p:nvPr>
        </p:nvSpPr>
        <p:spPr/>
        <p:txBody>
          <a:bodyPr lIns="96653" tIns="48326" rIns="96653" bIns="48326">
            <a:noAutofit/>
          </a:bodyPr>
          <a:lstStyle/>
          <a:p>
            <a:pPr marL="644525" indent="-644525" algn="l" defTabSz="966788" eaLnBrk="1" hangingPunct="1">
              <a:spcBef>
                <a:spcPts val="600"/>
              </a:spcBef>
              <a:spcAft>
                <a:spcPts val="0"/>
              </a:spcAft>
              <a:buFontTx/>
              <a:buAutoNum type="arabicPeriod"/>
            </a:pPr>
            <a:r>
              <a:rPr lang="en-US" sz="2800" dirty="0" smtClean="0"/>
              <a:t>Provide the </a:t>
            </a:r>
            <a:r>
              <a:rPr lang="en-US" sz="2800" b="1" dirty="0" smtClean="0">
                <a:solidFill>
                  <a:srgbClr val="800000"/>
                </a:solidFill>
              </a:rPr>
              <a:t>context</a:t>
            </a:r>
            <a:r>
              <a:rPr lang="en-US" sz="2800" dirty="0" smtClean="0"/>
              <a:t> in which the word was used in the story.</a:t>
            </a:r>
          </a:p>
          <a:p>
            <a:pPr marL="644525" indent="-644525" algn="l" defTabSz="966788" eaLnBrk="1" hangingPunct="1">
              <a:spcBef>
                <a:spcPts val="600"/>
              </a:spcBef>
              <a:spcAft>
                <a:spcPts val="0"/>
              </a:spcAft>
              <a:buFontTx/>
              <a:buAutoNum type="arabicPeriod"/>
            </a:pPr>
            <a:r>
              <a:rPr lang="en-US" sz="2800" dirty="0" smtClean="0"/>
              <a:t>Ask the children to </a:t>
            </a:r>
            <a:r>
              <a:rPr lang="en-US" sz="2800" b="1" dirty="0" smtClean="0">
                <a:solidFill>
                  <a:srgbClr val="800000"/>
                </a:solidFill>
              </a:rPr>
              <a:t>repeat</a:t>
            </a:r>
            <a:r>
              <a:rPr lang="en-US" sz="2800" dirty="0" smtClean="0"/>
              <a:t> the word.   </a:t>
            </a:r>
          </a:p>
          <a:p>
            <a:pPr marL="644525" indent="-644525" algn="l" defTabSz="966788" eaLnBrk="1" hangingPunct="1">
              <a:spcBef>
                <a:spcPts val="600"/>
              </a:spcBef>
              <a:spcAft>
                <a:spcPts val="0"/>
              </a:spcAft>
              <a:buFontTx/>
              <a:buAutoNum type="arabicPeriod"/>
            </a:pPr>
            <a:r>
              <a:rPr lang="en-US" sz="2800" dirty="0" smtClean="0"/>
              <a:t>Provide an </a:t>
            </a:r>
            <a:r>
              <a:rPr lang="en-US" sz="2800" b="1" dirty="0" smtClean="0">
                <a:solidFill>
                  <a:srgbClr val="800000"/>
                </a:solidFill>
              </a:rPr>
              <a:t>explanation</a:t>
            </a:r>
            <a:r>
              <a:rPr lang="en-US" sz="2800" dirty="0" smtClean="0">
                <a:solidFill>
                  <a:srgbClr val="6F0000"/>
                </a:solidFill>
              </a:rPr>
              <a:t> </a:t>
            </a:r>
            <a:r>
              <a:rPr lang="en-US" sz="2800" dirty="0" smtClean="0"/>
              <a:t>of the word.</a:t>
            </a:r>
          </a:p>
          <a:p>
            <a:pPr marL="644525" indent="-644525" algn="l" defTabSz="966788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AutoNum type="arabicPeriod" startAt="4"/>
            </a:pPr>
            <a:r>
              <a:rPr lang="en-US" sz="2800" dirty="0" smtClean="0"/>
              <a:t>Provide </a:t>
            </a:r>
            <a:r>
              <a:rPr lang="en-US" sz="2800" b="1" dirty="0" smtClean="0">
                <a:solidFill>
                  <a:srgbClr val="800000"/>
                </a:solidFill>
              </a:rPr>
              <a:t>examples</a:t>
            </a:r>
            <a:r>
              <a:rPr lang="en-US" sz="2800" dirty="0" smtClean="0"/>
              <a:t> of the word in contexts other than the one used in the story. </a:t>
            </a:r>
          </a:p>
          <a:p>
            <a:pPr marL="644525" indent="-644525" algn="l" defTabSz="966788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AutoNum type="arabicPeriod" startAt="4"/>
            </a:pPr>
            <a:r>
              <a:rPr lang="en-US" sz="2800" dirty="0" smtClean="0"/>
              <a:t>Ask children to provide their </a:t>
            </a:r>
            <a:r>
              <a:rPr lang="en-US" sz="2800" b="1" dirty="0" smtClean="0">
                <a:solidFill>
                  <a:srgbClr val="800000"/>
                </a:solidFill>
              </a:rPr>
              <a:t>own examples</a:t>
            </a:r>
            <a:r>
              <a:rPr lang="en-US" sz="2800" dirty="0" smtClean="0">
                <a:solidFill>
                  <a:srgbClr val="800000"/>
                </a:solidFill>
              </a:rPr>
              <a:t> </a:t>
            </a:r>
            <a:r>
              <a:rPr lang="en-US" sz="2800" dirty="0" smtClean="0"/>
              <a:t>of the new word. </a:t>
            </a:r>
          </a:p>
          <a:p>
            <a:pPr marL="644525" indent="-644525" algn="l" defTabSz="966788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AutoNum type="arabicPeriod" startAt="4"/>
            </a:pPr>
            <a:r>
              <a:rPr lang="en-US" sz="2800" dirty="0" smtClean="0"/>
              <a:t>Ask the children to </a:t>
            </a:r>
            <a:r>
              <a:rPr lang="en-US" sz="2800" b="1" dirty="0" smtClean="0">
                <a:solidFill>
                  <a:srgbClr val="800000"/>
                </a:solidFill>
              </a:rPr>
              <a:t>say the word </a:t>
            </a:r>
            <a:r>
              <a:rPr lang="en-US" sz="2800" dirty="0" smtClean="0"/>
              <a:t>again.</a:t>
            </a:r>
            <a:endParaRPr lang="en-US" sz="2800" dirty="0">
              <a:solidFill>
                <a:srgbClr val="000000"/>
              </a:solidFill>
            </a:endParaRPr>
          </a:p>
          <a:p>
            <a:pPr marL="0" indent="0" algn="r" defTabSz="966788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(</a:t>
            </a:r>
            <a:r>
              <a:rPr lang="en-US" sz="1400" dirty="0">
                <a:solidFill>
                  <a:srgbClr val="000000"/>
                </a:solidFill>
              </a:rPr>
              <a:t>Beck, McKeown, &amp; Kucan, 2002)</a:t>
            </a:r>
          </a:p>
          <a:p>
            <a:pPr marL="0" indent="0" algn="l" defTabSz="966788" eaLnBrk="1" hangingPunct="1">
              <a:spcBef>
                <a:spcPts val="600"/>
              </a:spcBef>
              <a:spcAft>
                <a:spcPts val="0"/>
              </a:spcAft>
            </a:pPr>
            <a:endParaRPr lang="en-US" sz="28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089900" y="6464300"/>
            <a:ext cx="596900" cy="366713"/>
          </a:xfrm>
        </p:spPr>
        <p:txBody>
          <a:bodyPr/>
          <a:lstStyle/>
          <a:p>
            <a:fld id="{FC0A48C8-1623-4678-BE1A-923BE7329E98}" type="slidenum">
              <a:rPr lang="en-US" smtClean="0">
                <a:solidFill>
                  <a:srgbClr val="FFFFFF"/>
                </a:solidFill>
              </a:rPr>
              <a:pPr/>
              <a:t>29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4085" name="Rectangle 2"/>
          <p:cNvSpPr>
            <a:spLocks noChangeArrowheads="1"/>
          </p:cNvSpPr>
          <p:nvPr/>
        </p:nvSpPr>
        <p:spPr bwMode="auto">
          <a:xfrm>
            <a:off x="1981200" y="533400"/>
            <a:ext cx="6477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53" tIns="48326" rIns="96653" bIns="48326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sz="3600" b="1" baseline="-25000" dirty="0">
              <a:solidFill>
                <a:srgbClr val="0033CC"/>
              </a:solidFill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5683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0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b="0" i="1" dirty="0" smtClean="0"/>
              <a:t>We will be able to: </a:t>
            </a:r>
          </a:p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identify </a:t>
            </a:r>
            <a:r>
              <a:rPr lang="en-US" dirty="0"/>
              <a:t>the </a:t>
            </a:r>
            <a:r>
              <a:rPr lang="en-US" dirty="0">
                <a:solidFill>
                  <a:srgbClr val="990000"/>
                </a:solidFill>
              </a:rPr>
              <a:t>components</a:t>
            </a:r>
            <a:r>
              <a:rPr lang="en-US" dirty="0"/>
              <a:t> of a Listening and Learning </a:t>
            </a:r>
            <a:r>
              <a:rPr lang="en-US" dirty="0">
                <a:solidFill>
                  <a:srgbClr val="990000"/>
                </a:solidFill>
              </a:rPr>
              <a:t>lesson</a:t>
            </a:r>
          </a:p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identify </a:t>
            </a:r>
            <a:r>
              <a:rPr lang="en-US" dirty="0">
                <a:solidFill>
                  <a:srgbClr val="990000"/>
                </a:solidFill>
              </a:rPr>
              <a:t>evidence of quality practice </a:t>
            </a:r>
            <a:r>
              <a:rPr lang="en-US" dirty="0"/>
              <a:t>within the implementation of the Listening and Learning strand.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3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53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3b. Word Work Exercises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30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37085" y="1597478"/>
            <a:ext cx="3681662" cy="451746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6" name="Left Arrow 5"/>
          <p:cNvSpPr/>
          <p:nvPr/>
        </p:nvSpPr>
        <p:spPr>
          <a:xfrm>
            <a:off x="5432339" y="3032919"/>
            <a:ext cx="2721061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Word Work</a:t>
            </a:r>
          </a:p>
        </p:txBody>
      </p:sp>
    </p:spTree>
    <p:extLst>
      <p:ext uri="{BB962C8B-B14F-4D97-AF65-F5344CB8AC3E}">
        <p14:creationId xmlns:p14="http://schemas.microsoft.com/office/powerpoint/2010/main" val="135727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Extension Activities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31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4148255" y="2030684"/>
            <a:ext cx="3397648" cy="609600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Extension Activity</a:t>
            </a:r>
          </a:p>
        </p:txBody>
      </p:sp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3700" y="2848397"/>
            <a:ext cx="3763094" cy="2509023"/>
          </a:xfr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36" y="1607063"/>
            <a:ext cx="3821619" cy="4580597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52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4. Extension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 marL="0" indent="0">
              <a:lnSpc>
                <a:spcPct val="80000"/>
              </a:lnSpc>
              <a:buFont typeface="+mj-lt"/>
              <a:buNone/>
            </a:pPr>
            <a:r>
              <a:rPr lang="en-US" sz="2600" u="none" dirty="0" smtClean="0">
                <a:latin typeface="Arial" pitchFamily="34" charset="0"/>
                <a:sym typeface="Symbol" pitchFamily="18" charset="2"/>
              </a:rPr>
              <a:t>Extensions  provide students additional: </a:t>
            </a:r>
          </a:p>
          <a:p>
            <a:pPr marL="342900" indent="-342900">
              <a:lnSpc>
                <a:spcPct val="800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US" sz="2600" b="0" u="none" dirty="0" smtClean="0">
                <a:latin typeface="Arial" pitchFamily="34" charset="0"/>
                <a:sym typeface="Symbol" pitchFamily="18" charset="2"/>
              </a:rPr>
              <a:t>opportunities to </a:t>
            </a:r>
            <a:r>
              <a:rPr lang="en-US" sz="2600" u="none" dirty="0" smtClean="0">
                <a:solidFill>
                  <a:srgbClr val="990000"/>
                </a:solidFill>
                <a:latin typeface="Arial" pitchFamily="34" charset="0"/>
                <a:sym typeface="Symbol" pitchFamily="18" charset="2"/>
              </a:rPr>
              <a:t>hear</a:t>
            </a:r>
            <a:r>
              <a:rPr lang="en-US" sz="2600" u="none" baseline="0" dirty="0" smtClean="0">
                <a:solidFill>
                  <a:srgbClr val="990000"/>
                </a:solidFill>
                <a:latin typeface="Arial" pitchFamily="34" charset="0"/>
                <a:sym typeface="Symbol" pitchFamily="18" charset="2"/>
              </a:rPr>
              <a:t> &amp; </a:t>
            </a:r>
            <a:r>
              <a:rPr lang="en-US" sz="2600" u="none" dirty="0" smtClean="0">
                <a:solidFill>
                  <a:srgbClr val="990000"/>
                </a:solidFill>
                <a:latin typeface="Arial" pitchFamily="34" charset="0"/>
                <a:sym typeface="Symbol" pitchFamily="18" charset="2"/>
              </a:rPr>
              <a:t>use the language </a:t>
            </a:r>
            <a:r>
              <a:rPr lang="en-US" sz="2600" b="0" u="none" dirty="0" smtClean="0">
                <a:latin typeface="Arial" pitchFamily="34" charset="0"/>
                <a:sym typeface="Symbol" pitchFamily="18" charset="2"/>
              </a:rPr>
              <a:t>of the specific read-aloud and</a:t>
            </a:r>
            <a:r>
              <a:rPr lang="en-US" sz="2600" b="0" u="none" baseline="0" dirty="0" smtClean="0">
                <a:latin typeface="Arial" pitchFamily="34" charset="0"/>
                <a:sym typeface="Symbol" pitchFamily="18" charset="2"/>
              </a:rPr>
              <a:t> </a:t>
            </a:r>
            <a:r>
              <a:rPr lang="en-US" sz="2600" b="0" u="none" dirty="0" smtClean="0">
                <a:latin typeface="Arial" pitchFamily="34" charset="0"/>
                <a:sym typeface="Symbol" pitchFamily="18" charset="2"/>
              </a:rPr>
              <a:t>domain. </a:t>
            </a: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en-US" sz="2600" b="0" u="none" dirty="0" smtClean="0">
                <a:latin typeface="Arial" pitchFamily="34" charset="0"/>
                <a:sym typeface="Symbol" pitchFamily="18" charset="2"/>
              </a:rPr>
              <a:t> contexts</a:t>
            </a:r>
            <a:r>
              <a:rPr lang="en-US" sz="2600" b="0" u="none" baseline="0" dirty="0" smtClean="0">
                <a:latin typeface="Arial" pitchFamily="34" charset="0"/>
                <a:sym typeface="Symbol" pitchFamily="18" charset="2"/>
              </a:rPr>
              <a:t> to </a:t>
            </a:r>
            <a:r>
              <a:rPr lang="en-US" sz="2600" u="none" dirty="0" smtClean="0">
                <a:solidFill>
                  <a:srgbClr val="990000"/>
                </a:solidFill>
                <a:latin typeface="Arial" pitchFamily="34" charset="0"/>
                <a:sym typeface="Symbol" pitchFamily="18" charset="2"/>
              </a:rPr>
              <a:t>listen and talk about the content </a:t>
            </a:r>
            <a:r>
              <a:rPr lang="en-US" sz="2600" b="0" u="none" dirty="0" smtClean="0">
                <a:latin typeface="Arial" pitchFamily="34" charset="0"/>
                <a:sym typeface="Symbol" pitchFamily="18" charset="2"/>
              </a:rPr>
              <a:t>they are studying, using the domain vocabulary. </a:t>
            </a:r>
            <a:endParaRPr lang="en-US" sz="2600" b="0" u="none" baseline="0" dirty="0" smtClean="0">
              <a:latin typeface="Arial" pitchFamily="34" charset="0"/>
              <a:sym typeface="Symbol" pitchFamily="18" charset="2"/>
            </a:endParaRPr>
          </a:p>
          <a:p>
            <a:pPr marL="403225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400" dirty="0" smtClean="0">
              <a:sym typeface="Symbol" pitchFamily="18" charset="2"/>
            </a:endParaRPr>
          </a:p>
          <a:p>
            <a:pPr marL="403225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400" dirty="0" smtClean="0">
              <a:sym typeface="Symbol" pitchFamily="18" charset="2"/>
            </a:endParaRPr>
          </a:p>
          <a:p>
            <a:pPr marL="403225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400" dirty="0" smtClean="0">
              <a:sym typeface="Symbol" pitchFamily="18" charset="2"/>
            </a:endParaRPr>
          </a:p>
          <a:p>
            <a:pPr marL="165100" indent="0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US" sz="2400" dirty="0" smtClean="0">
                <a:sym typeface="Symbol" pitchFamily="18" charset="2"/>
              </a:rPr>
              <a:t>Example</a:t>
            </a:r>
            <a:r>
              <a:rPr lang="en-US" sz="2400" baseline="0" dirty="0" smtClean="0">
                <a:sym typeface="Symbol" pitchFamily="18" charset="2"/>
              </a:rPr>
              <a:t> Activities:</a:t>
            </a:r>
            <a:endParaRPr lang="en-US" sz="2400" dirty="0" smtClean="0">
              <a:sym typeface="Symbol" pitchFamily="18" charset="2"/>
            </a:endParaRPr>
          </a:p>
          <a:p>
            <a:pPr marL="5080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sym typeface="Symbol" pitchFamily="18" charset="2"/>
              </a:rPr>
              <a:t>Making </a:t>
            </a:r>
            <a:r>
              <a:rPr lang="en-US" sz="2400" dirty="0">
                <a:sym typeface="Symbol" pitchFamily="18" charset="2"/>
              </a:rPr>
              <a:t>Comparisons and Connections</a:t>
            </a:r>
          </a:p>
          <a:p>
            <a:pPr marL="569913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sym typeface="Symbol" pitchFamily="18" charset="2"/>
              </a:rPr>
              <a:t>Personification</a:t>
            </a:r>
          </a:p>
          <a:p>
            <a:pPr marL="569913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sym typeface="Symbol" pitchFamily="18" charset="2"/>
              </a:rPr>
              <a:t>Sequence</a:t>
            </a:r>
            <a:r>
              <a:rPr lang="en-US" sz="2400" baseline="0" dirty="0" smtClean="0">
                <a:sym typeface="Symbol" pitchFamily="18" charset="2"/>
              </a:rPr>
              <a:t> of Events</a:t>
            </a:r>
            <a:endParaRPr lang="en-US" sz="2400" dirty="0">
              <a:sym typeface="Symbol" pitchFamily="18" charset="2"/>
            </a:endParaRPr>
          </a:p>
          <a:p>
            <a:pPr marL="569913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>
                <a:sym typeface="Symbol" pitchFamily="18" charset="2"/>
              </a:rPr>
              <a:t>Know-Wonder-Learn Chart</a:t>
            </a:r>
          </a:p>
          <a:p>
            <a:pPr marL="569913" indent="-34290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sym typeface="Symbol" pitchFamily="18" charset="2"/>
              </a:rPr>
              <a:t>Timelines / Lifelines</a:t>
            </a:r>
            <a:endParaRPr lang="en-US" sz="2400" dirty="0">
              <a:sym typeface="Symbol" pitchFamily="18" charset="2"/>
            </a:endParaRPr>
          </a:p>
          <a:p>
            <a:pPr marL="569913" indent="-34290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dirty="0" smtClean="0">
                <a:sym typeface="Symbol" pitchFamily="18" charset="2"/>
              </a:rPr>
              <a:t>Image</a:t>
            </a:r>
            <a:r>
              <a:rPr lang="en-US" sz="2400" baseline="0" dirty="0" smtClean="0">
                <a:sym typeface="Symbol" pitchFamily="18" charset="2"/>
              </a:rPr>
              <a:t> Review</a:t>
            </a:r>
          </a:p>
          <a:p>
            <a:pPr marL="569913" indent="-34290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dirty="0" smtClean="0">
                <a:sym typeface="Symbol" pitchFamily="18" charset="2"/>
              </a:rPr>
              <a:t>(Re-Read) / Related </a:t>
            </a:r>
            <a:r>
              <a:rPr lang="en-US" sz="2400" dirty="0">
                <a:sym typeface="Symbol" pitchFamily="18" charset="2"/>
              </a:rPr>
              <a:t>Trade </a:t>
            </a:r>
            <a:r>
              <a:rPr lang="en-US" sz="2400" dirty="0" smtClean="0">
                <a:sym typeface="Symbol" pitchFamily="18" charset="2"/>
              </a:rPr>
              <a:t>Book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A48C8-1623-4678-BE1A-923BE7329E98}" type="slidenum">
              <a:rPr lang="en-US" smtClean="0">
                <a:solidFill>
                  <a:srgbClr val="FFFFFF"/>
                </a:solidFill>
              </a:rPr>
              <a:pPr/>
              <a:t>32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82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Listening and Learning in Action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Examining lessons from classroom footage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95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Framing the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240349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You are going to watch clips from a L&amp;L lesson:</a:t>
            </a:r>
          </a:p>
          <a:p>
            <a:pPr marL="400050" lvl="1"/>
            <a:r>
              <a:rPr lang="en-US" baseline="0" dirty="0" smtClean="0"/>
              <a:t>Follow along with the lesson.</a:t>
            </a:r>
          </a:p>
          <a:p>
            <a:pPr marL="400050" lvl="1"/>
            <a:r>
              <a:rPr lang="en-US" dirty="0" smtClean="0"/>
              <a:t>Pause to reflect on how knowledge and vocabulary is supported.</a:t>
            </a:r>
          </a:p>
          <a:p>
            <a:pPr marL="400050" lvl="1"/>
            <a:r>
              <a:rPr lang="en-US" dirty="0" smtClean="0"/>
              <a:t>Share key findings.</a:t>
            </a:r>
            <a:endParaRPr lang="en-US" baseline="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900000">
            <a:off x="4968308" y="1581094"/>
            <a:ext cx="3758237" cy="2587041"/>
          </a:xfrm>
          <a:prstGeom prst="rect">
            <a:avLst/>
          </a:prstGeom>
          <a:ln>
            <a:solidFill>
              <a:srgbClr val="DDDDDD"/>
            </a:solidFill>
          </a:ln>
        </p:spPr>
      </p:pic>
      <p:pic>
        <p:nvPicPr>
          <p:cNvPr id="7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3386" y="3315010"/>
            <a:ext cx="2263918" cy="2896727"/>
          </a:xfrm>
          <a:prstGeom prst="rect">
            <a:avLst/>
          </a:prstGeom>
          <a:noFill/>
          <a:ln>
            <a:solidFill>
              <a:srgbClr val="DDDDDD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160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Framing the Activity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6172200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2500" dirty="0" smtClean="0"/>
              <a:t>As you watch the video clip,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500" dirty="0" smtClean="0"/>
              <a:t>annotate your copy of the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500" dirty="0" smtClean="0"/>
              <a:t>lesson to indicate:</a:t>
            </a:r>
          </a:p>
          <a:p>
            <a:pPr marL="630238" lvl="1" indent="-566738">
              <a:spcBef>
                <a:spcPts val="1200"/>
              </a:spcBef>
              <a:buClr>
                <a:srgbClr val="990000"/>
              </a:buClr>
              <a:buSzPct val="90000"/>
              <a:buFont typeface="Wingdings" pitchFamily="2" charset="2"/>
              <a:buChar char="ü"/>
              <a:tabLst>
                <a:tab pos="1082675" algn="l"/>
              </a:tabLst>
            </a:pPr>
            <a:r>
              <a:rPr lang="en-US" sz="2500" dirty="0" smtClean="0"/>
              <a:t>Lesson text </a:t>
            </a:r>
            <a:r>
              <a:rPr lang="en-US" sz="2500" dirty="0" smtClean="0">
                <a:solidFill>
                  <a:srgbClr val="990000"/>
                </a:solidFill>
              </a:rPr>
              <a:t>followed</a:t>
            </a:r>
          </a:p>
          <a:p>
            <a:pPr marL="630238" lvl="1" indent="-566738">
              <a:buClr>
                <a:srgbClr val="990000"/>
              </a:buClr>
              <a:buSzPct val="90000"/>
              <a:buFont typeface="Arial" pitchFamily="34" charset="0"/>
              <a:buChar char="X"/>
              <a:tabLst>
                <a:tab pos="1082675" algn="l"/>
              </a:tabLst>
            </a:pPr>
            <a:r>
              <a:rPr lang="en-US" sz="2500" dirty="0" smtClean="0"/>
              <a:t>Lesson text </a:t>
            </a:r>
            <a:r>
              <a:rPr lang="en-US" sz="2500" dirty="0" smtClean="0">
                <a:solidFill>
                  <a:srgbClr val="990000"/>
                </a:solidFill>
              </a:rPr>
              <a:t>omitted </a:t>
            </a:r>
          </a:p>
          <a:p>
            <a:pPr marL="630238" lvl="1" indent="0">
              <a:spcBef>
                <a:spcPts val="0"/>
              </a:spcBef>
              <a:buSzPct val="90000"/>
              <a:buNone/>
              <a:tabLst>
                <a:tab pos="1082675" algn="l"/>
              </a:tabLst>
            </a:pPr>
            <a:r>
              <a:rPr lang="en-US" sz="2500" b="0" i="1" dirty="0" smtClean="0"/>
              <a:t>(not grayed out)</a:t>
            </a:r>
            <a:endParaRPr lang="en-US" sz="2500" b="0" i="1" dirty="0"/>
          </a:p>
          <a:p>
            <a:pPr marL="400050" lvl="1">
              <a:spcBef>
                <a:spcPts val="1200"/>
              </a:spcBef>
              <a:buSzPct val="150000"/>
              <a:buFont typeface="Arial" panose="020B0604020202020204" pitchFamily="34" charset="0"/>
              <a:buChar char="•"/>
              <a:tabLst>
                <a:tab pos="1082675" algn="l"/>
              </a:tabLst>
            </a:pPr>
            <a:r>
              <a:rPr lang="en-US" sz="2500" b="0" dirty="0"/>
              <a:t>O</a:t>
            </a:r>
            <a:r>
              <a:rPr lang="en-US" sz="2500" b="0" dirty="0" smtClean="0"/>
              <a:t>bserve </a:t>
            </a:r>
            <a:r>
              <a:rPr lang="en-US" sz="2500" b="0" dirty="0"/>
              <a:t>what </a:t>
            </a:r>
            <a:r>
              <a:rPr lang="en-US" sz="2500" b="0" dirty="0" smtClean="0"/>
              <a:t>the lesson </a:t>
            </a:r>
          </a:p>
          <a:p>
            <a:pPr marL="393700" lvl="1" indent="0">
              <a:spcBef>
                <a:spcPts val="0"/>
              </a:spcBef>
              <a:buSzPct val="150000"/>
              <a:buNone/>
              <a:tabLst>
                <a:tab pos="1082675" algn="l"/>
              </a:tabLst>
            </a:pPr>
            <a:r>
              <a:rPr lang="en-US" sz="2500" b="0" dirty="0" smtClean="0"/>
              <a:t>looks like when implemented</a:t>
            </a:r>
          </a:p>
          <a:p>
            <a:pPr marL="400050" lvl="1">
              <a:buSzPct val="150000"/>
              <a:buFont typeface="Arial" panose="020B0604020202020204" pitchFamily="34" charset="0"/>
              <a:buChar char="•"/>
              <a:tabLst>
                <a:tab pos="1082675" algn="l"/>
              </a:tabLst>
            </a:pPr>
            <a:r>
              <a:rPr lang="en-US" sz="2500" b="0" dirty="0" smtClean="0"/>
              <a:t>Reflect upon the quality of implementation based on evidence </a:t>
            </a:r>
            <a:r>
              <a:rPr lang="en-US" sz="2500" b="0" dirty="0"/>
              <a:t>of </a:t>
            </a:r>
            <a:r>
              <a:rPr lang="en-US" sz="2500" b="0" dirty="0" smtClean="0"/>
              <a:t>specific indicators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35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900000">
            <a:off x="5223717" y="1204276"/>
            <a:ext cx="3758237" cy="2587041"/>
          </a:xfrm>
          <a:prstGeom prst="rect">
            <a:avLst/>
          </a:prstGeom>
          <a:ln>
            <a:solidFill>
              <a:srgbClr val="DDDDDD"/>
            </a:solidFill>
          </a:ln>
        </p:spPr>
      </p:pic>
      <p:pic>
        <p:nvPicPr>
          <p:cNvPr id="7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77000" y="3315009"/>
            <a:ext cx="2263918" cy="2896727"/>
          </a:xfrm>
          <a:prstGeom prst="rect">
            <a:avLst/>
          </a:prstGeom>
          <a:noFill/>
          <a:ln>
            <a:solidFill>
              <a:srgbClr val="DDDDDD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698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 the Read-Aloud: </a:t>
            </a:r>
            <a:br>
              <a:rPr lang="en-US" dirty="0" smtClean="0"/>
            </a:br>
            <a:r>
              <a:rPr lang="en-US" dirty="0" smtClean="0"/>
              <a:t>Tug-of-War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4840233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As </a:t>
            </a:r>
            <a:r>
              <a:rPr lang="en-US" dirty="0"/>
              <a:t>you watch the video </a:t>
            </a:r>
            <a:r>
              <a:rPr lang="en-US" dirty="0" smtClean="0"/>
              <a:t>clip: </a:t>
            </a:r>
          </a:p>
          <a:p>
            <a:pPr marL="400050" lvl="1">
              <a:spcBef>
                <a:spcPts val="18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990000"/>
                </a:solidFill>
                <a:sym typeface="Wingdings"/>
              </a:rPr>
              <a:t>() </a:t>
            </a:r>
            <a:r>
              <a:rPr lang="en-US" dirty="0" smtClean="0">
                <a:solidFill>
                  <a:srgbClr val="990000"/>
                </a:solidFill>
              </a:rPr>
              <a:t>Lesson </a:t>
            </a:r>
            <a:r>
              <a:rPr lang="en-US" dirty="0">
                <a:solidFill>
                  <a:srgbClr val="990000"/>
                </a:solidFill>
              </a:rPr>
              <a:t>text </a:t>
            </a:r>
            <a:r>
              <a:rPr lang="en-US" dirty="0" smtClean="0">
                <a:solidFill>
                  <a:srgbClr val="990000"/>
                </a:solidFill>
              </a:rPr>
              <a:t>followed </a:t>
            </a:r>
            <a:r>
              <a:rPr lang="en-US" dirty="0" smtClean="0"/>
              <a:t>in your copy </a:t>
            </a:r>
            <a:r>
              <a:rPr lang="en-US" dirty="0"/>
              <a:t>of the </a:t>
            </a:r>
            <a:r>
              <a:rPr lang="en-US" dirty="0" smtClean="0"/>
              <a:t>lesson</a:t>
            </a:r>
          </a:p>
          <a:p>
            <a:pPr marL="400050" lvl="1">
              <a:spcBef>
                <a:spcPts val="18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990000"/>
                </a:solidFill>
              </a:rPr>
              <a:t>(X) </a:t>
            </a:r>
            <a:r>
              <a:rPr lang="en-US" dirty="0">
                <a:solidFill>
                  <a:srgbClr val="990000"/>
                </a:solidFill>
              </a:rPr>
              <a:t>Lesson text </a:t>
            </a:r>
            <a:r>
              <a:rPr lang="en-US" dirty="0" smtClean="0">
                <a:solidFill>
                  <a:srgbClr val="990000"/>
                </a:solidFill>
              </a:rPr>
              <a:t>omitted </a:t>
            </a:r>
          </a:p>
          <a:p>
            <a:pPr marL="393700" lvl="1" indent="0">
              <a:spcBef>
                <a:spcPts val="0"/>
              </a:spcBef>
              <a:buSzPct val="100000"/>
              <a:buNone/>
            </a:pPr>
            <a:r>
              <a:rPr lang="en-US" b="0" i="1" dirty="0" smtClean="0"/>
              <a:t>(</a:t>
            </a:r>
            <a:r>
              <a:rPr lang="en-US" b="0" i="1" dirty="0"/>
              <a:t>not grayed out</a:t>
            </a:r>
            <a:r>
              <a:rPr lang="en-US" b="0" i="1" dirty="0" smtClean="0"/>
              <a:t>)</a:t>
            </a:r>
            <a:endParaRPr lang="en-US" dirty="0" smtClean="0">
              <a:solidFill>
                <a:srgbClr val="990000"/>
              </a:solidFill>
            </a:endParaRPr>
          </a:p>
          <a:p>
            <a:pPr marL="0" indent="0">
              <a:spcBef>
                <a:spcPts val="3600"/>
              </a:spcBef>
              <a:buNone/>
            </a:pPr>
            <a:r>
              <a:rPr lang="en-US" dirty="0" smtClean="0"/>
              <a:t>Take 3 minutes to reflect                   on what you saw.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36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666" y="1524000"/>
            <a:ext cx="1175868" cy="150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83314" y="5664304"/>
            <a:ext cx="2398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baseline="-25000" dirty="0" smtClean="0">
                <a:solidFill>
                  <a:srgbClr val="000000"/>
                </a:solidFill>
                <a:ea typeface="ＭＳ Ｐゴシック" charset="-128"/>
                <a:hlinkClick r:id="rId4"/>
              </a:rPr>
              <a:t>Video Clip Link</a:t>
            </a:r>
            <a:endParaRPr lang="en-US" sz="2400" b="1" baseline="-25000" dirty="0" smtClean="0">
              <a:solidFill>
                <a:srgbClr val="000000"/>
              </a:solidFill>
              <a:ea typeface="ＭＳ Ｐゴシック" charset="-128"/>
            </a:endParaRP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baseline="-25000" dirty="0" smtClean="0">
                <a:solidFill>
                  <a:srgbClr val="000000"/>
                </a:solidFill>
                <a:ea typeface="ＭＳ Ｐゴシック" charset="-128"/>
              </a:rPr>
              <a:t>0:00 – 2:34</a:t>
            </a:r>
            <a:endParaRPr lang="en-US" sz="2400" b="1" baseline="-25000" dirty="0">
              <a:solidFill>
                <a:srgbClr val="000000"/>
              </a:solidFill>
              <a:ea typeface="ＭＳ Ｐゴシック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297" y="2041968"/>
            <a:ext cx="2826801" cy="3622336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505754"/>
            <a:ext cx="2854864" cy="3743325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67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Presenting the Read-Aloud: </a:t>
            </a:r>
            <a:br>
              <a:rPr lang="en-US" dirty="0" smtClean="0"/>
            </a:br>
            <a:r>
              <a:rPr lang="en-US" dirty="0" smtClean="0"/>
              <a:t>Tug-of-War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5257801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As </a:t>
            </a:r>
            <a:r>
              <a:rPr lang="en-US" dirty="0"/>
              <a:t>you watch the video </a:t>
            </a:r>
            <a:r>
              <a:rPr lang="en-US" dirty="0" smtClean="0"/>
              <a:t>clip: </a:t>
            </a:r>
          </a:p>
          <a:p>
            <a:pPr marL="400050" lvl="1">
              <a:spcBef>
                <a:spcPts val="18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990000"/>
                </a:solidFill>
                <a:sym typeface="Wingdings"/>
              </a:rPr>
              <a:t>() </a:t>
            </a:r>
            <a:r>
              <a:rPr lang="en-US" dirty="0" smtClean="0">
                <a:solidFill>
                  <a:srgbClr val="990000"/>
                </a:solidFill>
              </a:rPr>
              <a:t>Lesson </a:t>
            </a:r>
            <a:r>
              <a:rPr lang="en-US" dirty="0">
                <a:solidFill>
                  <a:srgbClr val="990000"/>
                </a:solidFill>
              </a:rPr>
              <a:t>text </a:t>
            </a:r>
            <a:r>
              <a:rPr lang="en-US" dirty="0" smtClean="0"/>
              <a:t>&amp; </a:t>
            </a:r>
            <a:r>
              <a:rPr lang="en-US" dirty="0">
                <a:solidFill>
                  <a:srgbClr val="990000"/>
                </a:solidFill>
              </a:rPr>
              <a:t>GLS </a:t>
            </a:r>
            <a:r>
              <a:rPr lang="en-US" dirty="0" smtClean="0">
                <a:solidFill>
                  <a:srgbClr val="990000"/>
                </a:solidFill>
              </a:rPr>
              <a:t>followed </a:t>
            </a:r>
            <a:r>
              <a:rPr lang="en-US" dirty="0" smtClean="0"/>
              <a:t>in your copy </a:t>
            </a:r>
            <a:r>
              <a:rPr lang="en-US" dirty="0"/>
              <a:t>of the </a:t>
            </a:r>
            <a:r>
              <a:rPr lang="en-US" dirty="0" smtClean="0"/>
              <a:t>lesson</a:t>
            </a:r>
          </a:p>
          <a:p>
            <a:pPr marL="400050" lvl="1">
              <a:spcBef>
                <a:spcPts val="18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990000"/>
                </a:solidFill>
              </a:rPr>
              <a:t>(X) Lesson </a:t>
            </a:r>
            <a:r>
              <a:rPr lang="en-US" dirty="0" smtClean="0">
                <a:solidFill>
                  <a:srgbClr val="990000"/>
                </a:solidFill>
              </a:rPr>
              <a:t>text </a:t>
            </a:r>
            <a:r>
              <a:rPr lang="en-US" dirty="0"/>
              <a:t>&amp; </a:t>
            </a:r>
            <a:r>
              <a:rPr lang="en-US" dirty="0">
                <a:solidFill>
                  <a:srgbClr val="990000"/>
                </a:solidFill>
              </a:rPr>
              <a:t>GLS </a:t>
            </a:r>
            <a:r>
              <a:rPr lang="en-US" dirty="0" smtClean="0">
                <a:solidFill>
                  <a:srgbClr val="990000"/>
                </a:solidFill>
              </a:rPr>
              <a:t>omitted </a:t>
            </a:r>
            <a:endParaRPr lang="en-US" dirty="0">
              <a:solidFill>
                <a:srgbClr val="990000"/>
              </a:solidFill>
            </a:endParaRPr>
          </a:p>
          <a:p>
            <a:pPr marL="393700" lvl="1" indent="0">
              <a:spcBef>
                <a:spcPts val="0"/>
              </a:spcBef>
              <a:buSzPct val="100000"/>
              <a:buNone/>
            </a:pPr>
            <a:r>
              <a:rPr lang="en-US" b="0" i="1" dirty="0"/>
              <a:t>(not grayed out</a:t>
            </a:r>
            <a:r>
              <a:rPr lang="en-US" b="0" i="1" dirty="0" smtClean="0"/>
              <a:t>)</a:t>
            </a:r>
            <a:endParaRPr lang="en-US" dirty="0" smtClean="0"/>
          </a:p>
          <a:p>
            <a:pPr>
              <a:spcBef>
                <a:spcPts val="1800"/>
              </a:spcBef>
            </a:pPr>
            <a:r>
              <a:rPr lang="en-US" dirty="0" smtClean="0"/>
              <a:t>Take 3 minutes to reflect                   on what you saw.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37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666" y="1524000"/>
            <a:ext cx="1175868" cy="150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173124" y="5712436"/>
            <a:ext cx="2398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baseline="-25000" dirty="0" smtClean="0">
                <a:solidFill>
                  <a:srgbClr val="000000"/>
                </a:solidFill>
                <a:ea typeface="ＭＳ Ｐゴシック" charset="-128"/>
                <a:hlinkClick r:id="rId4"/>
              </a:rPr>
              <a:t>Video Clip Link</a:t>
            </a:r>
            <a:endParaRPr lang="en-US" sz="2400" b="1" baseline="-25000" dirty="0">
              <a:solidFill>
                <a:srgbClr val="000000"/>
              </a:solidFill>
              <a:ea typeface="ＭＳ Ｐゴシック" charset="-128"/>
            </a:endParaRP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baseline="-25000" dirty="0" smtClean="0">
                <a:solidFill>
                  <a:srgbClr val="000000"/>
                </a:solidFill>
                <a:ea typeface="ＭＳ Ｐゴシック" charset="-128"/>
              </a:rPr>
              <a:t>2:35 – 6:39</a:t>
            </a:r>
            <a:endParaRPr lang="en-US" sz="2400" b="1" baseline="-25000" dirty="0">
              <a:solidFill>
                <a:srgbClr val="000000"/>
              </a:solidFill>
              <a:ea typeface="ＭＳ Ｐゴシック" charset="-128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479" y="2097888"/>
            <a:ext cx="2538413" cy="3239961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820521"/>
            <a:ext cx="2636200" cy="3429393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74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Discussing the Read-Aloud: </a:t>
            </a:r>
            <a:br>
              <a:rPr lang="en-US" dirty="0" smtClean="0"/>
            </a:br>
            <a:r>
              <a:rPr lang="en-US" dirty="0" smtClean="0"/>
              <a:t>Tug-of-War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5192979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As </a:t>
            </a:r>
            <a:r>
              <a:rPr lang="en-US" dirty="0"/>
              <a:t>you watch the video </a:t>
            </a:r>
            <a:r>
              <a:rPr lang="en-US" dirty="0" smtClean="0"/>
              <a:t>clip: </a:t>
            </a:r>
          </a:p>
          <a:p>
            <a:pPr marL="400050" lvl="1">
              <a:spcBef>
                <a:spcPts val="18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990000"/>
                </a:solidFill>
                <a:sym typeface="Wingdings"/>
              </a:rPr>
              <a:t>() </a:t>
            </a:r>
            <a:r>
              <a:rPr lang="en-US" dirty="0" smtClean="0">
                <a:solidFill>
                  <a:srgbClr val="990000"/>
                </a:solidFill>
              </a:rPr>
              <a:t>Comprehension questions followed </a:t>
            </a:r>
            <a:r>
              <a:rPr lang="en-US" dirty="0"/>
              <a:t>in your copy of the lesson</a:t>
            </a:r>
          </a:p>
          <a:p>
            <a:pPr marL="400050" lvl="1">
              <a:spcBef>
                <a:spcPts val="18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990000"/>
                </a:solidFill>
              </a:rPr>
              <a:t>(X) </a:t>
            </a:r>
            <a:r>
              <a:rPr lang="en-US" dirty="0">
                <a:solidFill>
                  <a:srgbClr val="990000"/>
                </a:solidFill>
              </a:rPr>
              <a:t>Comprehension questions</a:t>
            </a:r>
            <a:r>
              <a:rPr lang="en-US" dirty="0"/>
              <a:t> </a:t>
            </a:r>
            <a:r>
              <a:rPr lang="en-US" dirty="0" smtClean="0">
                <a:solidFill>
                  <a:srgbClr val="990000"/>
                </a:solidFill>
              </a:rPr>
              <a:t>omitted </a:t>
            </a:r>
            <a:r>
              <a:rPr lang="en-US" b="0" i="1" dirty="0" smtClean="0"/>
              <a:t>(</a:t>
            </a:r>
            <a:r>
              <a:rPr lang="en-US" b="0" i="1" dirty="0"/>
              <a:t>not grayed out</a:t>
            </a:r>
            <a:r>
              <a:rPr lang="en-US" b="0" i="1" dirty="0" smtClean="0"/>
              <a:t>)</a:t>
            </a:r>
            <a:endParaRPr lang="en-US" dirty="0">
              <a:solidFill>
                <a:srgbClr val="990000"/>
              </a:solidFill>
            </a:endParaRPr>
          </a:p>
          <a:p>
            <a:pPr marL="0" indent="0">
              <a:spcBef>
                <a:spcPts val="3600"/>
              </a:spcBef>
              <a:buNone/>
            </a:pPr>
            <a:r>
              <a:rPr lang="en-US" dirty="0"/>
              <a:t>Take 3 minutes to reflect                   on what you saw.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38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666" y="1524000"/>
            <a:ext cx="1175868" cy="150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104832" y="5700664"/>
            <a:ext cx="2398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baseline="-25000" dirty="0" smtClean="0">
                <a:solidFill>
                  <a:srgbClr val="000000"/>
                </a:solidFill>
                <a:ea typeface="ＭＳ Ｐゴシック" charset="-128"/>
                <a:hlinkClick r:id="rId4"/>
              </a:rPr>
              <a:t>Video Clip Link</a:t>
            </a:r>
            <a:endParaRPr lang="en-US" sz="2400" b="1" baseline="-25000" dirty="0" smtClean="0">
              <a:solidFill>
                <a:srgbClr val="000000"/>
              </a:solidFill>
              <a:ea typeface="ＭＳ Ｐゴシック" charset="-128"/>
            </a:endParaRP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baseline="-25000" dirty="0" smtClean="0">
                <a:solidFill>
                  <a:srgbClr val="000000"/>
                </a:solidFill>
                <a:ea typeface="ＭＳ Ｐゴシック" charset="-128"/>
              </a:rPr>
              <a:t>6:39 – 13:58</a:t>
            </a:r>
            <a:endParaRPr lang="en-US" sz="2400" b="1" baseline="-25000" dirty="0">
              <a:solidFill>
                <a:srgbClr val="000000"/>
              </a:solidFill>
              <a:ea typeface="ＭＳ Ｐゴシック" charset="-128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276" y="2253650"/>
            <a:ext cx="2539324" cy="3000738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833000"/>
            <a:ext cx="2653624" cy="3452439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69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Paired Verbal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1600200"/>
            <a:ext cx="5867400" cy="4525963"/>
          </a:xfrm>
        </p:spPr>
        <p:txBody>
          <a:bodyPr/>
          <a:lstStyle/>
          <a:p>
            <a:pPr>
              <a:buNone/>
            </a:pPr>
            <a:endParaRPr lang="en-US" i="1" dirty="0" smtClean="0"/>
          </a:p>
          <a:p>
            <a:pPr>
              <a:buNone/>
            </a:pPr>
            <a:endParaRPr lang="en-US" dirty="0"/>
          </a:p>
          <a:p>
            <a:pPr>
              <a:spcAft>
                <a:spcPts val="1800"/>
              </a:spcAft>
              <a:buNone/>
            </a:pPr>
            <a:r>
              <a:rPr lang="en-US" sz="2400" dirty="0"/>
              <a:t>Person A: </a:t>
            </a:r>
            <a:r>
              <a:rPr lang="en-US" sz="2400" b="0" dirty="0"/>
              <a:t>(60 seconds) </a:t>
            </a:r>
            <a:r>
              <a:rPr lang="en-US" sz="2400" dirty="0" smtClean="0"/>
              <a:t>summarize</a:t>
            </a:r>
            <a:endParaRPr lang="en-US" sz="2400" dirty="0"/>
          </a:p>
          <a:p>
            <a:pPr>
              <a:spcAft>
                <a:spcPts val="1800"/>
              </a:spcAft>
              <a:buNone/>
            </a:pPr>
            <a:r>
              <a:rPr lang="en-US" sz="2400" dirty="0">
                <a:solidFill>
                  <a:srgbClr val="990000"/>
                </a:solidFill>
              </a:rPr>
              <a:t>Person B: </a:t>
            </a:r>
            <a:r>
              <a:rPr lang="en-US" sz="2400" b="0" dirty="0">
                <a:solidFill>
                  <a:srgbClr val="990000"/>
                </a:solidFill>
              </a:rPr>
              <a:t>(30 seconds) </a:t>
            </a:r>
            <a:r>
              <a:rPr lang="en-US" sz="2400" dirty="0">
                <a:solidFill>
                  <a:srgbClr val="990000"/>
                </a:solidFill>
              </a:rPr>
              <a:t>add only </a:t>
            </a:r>
            <a:r>
              <a:rPr lang="en-US" sz="2400" dirty="0" smtClean="0">
                <a:solidFill>
                  <a:srgbClr val="990000"/>
                </a:solidFill>
              </a:rPr>
              <a:t>new</a:t>
            </a:r>
            <a:endParaRPr lang="en-US" sz="2400" dirty="0"/>
          </a:p>
          <a:p>
            <a:pPr>
              <a:spcAft>
                <a:spcPts val="1800"/>
              </a:spcAft>
              <a:buNone/>
            </a:pPr>
            <a:r>
              <a:rPr lang="en-US" sz="2400" dirty="0"/>
              <a:t>Person A: </a:t>
            </a:r>
            <a:r>
              <a:rPr lang="en-US" sz="2400" b="0" dirty="0"/>
              <a:t>(15 seconds) </a:t>
            </a:r>
            <a:r>
              <a:rPr lang="en-US" sz="2400" dirty="0"/>
              <a:t>add only new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39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19400" y="1563408"/>
            <a:ext cx="54864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>
                <a:solidFill>
                  <a:schemeClr val="bg2">
                    <a:lumMod val="75000"/>
                  </a:schemeClr>
                </a:solidFill>
              </a:rPr>
              <a:t>What does a high-quality interactive read-aloud look like?</a:t>
            </a:r>
          </a:p>
        </p:txBody>
      </p:sp>
    </p:spTree>
    <p:extLst>
      <p:ext uri="{BB962C8B-B14F-4D97-AF65-F5344CB8AC3E}">
        <p14:creationId xmlns:p14="http://schemas.microsoft.com/office/powerpoint/2010/main" val="146781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23"/>
          <p:cNvGrpSpPr>
            <a:grpSpLocks/>
          </p:cNvGrpSpPr>
          <p:nvPr/>
        </p:nvGrpSpPr>
        <p:grpSpPr bwMode="auto">
          <a:xfrm>
            <a:off x="7010400" y="3540658"/>
            <a:ext cx="1860550" cy="2717847"/>
            <a:chOff x="6934200" y="2514600"/>
            <a:chExt cx="1860550" cy="2718520"/>
          </a:xfrm>
        </p:grpSpPr>
        <p:pic>
          <p:nvPicPr>
            <p:cNvPr id="39958" name="Picture 12" descr="N:\NYSED P-2 ELA\_NYSED Resources\_NYSED Design Resources\x Design Scratch\Component Images\Supplemental_Guide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4200" y="2514600"/>
              <a:ext cx="1860550" cy="223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59" name="TextBox 25"/>
            <p:cNvSpPr txBox="1">
              <a:spLocks noChangeArrowheads="1"/>
            </p:cNvSpPr>
            <p:nvPr/>
          </p:nvSpPr>
          <p:spPr bwMode="auto">
            <a:xfrm>
              <a:off x="6967183" y="4648200"/>
              <a:ext cx="1529586" cy="584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baseline="-25000" dirty="0">
                  <a:solidFill>
                    <a:srgbClr val="3D7FA9"/>
                  </a:solidFill>
                  <a:latin typeface="Arial"/>
                </a:rPr>
                <a:t>Supplemental</a:t>
              </a:r>
            </a:p>
            <a:p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baseline="-25000" dirty="0">
                  <a:solidFill>
                    <a:srgbClr val="3D7FA9"/>
                  </a:solidFill>
                  <a:latin typeface="Arial"/>
                </a:rPr>
                <a:t>Guide</a:t>
              </a:r>
            </a:p>
          </p:txBody>
        </p:sp>
      </p:grpSp>
      <p:sp>
        <p:nvSpPr>
          <p:cNvPr id="399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Listening and Learning  </a:t>
            </a:r>
            <a:r>
              <a:rPr lang="en-US" dirty="0"/>
              <a:t>Materials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525904"/>
            <a:ext cx="21336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4</a:t>
            </a:fld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39941" name="Group 25"/>
          <p:cNvGrpSpPr>
            <a:grpSpLocks/>
          </p:cNvGrpSpPr>
          <p:nvPr/>
        </p:nvGrpSpPr>
        <p:grpSpPr bwMode="auto">
          <a:xfrm>
            <a:off x="521729" y="1824508"/>
            <a:ext cx="3826346" cy="1918826"/>
            <a:chOff x="381000" y="1157288"/>
            <a:chExt cx="3826346" cy="1918556"/>
          </a:xfrm>
        </p:grpSpPr>
        <p:grpSp>
          <p:nvGrpSpPr>
            <p:cNvPr id="39953" name="Group 13"/>
            <p:cNvGrpSpPr>
              <a:grpSpLocks/>
            </p:cNvGrpSpPr>
            <p:nvPr/>
          </p:nvGrpSpPr>
          <p:grpSpPr bwMode="auto">
            <a:xfrm>
              <a:off x="381000" y="1157288"/>
              <a:ext cx="1992313" cy="1582737"/>
              <a:chOff x="0" y="0"/>
              <a:chExt cx="1992630" cy="1581785"/>
            </a:xfrm>
          </p:grpSpPr>
          <p:pic>
            <p:nvPicPr>
              <p:cNvPr id="39955" name="Picture 14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60120" cy="122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56" name="Picture 15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2510" y="101600"/>
                <a:ext cx="960120" cy="122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57" name="Picture 16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285" y="356870"/>
                <a:ext cx="960120" cy="122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954" name="TextBox 25"/>
            <p:cNvSpPr txBox="1">
              <a:spLocks noChangeArrowheads="1"/>
            </p:cNvSpPr>
            <p:nvPr/>
          </p:nvSpPr>
          <p:spPr bwMode="auto">
            <a:xfrm>
              <a:off x="381000" y="2819400"/>
              <a:ext cx="3826346" cy="256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baseline="-25000" dirty="0" smtClean="0">
                  <a:solidFill>
                    <a:srgbClr val="3D7FA9"/>
                  </a:solidFill>
                  <a:latin typeface="Arial"/>
                </a:rPr>
                <a:t>Tell It Again!  Read-Aloud Domain  </a:t>
              </a:r>
              <a:r>
                <a:rPr lang="en-US" sz="1600" b="1" baseline="-25000" dirty="0">
                  <a:solidFill>
                    <a:srgbClr val="3D7FA9"/>
                  </a:solidFill>
                  <a:latin typeface="Arial"/>
                </a:rPr>
                <a:t>Anthology</a:t>
              </a:r>
            </a:p>
          </p:txBody>
        </p:sp>
      </p:grpSp>
      <p:grpSp>
        <p:nvGrpSpPr>
          <p:cNvPr id="39942" name="Group 26"/>
          <p:cNvGrpSpPr>
            <a:grpSpLocks/>
          </p:cNvGrpSpPr>
          <p:nvPr/>
        </p:nvGrpSpPr>
        <p:grpSpPr bwMode="auto">
          <a:xfrm>
            <a:off x="4948314" y="1998612"/>
            <a:ext cx="1676322" cy="2243793"/>
            <a:chOff x="1676400" y="3276600"/>
            <a:chExt cx="1676400" cy="2243511"/>
          </a:xfrm>
        </p:grpSpPr>
        <p:grpSp>
          <p:nvGrpSpPr>
            <p:cNvPr id="39947" name="Group 7"/>
            <p:cNvGrpSpPr>
              <a:grpSpLocks/>
            </p:cNvGrpSpPr>
            <p:nvPr/>
          </p:nvGrpSpPr>
          <p:grpSpPr bwMode="auto">
            <a:xfrm>
              <a:off x="1701800" y="3276600"/>
              <a:ext cx="1651000" cy="1898650"/>
              <a:chOff x="0" y="1"/>
              <a:chExt cx="2867037" cy="3371859"/>
            </a:xfrm>
          </p:grpSpPr>
          <p:pic>
            <p:nvPicPr>
              <p:cNvPr id="9" name="Picture 8"/>
              <p:cNvPicPr preferRelativeResize="0"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4038" y="1"/>
                <a:ext cx="1753384" cy="1372817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pic>
            <p:nvPicPr>
              <p:cNvPr id="10" name="Picture 9"/>
              <p:cNvPicPr preferRelativeResize="0"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13787" y="828765"/>
                <a:ext cx="1753384" cy="1369998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pic>
            <p:nvPicPr>
              <p:cNvPr id="11" name="Picture 10"/>
              <p:cNvPicPr preferRelativeResize="0"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8122" y="1372818"/>
                <a:ext cx="1753384" cy="1369998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pic>
            <p:nvPicPr>
              <p:cNvPr id="12" name="Picture 11"/>
              <p:cNvPicPr preferRelativeResize="0"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" y="1998620"/>
                <a:ext cx="1753384" cy="1372816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</p:grpSp>
        <p:sp>
          <p:nvSpPr>
            <p:cNvPr id="39948" name="TextBox 25"/>
            <p:cNvSpPr txBox="1">
              <a:spLocks noChangeArrowheads="1"/>
            </p:cNvSpPr>
            <p:nvPr/>
          </p:nvSpPr>
          <p:spPr bwMode="auto">
            <a:xfrm>
              <a:off x="1676400" y="5181600"/>
              <a:ext cx="1415838" cy="338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baseline="-25000" dirty="0">
                  <a:solidFill>
                    <a:srgbClr val="3D7FA9"/>
                  </a:solidFill>
                  <a:latin typeface="Arial"/>
                </a:rPr>
                <a:t>Image Cards</a:t>
              </a:r>
            </a:p>
          </p:txBody>
        </p:sp>
      </p:grpSp>
      <p:grpSp>
        <p:nvGrpSpPr>
          <p:cNvPr id="39943" name="Group 24"/>
          <p:cNvGrpSpPr>
            <a:grpSpLocks/>
          </p:cNvGrpSpPr>
          <p:nvPr/>
        </p:nvGrpSpPr>
        <p:grpSpPr bwMode="auto">
          <a:xfrm>
            <a:off x="1554075" y="4030528"/>
            <a:ext cx="2794000" cy="2235855"/>
            <a:chOff x="3784600" y="1531938"/>
            <a:chExt cx="2794000" cy="2235573"/>
          </a:xfrm>
        </p:grpSpPr>
        <p:pic>
          <p:nvPicPr>
            <p:cNvPr id="39945" name="Picture 6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0" y="1531938"/>
              <a:ext cx="2768600" cy="190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46" name="TextBox 25"/>
            <p:cNvSpPr txBox="1">
              <a:spLocks noChangeArrowheads="1"/>
            </p:cNvSpPr>
            <p:nvPr/>
          </p:nvSpPr>
          <p:spPr bwMode="auto">
            <a:xfrm>
              <a:off x="3784600" y="3429000"/>
              <a:ext cx="1119217" cy="338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baseline="-25000" dirty="0">
                  <a:solidFill>
                    <a:srgbClr val="3D7FA9"/>
                  </a:solidFill>
                  <a:latin typeface="Arial"/>
                </a:rPr>
                <a:t>Flip Book</a:t>
              </a:r>
            </a:p>
          </p:txBody>
        </p:sp>
      </p:grpSp>
      <p:sp>
        <p:nvSpPr>
          <p:cNvPr id="23" name="Rectangle 22"/>
          <p:cNvSpPr/>
          <p:nvPr/>
        </p:nvSpPr>
        <p:spPr>
          <a:xfrm>
            <a:off x="7823796" y="1545323"/>
            <a:ext cx="609600" cy="609600"/>
          </a:xfrm>
          <a:prstGeom prst="rect">
            <a:avLst/>
          </a:prstGeom>
          <a:solidFill>
            <a:srgbClr val="E31836"/>
          </a:solidFill>
          <a:ln>
            <a:solidFill>
              <a:srgbClr val="E318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b="1" baseline="-25000" dirty="0">
                <a:solidFill>
                  <a:srgbClr val="FFFFFF"/>
                </a:solidFill>
              </a:rPr>
              <a:t>K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509596" y="1545323"/>
            <a:ext cx="609600" cy="609600"/>
          </a:xfrm>
          <a:prstGeom prst="rect">
            <a:avLst/>
          </a:prstGeom>
          <a:solidFill>
            <a:srgbClr val="EEB211"/>
          </a:solidFill>
          <a:ln>
            <a:solidFill>
              <a:srgbClr val="EEB21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b="1" baseline="-25000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509596" y="2231123"/>
            <a:ext cx="609600" cy="609600"/>
          </a:xfrm>
          <a:prstGeom prst="rect">
            <a:avLst/>
          </a:prstGeom>
          <a:solidFill>
            <a:srgbClr val="4AA942"/>
          </a:solidFill>
          <a:ln>
            <a:solidFill>
              <a:srgbClr val="4AA9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b="1" baseline="-25000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2" name="Oval 1"/>
          <p:cNvSpPr/>
          <p:nvPr/>
        </p:nvSpPr>
        <p:spPr>
          <a:xfrm>
            <a:off x="71996" y="1598684"/>
            <a:ext cx="2819400" cy="2016410"/>
          </a:xfrm>
          <a:prstGeom prst="ellipse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2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Viewing Implementation </a:t>
            </a:r>
            <a:br>
              <a:rPr lang="en-US" dirty="0" smtClean="0"/>
            </a:br>
            <a:r>
              <a:rPr lang="en-US" dirty="0" smtClean="0"/>
              <a:t>Through a Different Lens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21" y="1669673"/>
            <a:ext cx="4127679" cy="4525963"/>
          </a:xfrm>
        </p:spPr>
        <p:txBody>
          <a:bodyPr/>
          <a:lstStyle/>
          <a:p>
            <a:r>
              <a:rPr lang="en-US" dirty="0" smtClean="0"/>
              <a:t>Watch another teacher implement a Listening and Learning lesson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Focus on </a:t>
            </a:r>
            <a:r>
              <a:rPr lang="en-US" dirty="0" smtClean="0">
                <a:solidFill>
                  <a:srgbClr val="990000"/>
                </a:solidFill>
              </a:rPr>
              <a:t>adjustments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990000"/>
                </a:solidFill>
              </a:rPr>
              <a:t>scaffolds </a:t>
            </a:r>
            <a:r>
              <a:rPr lang="en-US" dirty="0" smtClean="0"/>
              <a:t>she makes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40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683" y="1965277"/>
            <a:ext cx="3933117" cy="363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44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1: Lesson Review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r>
              <a:rPr lang="en-US" dirty="0" smtClean="0"/>
              <a:t>Read the </a:t>
            </a:r>
            <a:r>
              <a:rPr lang="en-US" i="1" dirty="0" smtClean="0">
                <a:solidFill>
                  <a:srgbClr val="990000"/>
                </a:solidFill>
              </a:rPr>
              <a:t>Lesson Objectives</a:t>
            </a:r>
            <a:r>
              <a:rPr lang="en-US" dirty="0" smtClean="0"/>
              <a:t>, </a:t>
            </a:r>
            <a:r>
              <a:rPr lang="en-US" i="1" dirty="0" smtClean="0"/>
              <a:t>Lesson 14</a:t>
            </a:r>
            <a:r>
              <a:rPr lang="en-US" dirty="0" smtClean="0"/>
              <a:t> from the Grade 2 </a:t>
            </a:r>
            <a:r>
              <a:rPr lang="en-US" i="1" dirty="0" smtClean="0"/>
              <a:t>Ancient Asian Civilizations</a:t>
            </a:r>
            <a:r>
              <a:rPr lang="en-US" dirty="0" smtClean="0"/>
              <a:t> domain.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Lesson </a:t>
            </a:r>
            <a:r>
              <a:rPr lang="en-US" dirty="0" smtClean="0">
                <a:solidFill>
                  <a:srgbClr val="990000"/>
                </a:solidFill>
              </a:rPr>
              <a:t>additions </a:t>
            </a:r>
            <a:r>
              <a:rPr lang="en-US" dirty="0" smtClean="0"/>
              <a:t>or </a:t>
            </a:r>
            <a:r>
              <a:rPr lang="en-US" dirty="0" smtClean="0">
                <a:solidFill>
                  <a:srgbClr val="990000"/>
                </a:solidFill>
              </a:rPr>
              <a:t>scaffolds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should support students with </a:t>
            </a:r>
            <a:r>
              <a:rPr lang="en-US" dirty="0" smtClean="0">
                <a:solidFill>
                  <a:srgbClr val="990000"/>
                </a:solidFill>
              </a:rPr>
              <a:t>meeting lesson objectives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41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283577"/>
            <a:ext cx="4226346" cy="28289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4640">
            <a:off x="563709" y="3403052"/>
            <a:ext cx="1987478" cy="2719217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014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2: Watch and Annotate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Video available on </a:t>
            </a:r>
            <a:r>
              <a:rPr lang="en-US" dirty="0" err="1" smtClean="0"/>
              <a:t>Vimeo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sz="2000" u="sng" dirty="0">
                <a:hlinkClick r:id="rId3"/>
              </a:rPr>
              <a:t>http://</a:t>
            </a:r>
            <a:r>
              <a:rPr lang="en-US" sz="2000" u="sng" dirty="0" smtClean="0">
                <a:hlinkClick r:id="rId3"/>
              </a:rPr>
              <a:t>vimeo.com/coreknowledge/review/98137902/3f076e777f</a:t>
            </a:r>
            <a:endParaRPr lang="en-US" sz="20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dirty="0" smtClean="0"/>
              <a:t>As </a:t>
            </a:r>
            <a:r>
              <a:rPr lang="en-US" dirty="0" smtClean="0"/>
              <a:t>you watch the video clip, annotate your copy of the lesson to indicate:</a:t>
            </a:r>
          </a:p>
          <a:p>
            <a:endParaRPr lang="en-US" dirty="0" smtClean="0"/>
          </a:p>
          <a:p>
            <a:pPr lvl="1">
              <a:buSzPct val="200000"/>
              <a:buFont typeface="Wingdings" pitchFamily="2" charset="2"/>
              <a:buChar char="ü"/>
              <a:tabLst>
                <a:tab pos="1082675" algn="l"/>
              </a:tabLst>
            </a:pPr>
            <a:r>
              <a:rPr lang="en-US" dirty="0" smtClean="0"/>
              <a:t>	Lesson text / GLS followed</a:t>
            </a:r>
          </a:p>
          <a:p>
            <a:pPr marL="457200" lvl="1" indent="0">
              <a:buSzPct val="200000"/>
              <a:buNone/>
              <a:tabLst>
                <a:tab pos="1082675" algn="l"/>
              </a:tabLst>
            </a:pPr>
            <a:endParaRPr lang="en-US" sz="1800" dirty="0" smtClean="0"/>
          </a:p>
          <a:p>
            <a:pPr lvl="1">
              <a:buSzPct val="130000"/>
              <a:buFont typeface="Arial" pitchFamily="34" charset="0"/>
              <a:buChar char="X"/>
              <a:tabLst>
                <a:tab pos="1082675" algn="l"/>
              </a:tabLst>
            </a:pPr>
            <a:r>
              <a:rPr lang="en-US" dirty="0" smtClean="0"/>
              <a:t>	Lesson text / GLS omitted</a:t>
            </a:r>
          </a:p>
          <a:p>
            <a:pPr lvl="1">
              <a:buSzPct val="150000"/>
              <a:buFont typeface="Wingdings" pitchFamily="2" charset="2"/>
              <a:buChar char=""/>
              <a:tabLst>
                <a:tab pos="1082675" algn="l"/>
              </a:tabLst>
            </a:pPr>
            <a:endParaRPr lang="en-US" sz="1800" dirty="0" smtClean="0"/>
          </a:p>
          <a:p>
            <a:pPr lvl="1">
              <a:buSzPct val="150000"/>
              <a:buFont typeface="Wingdings" pitchFamily="2" charset="2"/>
              <a:buChar char=""/>
              <a:tabLst>
                <a:tab pos="1082675" algn="l"/>
              </a:tabLst>
            </a:pPr>
            <a:r>
              <a:rPr lang="en-US" dirty="0" smtClean="0"/>
              <a:t>	Additions or scaffolds made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42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4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1575"/>
            <a:ext cx="7886700" cy="1325563"/>
          </a:xfrm>
        </p:spPr>
        <p:txBody>
          <a:bodyPr/>
          <a:lstStyle/>
          <a:p>
            <a:r>
              <a:rPr lang="en-US" dirty="0" smtClean="0"/>
              <a:t>Step 3: Table Sharing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At your </a:t>
            </a:r>
            <a:r>
              <a:rPr lang="en-US" dirty="0"/>
              <a:t>t</a:t>
            </a:r>
            <a:r>
              <a:rPr lang="en-US" dirty="0" smtClean="0"/>
              <a:t>ables, discuss: 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en-US" dirty="0" smtClean="0"/>
              <a:t>How </a:t>
            </a:r>
            <a:r>
              <a:rPr lang="en-US" dirty="0"/>
              <a:t>closely did the teacher follow the lesson plan?</a:t>
            </a:r>
          </a:p>
          <a:p>
            <a:pPr>
              <a:spcAft>
                <a:spcPts val="1200"/>
              </a:spcAft>
            </a:pPr>
            <a:r>
              <a:rPr lang="en-US" dirty="0"/>
              <a:t>How consistent were the </a:t>
            </a:r>
            <a:r>
              <a:rPr lang="en-US" dirty="0" smtClean="0"/>
              <a:t>adjustments or scaffolds in </a:t>
            </a:r>
            <a:r>
              <a:rPr lang="en-US" dirty="0"/>
              <a:t>keeping with the objectives of the lesson</a:t>
            </a:r>
            <a:r>
              <a:rPr lang="en-US" dirty="0" smtClean="0"/>
              <a:t>?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Did the scaffolds support students with building background knowledge or acquiring vocabulary?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26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Supporting All Learners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 Examination of Resources &amp; Tools to Support Students during Listening and Learning Instruction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66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Supporting All Learners</a:t>
            </a:r>
            <a:endParaRPr lang="en-US" altLang="en-US" dirty="0" smtClean="0"/>
          </a:p>
        </p:txBody>
      </p:sp>
      <p:grpSp>
        <p:nvGrpSpPr>
          <p:cNvPr id="17411" name="Diagram 5"/>
          <p:cNvGrpSpPr>
            <a:grpSpLocks/>
          </p:cNvGrpSpPr>
          <p:nvPr/>
        </p:nvGrpSpPr>
        <p:grpSpPr bwMode="auto">
          <a:xfrm>
            <a:off x="914401" y="1724241"/>
            <a:ext cx="7124700" cy="4143158"/>
            <a:chOff x="1516" y="894"/>
            <a:chExt cx="2143" cy="2314"/>
          </a:xfrm>
        </p:grpSpPr>
        <p:sp>
          <p:nvSpPr>
            <p:cNvPr id="17417" name="_s1032"/>
            <p:cNvSpPr>
              <a:spLocks noChangeArrowheads="1"/>
            </p:cNvSpPr>
            <p:nvPr/>
          </p:nvSpPr>
          <p:spPr bwMode="auto">
            <a:xfrm>
              <a:off x="3031" y="894"/>
              <a:ext cx="627" cy="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  <a:buClr>
                  <a:srgbClr val="BBE0E3"/>
                </a:buClr>
                <a:buFont typeface="Wingdings" pitchFamily="2" charset="2"/>
                <a:buNone/>
              </a:pPr>
              <a:r>
                <a:rPr lang="en-US" altLang="en-US" sz="2200" dirty="0">
                  <a:solidFill>
                    <a:srgbClr val="000000"/>
                  </a:solidFill>
                  <a:ea typeface="MS PGothic" pitchFamily="34" charset="-128"/>
                </a:rPr>
                <a:t>Present a </a:t>
              </a:r>
            </a:p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  <a:buClr>
                  <a:srgbClr val="BBE0E3"/>
                </a:buClr>
                <a:buFont typeface="Wingdings" pitchFamily="2" charset="2"/>
                <a:buNone/>
              </a:pPr>
              <a:r>
                <a:rPr lang="en-US" altLang="en-US" sz="2200" dirty="0">
                  <a:solidFill>
                    <a:srgbClr val="000000"/>
                  </a:solidFill>
                  <a:ea typeface="MS PGothic" pitchFamily="34" charset="-128"/>
                </a:rPr>
                <a:t>challenging task </a:t>
              </a:r>
            </a:p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  <a:buClr>
                  <a:srgbClr val="BBE0E3"/>
                </a:buClr>
                <a:buFont typeface="Wingdings" pitchFamily="2" charset="2"/>
                <a:buNone/>
              </a:pPr>
              <a:endParaRPr lang="en-US" altLang="en-US" sz="2200" dirty="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17418" name="_s1033"/>
            <p:cNvSpPr>
              <a:spLocks noChangeArrowheads="1"/>
            </p:cNvSpPr>
            <p:nvPr/>
          </p:nvSpPr>
          <p:spPr bwMode="auto">
            <a:xfrm>
              <a:off x="1518" y="2581"/>
              <a:ext cx="627" cy="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  <a:buClr>
                  <a:srgbClr val="BBE0E3"/>
                </a:buClr>
                <a:buFont typeface="Wingdings" pitchFamily="2" charset="2"/>
                <a:buNone/>
              </a:pPr>
              <a:r>
                <a:rPr lang="en-US" altLang="en-US" sz="2200">
                  <a:solidFill>
                    <a:srgbClr val="000000"/>
                  </a:solidFill>
                  <a:ea typeface="MS PGothic" pitchFamily="34" charset="-128"/>
                </a:rPr>
                <a:t>Increase difficulty </a:t>
              </a:r>
            </a:p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  <a:buClr>
                  <a:srgbClr val="BBE0E3"/>
                </a:buClr>
                <a:buFont typeface="Wingdings" pitchFamily="2" charset="2"/>
                <a:buNone/>
              </a:pPr>
              <a:r>
                <a:rPr lang="en-US" altLang="en-US" sz="2200">
                  <a:solidFill>
                    <a:srgbClr val="000000"/>
                  </a:solidFill>
                  <a:ea typeface="MS PGothic" pitchFamily="34" charset="-128"/>
                </a:rPr>
                <a:t>of task</a:t>
              </a:r>
            </a:p>
          </p:txBody>
        </p:sp>
        <p:sp>
          <p:nvSpPr>
            <p:cNvPr id="17419" name="_s1034"/>
            <p:cNvSpPr>
              <a:spLocks noChangeArrowheads="1"/>
            </p:cNvSpPr>
            <p:nvPr/>
          </p:nvSpPr>
          <p:spPr bwMode="auto">
            <a:xfrm>
              <a:off x="1516" y="974"/>
              <a:ext cx="627" cy="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  <a:buClr>
                  <a:srgbClr val="BBE0E3"/>
                </a:buClr>
                <a:buFont typeface="Wingdings" pitchFamily="2" charset="2"/>
                <a:buNone/>
              </a:pPr>
              <a:r>
                <a:rPr lang="en-US" altLang="en-US" sz="2200" dirty="0">
                  <a:solidFill>
                    <a:srgbClr val="000000"/>
                  </a:solidFill>
                  <a:ea typeface="MS PGothic" pitchFamily="34" charset="-128"/>
                </a:rPr>
                <a:t>Provide support </a:t>
              </a:r>
            </a:p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  <a:buClr>
                  <a:srgbClr val="BBE0E3"/>
                </a:buClr>
                <a:buFont typeface="Wingdings" pitchFamily="2" charset="2"/>
                <a:buNone/>
              </a:pPr>
              <a:r>
                <a:rPr lang="en-US" altLang="en-US" sz="2200" dirty="0">
                  <a:solidFill>
                    <a:srgbClr val="000000"/>
                  </a:solidFill>
                  <a:ea typeface="MS PGothic" pitchFamily="34" charset="-128"/>
                </a:rPr>
                <a:t>to allow child to </a:t>
              </a:r>
            </a:p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  <a:buClr>
                  <a:srgbClr val="BBE0E3"/>
                </a:buClr>
                <a:buFont typeface="Wingdings" pitchFamily="2" charset="2"/>
                <a:buNone/>
              </a:pPr>
              <a:r>
                <a:rPr lang="en-US" altLang="en-US" sz="2200" dirty="0">
                  <a:solidFill>
                    <a:srgbClr val="000000"/>
                  </a:solidFill>
                  <a:ea typeface="MS PGothic" pitchFamily="34" charset="-128"/>
                </a:rPr>
                <a:t>be successful</a:t>
              </a:r>
            </a:p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  <a:buClr>
                  <a:srgbClr val="BBE0E3"/>
                </a:buClr>
                <a:buFont typeface="Wingdings" pitchFamily="2" charset="2"/>
                <a:buChar char="u"/>
              </a:pPr>
              <a:endParaRPr lang="en-US" altLang="en-US" sz="1400" dirty="0">
                <a:solidFill>
                  <a:srgbClr val="000000"/>
                </a:solidFill>
                <a:latin typeface="Perpetua" pitchFamily="18" charset="0"/>
                <a:ea typeface="MS PGothic" pitchFamily="34" charset="-128"/>
              </a:endParaRPr>
            </a:p>
          </p:txBody>
        </p:sp>
        <p:sp>
          <p:nvSpPr>
            <p:cNvPr id="17420" name="_s1035"/>
            <p:cNvSpPr>
              <a:spLocks noChangeArrowheads="1"/>
            </p:cNvSpPr>
            <p:nvPr/>
          </p:nvSpPr>
          <p:spPr bwMode="auto">
            <a:xfrm>
              <a:off x="3032" y="2579"/>
              <a:ext cx="627" cy="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  <a:buClr>
                  <a:srgbClr val="BBE0E3"/>
                </a:buClr>
                <a:buFont typeface="Wingdings" pitchFamily="2" charset="2"/>
                <a:buNone/>
              </a:pPr>
              <a:r>
                <a:rPr lang="en-US" altLang="en-US" sz="2200">
                  <a:solidFill>
                    <a:srgbClr val="000000"/>
                  </a:solidFill>
                  <a:ea typeface="MS PGothic" pitchFamily="34" charset="-128"/>
                </a:rPr>
                <a:t>Provide support </a:t>
              </a:r>
            </a:p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  <a:buClr>
                  <a:srgbClr val="BBE0E3"/>
                </a:buClr>
                <a:buFont typeface="Wingdings" pitchFamily="2" charset="2"/>
                <a:buNone/>
              </a:pPr>
              <a:r>
                <a:rPr lang="en-US" altLang="en-US" sz="2200">
                  <a:solidFill>
                    <a:srgbClr val="000000"/>
                  </a:solidFill>
                  <a:ea typeface="MS PGothic" pitchFamily="34" charset="-128"/>
                </a:rPr>
                <a:t>to allow child to </a:t>
              </a:r>
            </a:p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  <a:buClr>
                  <a:srgbClr val="BBE0E3"/>
                </a:buClr>
                <a:buFont typeface="Wingdings" pitchFamily="2" charset="2"/>
                <a:buNone/>
              </a:pPr>
              <a:r>
                <a:rPr lang="en-US" altLang="en-US" sz="2200">
                  <a:solidFill>
                    <a:srgbClr val="000000"/>
                  </a:solidFill>
                  <a:ea typeface="MS PGothic" pitchFamily="34" charset="-128"/>
                </a:rPr>
                <a:t>be successful</a:t>
              </a:r>
            </a:p>
          </p:txBody>
        </p:sp>
      </p:grpSp>
      <p:sp>
        <p:nvSpPr>
          <p:cNvPr id="13" name="Rectangle 8"/>
          <p:cNvSpPr txBox="1">
            <a:spLocks noChangeArrowheads="1"/>
          </p:cNvSpPr>
          <p:nvPr/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fld id="{87F2D0B7-98F4-4B5E-B006-76F577FE2A87}" type="slidenum">
              <a:rPr lang="en-US" sz="1100" smtClean="0">
                <a:solidFill>
                  <a:schemeClr val="bg1"/>
                </a:solidFill>
                <a:latin typeface="+mn-lt"/>
              </a:rPr>
              <a:pPr algn="r">
                <a:defRPr/>
              </a:pPr>
              <a:t>45</a:t>
            </a:fld>
            <a:endParaRPr lang="en-US" sz="11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413" name="_s3076"/>
          <p:cNvSpPr>
            <a:spLocks noChangeArrowheads="1" noTextEdit="1"/>
          </p:cNvSpPr>
          <p:nvPr/>
        </p:nvSpPr>
        <p:spPr bwMode="auto">
          <a:xfrm>
            <a:off x="2216150" y="1962150"/>
            <a:ext cx="4638675" cy="3292475"/>
          </a:xfrm>
          <a:custGeom>
            <a:avLst/>
            <a:gdLst>
              <a:gd name="T0" fmla="*/ 1876476 w 21600"/>
              <a:gd name="T1" fmla="*/ 30187 h 21600"/>
              <a:gd name="T2" fmla="*/ 1352549 w 21600"/>
              <a:gd name="T3" fmla="*/ 458136 h 21600"/>
              <a:gd name="T4" fmla="*/ 2023992 w 21600"/>
              <a:gd name="T5" fmla="*/ 568973 h 21600"/>
              <a:gd name="T6" fmla="*/ 2722275 w 21600"/>
              <a:gd name="T7" fmla="*/ -391664 h 21600"/>
              <a:gd name="T8" fmla="*/ 3544670 w 21600"/>
              <a:gd name="T9" fmla="*/ 383127 h 21600"/>
              <a:gd name="T10" fmla="*/ 2453440 w 21600"/>
              <a:gd name="T11" fmla="*/ 96704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1802" y="3670"/>
                </a:moveTo>
                <a:cubicBezTo>
                  <a:pt x="11470" y="3623"/>
                  <a:pt x="11135" y="3600"/>
                  <a:pt x="10800" y="3600"/>
                </a:cubicBezTo>
                <a:cubicBezTo>
                  <a:pt x="9536" y="3599"/>
                  <a:pt x="8294" y="3932"/>
                  <a:pt x="7199" y="4564"/>
                </a:cubicBezTo>
                <a:lnTo>
                  <a:pt x="5399" y="1446"/>
                </a:lnTo>
                <a:cubicBezTo>
                  <a:pt x="7041" y="499"/>
                  <a:pt x="8904" y="-1"/>
                  <a:pt x="10800" y="0"/>
                </a:cubicBezTo>
                <a:cubicBezTo>
                  <a:pt x="11302" y="0"/>
                  <a:pt x="11805" y="35"/>
                  <a:pt x="12303" y="105"/>
                </a:cubicBezTo>
                <a:lnTo>
                  <a:pt x="12678" y="-2569"/>
                </a:lnTo>
                <a:lnTo>
                  <a:pt x="16508" y="2513"/>
                </a:lnTo>
                <a:lnTo>
                  <a:pt x="11426" y="6343"/>
                </a:lnTo>
                <a:lnTo>
                  <a:pt x="11802" y="3670"/>
                </a:lnTo>
                <a:close/>
              </a:path>
            </a:pathLst>
          </a:custGeom>
          <a:solidFill>
            <a:srgbClr val="00499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7414" name="_s3077"/>
          <p:cNvSpPr>
            <a:spLocks noChangeArrowheads="1" noTextEdit="1"/>
          </p:cNvSpPr>
          <p:nvPr/>
        </p:nvSpPr>
        <p:spPr bwMode="auto">
          <a:xfrm rot="5400000">
            <a:off x="3406774" y="1022350"/>
            <a:ext cx="3292475" cy="4981575"/>
          </a:xfrm>
          <a:custGeom>
            <a:avLst/>
            <a:gdLst>
              <a:gd name="T0" fmla="*/ 1332330 w 21600"/>
              <a:gd name="T1" fmla="*/ 42515 h 21600"/>
              <a:gd name="T2" fmla="*/ 960332 w 21600"/>
              <a:gd name="T3" fmla="*/ 645247 h 21600"/>
              <a:gd name="T4" fmla="*/ 1437068 w 21600"/>
              <a:gd name="T5" fmla="*/ 801351 h 21600"/>
              <a:gd name="T6" fmla="*/ 1932861 w 21600"/>
              <a:gd name="T7" fmla="*/ -551627 h 21600"/>
              <a:gd name="T8" fmla="*/ 2516775 w 21600"/>
              <a:gd name="T9" fmla="*/ 539602 h 21600"/>
              <a:gd name="T10" fmla="*/ 1741984 w 21600"/>
              <a:gd name="T11" fmla="*/ 136199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1802" y="3670"/>
                </a:moveTo>
                <a:cubicBezTo>
                  <a:pt x="11470" y="3623"/>
                  <a:pt x="11135" y="3600"/>
                  <a:pt x="10800" y="3600"/>
                </a:cubicBezTo>
                <a:cubicBezTo>
                  <a:pt x="9536" y="3599"/>
                  <a:pt x="8294" y="3932"/>
                  <a:pt x="7199" y="4564"/>
                </a:cubicBezTo>
                <a:lnTo>
                  <a:pt x="5399" y="1446"/>
                </a:lnTo>
                <a:cubicBezTo>
                  <a:pt x="7041" y="499"/>
                  <a:pt x="8904" y="-1"/>
                  <a:pt x="10800" y="0"/>
                </a:cubicBezTo>
                <a:cubicBezTo>
                  <a:pt x="11302" y="0"/>
                  <a:pt x="11805" y="35"/>
                  <a:pt x="12303" y="105"/>
                </a:cubicBezTo>
                <a:lnTo>
                  <a:pt x="12678" y="-2569"/>
                </a:lnTo>
                <a:lnTo>
                  <a:pt x="16508" y="2513"/>
                </a:lnTo>
                <a:lnTo>
                  <a:pt x="11426" y="6343"/>
                </a:lnTo>
                <a:lnTo>
                  <a:pt x="11802" y="3670"/>
                </a:lnTo>
                <a:close/>
              </a:path>
            </a:pathLst>
          </a:custGeom>
          <a:solidFill>
            <a:srgbClr val="00499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7415" name="_s3078"/>
          <p:cNvSpPr>
            <a:spLocks noChangeArrowheads="1" noTextEdit="1"/>
          </p:cNvSpPr>
          <p:nvPr/>
        </p:nvSpPr>
        <p:spPr bwMode="auto">
          <a:xfrm rot="10800000">
            <a:off x="2216150" y="2406650"/>
            <a:ext cx="4638675" cy="3294063"/>
          </a:xfrm>
          <a:custGeom>
            <a:avLst/>
            <a:gdLst>
              <a:gd name="T0" fmla="*/ 1876476 w 21600"/>
              <a:gd name="T1" fmla="*/ 30187 h 21600"/>
              <a:gd name="T2" fmla="*/ 1352549 w 21600"/>
              <a:gd name="T3" fmla="*/ 458136 h 21600"/>
              <a:gd name="T4" fmla="*/ 2023992 w 21600"/>
              <a:gd name="T5" fmla="*/ 568973 h 21600"/>
              <a:gd name="T6" fmla="*/ 2722275 w 21600"/>
              <a:gd name="T7" fmla="*/ -391664 h 21600"/>
              <a:gd name="T8" fmla="*/ 3544670 w 21600"/>
              <a:gd name="T9" fmla="*/ 383127 h 21600"/>
              <a:gd name="T10" fmla="*/ 2453440 w 21600"/>
              <a:gd name="T11" fmla="*/ 96704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1802" y="3670"/>
                </a:moveTo>
                <a:cubicBezTo>
                  <a:pt x="11470" y="3623"/>
                  <a:pt x="11135" y="3600"/>
                  <a:pt x="10800" y="3600"/>
                </a:cubicBezTo>
                <a:cubicBezTo>
                  <a:pt x="9536" y="3599"/>
                  <a:pt x="8294" y="3932"/>
                  <a:pt x="7199" y="4564"/>
                </a:cubicBezTo>
                <a:lnTo>
                  <a:pt x="5399" y="1446"/>
                </a:lnTo>
                <a:cubicBezTo>
                  <a:pt x="7041" y="499"/>
                  <a:pt x="8904" y="-1"/>
                  <a:pt x="10800" y="0"/>
                </a:cubicBezTo>
                <a:cubicBezTo>
                  <a:pt x="11302" y="0"/>
                  <a:pt x="11805" y="35"/>
                  <a:pt x="12303" y="105"/>
                </a:cubicBezTo>
                <a:lnTo>
                  <a:pt x="12678" y="-2569"/>
                </a:lnTo>
                <a:lnTo>
                  <a:pt x="16508" y="2513"/>
                </a:lnTo>
                <a:lnTo>
                  <a:pt x="11426" y="6343"/>
                </a:lnTo>
                <a:lnTo>
                  <a:pt x="11802" y="3670"/>
                </a:lnTo>
                <a:close/>
              </a:path>
            </a:pathLst>
          </a:custGeom>
          <a:solidFill>
            <a:srgbClr val="00499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7416" name="_s3079"/>
          <p:cNvSpPr>
            <a:spLocks noChangeArrowheads="1" noTextEdit="1"/>
          </p:cNvSpPr>
          <p:nvPr/>
        </p:nvSpPr>
        <p:spPr bwMode="auto">
          <a:xfrm rot="-5400000">
            <a:off x="2233613" y="1271586"/>
            <a:ext cx="3143250" cy="5172075"/>
          </a:xfrm>
          <a:custGeom>
            <a:avLst/>
            <a:gdLst>
              <a:gd name="T0" fmla="*/ 1332330 w 21600"/>
              <a:gd name="T1" fmla="*/ 42515 h 21600"/>
              <a:gd name="T2" fmla="*/ 960332 w 21600"/>
              <a:gd name="T3" fmla="*/ 645247 h 21600"/>
              <a:gd name="T4" fmla="*/ 1437068 w 21600"/>
              <a:gd name="T5" fmla="*/ 801351 h 21600"/>
              <a:gd name="T6" fmla="*/ 1932861 w 21600"/>
              <a:gd name="T7" fmla="*/ -551627 h 21600"/>
              <a:gd name="T8" fmla="*/ 2516775 w 21600"/>
              <a:gd name="T9" fmla="*/ 539602 h 21600"/>
              <a:gd name="T10" fmla="*/ 1741984 w 21600"/>
              <a:gd name="T11" fmla="*/ 136199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1802" y="3670"/>
                </a:moveTo>
                <a:cubicBezTo>
                  <a:pt x="11470" y="3623"/>
                  <a:pt x="11135" y="3600"/>
                  <a:pt x="10800" y="3600"/>
                </a:cubicBezTo>
                <a:cubicBezTo>
                  <a:pt x="9536" y="3599"/>
                  <a:pt x="8294" y="3932"/>
                  <a:pt x="7199" y="4564"/>
                </a:cubicBezTo>
                <a:lnTo>
                  <a:pt x="5399" y="1446"/>
                </a:lnTo>
                <a:cubicBezTo>
                  <a:pt x="7041" y="499"/>
                  <a:pt x="8904" y="-1"/>
                  <a:pt x="10800" y="0"/>
                </a:cubicBezTo>
                <a:cubicBezTo>
                  <a:pt x="11302" y="0"/>
                  <a:pt x="11805" y="35"/>
                  <a:pt x="12303" y="105"/>
                </a:cubicBezTo>
                <a:lnTo>
                  <a:pt x="12678" y="-2569"/>
                </a:lnTo>
                <a:lnTo>
                  <a:pt x="16508" y="2513"/>
                </a:lnTo>
                <a:lnTo>
                  <a:pt x="11426" y="6343"/>
                </a:lnTo>
                <a:lnTo>
                  <a:pt x="11802" y="3670"/>
                </a:lnTo>
                <a:close/>
              </a:path>
            </a:pathLst>
          </a:custGeom>
          <a:solidFill>
            <a:srgbClr val="00499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4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738745"/>
            <a:ext cx="3048000" cy="437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Supportive Resources &amp; Tools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556051" y="2133600"/>
            <a:ext cx="4041775" cy="762000"/>
          </a:xfrm>
        </p:spPr>
        <p:txBody>
          <a:bodyPr/>
          <a:lstStyle/>
          <a:p>
            <a:r>
              <a:rPr lang="en-US" dirty="0" smtClean="0"/>
              <a:t>Listening and Learning </a:t>
            </a:r>
            <a:r>
              <a:rPr lang="en-US" i="1" dirty="0" smtClean="0"/>
              <a:t>Tool Kit</a:t>
            </a:r>
            <a:endParaRPr lang="en-US" i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2133600" y="5181600"/>
            <a:ext cx="4040188" cy="762000"/>
          </a:xfrm>
        </p:spPr>
        <p:txBody>
          <a:bodyPr/>
          <a:lstStyle/>
          <a:p>
            <a:r>
              <a:rPr lang="en-US" i="1" dirty="0" smtClean="0"/>
              <a:t>Supplemental </a:t>
            </a:r>
          </a:p>
          <a:p>
            <a:r>
              <a:rPr lang="en-US" i="1" dirty="0" smtClean="0"/>
              <a:t>Guide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46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2457">
            <a:off x="6237013" y="2984628"/>
            <a:ext cx="1862361" cy="2455557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8139">
            <a:off x="4967237" y="3020453"/>
            <a:ext cx="1870639" cy="2447280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27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Supportive Resource: </a:t>
            </a:r>
            <a:br>
              <a:rPr lang="en-US" dirty="0" smtClean="0"/>
            </a:br>
            <a:r>
              <a:rPr lang="en-US" dirty="0" smtClean="0"/>
              <a:t>The Supplemental Guide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1600200"/>
            <a:ext cx="5257800" cy="4525963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sz="2600" dirty="0" smtClean="0"/>
              <a:t>What is the Supplemental Guide</a:t>
            </a:r>
          </a:p>
          <a:p>
            <a:pPr>
              <a:spcAft>
                <a:spcPts val="1200"/>
              </a:spcAft>
            </a:pPr>
            <a:r>
              <a:rPr lang="en-US" sz="2600" dirty="0" smtClean="0"/>
              <a:t>Companion to the </a:t>
            </a:r>
            <a:r>
              <a:rPr lang="en-US" sz="2600" i="1" dirty="0" smtClean="0"/>
              <a:t>Tell It Again! Read-Aloud Anthologies</a:t>
            </a:r>
          </a:p>
          <a:p>
            <a:pPr>
              <a:spcAft>
                <a:spcPts val="1200"/>
              </a:spcAft>
            </a:pPr>
            <a:r>
              <a:rPr lang="en-US" sz="2600" dirty="0" smtClean="0"/>
              <a:t>Makes learning </a:t>
            </a:r>
            <a:r>
              <a:rPr lang="en-US" sz="2600" dirty="0"/>
              <a:t>accessible to students with limited language and literacy skills.</a:t>
            </a:r>
          </a:p>
          <a:p>
            <a:pPr>
              <a:spcAft>
                <a:spcPts val="1200"/>
              </a:spcAft>
            </a:pPr>
            <a:r>
              <a:rPr lang="en-US" sz="2600" dirty="0" smtClean="0"/>
              <a:t>Use is </a:t>
            </a:r>
            <a:r>
              <a:rPr lang="en-US" sz="2600" dirty="0"/>
              <a:t>flexible and </a:t>
            </a:r>
            <a:r>
              <a:rPr lang="en-US" sz="2600" dirty="0" smtClean="0"/>
              <a:t>versatile.</a:t>
            </a:r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47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738745"/>
            <a:ext cx="3048000" cy="437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18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Intended Users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1600200"/>
            <a:ext cx="5257800" cy="4525963"/>
          </a:xfrm>
        </p:spPr>
        <p:txBody>
          <a:bodyPr/>
          <a:lstStyle/>
          <a:p>
            <a:r>
              <a:rPr lang="en-US" sz="2600" dirty="0" smtClean="0"/>
              <a:t>general </a:t>
            </a:r>
            <a:r>
              <a:rPr lang="en-US" sz="2600" dirty="0"/>
              <a:t>education </a:t>
            </a:r>
            <a:r>
              <a:rPr lang="en-US" sz="2600" dirty="0" smtClean="0"/>
              <a:t>teachers</a:t>
            </a:r>
          </a:p>
          <a:p>
            <a:r>
              <a:rPr lang="en-US" sz="2600" dirty="0" smtClean="0"/>
              <a:t>reading specialists</a:t>
            </a:r>
          </a:p>
          <a:p>
            <a:r>
              <a:rPr lang="en-US" sz="2600" dirty="0" smtClean="0"/>
              <a:t>English </a:t>
            </a:r>
            <a:r>
              <a:rPr lang="en-US" sz="2600" dirty="0"/>
              <a:t>as a Second Language (ESL) </a:t>
            </a:r>
            <a:r>
              <a:rPr lang="en-US" sz="2600" dirty="0" smtClean="0"/>
              <a:t>teachers</a:t>
            </a:r>
          </a:p>
          <a:p>
            <a:r>
              <a:rPr lang="en-US" sz="2600" dirty="0" smtClean="0"/>
              <a:t>special </a:t>
            </a:r>
            <a:r>
              <a:rPr lang="en-US" sz="2600" dirty="0"/>
              <a:t>education </a:t>
            </a:r>
            <a:r>
              <a:rPr lang="en-US" sz="2600" dirty="0" smtClean="0"/>
              <a:t>teachers</a:t>
            </a:r>
          </a:p>
          <a:p>
            <a:r>
              <a:rPr lang="en-US" sz="2600" dirty="0" smtClean="0"/>
              <a:t>teachers </a:t>
            </a:r>
            <a:r>
              <a:rPr lang="en-US" sz="2600" dirty="0"/>
              <a:t>seeking an additional resource for classroom activities.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48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738745"/>
            <a:ext cx="3048000" cy="437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556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1600200"/>
            <a:ext cx="5257800" cy="4525963"/>
          </a:xfrm>
        </p:spPr>
        <p:txBody>
          <a:bodyPr/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Tiered Vocabulary Charts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Modified Read-</a:t>
            </a:r>
            <a:r>
              <a:rPr lang="en-US" dirty="0" err="1" smtClean="0"/>
              <a:t>Alouds</a:t>
            </a:r>
            <a:endParaRPr lang="en-US" dirty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Multiple </a:t>
            </a:r>
            <a:r>
              <a:rPr lang="en-US" dirty="0"/>
              <a:t>meaning word </a:t>
            </a:r>
            <a:r>
              <a:rPr lang="en-US" dirty="0" smtClean="0"/>
              <a:t>activities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Syntactic </a:t>
            </a:r>
            <a:r>
              <a:rPr lang="en-US" dirty="0"/>
              <a:t>awareness </a:t>
            </a:r>
            <a:r>
              <a:rPr lang="en-US" dirty="0" smtClean="0"/>
              <a:t>activities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Vocabulary </a:t>
            </a:r>
            <a:r>
              <a:rPr lang="en-US" dirty="0"/>
              <a:t>instructional activities</a:t>
            </a:r>
          </a:p>
          <a:p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49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738745"/>
            <a:ext cx="3048000" cy="437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799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Tell It Again! Read Aloud Anthology</a:t>
            </a:r>
            <a:endParaRPr lang="en-US" sz="3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512256"/>
            <a:ext cx="21336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5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164" name="Picture 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34" y="1752600"/>
            <a:ext cx="2122444" cy="2714542"/>
          </a:xfrm>
          <a:prstGeom prst="rect">
            <a:avLst/>
          </a:prstGeom>
          <a:noFill/>
          <a:ln w="9525">
            <a:solidFill>
              <a:srgbClr val="E3183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2895600" y="1600200"/>
            <a:ext cx="5791200" cy="4525963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sz="2600" dirty="0" smtClean="0"/>
              <a:t>Anthology provides guidance for:</a:t>
            </a:r>
          </a:p>
          <a:p>
            <a:pPr>
              <a:spcAft>
                <a:spcPts val="300"/>
              </a:spcAft>
            </a:pPr>
            <a:r>
              <a:rPr lang="en-US" dirty="0" smtClean="0"/>
              <a:t>Preparing the domain </a:t>
            </a:r>
            <a:r>
              <a:rPr lang="en-US" dirty="0" smtClean="0">
                <a:solidFill>
                  <a:srgbClr val="990000"/>
                </a:solidFill>
              </a:rPr>
              <a:t>as a whole</a:t>
            </a:r>
          </a:p>
          <a:p>
            <a:pPr>
              <a:spcAft>
                <a:spcPts val="300"/>
              </a:spcAft>
            </a:pPr>
            <a:r>
              <a:rPr lang="en-US" dirty="0" smtClean="0"/>
              <a:t>Preparing &amp; executing </a:t>
            </a:r>
            <a:r>
              <a:rPr lang="en-US" dirty="0" smtClean="0">
                <a:solidFill>
                  <a:srgbClr val="990000"/>
                </a:solidFill>
              </a:rPr>
              <a:t>individual lessons</a:t>
            </a:r>
          </a:p>
          <a:p>
            <a:pPr>
              <a:spcAft>
                <a:spcPts val="300"/>
              </a:spcAft>
            </a:pPr>
            <a:r>
              <a:rPr lang="en-US" dirty="0" smtClean="0">
                <a:solidFill>
                  <a:srgbClr val="990000"/>
                </a:solidFill>
              </a:rPr>
              <a:t>Expanding learning opportunities </a:t>
            </a:r>
            <a:r>
              <a:rPr lang="en-US" dirty="0" smtClean="0"/>
              <a:t>beyond the Listening and Learning block</a:t>
            </a:r>
          </a:p>
          <a:p>
            <a:endParaRPr lang="en-US" dirty="0" smtClean="0"/>
          </a:p>
          <a:p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304800" y="4965490"/>
            <a:ext cx="838200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bg2">
                    <a:lumMod val="75000"/>
                  </a:schemeClr>
                </a:solidFill>
              </a:rPr>
              <a:t>Each teacher has his/her own Anthology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bg2">
                    <a:lumMod val="75000"/>
                  </a:schemeClr>
                </a:solidFill>
              </a:rPr>
              <a:t>1 Anthology for each domain</a:t>
            </a:r>
          </a:p>
        </p:txBody>
      </p:sp>
    </p:spTree>
    <p:extLst>
      <p:ext uri="{BB962C8B-B14F-4D97-AF65-F5344CB8AC3E}">
        <p14:creationId xmlns:p14="http://schemas.microsoft.com/office/powerpoint/2010/main" val="105518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 Charts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827663"/>
            <a:ext cx="821436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03BDF-A296-4B04-9F00-799EC57D4E75}" type="slidenum">
              <a:rPr lang="en-US" smtClean="0">
                <a:solidFill>
                  <a:srgbClr val="FFFFFF"/>
                </a:solidFill>
              </a:rPr>
              <a:pPr/>
              <a:t>50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46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433405" y="42704"/>
            <a:ext cx="7886700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4F48"/>
                </a:solidFill>
                <a:latin typeface="CartoGothic Std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4F48"/>
                </a:solidFill>
                <a:latin typeface="CartoGothic Std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4F48"/>
                </a:solidFill>
                <a:latin typeface="CartoGothic Std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4F48"/>
                </a:solidFill>
                <a:latin typeface="CartoGothic Std" pitchFamily="34" charset="0"/>
              </a:defRPr>
            </a:lvl9pPr>
          </a:lstStyle>
          <a:p>
            <a:r>
              <a:rPr lang="en-US" kern="0" dirty="0" smtClean="0">
                <a:solidFill>
                  <a:srgbClr val="FFFFFF"/>
                </a:solidFill>
              </a:rPr>
              <a:t>A Comparison: L&amp;L Anthology  &amp; the Supplemental Guide</a:t>
            </a:r>
            <a:endParaRPr lang="en-US" kern="0" dirty="0">
              <a:solidFill>
                <a:srgbClr val="FFFFFF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687" y="1799868"/>
            <a:ext cx="3428790" cy="4000431"/>
          </a:xfrm>
          <a:prstGeom prst="rect">
            <a:avLst/>
          </a:prstGeom>
          <a:noFill/>
          <a:ln w="19050">
            <a:solidFill>
              <a:srgbClr val="99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86" y="1799866"/>
            <a:ext cx="3428790" cy="400043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16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Modified Read-Alouds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Same core content as the</a:t>
            </a:r>
            <a:r>
              <a:rPr lang="en-US" i="1" dirty="0" smtClean="0"/>
              <a:t> Tell </a:t>
            </a:r>
            <a:r>
              <a:rPr lang="en-US" i="1" dirty="0"/>
              <a:t>It Again! Read-Aloud </a:t>
            </a:r>
            <a:r>
              <a:rPr lang="en-US" i="1" dirty="0" smtClean="0"/>
              <a:t>Anthologies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More accessible vocabulary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/>
              <a:t>S</a:t>
            </a:r>
            <a:r>
              <a:rPr lang="en-US" dirty="0" smtClean="0"/>
              <a:t>horter </a:t>
            </a:r>
            <a:r>
              <a:rPr lang="en-US" dirty="0"/>
              <a:t>in </a:t>
            </a:r>
            <a:r>
              <a:rPr lang="en-US" dirty="0" smtClean="0"/>
              <a:t>length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Provides additional support for verbal expression, active attention and participation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Less </a:t>
            </a:r>
            <a:r>
              <a:rPr lang="en-US" dirty="0"/>
              <a:t>dense in peripheral </a:t>
            </a:r>
            <a:r>
              <a:rPr lang="en-US" dirty="0" smtClean="0"/>
              <a:t>information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Spread over 2 days</a:t>
            </a:r>
          </a:p>
          <a:p>
            <a:pPr marL="914400" lvl="1" indent="-457200"/>
            <a:r>
              <a:rPr lang="en-US" dirty="0" smtClean="0"/>
              <a:t>Day 1: Scaffolded Presentation of Core Content </a:t>
            </a:r>
          </a:p>
          <a:p>
            <a:pPr marL="914400" lvl="1" indent="-457200"/>
            <a:r>
              <a:rPr lang="en-US" dirty="0" smtClean="0"/>
              <a:t>Day 2: Dialogic and Interactive Presentation</a:t>
            </a:r>
            <a:endParaRPr lang="en-US" dirty="0"/>
          </a:p>
          <a:p>
            <a:pPr marL="914400" indent="-45720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03BDF-A296-4B04-9F00-799EC57D4E75}" type="slidenum">
              <a:rPr lang="en-US" smtClean="0">
                <a:solidFill>
                  <a:srgbClr val="FFFFFF"/>
                </a:solidFill>
              </a:rPr>
              <a:pPr/>
              <a:t>52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75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405" y="42704"/>
            <a:ext cx="7886700" cy="1325563"/>
          </a:xfrm>
        </p:spPr>
        <p:txBody>
          <a:bodyPr/>
          <a:lstStyle/>
          <a:p>
            <a:r>
              <a:rPr lang="en-US" dirty="0" smtClean="0"/>
              <a:t>A Comparison: L&amp;L Anthology  &amp; the Supplemental</a:t>
            </a:r>
            <a:r>
              <a:rPr lang="en-US" baseline="0" dirty="0" smtClean="0"/>
              <a:t> Guide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142" y="1608730"/>
            <a:ext cx="3557036" cy="4131860"/>
          </a:xfrm>
          <a:prstGeom prst="rect">
            <a:avLst/>
          </a:prstGeom>
          <a:noFill/>
          <a:ln w="19050">
            <a:solidFill>
              <a:srgbClr val="99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984" y="1608730"/>
            <a:ext cx="3557036" cy="413185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0921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03BDF-A296-4B04-9F00-799EC57D4E75}" type="slidenum">
              <a:rPr lang="en-US" smtClean="0">
                <a:solidFill>
                  <a:srgbClr val="FFFFFF"/>
                </a:solidFill>
              </a:rPr>
              <a:pPr/>
              <a:t>54</a:t>
            </a:fld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906834"/>
              </p:ext>
            </p:extLst>
          </p:nvPr>
        </p:nvGraphicFramePr>
        <p:xfrm>
          <a:off x="279776" y="1660481"/>
          <a:ext cx="8686800" cy="48307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47751"/>
                <a:gridCol w="4539049"/>
              </a:tblGrid>
              <a:tr h="11429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b="1" dirty="0" smtClean="0"/>
                        <a:t>Multiple Meaning Word </a:t>
                      </a:r>
                      <a:r>
                        <a:rPr lang="en-US" sz="2600" dirty="0" smtClean="0"/>
                        <a:t>Activities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smtClean="0"/>
                        <a:t>determine and clarify different meanings of individual words</a:t>
                      </a:r>
                    </a:p>
                  </a:txBody>
                  <a:tcPr/>
                </a:tc>
              </a:tr>
              <a:tr h="2359315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600" b="1" dirty="0" smtClean="0"/>
                        <a:t>Syntactic Awareness </a:t>
                      </a:r>
                      <a:r>
                        <a:rPr lang="en-US" sz="2600" dirty="0" smtClean="0"/>
                        <a:t>Activities 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smtClean="0"/>
                        <a:t>call students attention to sentence structure (e.g.,</a:t>
                      </a:r>
                      <a:r>
                        <a:rPr lang="en-US" sz="2600" baseline="0" dirty="0" smtClean="0"/>
                        <a:t> </a:t>
                      </a:r>
                      <a:r>
                        <a:rPr lang="en-US" sz="2600" dirty="0" smtClean="0"/>
                        <a:t>structure of written language, relationship between words, and grammar)</a:t>
                      </a:r>
                    </a:p>
                  </a:txBody>
                  <a:tcPr/>
                </a:tc>
              </a:tr>
              <a:tr h="13284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600" b="1" dirty="0" smtClean="0"/>
                        <a:t>Vocabulary Instructional </a:t>
                      </a:r>
                      <a:r>
                        <a:rPr lang="en-US" sz="2600" dirty="0" smtClean="0"/>
                        <a:t>Activities 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smtClean="0"/>
                        <a:t>build students’ Tier 2 vocabulary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52400" y="2895600"/>
            <a:ext cx="883920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90623" y="5004391"/>
            <a:ext cx="8839200" cy="1249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88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433405" y="42704"/>
            <a:ext cx="7886700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4F48"/>
                </a:solidFill>
                <a:latin typeface="CartoGothic Std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4F48"/>
                </a:solidFill>
                <a:latin typeface="CartoGothic Std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4F48"/>
                </a:solidFill>
                <a:latin typeface="CartoGothic Std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4F48"/>
                </a:solidFill>
                <a:latin typeface="CartoGothic Std" pitchFamily="34" charset="0"/>
              </a:defRPr>
            </a:lvl9pPr>
          </a:lstStyle>
          <a:p>
            <a:r>
              <a:rPr lang="en-US" kern="0" dirty="0" smtClean="0">
                <a:solidFill>
                  <a:srgbClr val="FFFFFF"/>
                </a:solidFill>
              </a:rPr>
              <a:t>A Comparison: L&amp;L Anthology  &amp; the Supplemental Guide</a:t>
            </a:r>
            <a:endParaRPr lang="en-US" kern="0" dirty="0">
              <a:solidFill>
                <a:srgbClr val="FFFFFF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676400"/>
            <a:ext cx="3042695" cy="3733438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1676400"/>
            <a:ext cx="3042695" cy="373343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093033"/>
            <a:ext cx="3023067" cy="3707266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32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 Supplemental Guide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000066"/>
                </a:solidFill>
              </a:rPr>
              <a:t>(SG) Supplemental Guide </a:t>
            </a:r>
            <a:r>
              <a:rPr lang="en-US" sz="2000" dirty="0" smtClean="0"/>
              <a:t>(with Modified Read-Alouds)</a:t>
            </a:r>
          </a:p>
          <a:p>
            <a:r>
              <a:rPr lang="en-US" sz="2400" dirty="0" smtClean="0">
                <a:solidFill>
                  <a:srgbClr val="990000"/>
                </a:solidFill>
              </a:rPr>
              <a:t>(TSG) Transition Supplemental Guide</a:t>
            </a:r>
            <a:endParaRPr lang="en-US" sz="2400" dirty="0">
              <a:solidFill>
                <a:srgbClr val="99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56</a:t>
            </a:fld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546487"/>
              </p:ext>
            </p:extLst>
          </p:nvPr>
        </p:nvGraphicFramePr>
        <p:xfrm>
          <a:off x="258414" y="2643588"/>
          <a:ext cx="8607297" cy="25209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4769"/>
                <a:gridCol w="646044"/>
                <a:gridCol w="646044"/>
                <a:gridCol w="646044"/>
                <a:gridCol w="646044"/>
                <a:gridCol w="646044"/>
                <a:gridCol w="646044"/>
                <a:gridCol w="646044"/>
                <a:gridCol w="646044"/>
                <a:gridCol w="646044"/>
                <a:gridCol w="646044"/>
                <a:gridCol w="646044"/>
                <a:gridCol w="646044"/>
              </a:tblGrid>
              <a:tr h="3381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L&amp;L</a:t>
                      </a:r>
                      <a:r>
                        <a:rPr lang="en-US" baseline="0" dirty="0" smtClean="0"/>
                        <a:t> Domains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8151">
                <a:tc>
                  <a:txBody>
                    <a:bodyPr/>
                    <a:lstStyle/>
                    <a:p>
                      <a:r>
                        <a:rPr lang="en-US" dirty="0" smtClean="0"/>
                        <a:t>Grade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</a:tr>
              <a:tr h="596488">
                <a:tc>
                  <a:txBody>
                    <a:bodyPr/>
                    <a:lstStyle/>
                    <a:p>
                      <a:r>
                        <a:rPr lang="en-US" dirty="0" smtClean="0"/>
                        <a:t>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</a:tr>
              <a:tr h="596488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96488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000066"/>
                          </a:solidFill>
                        </a:rPr>
                        <a:t>SG</a:t>
                      </a:r>
                    </a:p>
                    <a:p>
                      <a:endParaRPr lang="en-US" sz="1600" b="1" i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</a:p>
                    <a:p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solidFill>
                            <a:srgbClr val="990000"/>
                          </a:solidFill>
                        </a:rPr>
                        <a:t>TSG</a:t>
                      </a:r>
                      <a:endParaRPr lang="en-US" sz="1600" b="1" i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28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 Supplemental Guide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800" b="0" kern="1200" dirty="0" smtClean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t>vocabulary charts</a:t>
            </a:r>
          </a:p>
          <a:p>
            <a:r>
              <a:rPr lang="en-US" sz="2800" b="0" i="1" kern="1200" dirty="0" smtClean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t>Supplemental Guide </a:t>
            </a:r>
            <a:r>
              <a:rPr lang="en-US" sz="2800" b="0" kern="1200" dirty="0" smtClean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t>activities (e.g., Multiple </a:t>
            </a:r>
            <a:r>
              <a:rPr lang="en-US" sz="2800" b="0" kern="1200" dirty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t>Meaning Word </a:t>
            </a:r>
            <a:r>
              <a:rPr lang="en-US" sz="2800" b="0" kern="1200" dirty="0" smtClean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t>Activities).</a:t>
            </a:r>
          </a:p>
          <a:p>
            <a:r>
              <a:rPr lang="en-US" sz="2800" b="0" kern="1200" dirty="0" smtClean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t>augmented introductions &amp; extensions 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z="2800" b="0" kern="1200" dirty="0" smtClean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t>rewritten </a:t>
            </a:r>
            <a:r>
              <a:rPr lang="en-US" sz="2800" b="0" kern="1200" dirty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t>read-alouds </a:t>
            </a:r>
          </a:p>
          <a:p>
            <a:r>
              <a:rPr lang="en-US" sz="2800" b="0" kern="1200" dirty="0" smtClean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t>adjusted pacing </a:t>
            </a:r>
            <a:r>
              <a:rPr lang="en-US" sz="2800" b="0" kern="1200" dirty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t>of </a:t>
            </a:r>
            <a:r>
              <a:rPr lang="en-US" sz="2800" b="0" kern="1200" dirty="0" smtClean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t>instruction </a:t>
            </a:r>
            <a:endParaRPr lang="en-US" sz="2800" b="0" kern="1200" dirty="0">
              <a:solidFill>
                <a:schemeClr val="tx1"/>
              </a:solidFill>
              <a:latin typeface="Arial" pitchFamily="34" charset="0"/>
              <a:ea typeface="ＭＳ Ｐゴシック" charset="-128"/>
              <a:cs typeface="Arial" pitchFamily="34" charset="0"/>
            </a:endParaRP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Does Not Include: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Does Include: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57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5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Supportive Tool: </a:t>
            </a:r>
            <a:br>
              <a:rPr lang="en-US" dirty="0" smtClean="0"/>
            </a:br>
            <a:r>
              <a:rPr lang="en-US" dirty="0" smtClean="0"/>
              <a:t>Listening and Learning Tool Kit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600200"/>
            <a:ext cx="4876800" cy="452596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 smtClean="0"/>
              <a:t>Organizes </a:t>
            </a:r>
            <a:r>
              <a:rPr lang="en-US" sz="2400" dirty="0"/>
              <a:t>various techniques </a:t>
            </a:r>
            <a:r>
              <a:rPr lang="en-US" sz="2400" dirty="0" smtClean="0"/>
              <a:t>&amp; </a:t>
            </a:r>
            <a:r>
              <a:rPr lang="en-US" sz="2400" dirty="0"/>
              <a:t>tools </a:t>
            </a:r>
            <a:r>
              <a:rPr lang="en-US" sz="2400" dirty="0" smtClean="0"/>
              <a:t>that may be interwoven within the </a:t>
            </a:r>
            <a:r>
              <a:rPr lang="en-US" sz="2400" dirty="0"/>
              <a:t>L&amp;L </a:t>
            </a:r>
            <a:r>
              <a:rPr lang="en-US" sz="2400" dirty="0" smtClean="0"/>
              <a:t>lessons in order to: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dirty="0" smtClean="0"/>
              <a:t>make </a:t>
            </a:r>
            <a:r>
              <a:rPr lang="en-US" dirty="0"/>
              <a:t>the read-</a:t>
            </a:r>
            <a:r>
              <a:rPr lang="en-US" dirty="0" err="1"/>
              <a:t>alouds</a:t>
            </a:r>
            <a:r>
              <a:rPr lang="en-US" dirty="0"/>
              <a:t> “come alive” </a:t>
            </a:r>
            <a:endParaRPr lang="en-US" dirty="0" smtClean="0"/>
          </a:p>
          <a:p>
            <a:pPr lvl="1">
              <a:spcBef>
                <a:spcPts val="300"/>
              </a:spcBef>
              <a:spcAft>
                <a:spcPts val="600"/>
              </a:spcAft>
            </a:pPr>
            <a:r>
              <a:rPr lang="en-US" dirty="0" smtClean="0"/>
              <a:t>meet students’ specific needs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 smtClean="0"/>
              <a:t>Working document, you can continue </a:t>
            </a:r>
            <a:r>
              <a:rPr lang="en-US" sz="2400" dirty="0"/>
              <a:t>to add to the toolkit.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58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2457">
            <a:off x="1436413" y="2952941"/>
            <a:ext cx="1862361" cy="2455557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8139">
            <a:off x="166637" y="2988766"/>
            <a:ext cx="1870639" cy="2447280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93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Tool Kit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dirty="0" smtClean="0"/>
              <a:t>To support all learners during Listening and Learning lessons, teachers may consider adjusting:</a:t>
            </a:r>
          </a:p>
          <a:p>
            <a:pPr lvl="1">
              <a:defRPr/>
            </a:pPr>
            <a:r>
              <a:rPr lang="en-US" dirty="0" smtClean="0"/>
              <a:t>Mode of participation</a:t>
            </a:r>
          </a:p>
          <a:p>
            <a:pPr lvl="1">
              <a:defRPr/>
            </a:pPr>
            <a:r>
              <a:rPr lang="en-US" dirty="0" smtClean="0"/>
              <a:t>Support to verbal expression</a:t>
            </a:r>
          </a:p>
          <a:p>
            <a:pPr lvl="1">
              <a:defRPr/>
            </a:pPr>
            <a:r>
              <a:rPr lang="en-US" dirty="0" smtClean="0"/>
              <a:t>Support to children’s attention</a:t>
            </a:r>
          </a:p>
          <a:p>
            <a:pPr lvl="1">
              <a:defRPr/>
            </a:pPr>
            <a:r>
              <a:rPr lang="en-US" dirty="0" smtClean="0"/>
              <a:t>Timing and specificity of feedback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fld id="{1FE58047-2403-4D19-AAC3-1566D9F45ABB}" type="slidenum">
              <a:rPr lang="en-US" sz="1100" smtClean="0">
                <a:solidFill>
                  <a:schemeClr val="bg1"/>
                </a:solidFill>
                <a:latin typeface="+mn-lt"/>
              </a:rPr>
              <a:pPr algn="r">
                <a:defRPr/>
              </a:pPr>
              <a:t>59</a:t>
            </a:fld>
            <a:endParaRPr lang="en-US" sz="11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366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010400" y="6512256"/>
            <a:ext cx="21336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6</a:t>
            </a:fld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8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4667262"/>
              </p:ext>
            </p:extLst>
          </p:nvPr>
        </p:nvGraphicFramePr>
        <p:xfrm>
          <a:off x="0" y="-1"/>
          <a:ext cx="9144000" cy="63635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41959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PreK</a:t>
                      </a:r>
                      <a:endParaRPr lang="en-US" sz="1800" dirty="0"/>
                    </a:p>
                  </a:txBody>
                  <a:tcPr>
                    <a:solidFill>
                      <a:srgbClr val="3D7F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Kindergarten</a:t>
                      </a:r>
                      <a:endParaRPr lang="en-US" sz="1800" dirty="0"/>
                    </a:p>
                  </a:txBody>
                  <a:tcPr>
                    <a:solidFill>
                      <a:srgbClr val="3D7F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Grade 1</a:t>
                      </a:r>
                      <a:endParaRPr lang="en-US" sz="1800" dirty="0"/>
                    </a:p>
                  </a:txBody>
                  <a:tcPr>
                    <a:solidFill>
                      <a:srgbClr val="3D7F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Grade 2</a:t>
                      </a:r>
                      <a:endParaRPr 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3D7FA9"/>
                    </a:solidFill>
                  </a:tcPr>
                </a:tc>
              </a:tr>
              <a:tr h="495360">
                <a:tc>
                  <a:txBody>
                    <a:bodyPr/>
                    <a:lstStyle/>
                    <a:p>
                      <a:pPr marL="0" marR="0" indent="0" defTabSz="1270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All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About Me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Nursery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Rhymes and Fables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Fables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and Stories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Fairy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Tales and Tall Tales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</a:tr>
              <a:tr h="419597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Families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The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Five Senses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The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Human Body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Early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Asian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Civilizations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496676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Animals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Stories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Different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Lands, Similar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Stories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The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Ancient Greek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Civilization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</a:tr>
              <a:tr h="495360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Plants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Plants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Early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World Civilizations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Greek Myths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495360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Habitats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Farms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Early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American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Civilizations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The War of 1812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</a:tr>
              <a:tr h="496676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Dispersed throughout the year: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Native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Americans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Astronomy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Cycles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in Nature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419597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Classic Tales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Kings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and Queens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The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History of the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Earth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Westward Expansion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</a:tr>
              <a:tr h="496676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Important People in American History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Seasons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and Weather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Animals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and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Habitats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Insects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532152"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Columbus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and the Pilgrims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Fairy Tales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The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U.S. Civil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War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</a:tr>
              <a:tr h="532152"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Colonial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Towns and Townspeople 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New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Nation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Human Body: Building Blocks and Nutrition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532152"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Taking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Care of the Earth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Frontier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Explorers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itchFamily="34" charset="0"/>
                        </a:rPr>
                        <a:t>Immigration</a:t>
                      </a:r>
                      <a:endParaRPr lang="en-US" sz="1400" dirty="0">
                        <a:latin typeface="Calibri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7C0D9"/>
                    </a:solidFill>
                  </a:tcPr>
                </a:tc>
              </a:tr>
              <a:tr h="532152"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Presidents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and American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Symbols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Fighting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for a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Cause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8" name="Rounded Rectangle 17"/>
          <p:cNvSpPr/>
          <p:nvPr/>
        </p:nvSpPr>
        <p:spPr>
          <a:xfrm>
            <a:off x="2333839" y="903765"/>
            <a:ext cx="2161960" cy="414670"/>
          </a:xfrm>
          <a:prstGeom prst="roundRect">
            <a:avLst/>
          </a:prstGeom>
          <a:noFill/>
          <a:ln>
            <a:solidFill>
              <a:srgbClr val="E3183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baseline="-25000" dirty="0">
              <a:solidFill>
                <a:srgbClr val="00000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623995" y="935664"/>
            <a:ext cx="2159577" cy="400451"/>
          </a:xfrm>
          <a:prstGeom prst="roundRect">
            <a:avLst/>
          </a:prstGeom>
          <a:noFill/>
          <a:ln>
            <a:solidFill>
              <a:srgbClr val="E3183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baseline="-25000" dirty="0">
              <a:solidFill>
                <a:srgbClr val="000000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6895225" y="903765"/>
            <a:ext cx="1981200" cy="404037"/>
          </a:xfrm>
          <a:prstGeom prst="roundRect">
            <a:avLst/>
          </a:prstGeom>
          <a:noFill/>
          <a:ln>
            <a:solidFill>
              <a:srgbClr val="E3183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baseline="-25000" dirty="0">
              <a:solidFill>
                <a:srgbClr val="00000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324980" y="464284"/>
            <a:ext cx="2170819" cy="428848"/>
          </a:xfrm>
          <a:prstGeom prst="roundRect">
            <a:avLst/>
          </a:prstGeom>
          <a:noFill/>
          <a:ln>
            <a:solidFill>
              <a:srgbClr val="E3183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baseline="-25000" dirty="0">
              <a:solidFill>
                <a:srgbClr val="000000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604504" y="471331"/>
            <a:ext cx="2179068" cy="428848"/>
          </a:xfrm>
          <a:prstGeom prst="roundRect">
            <a:avLst/>
          </a:prstGeom>
          <a:noFill/>
          <a:ln>
            <a:solidFill>
              <a:srgbClr val="E3183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baseline="-25000" dirty="0">
              <a:solidFill>
                <a:srgbClr val="00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886367" y="474917"/>
            <a:ext cx="1981200" cy="428848"/>
          </a:xfrm>
          <a:prstGeom prst="roundRect">
            <a:avLst/>
          </a:prstGeom>
          <a:noFill/>
          <a:ln>
            <a:solidFill>
              <a:srgbClr val="E3183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baseline="-25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99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9" grpId="0" animBg="1"/>
      <p:bldP spid="10" grpId="0" animBg="1"/>
      <p:bldP spid="11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 Kit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096000" cy="4525963"/>
          </a:xfrm>
        </p:spPr>
        <p:txBody>
          <a:bodyPr/>
          <a:lstStyle/>
          <a:p>
            <a:pPr marL="342900" lvl="1" indent="-342900">
              <a:buSzTx/>
              <a:buFontTx/>
              <a:buChar char="•"/>
            </a:pPr>
            <a:r>
              <a:rPr lang="en-US" dirty="0" smtClean="0"/>
              <a:t>Divide into groups of 4 </a:t>
            </a:r>
            <a:r>
              <a:rPr lang="en-US" sz="2000" b="0" dirty="0" smtClean="0"/>
              <a:t>(at your table)</a:t>
            </a:r>
          </a:p>
          <a:p>
            <a:pPr marL="800100" lvl="2" indent="-457200">
              <a:buFont typeface="Courier New" panose="02070309020205020404" pitchFamily="49" charset="0"/>
              <a:buChar char="o"/>
            </a:pPr>
            <a:r>
              <a:rPr lang="en-US" dirty="0"/>
              <a:t>(1) – Modes of Participation (p. 2)</a:t>
            </a:r>
          </a:p>
          <a:p>
            <a:pPr marL="800100" lvl="2" indent="-457200">
              <a:buFont typeface="Courier New" panose="02070309020205020404" pitchFamily="49" charset="0"/>
              <a:buChar char="o"/>
            </a:pPr>
            <a:r>
              <a:rPr lang="en-US" dirty="0"/>
              <a:t>(2) – Ease of Language Formulation </a:t>
            </a:r>
            <a:endParaRPr lang="en-US" dirty="0" smtClean="0"/>
          </a:p>
          <a:p>
            <a:pPr marL="1377950" lvl="2" indent="0">
              <a:spcBef>
                <a:spcPts val="0"/>
              </a:spcBef>
              <a:buNone/>
            </a:pPr>
            <a:r>
              <a:rPr lang="en-US" dirty="0" smtClean="0"/>
              <a:t>Demands </a:t>
            </a:r>
            <a:r>
              <a:rPr lang="en-US" dirty="0"/>
              <a:t>(p. 3) </a:t>
            </a:r>
          </a:p>
          <a:p>
            <a:pPr marL="800100" lvl="2" indent="-457200">
              <a:buFont typeface="Courier New" panose="02070309020205020404" pitchFamily="49" charset="0"/>
              <a:buChar char="o"/>
            </a:pPr>
            <a:r>
              <a:rPr lang="en-US" dirty="0"/>
              <a:t>(3) – Actively Support Attention (p. 4) </a:t>
            </a:r>
          </a:p>
          <a:p>
            <a:pPr marL="800100" lvl="2" indent="-457200">
              <a:buFont typeface="Courier New" panose="02070309020205020404" pitchFamily="49" charset="0"/>
              <a:buChar char="o"/>
            </a:pPr>
            <a:r>
              <a:rPr lang="en-US" dirty="0"/>
              <a:t>(4) – Timely, Specific Feedback (p. 5) 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60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677" y="1676400"/>
            <a:ext cx="2362200" cy="2743200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33400" y="3941625"/>
            <a:ext cx="80262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ts val="1200"/>
              </a:spcBef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Task: </a:t>
            </a:r>
            <a:endParaRPr lang="en-US" sz="24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342900" lvl="1" indent="-342900">
              <a:spcBef>
                <a:spcPts val="1200"/>
              </a:spcBef>
              <a:buSzTx/>
              <a:buFontTx/>
              <a:buChar char="•"/>
            </a:pP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Examine 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</a:rPr>
              <a:t>the </a:t>
            </a:r>
            <a:r>
              <a:rPr lang="en-US" sz="2400" b="1" dirty="0">
                <a:solidFill>
                  <a:srgbClr val="990000"/>
                </a:solidFill>
              </a:rPr>
              <a:t>instructional adjustments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</a:rPr>
              <a:t>, how it is </a:t>
            </a:r>
            <a:r>
              <a:rPr lang="en-US" sz="2400" b="1" dirty="0">
                <a:solidFill>
                  <a:srgbClr val="990000"/>
                </a:solidFill>
              </a:rPr>
              <a:t>useful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</a:rPr>
              <a:t>, and needed </a:t>
            </a:r>
            <a:r>
              <a:rPr lang="en-US" sz="2400" b="1" dirty="0" smtClean="0">
                <a:solidFill>
                  <a:srgbClr val="990000"/>
                </a:solidFill>
              </a:rPr>
              <a:t>tools</a:t>
            </a:r>
          </a:p>
          <a:p>
            <a:pPr marL="342900" lvl="1" indent="-342900">
              <a:spcBef>
                <a:spcPts val="1200"/>
              </a:spcBef>
              <a:buSzTx/>
              <a:buFontTx/>
              <a:buChar char="•"/>
            </a:pP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Make 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</a:rPr>
              <a:t>note of how specific adjustments may support students in your class or school</a:t>
            </a:r>
          </a:p>
        </p:txBody>
      </p:sp>
    </p:spTree>
    <p:extLst>
      <p:ext uri="{BB962C8B-B14F-4D97-AF65-F5344CB8AC3E}">
        <p14:creationId xmlns:p14="http://schemas.microsoft.com/office/powerpoint/2010/main" val="247188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 Kit </a:t>
            </a:r>
            <a:r>
              <a:rPr lang="en-US" dirty="0" smtClean="0"/>
              <a:t>Review: Debrief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Share your </a:t>
            </a:r>
            <a:r>
              <a:rPr lang="en-US" dirty="0" smtClean="0">
                <a:solidFill>
                  <a:srgbClr val="990000"/>
                </a:solidFill>
              </a:rPr>
              <a:t>key findings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990000"/>
                </a:solidFill>
              </a:rPr>
              <a:t>thoughts</a:t>
            </a:r>
            <a:r>
              <a:rPr lang="en-US" dirty="0" smtClean="0"/>
              <a:t> on how specific adjustments would benefit your students.  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Start with (1)</a:t>
            </a:r>
          </a:p>
          <a:p>
            <a:pPr lvl="1">
              <a:spcBef>
                <a:spcPts val="1200"/>
              </a:spcBef>
            </a:pPr>
            <a:r>
              <a:rPr lang="en-US" dirty="0" smtClean="0">
                <a:solidFill>
                  <a:srgbClr val="990000"/>
                </a:solidFill>
              </a:rPr>
              <a:t>Share</a:t>
            </a:r>
            <a:r>
              <a:rPr lang="en-US" dirty="0" smtClean="0"/>
              <a:t> your findings/thoughts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(2–4) </a:t>
            </a:r>
            <a:r>
              <a:rPr lang="en-US" dirty="0" smtClean="0">
                <a:solidFill>
                  <a:srgbClr val="990000"/>
                </a:solidFill>
              </a:rPr>
              <a:t>take notes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solidFill>
                  <a:srgbClr val="990000"/>
                </a:solidFill>
              </a:rPr>
              <a:t>Repeat </a:t>
            </a:r>
            <a:r>
              <a:rPr lang="en-US" dirty="0" smtClean="0"/>
              <a:t>process with (2), (3), and (4)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61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40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Mode of Participation: </a:t>
            </a:r>
            <a:br>
              <a:rPr lang="en-US" altLang="en-US" dirty="0" smtClean="0"/>
            </a:br>
            <a:r>
              <a:rPr lang="en-US" altLang="en-US" dirty="0" smtClean="0"/>
              <a:t>Questions to Consider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dirty="0" smtClean="0"/>
              <a:t>Examples of questions teachers can ask themselves as they plan </a:t>
            </a:r>
            <a:r>
              <a:rPr lang="en-US" dirty="0"/>
              <a:t>or </a:t>
            </a:r>
            <a:r>
              <a:rPr lang="en-US" dirty="0" smtClean="0"/>
              <a:t>review </a:t>
            </a:r>
            <a:r>
              <a:rPr lang="en-US" dirty="0"/>
              <a:t>a </a:t>
            </a:r>
            <a:r>
              <a:rPr lang="en-US" dirty="0" smtClean="0"/>
              <a:t>lesson: </a:t>
            </a:r>
            <a:endParaRPr lang="en-US" altLang="en-US" dirty="0" smtClean="0"/>
          </a:p>
          <a:p>
            <a:pPr eaLnBrk="1" hangingPunct="1">
              <a:spcAft>
                <a:spcPts val="1200"/>
              </a:spcAft>
            </a:pPr>
            <a:r>
              <a:rPr lang="en-US" altLang="en-US" dirty="0" smtClean="0"/>
              <a:t>How much of the lesson depends on children taking in information you present verbally?</a:t>
            </a:r>
          </a:p>
          <a:p>
            <a:pPr eaLnBrk="1" hangingPunct="1">
              <a:spcAft>
                <a:spcPts val="1200"/>
              </a:spcAft>
            </a:pPr>
            <a:r>
              <a:rPr lang="en-US" altLang="en-US" dirty="0" smtClean="0"/>
              <a:t>How much of the lesson depends on children showing what they know verbally? </a:t>
            </a:r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fld id="{F4CD39AA-E463-48C9-B8FE-7E69245AD4D1}" type="slidenum">
              <a:rPr lang="en-US" sz="1100" smtClean="0">
                <a:solidFill>
                  <a:schemeClr val="bg1"/>
                </a:solidFill>
                <a:latin typeface="+mn-lt"/>
              </a:rPr>
              <a:pPr algn="r">
                <a:defRPr/>
              </a:pPr>
              <a:t>62</a:t>
            </a:fld>
            <a:endParaRPr lang="en-US" sz="11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671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Content Placeholder 5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" t="6161" r="2992" b="32739"/>
          <a:stretch>
            <a:fillRect/>
          </a:stretch>
        </p:blipFill>
        <p:spPr>
          <a:xfrm>
            <a:off x="2971800" y="1670060"/>
            <a:ext cx="5207000" cy="4451339"/>
          </a:xfrm>
        </p:spPr>
      </p:pic>
      <p:sp>
        <p:nvSpPr>
          <p:cNvPr id="11" name="Line Callout 1 10"/>
          <p:cNvSpPr/>
          <p:nvPr/>
        </p:nvSpPr>
        <p:spPr>
          <a:xfrm flipH="1">
            <a:off x="473075" y="4114800"/>
            <a:ext cx="2239963" cy="533400"/>
          </a:xfrm>
          <a:prstGeom prst="borderCallout1">
            <a:avLst>
              <a:gd name="adj1" fmla="val 18750"/>
              <a:gd name="adj2" fmla="val -8333"/>
              <a:gd name="adj3" fmla="val 123397"/>
              <a:gd name="adj4" fmla="val -58904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en-US" sz="1200" dirty="0"/>
              <a:t>Use pictures to help children  show what they know</a:t>
            </a:r>
          </a:p>
        </p:txBody>
      </p:sp>
      <p:sp>
        <p:nvSpPr>
          <p:cNvPr id="2355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Evidence in Supplemental Guide: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Modes of Participation</a:t>
            </a:r>
          </a:p>
        </p:txBody>
      </p:sp>
      <p:sp>
        <p:nvSpPr>
          <p:cNvPr id="12" name="Line Callout 1 11"/>
          <p:cNvSpPr/>
          <p:nvPr/>
        </p:nvSpPr>
        <p:spPr>
          <a:xfrm flipH="1">
            <a:off x="473075" y="4953000"/>
            <a:ext cx="2239963" cy="762000"/>
          </a:xfrm>
          <a:prstGeom prst="borderCallout1">
            <a:avLst>
              <a:gd name="adj1" fmla="val 18750"/>
              <a:gd name="adj2" fmla="val -8333"/>
              <a:gd name="adj3" fmla="val 123397"/>
              <a:gd name="adj4" fmla="val -58904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spcAft>
                <a:spcPts val="600"/>
              </a:spcAft>
              <a:defRPr/>
            </a:pPr>
            <a:r>
              <a:rPr lang="en-US" sz="1200" dirty="0"/>
              <a:t>Have children categorize pictures to illustrate knowledge</a:t>
            </a:r>
          </a:p>
        </p:txBody>
      </p:sp>
      <p:sp>
        <p:nvSpPr>
          <p:cNvPr id="6" name="Rectangle 8"/>
          <p:cNvSpPr txBox="1">
            <a:spLocks noChangeArrowheads="1"/>
          </p:cNvSpPr>
          <p:nvPr/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fld id="{CE950B0F-EBDE-4828-8292-0F8214C220E7}" type="slidenum">
              <a:rPr lang="en-US" sz="1100" smtClean="0">
                <a:solidFill>
                  <a:schemeClr val="bg1"/>
                </a:solidFill>
                <a:latin typeface="+mn-lt"/>
              </a:rPr>
              <a:pPr algn="r">
                <a:defRPr/>
              </a:pPr>
              <a:t>63</a:t>
            </a:fld>
            <a:endParaRPr lang="en-US" sz="11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356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Support to Verbal </a:t>
            </a:r>
            <a:r>
              <a:rPr lang="en-US" altLang="en-US" dirty="0"/>
              <a:t>Expression</a:t>
            </a:r>
            <a:r>
              <a:rPr lang="en-US" altLang="en-US" dirty="0" smtClean="0"/>
              <a:t>: Questions </a:t>
            </a:r>
            <a:r>
              <a:rPr lang="en-US" altLang="en-US" dirty="0"/>
              <a:t>to Consider</a:t>
            </a:r>
            <a:endParaRPr lang="en-US" altLang="en-US" dirty="0" smtClean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Examples of questions teachers can ask themselves as they plan or review a lesson: </a:t>
            </a:r>
            <a:endParaRPr lang="en-US" altLang="en-US" dirty="0" smtClean="0"/>
          </a:p>
          <a:p>
            <a:pPr eaLnBrk="1" hangingPunct="1"/>
            <a:r>
              <a:rPr lang="en-US" altLang="en-US" dirty="0" smtClean="0"/>
              <a:t>Does the lesson help children ‘get started’ or ‘get in the conversation?’</a:t>
            </a:r>
          </a:p>
          <a:p>
            <a:pPr eaLnBrk="1" hangingPunct="1"/>
            <a:r>
              <a:rPr lang="en-US" altLang="en-US" dirty="0" smtClean="0"/>
              <a:t>Is there ‘think time’ preceding a discussion or before answering a question? </a:t>
            </a:r>
          </a:p>
          <a:p>
            <a:pPr eaLnBrk="1" hangingPunct="1"/>
            <a:r>
              <a:rPr lang="en-US" altLang="en-US" dirty="0" smtClean="0"/>
              <a:t>Is there a balance of open-ended questions and other types of questions?</a:t>
            </a:r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F245966-A1B6-4F72-BAAC-7FA6E3516E22}" type="slidenum">
              <a:rPr lang="en-US" sz="1100" smtClean="0">
                <a:solidFill>
                  <a:schemeClr val="bg1"/>
                </a:solidFill>
                <a:latin typeface="+mn-lt"/>
              </a:rPr>
              <a:pPr algn="r">
                <a:defRPr/>
              </a:pPr>
              <a:t>64</a:t>
            </a:fld>
            <a:endParaRPr lang="en-US" sz="11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33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Evidence in Supplemental Guide: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Support to Verbal Expression</a:t>
            </a:r>
          </a:p>
        </p:txBody>
      </p:sp>
      <p:pic>
        <p:nvPicPr>
          <p:cNvPr id="27651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4" t="64201" r="4782"/>
          <a:stretch>
            <a:fillRect/>
          </a:stretch>
        </p:blipFill>
        <p:spPr>
          <a:xfrm>
            <a:off x="2209800" y="1687998"/>
            <a:ext cx="6102350" cy="3172927"/>
          </a:xfrm>
        </p:spPr>
      </p:pic>
      <p:pic>
        <p:nvPicPr>
          <p:cNvPr id="27652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8" t="8359" r="5695" b="72125"/>
          <a:stretch>
            <a:fillRect/>
          </a:stretch>
        </p:blipFill>
        <p:spPr bwMode="auto">
          <a:xfrm>
            <a:off x="2819400" y="4038600"/>
            <a:ext cx="5462588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Callout 1 16"/>
          <p:cNvSpPr/>
          <p:nvPr/>
        </p:nvSpPr>
        <p:spPr>
          <a:xfrm flipH="1">
            <a:off x="685800" y="3200400"/>
            <a:ext cx="1833563" cy="762000"/>
          </a:xfrm>
          <a:prstGeom prst="borderCallout1">
            <a:avLst>
              <a:gd name="adj1" fmla="val 18750"/>
              <a:gd name="adj2" fmla="val -8333"/>
              <a:gd name="adj3" fmla="val 64289"/>
              <a:gd name="adj4" fmla="val -4692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en-US" sz="1200" dirty="0"/>
              <a:t>Sequence questions to prime children</a:t>
            </a:r>
          </a:p>
        </p:txBody>
      </p:sp>
      <p:sp>
        <p:nvSpPr>
          <p:cNvPr id="20" name="Line Callout 1 19"/>
          <p:cNvSpPr/>
          <p:nvPr/>
        </p:nvSpPr>
        <p:spPr>
          <a:xfrm flipH="1">
            <a:off x="685800" y="4191000"/>
            <a:ext cx="1858963" cy="731838"/>
          </a:xfrm>
          <a:prstGeom prst="borderCallout1">
            <a:avLst>
              <a:gd name="adj1" fmla="val 26187"/>
              <a:gd name="adj2" fmla="val -7847"/>
              <a:gd name="adj3" fmla="val 77782"/>
              <a:gd name="adj4" fmla="val -38825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en-US" sz="1200" dirty="0"/>
              <a:t>Peer pairs and routines allow processing time</a:t>
            </a:r>
          </a:p>
        </p:txBody>
      </p:sp>
      <p:sp>
        <p:nvSpPr>
          <p:cNvPr id="21" name="Line Callout 1 20"/>
          <p:cNvSpPr/>
          <p:nvPr/>
        </p:nvSpPr>
        <p:spPr>
          <a:xfrm flipH="1">
            <a:off x="685800" y="5181600"/>
            <a:ext cx="1858963" cy="731838"/>
          </a:xfrm>
          <a:prstGeom prst="borderCallout1">
            <a:avLst>
              <a:gd name="adj1" fmla="val 18750"/>
              <a:gd name="adj2" fmla="val -8333"/>
              <a:gd name="adj3" fmla="val 65386"/>
              <a:gd name="adj4" fmla="val -37872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en-US" sz="1200" dirty="0"/>
              <a:t>Provide a concrete conversational starter</a:t>
            </a:r>
          </a:p>
        </p:txBody>
      </p:sp>
      <p:sp>
        <p:nvSpPr>
          <p:cNvPr id="8" name="Rectangle 8"/>
          <p:cNvSpPr txBox="1">
            <a:spLocks noChangeArrowheads="1"/>
          </p:cNvSpPr>
          <p:nvPr/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fld id="{880E13B1-BB7F-4178-8EDB-1B2EA5275537}" type="slidenum">
              <a:rPr lang="en-US" sz="1100" smtClean="0">
                <a:solidFill>
                  <a:schemeClr val="bg1"/>
                </a:solidFill>
                <a:latin typeface="+mn-lt"/>
              </a:rPr>
              <a:pPr algn="r">
                <a:defRPr/>
              </a:pPr>
              <a:t>65</a:t>
            </a:fld>
            <a:endParaRPr lang="en-US" sz="11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518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Support to </a:t>
            </a:r>
            <a:r>
              <a:rPr lang="en-US" altLang="en-US" dirty="0"/>
              <a:t>Attention</a:t>
            </a:r>
            <a:r>
              <a:rPr lang="en-US" altLang="en-US" dirty="0" smtClean="0"/>
              <a:t>: </a:t>
            </a:r>
            <a:br>
              <a:rPr lang="en-US" altLang="en-US" dirty="0" smtClean="0"/>
            </a:br>
            <a:r>
              <a:rPr lang="en-US" altLang="en-US" dirty="0" smtClean="0"/>
              <a:t>Questions </a:t>
            </a:r>
            <a:r>
              <a:rPr lang="en-US" altLang="en-US" dirty="0"/>
              <a:t>to Consider</a:t>
            </a:r>
            <a:endParaRPr lang="en-US" altLang="en-US" dirty="0" smtClean="0"/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dirty="0"/>
              <a:t>Examples of questions teachers can ask themselves as they plan or review a lesson: </a:t>
            </a:r>
            <a:endParaRPr lang="en-US" altLang="en-US" dirty="0" smtClean="0"/>
          </a:p>
          <a:p>
            <a:pPr eaLnBrk="1" hangingPunct="1">
              <a:spcAft>
                <a:spcPts val="600"/>
              </a:spcAft>
            </a:pPr>
            <a:r>
              <a:rPr lang="en-US" altLang="en-US" dirty="0" smtClean="0"/>
              <a:t>As children listen to the read aloud, do they know what they are “listening for?” </a:t>
            </a:r>
          </a:p>
          <a:p>
            <a:pPr eaLnBrk="1" hangingPunct="1">
              <a:spcAft>
                <a:spcPts val="600"/>
              </a:spcAft>
            </a:pPr>
            <a:r>
              <a:rPr lang="en-US" altLang="en-US" dirty="0" smtClean="0"/>
              <a:t>How does the lesson ensure all children will be actively involved/will use the information they hear?</a:t>
            </a:r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fld id="{76F0CAA5-8CAA-4992-AC06-56FBFEDE6029}" type="slidenum">
              <a:rPr lang="en-US" sz="1100" smtClean="0">
                <a:solidFill>
                  <a:schemeClr val="bg1"/>
                </a:solidFill>
                <a:latin typeface="+mn-lt"/>
              </a:rPr>
              <a:pPr algn="r">
                <a:defRPr/>
              </a:pPr>
              <a:t>66</a:t>
            </a:fld>
            <a:endParaRPr lang="en-US" sz="11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548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Evidence in Supplemental Guide:</a:t>
            </a:r>
            <a:br>
              <a:rPr lang="en-US" altLang="en-US" dirty="0" smtClean="0"/>
            </a:br>
            <a:r>
              <a:rPr lang="en-US" altLang="en-US" dirty="0" smtClean="0"/>
              <a:t>Support to Attention</a:t>
            </a:r>
          </a:p>
        </p:txBody>
      </p:sp>
      <p:pic>
        <p:nvPicPr>
          <p:cNvPr id="31747" name="Content Placeholder 10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8" b="39977"/>
          <a:stretch>
            <a:fillRect/>
          </a:stretch>
        </p:blipFill>
        <p:spPr>
          <a:xfrm>
            <a:off x="3352800" y="1600200"/>
            <a:ext cx="5357813" cy="4322763"/>
          </a:xfrm>
        </p:spPr>
      </p:pic>
      <p:sp>
        <p:nvSpPr>
          <p:cNvPr id="10" name="Line Callout 1 9"/>
          <p:cNvSpPr/>
          <p:nvPr/>
        </p:nvSpPr>
        <p:spPr>
          <a:xfrm flipH="1">
            <a:off x="812800" y="2692400"/>
            <a:ext cx="1833563" cy="762000"/>
          </a:xfrm>
          <a:prstGeom prst="borderCallout1">
            <a:avLst>
              <a:gd name="adj1" fmla="val 18750"/>
              <a:gd name="adj2" fmla="val -8333"/>
              <a:gd name="adj3" fmla="val 80718"/>
              <a:gd name="adj4" fmla="val -12624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en-US" sz="1200" dirty="0"/>
              <a:t>Make active listening more concrete</a:t>
            </a:r>
          </a:p>
        </p:txBody>
      </p:sp>
      <p:sp>
        <p:nvSpPr>
          <p:cNvPr id="11" name="Line Callout 1 10"/>
          <p:cNvSpPr/>
          <p:nvPr/>
        </p:nvSpPr>
        <p:spPr>
          <a:xfrm flipH="1">
            <a:off x="812800" y="3706813"/>
            <a:ext cx="1833563" cy="731837"/>
          </a:xfrm>
          <a:prstGeom prst="borderCallout1">
            <a:avLst>
              <a:gd name="adj1" fmla="val 18750"/>
              <a:gd name="adj2" fmla="val -8333"/>
              <a:gd name="adj3" fmla="val 27952"/>
              <a:gd name="adj4" fmla="val -10028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en-US" sz="1200" dirty="0"/>
              <a:t>Routines to ensure all children are involved</a:t>
            </a:r>
          </a:p>
        </p:txBody>
      </p:sp>
      <p:sp>
        <p:nvSpPr>
          <p:cNvPr id="12" name="Line Callout 1 11"/>
          <p:cNvSpPr/>
          <p:nvPr/>
        </p:nvSpPr>
        <p:spPr>
          <a:xfrm flipH="1">
            <a:off x="812800" y="4789488"/>
            <a:ext cx="1833563" cy="733425"/>
          </a:xfrm>
          <a:prstGeom prst="borderCallout1">
            <a:avLst>
              <a:gd name="adj1" fmla="val 18750"/>
              <a:gd name="adj2" fmla="val -8333"/>
              <a:gd name="adj3" fmla="val 52247"/>
              <a:gd name="adj4" fmla="val -106516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en-US" sz="1200" dirty="0"/>
              <a:t>Support connections to the information</a:t>
            </a:r>
          </a:p>
        </p:txBody>
      </p:sp>
      <p:sp>
        <p:nvSpPr>
          <p:cNvPr id="7" name="Rectangle 8"/>
          <p:cNvSpPr txBox="1">
            <a:spLocks noChangeArrowheads="1"/>
          </p:cNvSpPr>
          <p:nvPr/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fld id="{EB27044D-FFEC-4109-ACAB-3EA589E73336}" type="slidenum">
              <a:rPr lang="en-US" sz="1100" smtClean="0">
                <a:solidFill>
                  <a:schemeClr val="bg1"/>
                </a:solidFill>
                <a:latin typeface="+mn-lt"/>
              </a:rPr>
              <a:pPr algn="r">
                <a:defRPr/>
              </a:pPr>
              <a:t>67</a:t>
            </a:fld>
            <a:endParaRPr lang="en-US" sz="11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075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Evidence in Supplemental Guide: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Support to Attention</a:t>
            </a:r>
          </a:p>
        </p:txBody>
      </p:sp>
      <p:pic>
        <p:nvPicPr>
          <p:cNvPr id="32771" name="Content Placeholder 3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4" t="55202" b="6549"/>
          <a:stretch>
            <a:fillRect/>
          </a:stretch>
        </p:blipFill>
        <p:spPr>
          <a:xfrm>
            <a:off x="3429000" y="1951038"/>
            <a:ext cx="5270500" cy="3128962"/>
          </a:xfrm>
        </p:spPr>
      </p:pic>
      <p:sp>
        <p:nvSpPr>
          <p:cNvPr id="13" name="Line Callout 1 12"/>
          <p:cNvSpPr/>
          <p:nvPr/>
        </p:nvSpPr>
        <p:spPr>
          <a:xfrm flipH="1">
            <a:off x="609600" y="3706813"/>
            <a:ext cx="2239963" cy="731837"/>
          </a:xfrm>
          <a:prstGeom prst="borderCallout1">
            <a:avLst>
              <a:gd name="adj1" fmla="val 18750"/>
              <a:gd name="adj2" fmla="val -8333"/>
              <a:gd name="adj3" fmla="val -140626"/>
              <a:gd name="adj4" fmla="val -46836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en-US" sz="1200" dirty="0"/>
              <a:t>Vocabulary preview helps anchor listening for keywords</a:t>
            </a:r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fld id="{2837DCA6-0314-4B3E-BFA3-AB3BF1F203DC}" type="slidenum">
              <a:rPr lang="en-US" sz="1100" smtClean="0">
                <a:solidFill>
                  <a:schemeClr val="bg1"/>
                </a:solidFill>
                <a:latin typeface="+mn-lt"/>
              </a:rPr>
              <a:pPr algn="r">
                <a:defRPr/>
              </a:pPr>
              <a:t>68</a:t>
            </a:fld>
            <a:endParaRPr lang="en-US" sz="11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606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Timing and Specificity of </a:t>
            </a:r>
            <a:r>
              <a:rPr lang="en-US" altLang="en-US" dirty="0"/>
              <a:t>Feedback: Questions to Consider</a:t>
            </a:r>
            <a:endParaRPr lang="en-US" altLang="en-US" dirty="0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Examples of questions teachers can ask themselves as they plan or review a lesson: </a:t>
            </a:r>
            <a:endParaRPr lang="en-US" altLang="en-US" dirty="0"/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When are likely points of confusion and how can I support these moments?</a:t>
            </a:r>
          </a:p>
          <a:p>
            <a:pPr eaLnBrk="1" hangingPunct="1"/>
            <a:r>
              <a:rPr lang="en-US" altLang="en-US" dirty="0" smtClean="0"/>
              <a:t>How can I provide hints to support correct or expanded answers from children?</a:t>
            </a:r>
          </a:p>
          <a:p>
            <a:pPr eaLnBrk="1" hangingPunct="1"/>
            <a:r>
              <a:rPr lang="en-US" altLang="en-US" dirty="0" smtClean="0"/>
              <a:t>What key words am I listening for during children’s discussions?</a:t>
            </a:r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fld id="{F45EC365-31B6-44C5-960A-96130EE5DE5D}" type="slidenum">
              <a:rPr lang="en-US" sz="1100" smtClean="0">
                <a:solidFill>
                  <a:schemeClr val="bg1"/>
                </a:solidFill>
                <a:latin typeface="+mn-lt"/>
              </a:rPr>
              <a:pPr algn="r">
                <a:defRPr/>
              </a:pPr>
              <a:t>69</a:t>
            </a:fld>
            <a:endParaRPr lang="en-US" sz="11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62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</a:t>
            </a:r>
            <a:r>
              <a:rPr lang="en-US" baseline="0" dirty="0" smtClean="0"/>
              <a:t> Scavenger Hunt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57400"/>
            <a:ext cx="4305869" cy="4267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300" dirty="0" smtClean="0"/>
              <a:t>Tell </a:t>
            </a:r>
            <a:r>
              <a:rPr lang="en-US" sz="2300" dirty="0"/>
              <a:t>It </a:t>
            </a:r>
            <a:r>
              <a:rPr lang="en-US" sz="2300" dirty="0" smtClean="0"/>
              <a:t>Again! Read-Aloud Domain Anthology </a:t>
            </a:r>
          </a:p>
          <a:p>
            <a:pPr marL="466725" indent="0">
              <a:spcBef>
                <a:spcPts val="0"/>
              </a:spcBef>
              <a:buNone/>
            </a:pPr>
            <a:r>
              <a:rPr lang="en-US" sz="1800" dirty="0" smtClean="0"/>
              <a:t>(1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or 2</a:t>
            </a:r>
            <a:r>
              <a:rPr lang="en-US" sz="1800" baseline="30000" dirty="0" smtClean="0"/>
              <a:t>nd</a:t>
            </a:r>
            <a:r>
              <a:rPr lang="en-US" sz="1800" dirty="0" smtClean="0"/>
              <a:t>  domain you brought)</a:t>
            </a:r>
          </a:p>
          <a:p>
            <a:pPr marL="344488" indent="0">
              <a:spcBef>
                <a:spcPts val="0"/>
              </a:spcBef>
              <a:buNone/>
            </a:pPr>
            <a:endParaRPr lang="en-US" dirty="0"/>
          </a:p>
          <a:p>
            <a:pPr marL="344488" indent="0">
              <a:spcBef>
                <a:spcPts val="0"/>
              </a:spcBef>
              <a:buNone/>
            </a:pPr>
            <a:endParaRPr lang="en-US" dirty="0" smtClean="0"/>
          </a:p>
          <a:p>
            <a:pPr marL="344488" indent="0">
              <a:spcBef>
                <a:spcPts val="0"/>
              </a:spcBef>
              <a:buNone/>
            </a:pPr>
            <a:endParaRPr lang="en-US" dirty="0"/>
          </a:p>
          <a:p>
            <a:pPr>
              <a:spcAft>
                <a:spcPts val="1200"/>
              </a:spcAft>
            </a:pPr>
            <a:endParaRPr lang="en-US" baseline="0" dirty="0" smtClean="0"/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Font typeface="+mj-lt"/>
              <a:buAutoNum type="arabicPeriod" startAt="2"/>
            </a:pPr>
            <a:r>
              <a:rPr lang="en-US" sz="2300" i="1" baseline="0" dirty="0" smtClean="0"/>
              <a:t>Listening and Learning Lesson Scavenger</a:t>
            </a:r>
            <a:r>
              <a:rPr lang="en-US" sz="2300" i="1" dirty="0" smtClean="0"/>
              <a:t> Hunt</a:t>
            </a:r>
            <a:endParaRPr lang="en-US" sz="2300" baseline="0" dirty="0" smtClean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06460" y="2057400"/>
            <a:ext cx="3461339" cy="4267200"/>
          </a:xfrm>
        </p:spPr>
        <p:txBody>
          <a:bodyPr/>
          <a:lstStyle/>
          <a:p>
            <a:r>
              <a:rPr lang="en-US" sz="2300" b="0" dirty="0" smtClean="0">
                <a:solidFill>
                  <a:schemeClr val="tx1"/>
                </a:solidFill>
              </a:rPr>
              <a:t>Individual or Partners</a:t>
            </a:r>
            <a:endParaRPr lang="en-US" sz="2300" b="0" baseline="0" dirty="0" smtClean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300" b="0" baseline="0" dirty="0" smtClean="0">
                <a:solidFill>
                  <a:schemeClr val="tx1"/>
                </a:solidFill>
              </a:rPr>
              <a:t>Search through the Domain Anthology to complete Scavenger Hunt tasks.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300" b="0" dirty="0" smtClean="0">
                <a:solidFill>
                  <a:schemeClr val="tx1"/>
                </a:solidFill>
              </a:rPr>
              <a:t>Record answers in workbook.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300" baseline="0" dirty="0" smtClean="0">
                <a:solidFill>
                  <a:schemeClr val="tx1"/>
                </a:solidFill>
              </a:rPr>
              <a:t>Be prepared to share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0522" y="1295400"/>
            <a:ext cx="4041775" cy="762000"/>
          </a:xfrm>
        </p:spPr>
        <p:txBody>
          <a:bodyPr/>
          <a:lstStyle/>
          <a:p>
            <a:r>
              <a:rPr lang="en-US" dirty="0" smtClean="0">
                <a:solidFill>
                  <a:srgbClr val="990000"/>
                </a:solidFill>
              </a:rPr>
              <a:t>Your</a:t>
            </a:r>
            <a:r>
              <a:rPr lang="en-US" baseline="0" dirty="0" smtClean="0">
                <a:solidFill>
                  <a:srgbClr val="990000"/>
                </a:solidFill>
              </a:rPr>
              <a:t> Task</a:t>
            </a:r>
            <a:endParaRPr lang="en-US" dirty="0">
              <a:solidFill>
                <a:srgbClr val="99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0564" y="1294150"/>
            <a:ext cx="4040188" cy="762000"/>
          </a:xfrm>
        </p:spPr>
        <p:txBody>
          <a:bodyPr/>
          <a:lstStyle/>
          <a:p>
            <a:r>
              <a:rPr lang="en-US" dirty="0" smtClean="0">
                <a:solidFill>
                  <a:srgbClr val="990000"/>
                </a:solidFill>
              </a:rPr>
              <a:t>What You</a:t>
            </a:r>
            <a:r>
              <a:rPr lang="en-US" baseline="0" dirty="0" smtClean="0">
                <a:solidFill>
                  <a:srgbClr val="990000"/>
                </a:solidFill>
              </a:rPr>
              <a:t> will Need</a:t>
            </a:r>
            <a:endParaRPr lang="en-US" dirty="0">
              <a:solidFill>
                <a:srgbClr val="990000"/>
              </a:solidFill>
            </a:endParaRPr>
          </a:p>
        </p:txBody>
      </p:sp>
      <p:pic>
        <p:nvPicPr>
          <p:cNvPr id="7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841" y="3082335"/>
            <a:ext cx="863436" cy="110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448" y="3078480"/>
            <a:ext cx="857551" cy="110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83" y="3082335"/>
            <a:ext cx="858922" cy="1098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932" y="3412962"/>
            <a:ext cx="857551" cy="110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581" y="3412962"/>
            <a:ext cx="857551" cy="110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382" y="3416817"/>
            <a:ext cx="856643" cy="110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5695">
            <a:off x="4430740" y="4702119"/>
            <a:ext cx="1066711" cy="137696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19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8" t="6859" b="26477"/>
          <a:stretch>
            <a:fillRect/>
          </a:stretch>
        </p:blipFill>
        <p:spPr>
          <a:xfrm>
            <a:off x="3313113" y="1417638"/>
            <a:ext cx="5221287" cy="4699000"/>
          </a:xfrm>
        </p:spPr>
      </p:pic>
      <p:sp>
        <p:nvSpPr>
          <p:cNvPr id="7" name="Line Callout 1 6"/>
          <p:cNvSpPr/>
          <p:nvPr/>
        </p:nvSpPr>
        <p:spPr>
          <a:xfrm flipH="1">
            <a:off x="990600" y="2228850"/>
            <a:ext cx="2125663" cy="731838"/>
          </a:xfrm>
          <a:prstGeom prst="borderCallout1">
            <a:avLst>
              <a:gd name="adj1" fmla="val 18750"/>
              <a:gd name="adj2" fmla="val -8333"/>
              <a:gd name="adj3" fmla="val 13574"/>
              <a:gd name="adj4" fmla="val -5792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en-US" sz="1200" dirty="0"/>
              <a:t>Provide hints through the text</a:t>
            </a:r>
          </a:p>
        </p:txBody>
      </p:sp>
      <p:sp>
        <p:nvSpPr>
          <p:cNvPr id="358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Find Evidence: Timing and Specificity of Feedback</a:t>
            </a:r>
          </a:p>
        </p:txBody>
      </p:sp>
      <p:sp>
        <p:nvSpPr>
          <p:cNvPr id="8" name="Line Callout 1 7"/>
          <p:cNvSpPr/>
          <p:nvPr/>
        </p:nvSpPr>
        <p:spPr>
          <a:xfrm flipH="1">
            <a:off x="990600" y="3319463"/>
            <a:ext cx="2125663" cy="1036637"/>
          </a:xfrm>
          <a:prstGeom prst="borderCallout1">
            <a:avLst>
              <a:gd name="adj1" fmla="val 18750"/>
              <a:gd name="adj2" fmla="val -8333"/>
              <a:gd name="adj3" fmla="val -45615"/>
              <a:gd name="adj4" fmla="val -60274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en-US" sz="1200" dirty="0"/>
              <a:t>Repeating and expanding answers provides specific but non-evaluative feedback</a:t>
            </a:r>
          </a:p>
        </p:txBody>
      </p:sp>
      <p:sp>
        <p:nvSpPr>
          <p:cNvPr id="9" name="Line Callout 1 8"/>
          <p:cNvSpPr/>
          <p:nvPr/>
        </p:nvSpPr>
        <p:spPr>
          <a:xfrm flipH="1">
            <a:off x="990600" y="4627563"/>
            <a:ext cx="2125663" cy="1036637"/>
          </a:xfrm>
          <a:prstGeom prst="borderCallout1">
            <a:avLst>
              <a:gd name="adj1" fmla="val 18750"/>
              <a:gd name="adj2" fmla="val -8333"/>
              <a:gd name="adj3" fmla="val 53794"/>
              <a:gd name="adj4" fmla="val -6893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en-US" sz="1200" dirty="0"/>
              <a:t>Have specific expectations for key words </a:t>
            </a:r>
          </a:p>
        </p:txBody>
      </p:sp>
      <p:sp>
        <p:nvSpPr>
          <p:cNvPr id="10" name="Rectangle 8"/>
          <p:cNvSpPr txBox="1">
            <a:spLocks noChangeArrowheads="1"/>
          </p:cNvSpPr>
          <p:nvPr/>
        </p:nvSpPr>
        <p:spPr>
          <a:xfrm>
            <a:off x="7010400" y="6553200"/>
            <a:ext cx="2133600" cy="3048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fld id="{0F4D0C08-F078-4C60-9C46-046A850C138B}" type="slidenum">
              <a:rPr lang="en-US" sz="1100" smtClean="0">
                <a:solidFill>
                  <a:schemeClr val="bg1"/>
                </a:solidFill>
                <a:latin typeface="+mn-lt"/>
              </a:rPr>
              <a:pPr algn="r">
                <a:defRPr/>
              </a:pPr>
              <a:t>70</a:t>
            </a:fld>
            <a:endParaRPr lang="en-US" sz="11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011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Identifying Existing Support &amp; New Opportunities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Tables count off (1-4)</a:t>
            </a:r>
          </a:p>
          <a:p>
            <a:pPr lvl="1"/>
            <a:r>
              <a:rPr lang="en-US" dirty="0" smtClean="0"/>
              <a:t>Table 1: Read-Aloud Introduction</a:t>
            </a:r>
          </a:p>
          <a:p>
            <a:pPr lvl="1"/>
            <a:r>
              <a:rPr lang="en-US" dirty="0" smtClean="0"/>
              <a:t>Table 2: Read-Aloud Presentation</a:t>
            </a:r>
          </a:p>
          <a:p>
            <a:pPr lvl="1"/>
            <a:r>
              <a:rPr lang="en-US" dirty="0" smtClean="0"/>
              <a:t>Table 3: Read-Aloud Discussion</a:t>
            </a:r>
          </a:p>
          <a:p>
            <a:pPr lvl="1"/>
            <a:r>
              <a:rPr lang="en-US" dirty="0" smtClean="0"/>
              <a:t>Table 4: Read-Aloud Extension</a:t>
            </a:r>
          </a:p>
          <a:p>
            <a:endParaRPr lang="en-US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Read through your read-aloud component. 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1A0631-19FF-4D01-A2A9-6053B12C2434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71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47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Identifying Existing Support &amp; New Opportunities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5181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Using Your </a:t>
            </a:r>
            <a:r>
              <a:rPr lang="en-US" sz="2400" dirty="0" err="1" smtClean="0"/>
              <a:t>ToolKit</a:t>
            </a:r>
            <a:r>
              <a:rPr lang="en-US" sz="2400" dirty="0" smtClean="0"/>
              <a:t>: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 startAt="3"/>
            </a:pPr>
            <a:r>
              <a:rPr lang="en-US" sz="2400" dirty="0" smtClean="0"/>
              <a:t>Identify specific </a:t>
            </a:r>
            <a:r>
              <a:rPr lang="en-US" sz="2400" dirty="0" smtClean="0">
                <a:solidFill>
                  <a:srgbClr val="990000"/>
                </a:solidFill>
              </a:rPr>
              <a:t>instructional adjustments provided by </a:t>
            </a:r>
            <a:r>
              <a:rPr lang="en-US" sz="2400" dirty="0" smtClean="0"/>
              <a:t>the SG</a:t>
            </a:r>
          </a:p>
          <a:p>
            <a:pPr marL="1028700" lvl="1" indent="-514350">
              <a:spcBef>
                <a:spcPts val="0"/>
              </a:spcBef>
            </a:pPr>
            <a:r>
              <a:rPr lang="en-US" b="0" dirty="0" smtClean="0">
                <a:solidFill>
                  <a:srgbClr val="990000"/>
                </a:solidFill>
              </a:rPr>
              <a:t>Label </a:t>
            </a:r>
            <a:r>
              <a:rPr lang="en-US" b="0" dirty="0" smtClean="0"/>
              <a:t>in SG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 startAt="3"/>
            </a:pPr>
            <a:r>
              <a:rPr lang="en-US" sz="2400" dirty="0" smtClean="0"/>
              <a:t>Identify </a:t>
            </a:r>
            <a:r>
              <a:rPr lang="en-US" sz="2400" dirty="0" smtClean="0">
                <a:solidFill>
                  <a:srgbClr val="990000"/>
                </a:solidFill>
              </a:rPr>
              <a:t>2+ additional instructional adjustments </a:t>
            </a:r>
            <a:r>
              <a:rPr lang="en-US" sz="2400" dirty="0" smtClean="0"/>
              <a:t>that can be made to support students</a:t>
            </a:r>
          </a:p>
          <a:p>
            <a:pPr marL="1028700" lvl="1" indent="-514350">
              <a:buFont typeface="Courier New" panose="02070309020205020404" pitchFamily="49" charset="0"/>
              <a:buChar char="o"/>
            </a:pPr>
            <a:r>
              <a:rPr lang="en-US" b="0" dirty="0" smtClean="0">
                <a:solidFill>
                  <a:srgbClr val="990000"/>
                </a:solidFill>
              </a:rPr>
              <a:t>Write idea </a:t>
            </a:r>
            <a:r>
              <a:rPr lang="en-US" b="0" dirty="0" smtClean="0"/>
              <a:t>on Post-It Note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1A0631-19FF-4D01-A2A9-6053B12C2434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72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81200"/>
            <a:ext cx="2975981" cy="3819525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6478990" y="4114800"/>
            <a:ext cx="226610" cy="13375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909480" y="3787266"/>
            <a:ext cx="838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Bradley Hand ITC" panose="03070402050302030203" pitchFamily="66" charset="0"/>
              </a:rPr>
              <a:t>Supporting attention </a:t>
            </a:r>
            <a:endParaRPr lang="en-US" sz="1050" dirty="0">
              <a:latin typeface="Bradley Hand ITC" panose="03070402050302030203" pitchFamily="66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181600" y="4632213"/>
            <a:ext cx="1780903" cy="1615827"/>
            <a:chOff x="5105400" y="4648200"/>
            <a:chExt cx="1780903" cy="1615827"/>
          </a:xfrm>
        </p:grpSpPr>
        <p:sp>
          <p:nvSpPr>
            <p:cNvPr id="12" name="Rectangle 6"/>
            <p:cNvSpPr/>
            <p:nvPr/>
          </p:nvSpPr>
          <p:spPr>
            <a:xfrm>
              <a:off x="5105400" y="4648200"/>
              <a:ext cx="1780903" cy="1541417"/>
            </a:xfrm>
            <a:custGeom>
              <a:avLst/>
              <a:gdLst>
                <a:gd name="connsiteX0" fmla="*/ 0 w 3124200"/>
                <a:gd name="connsiteY0" fmla="*/ 0 h 2743200"/>
                <a:gd name="connsiteX1" fmla="*/ 3124200 w 3124200"/>
                <a:gd name="connsiteY1" fmla="*/ 0 h 2743200"/>
                <a:gd name="connsiteX2" fmla="*/ 3124200 w 3124200"/>
                <a:gd name="connsiteY2" fmla="*/ 2743200 h 2743200"/>
                <a:gd name="connsiteX3" fmla="*/ 0 w 3124200"/>
                <a:gd name="connsiteY3" fmla="*/ 2743200 h 2743200"/>
                <a:gd name="connsiteX4" fmla="*/ 0 w 3124200"/>
                <a:gd name="connsiteY4" fmla="*/ 0 h 2743200"/>
                <a:gd name="connsiteX0" fmla="*/ 0 w 3124200"/>
                <a:gd name="connsiteY0" fmla="*/ 0 h 2760617"/>
                <a:gd name="connsiteX1" fmla="*/ 3124200 w 3124200"/>
                <a:gd name="connsiteY1" fmla="*/ 0 h 2760617"/>
                <a:gd name="connsiteX2" fmla="*/ 3124200 w 3124200"/>
                <a:gd name="connsiteY2" fmla="*/ 2743200 h 2760617"/>
                <a:gd name="connsiteX3" fmla="*/ 182880 w 3124200"/>
                <a:gd name="connsiteY3" fmla="*/ 2760617 h 2760617"/>
                <a:gd name="connsiteX4" fmla="*/ 0 w 3124200"/>
                <a:gd name="connsiteY4" fmla="*/ 0 h 2760617"/>
                <a:gd name="connsiteX0" fmla="*/ 0 w 3280955"/>
                <a:gd name="connsiteY0" fmla="*/ 0 h 2760617"/>
                <a:gd name="connsiteX1" fmla="*/ 3124200 w 3280955"/>
                <a:gd name="connsiteY1" fmla="*/ 0 h 2760617"/>
                <a:gd name="connsiteX2" fmla="*/ 3280955 w 3280955"/>
                <a:gd name="connsiteY2" fmla="*/ 2725783 h 2760617"/>
                <a:gd name="connsiteX3" fmla="*/ 182880 w 3280955"/>
                <a:gd name="connsiteY3" fmla="*/ 2760617 h 2760617"/>
                <a:gd name="connsiteX4" fmla="*/ 0 w 3280955"/>
                <a:gd name="connsiteY4" fmla="*/ 0 h 2760617"/>
                <a:gd name="connsiteX0" fmla="*/ 0 w 3280955"/>
                <a:gd name="connsiteY0" fmla="*/ 0 h 2760617"/>
                <a:gd name="connsiteX1" fmla="*/ 3124200 w 3280955"/>
                <a:gd name="connsiteY1" fmla="*/ 0 h 2760617"/>
                <a:gd name="connsiteX2" fmla="*/ 3280955 w 3280955"/>
                <a:gd name="connsiteY2" fmla="*/ 2725783 h 2760617"/>
                <a:gd name="connsiteX3" fmla="*/ 182880 w 3280955"/>
                <a:gd name="connsiteY3" fmla="*/ 2760617 h 2760617"/>
                <a:gd name="connsiteX4" fmla="*/ 0 w 3280955"/>
                <a:gd name="connsiteY4" fmla="*/ 0 h 2760617"/>
                <a:gd name="connsiteX0" fmla="*/ 0 w 3280955"/>
                <a:gd name="connsiteY0" fmla="*/ 0 h 2760617"/>
                <a:gd name="connsiteX1" fmla="*/ 3124200 w 3280955"/>
                <a:gd name="connsiteY1" fmla="*/ 0 h 2760617"/>
                <a:gd name="connsiteX2" fmla="*/ 3280955 w 3280955"/>
                <a:gd name="connsiteY2" fmla="*/ 2725783 h 2760617"/>
                <a:gd name="connsiteX3" fmla="*/ 182880 w 3280955"/>
                <a:gd name="connsiteY3" fmla="*/ 2760617 h 2760617"/>
                <a:gd name="connsiteX4" fmla="*/ 0 w 3280955"/>
                <a:gd name="connsiteY4" fmla="*/ 0 h 2760617"/>
                <a:gd name="connsiteX0" fmla="*/ 0 w 3228703"/>
                <a:gd name="connsiteY0" fmla="*/ 17417 h 2760617"/>
                <a:gd name="connsiteX1" fmla="*/ 3071948 w 3228703"/>
                <a:gd name="connsiteY1" fmla="*/ 0 h 2760617"/>
                <a:gd name="connsiteX2" fmla="*/ 3228703 w 3228703"/>
                <a:gd name="connsiteY2" fmla="*/ 2725783 h 2760617"/>
                <a:gd name="connsiteX3" fmla="*/ 130628 w 3228703"/>
                <a:gd name="connsiteY3" fmla="*/ 2760617 h 2760617"/>
                <a:gd name="connsiteX4" fmla="*/ 0 w 3228703"/>
                <a:gd name="connsiteY4" fmla="*/ 17417 h 2760617"/>
                <a:gd name="connsiteX0" fmla="*/ 0 w 3228703"/>
                <a:gd name="connsiteY0" fmla="*/ 17417 h 2760617"/>
                <a:gd name="connsiteX1" fmla="*/ 3071948 w 3228703"/>
                <a:gd name="connsiteY1" fmla="*/ 0 h 2760617"/>
                <a:gd name="connsiteX2" fmla="*/ 3228703 w 3228703"/>
                <a:gd name="connsiteY2" fmla="*/ 2725783 h 2760617"/>
                <a:gd name="connsiteX3" fmla="*/ 130628 w 3228703"/>
                <a:gd name="connsiteY3" fmla="*/ 2760617 h 2760617"/>
                <a:gd name="connsiteX4" fmla="*/ 0 w 3228703"/>
                <a:gd name="connsiteY4" fmla="*/ 17417 h 2760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8703" h="2760617">
                  <a:moveTo>
                    <a:pt x="0" y="17417"/>
                  </a:moveTo>
                  <a:lnTo>
                    <a:pt x="3071948" y="0"/>
                  </a:lnTo>
                  <a:cubicBezTo>
                    <a:pt x="3124200" y="908594"/>
                    <a:pt x="3045823" y="1860732"/>
                    <a:pt x="3228703" y="2725783"/>
                  </a:cubicBezTo>
                  <a:lnTo>
                    <a:pt x="130628" y="2760617"/>
                  </a:lnTo>
                  <a:cubicBezTo>
                    <a:pt x="-1" y="1857829"/>
                    <a:pt x="26126" y="928914"/>
                    <a:pt x="0" y="17417"/>
                  </a:cubicBezTo>
                  <a:close/>
                </a:path>
              </a:pathLst>
            </a:custGeom>
            <a:solidFill>
              <a:srgbClr val="FEF7A0"/>
            </a:solidFill>
            <a:ln>
              <a:solidFill>
                <a:srgbClr val="FFFF00"/>
              </a:solidFill>
            </a:ln>
            <a:scene3d>
              <a:camera prst="perspectiveFront"/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90129" y="4648200"/>
              <a:ext cx="1557551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latin typeface="Bradley Hand ITC" panose="03070402050302030203" pitchFamily="66" charset="0"/>
                </a:rPr>
                <a:t>Ease Language Formulation Demands</a:t>
              </a:r>
            </a:p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en-US" sz="1400" dirty="0" smtClean="0">
                  <a:latin typeface="Bradley Hand ITC" panose="03070402050302030203" pitchFamily="66" charset="0"/>
                </a:rPr>
                <a:t>Students respond </a:t>
              </a:r>
              <a:r>
                <a:rPr lang="en-US" sz="1400" b="1" dirty="0" smtClean="0">
                  <a:latin typeface="Bradley Hand ITC" panose="03070402050302030203" pitchFamily="66" charset="0"/>
                </a:rPr>
                <a:t>Y/N</a:t>
              </a:r>
              <a:endParaRPr lang="en-US" sz="1400" dirty="0" smtClean="0">
                <a:latin typeface="Bradley Hand ITC" panose="03070402050302030203" pitchFamily="66" charset="0"/>
              </a:endParaRPr>
            </a:p>
            <a:p>
              <a:pPr>
                <a:spcBef>
                  <a:spcPts val="600"/>
                </a:spcBef>
              </a:pPr>
              <a:r>
                <a:rPr lang="en-US" sz="1200" dirty="0" smtClean="0">
                  <a:latin typeface="Bradley Hand ITC" panose="03070402050302030203" pitchFamily="66" charset="0"/>
                </a:rPr>
                <a:t>(e.g., Is the Festival of lights another name for Diwali? )</a:t>
              </a:r>
              <a:endParaRPr lang="en-US" sz="1200" dirty="0">
                <a:latin typeface="Bradley Hand ITC" panose="03070402050302030203" pitchFamily="66" charset="0"/>
              </a:endParaRPr>
            </a:p>
          </p:txBody>
        </p:sp>
      </p:grpSp>
      <p:cxnSp>
        <p:nvCxnSpPr>
          <p:cNvPr id="18" name="Straight Arrow Connector 17"/>
          <p:cNvCxnSpPr/>
          <p:nvPr/>
        </p:nvCxnSpPr>
        <p:spPr>
          <a:xfrm>
            <a:off x="6371514" y="3461146"/>
            <a:ext cx="417110" cy="0"/>
          </a:xfrm>
          <a:prstGeom prst="straightConnector1">
            <a:avLst/>
          </a:prstGeom>
          <a:ln w="19050">
            <a:solidFill>
              <a:srgbClr val="99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880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Supporting All Students Carousel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SzTx/>
              <a:buNone/>
            </a:pPr>
            <a:r>
              <a:rPr lang="en-US" sz="2600" dirty="0" smtClean="0">
                <a:latin typeface="Arial" charset="0"/>
                <a:cs typeface="Arial" charset="0"/>
              </a:rPr>
              <a:t>You will need:</a:t>
            </a:r>
          </a:p>
          <a:p>
            <a:pPr marL="342900" lvl="1" indent="-342900">
              <a:buSzTx/>
              <a:buFontTx/>
              <a:buChar char="•"/>
            </a:pPr>
            <a:r>
              <a:rPr lang="en-US" sz="2600" dirty="0" err="1" smtClean="0">
                <a:latin typeface="Arial" charset="0"/>
                <a:cs typeface="Arial" charset="0"/>
              </a:rPr>
              <a:t>ToolKit</a:t>
            </a:r>
            <a:endParaRPr lang="en-US" sz="2600" dirty="0" smtClean="0">
              <a:latin typeface="Arial" charset="0"/>
              <a:cs typeface="Arial" charset="0"/>
            </a:endParaRPr>
          </a:p>
          <a:p>
            <a:pPr marL="342900" lvl="1" indent="-342900">
              <a:buSzTx/>
              <a:buFontTx/>
              <a:buChar char="•"/>
            </a:pPr>
            <a:r>
              <a:rPr lang="en-US" sz="2600" dirty="0" smtClean="0">
                <a:latin typeface="Arial" charset="0"/>
                <a:cs typeface="Arial" charset="0"/>
              </a:rPr>
              <a:t>The Supplemental Guide </a:t>
            </a:r>
          </a:p>
          <a:p>
            <a:pPr marL="341313" lvl="1" indent="0">
              <a:spcBef>
                <a:spcPts val="0"/>
              </a:spcBef>
              <a:spcAft>
                <a:spcPts val="600"/>
              </a:spcAft>
              <a:buSzTx/>
              <a:buNone/>
            </a:pPr>
            <a:r>
              <a:rPr lang="en-US" sz="2600" b="0" i="1" dirty="0" smtClean="0">
                <a:latin typeface="Arial" charset="0"/>
                <a:cs typeface="Arial" charset="0"/>
              </a:rPr>
              <a:t>(where you labeled examples of adjustments)</a:t>
            </a:r>
          </a:p>
          <a:p>
            <a:pPr marL="342900" lvl="1" indent="-342900">
              <a:buSzTx/>
              <a:buFontTx/>
              <a:buChar char="•"/>
            </a:pPr>
            <a:r>
              <a:rPr lang="en-US" sz="2600" dirty="0" smtClean="0">
                <a:latin typeface="Arial" charset="0"/>
                <a:cs typeface="Arial" charset="0"/>
              </a:rPr>
              <a:t>Your Post-it Notes </a:t>
            </a:r>
          </a:p>
          <a:p>
            <a:pPr marL="341313" lvl="1" indent="0">
              <a:spcBef>
                <a:spcPts val="0"/>
              </a:spcBef>
              <a:spcAft>
                <a:spcPts val="600"/>
              </a:spcAft>
              <a:buSzTx/>
              <a:buNone/>
            </a:pPr>
            <a:r>
              <a:rPr lang="en-US" sz="2600" b="0" i="1" dirty="0" smtClean="0">
                <a:latin typeface="Arial" charset="0"/>
                <a:cs typeface="Arial" charset="0"/>
              </a:rPr>
              <a:t>(where you identified additional scaffolds)</a:t>
            </a:r>
          </a:p>
          <a:p>
            <a:pPr marL="342900" lvl="1" indent="-342900">
              <a:buSzTx/>
              <a:buFontTx/>
              <a:buChar char="•"/>
            </a:pPr>
            <a:r>
              <a:rPr lang="en-US" sz="2600" dirty="0" smtClean="0">
                <a:latin typeface="Arial" charset="0"/>
                <a:cs typeface="Arial" charset="0"/>
              </a:rPr>
              <a:t>Blank Post-It Notes </a:t>
            </a:r>
          </a:p>
          <a:p>
            <a:pPr marL="342900" lvl="1" indent="-342900">
              <a:buSzTx/>
              <a:buFontTx/>
              <a:buChar char="•"/>
            </a:pPr>
            <a:r>
              <a:rPr lang="en-US" sz="2600" dirty="0" smtClean="0">
                <a:latin typeface="Arial" charset="0"/>
                <a:cs typeface="Arial" charset="0"/>
              </a:rPr>
              <a:t>Pen</a:t>
            </a:r>
          </a:p>
          <a:p>
            <a:pPr marL="342900" lvl="1" indent="-342900">
              <a:buSzTx/>
              <a:buFontTx/>
              <a:buChar char="•"/>
            </a:pPr>
            <a:endParaRPr lang="en-US" sz="2600" dirty="0" smtClean="0">
              <a:latin typeface="Arial" charset="0"/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73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00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Supporting All Students Carousel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SzTx/>
              <a:buFontTx/>
              <a:buChar char="•"/>
            </a:pPr>
            <a:r>
              <a:rPr lang="en-US" sz="2600" dirty="0" smtClean="0">
                <a:latin typeface="Arial" charset="0"/>
                <a:cs typeface="Arial" charset="0"/>
              </a:rPr>
              <a:t>Locate your Lesson Component Chart</a:t>
            </a:r>
          </a:p>
          <a:p>
            <a:pPr marL="685800" lvl="2" indent="-342900"/>
            <a:r>
              <a:rPr lang="en-US" sz="2200" dirty="0" smtClean="0">
                <a:latin typeface="Arial" charset="0"/>
                <a:cs typeface="Arial" charset="0"/>
              </a:rPr>
              <a:t>Place your Post-It Notes on the chart</a:t>
            </a:r>
          </a:p>
          <a:p>
            <a:pPr marL="685800" lvl="2" indent="-342900"/>
            <a:r>
              <a:rPr lang="en-US" sz="2200" dirty="0" smtClean="0">
                <a:latin typeface="Arial" charset="0"/>
                <a:cs typeface="Arial" charset="0"/>
              </a:rPr>
              <a:t>Label the existing adjustments exhibited in the Supplemental Guide. </a:t>
            </a:r>
          </a:p>
          <a:p>
            <a:pPr marL="342900" lvl="1" indent="-342900">
              <a:spcBef>
                <a:spcPts val="1200"/>
              </a:spcBef>
              <a:buSzTx/>
              <a:buFontTx/>
              <a:buChar char="•"/>
            </a:pPr>
            <a:r>
              <a:rPr lang="en-US" sz="2600" dirty="0" smtClean="0">
                <a:latin typeface="Arial" charset="0"/>
                <a:cs typeface="Arial" charset="0"/>
              </a:rPr>
              <a:t>When Provided the cue:</a:t>
            </a:r>
            <a:endParaRPr lang="en-US" sz="2600" dirty="0">
              <a:latin typeface="Arial" charset="0"/>
              <a:cs typeface="Arial" charset="0"/>
            </a:endParaRPr>
          </a:p>
          <a:p>
            <a:pPr marL="685800" lvl="2" indent="-342900">
              <a:spcBef>
                <a:spcPts val="1200"/>
              </a:spcBef>
            </a:pPr>
            <a:r>
              <a:rPr lang="en-US" sz="2200" dirty="0" smtClean="0">
                <a:latin typeface="Arial" charset="0"/>
                <a:cs typeface="Arial" charset="0"/>
              </a:rPr>
              <a:t>Carousel </a:t>
            </a:r>
            <a:r>
              <a:rPr lang="en-US" sz="2200" dirty="0">
                <a:latin typeface="Arial" charset="0"/>
                <a:cs typeface="Arial" charset="0"/>
              </a:rPr>
              <a:t>to the next component and </a:t>
            </a:r>
            <a:r>
              <a:rPr lang="en-US" sz="2200" dirty="0" smtClean="0">
                <a:latin typeface="Arial" charset="0"/>
                <a:cs typeface="Arial" charset="0"/>
              </a:rPr>
              <a:t>review the existing and new adjustments. </a:t>
            </a:r>
          </a:p>
          <a:p>
            <a:pPr marL="685800" lvl="2" indent="-342900">
              <a:spcBef>
                <a:spcPts val="1200"/>
              </a:spcBef>
            </a:pPr>
            <a:r>
              <a:rPr lang="en-US" sz="2200" dirty="0" smtClean="0">
                <a:latin typeface="Arial" charset="0"/>
                <a:cs typeface="Arial" charset="0"/>
              </a:rPr>
              <a:t>Mark new ideas on Post-It Notes and add to chart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74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74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Reflection:</a:t>
            </a:r>
            <a:r>
              <a:rPr lang="en-US" baseline="0" dirty="0" smtClean="0"/>
              <a:t>  Listening  and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0" y="1600200"/>
            <a:ext cx="60198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Note 2–3 key points that you want to remember most about implementing the Listening and Learning Strand with high fidelity.</a:t>
            </a:r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548991"/>
              </p:ext>
            </p:extLst>
          </p:nvPr>
        </p:nvGraphicFramePr>
        <p:xfrm>
          <a:off x="609600" y="4084125"/>
          <a:ext cx="8305800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2900"/>
                <a:gridCol w="4152900"/>
              </a:tblGrid>
              <a:tr h="1056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Administrators</a:t>
                      </a:r>
                      <a:r>
                        <a:rPr lang="en-US" sz="2400" b="1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 &amp; </a:t>
                      </a:r>
                      <a:r>
                        <a:rPr lang="en-US" sz="2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Coaches: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How can you support teachers with effectively implementing this strand?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Teachers: </a:t>
                      </a:r>
                      <a:endParaRPr lang="en-US" sz="2400" b="1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What do you need from your administration to support you with implementing this strand with high-fidelity?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67" y="1676399"/>
            <a:ext cx="1959718" cy="2226623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31618" y="4122210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bg2">
                    <a:lumMod val="75000"/>
                  </a:schemeClr>
                </a:solidFill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153711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33" y="1600200"/>
            <a:ext cx="3537534" cy="4525963"/>
          </a:xfr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Sharing our Findings: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The </a:t>
            </a:r>
            <a:r>
              <a:rPr lang="en-US" sz="3200" dirty="0"/>
              <a:t>Alignment Chart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245267" y="1600200"/>
            <a:ext cx="4441533" cy="4525963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r>
              <a:rPr lang="en-US" dirty="0" smtClean="0"/>
              <a:t>Includes: 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Core Content Objectives 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Core Knowledge Language Arts Learning Goals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Aligned </a:t>
            </a:r>
            <a:r>
              <a:rPr lang="en-US" dirty="0"/>
              <a:t>to Common Core Standards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endParaRPr lang="en-US" dirty="0" smtClean="0"/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r>
              <a:rPr lang="en-US" dirty="0" smtClean="0">
                <a:solidFill>
                  <a:schemeClr val="tx1"/>
                </a:solidFill>
              </a:rPr>
              <a:t>What else did you notice?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512256"/>
            <a:ext cx="21336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E11F9B5-9D00-44B8-8067-35C17FC9D2F9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8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441033" y="2721935"/>
            <a:ext cx="533400" cy="304800"/>
          </a:xfrm>
          <a:prstGeom prst="rightArrow">
            <a:avLst/>
          </a:prstGeom>
          <a:solidFill>
            <a:srgbClr val="990000"/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baseline="-25000" dirty="0">
              <a:solidFill>
                <a:srgbClr val="FFFFFF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468735" y="4397091"/>
            <a:ext cx="533400" cy="304800"/>
          </a:xfrm>
          <a:prstGeom prst="rightArrow">
            <a:avLst/>
          </a:prstGeom>
          <a:solidFill>
            <a:srgbClr val="990000"/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baseline="-25000" dirty="0">
              <a:solidFill>
                <a:srgbClr val="FFFFFF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445476" y="4866167"/>
            <a:ext cx="533400" cy="304800"/>
          </a:xfrm>
          <a:prstGeom prst="rightArrow">
            <a:avLst/>
          </a:prstGeom>
          <a:solidFill>
            <a:srgbClr val="990000"/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baseline="-25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72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Sharing our Findings:</a:t>
            </a:r>
            <a:br>
              <a:rPr lang="en-US" sz="3600" dirty="0"/>
            </a:br>
            <a:r>
              <a:rPr lang="en-US" sz="3600" dirty="0"/>
              <a:t>Domain Background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53384" y="1600200"/>
            <a:ext cx="4633416" cy="4525963"/>
          </a:xfrm>
        </p:spPr>
        <p:txBody>
          <a:bodyPr/>
          <a:lstStyle/>
          <a:p>
            <a:r>
              <a:rPr lang="en-US" dirty="0" smtClean="0"/>
              <a:t>Can </a:t>
            </a:r>
            <a:r>
              <a:rPr lang="en-US" dirty="0"/>
              <a:t>be a means of building your own background </a:t>
            </a:r>
            <a:r>
              <a:rPr lang="en-US" dirty="0" smtClean="0"/>
              <a:t>knowledge</a:t>
            </a:r>
            <a:endParaRPr lang="en-US" dirty="0"/>
          </a:p>
          <a:p>
            <a:r>
              <a:rPr lang="en-US" dirty="0" smtClean="0"/>
              <a:t>Highlights </a:t>
            </a:r>
            <a:r>
              <a:rPr lang="en-US" dirty="0"/>
              <a:t>the big ideas</a:t>
            </a:r>
            <a:r>
              <a:rPr lang="en-US" b="0" dirty="0"/>
              <a:t> around which all the content objectives are </a:t>
            </a:r>
            <a:r>
              <a:rPr lang="en-US" b="0" dirty="0" smtClean="0"/>
              <a:t>organized</a:t>
            </a:r>
          </a:p>
          <a:p>
            <a:endParaRPr lang="en-US" dirty="0"/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What else did you notice?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9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8268" y="1600200"/>
            <a:ext cx="3022980" cy="323110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01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eative Commons Licensing&amp;quot;&quot;/&gt;&lt;property id=&quot;20307&quot; value=&quot;257&quot;/&gt;&lt;/object&gt;&lt;object type=&quot;3&quot; unique_id=&quot;10005&quot;&gt;&lt;property id=&quot;20148&quot; value=&quot;5&quot;/&gt;&lt;property id=&quot;20300&quot; value=&quot;Slide 2 - &amp;quot;The Three Pillar Model of Instruction&amp;quot;&quot;/&gt;&lt;property id=&quot;20307&quot; value=&quot;258&quot;/&gt;&lt;/object&gt;&lt;object type=&quot;3&quot; unique_id=&quot;10006&quot;&gt;&lt;property id=&quot;20148&quot; value=&quot;5&quot;/&gt;&lt;property id=&quot;20300&quot; value=&quot;Slide 3 - &amp;quot;Objectives&amp;quot;&quot;/&gt;&lt;property id=&quot;20307&quot; value=&quot;259&quot;/&gt;&lt;/object&gt;&lt;object type=&quot;3&quot; unique_id=&quot;10007&quot;&gt;&lt;property id=&quot;20148&quot; value=&quot;5&quot;/&gt;&lt;property id=&quot;20300&quot; value=&quot;Slide 4 - &amp;quot;The Three Pillar Model&amp;quot;&quot;/&gt;&lt;property id=&quot;20307&quot; value=&quot;260&quot;/&gt;&lt;/object&gt;&lt;object type=&quot;3&quot; unique_id=&quot;10008&quot;&gt;&lt;property id=&quot;20148&quot; value=&quot;5&quot;/&gt;&lt;property id=&quot;20300&quot; value=&quot;Slide 5 - &amp;quot;The Three Pillar Model of &amp;#x0D;&amp;#x0A;Language Arts Instruction&amp;quot;&quot;/&gt;&lt;property id=&quot;20307&quot; value=&quot;261&quot;/&gt;&lt;/object&gt;&lt;object type=&quot;3&quot; unique_id=&quot;10009&quot;&gt;&lt;property id=&quot;20148&quot; value=&quot;5&quot;/&gt;&lt;property id=&quot;20300&quot; value=&quot;Slide 6&quot;/&gt;&lt;property id=&quot;20307&quot; value=&quot;262&quot;/&gt;&lt;/object&gt;&lt;object type=&quot;3&quot; unique_id=&quot;10010&quot;&gt;&lt;property id=&quot;20148&quot; value=&quot;5&quot;/&gt;&lt;property id=&quot;20300&quot; value=&quot;Slide 7 - &amp;quot;How do we solve this reading problem?&amp;quot;&quot;/&gt;&lt;property id=&quot;20307&quot; value=&quot;263&quot;/&gt;&lt;/object&gt;&lt;object type=&quot;3&quot; unique_id=&quot;10011&quot;&gt;&lt;property id=&quot;20148&quot; value=&quot;5&quot;/&gt;&lt;property id=&quot;20300&quot; value=&quot;Slide 8 - &amp;quot;COMPONENTS OF COMPREHENSIVE ELA PROGRAM&amp;quot;&quot;/&gt;&lt;property id=&quot;20307&quot; value=&quot;264&quot;/&gt;&lt;/object&gt;&lt;object type=&quot;3&quot; unique_id=&quot;10012&quot;&gt;&lt;property id=&quot;20148&quot; value=&quot;5&quot;/&gt;&lt;property id=&quot;20300&quot; value=&quot;Slide 9 - &amp;quot;Pillar 1: Foundational Skills and Small Group Instruction&amp;quot;&quot;/&gt;&lt;property id=&quot;20307&quot; value=&quot;265&quot;/&gt;&lt;/object&gt;&lt;object type=&quot;3&quot; unique_id=&quot;10013&quot;&gt;&lt;property id=&quot;20148&quot; value=&quot;5&quot;/&gt;&lt;property id=&quot;20300&quot; value=&quot;Slide 10 - &amp;quot;CCLS Foundational Skills&amp;quot;&quot;/&gt;&lt;property id=&quot;20307&quot; value=&quot;266&quot;/&gt;&lt;/object&gt;&lt;object type=&quot;3&quot; unique_id=&quot;10014&quot;&gt;&lt;property id=&quot;20148&quot; value=&quot;5&quot;/&gt;&lt;property id=&quot;20300&quot; value=&quot;Slide 11 - &amp;quot;Exposure is Not Enough&amp;quot;&quot;/&gt;&lt;property id=&quot;20307&quot; value=&quot;267&quot;/&gt;&lt;/object&gt;&lt;object type=&quot;3&quot; unique_id=&quot;10015&quot;&gt;&lt;property id=&quot;20148&quot; value=&quot;5&quot;/&gt;&lt;property id=&quot;20300&quot; value=&quot;Slide 12 - &amp;quot;Exposure is Not Enough&amp;quot;&quot;/&gt;&lt;property id=&quot;20307&quot; value=&quot;268&quot;/&gt;&lt;/object&gt;&lt;object type=&quot;3&quot; unique_id=&quot;10016&quot;&gt;&lt;property id=&quot;20148&quot; value=&quot;5&quot;/&gt;&lt;property id=&quot;20300&quot; value=&quot;Slide 13 - &amp;quot;CKLA Skills Strand&amp;quot;&quot;/&gt;&lt;property id=&quot;20307&quot; value=&quot;269&quot;/&gt;&lt;/object&gt;&lt;object type=&quot;3&quot; unique_id=&quot;10017&quot;&gt;&lt;property id=&quot;20148&quot; value=&quot;5&quot;/&gt;&lt;property id=&quot;20300&quot; value=&quot;Slide 14 - &amp;quot;Pillar 2: Read-Alouds &amp;amp; &amp;#x0D;&amp;#x0A;Shared Interactive Reading&amp;quot;&quot;/&gt;&lt;property id=&quot;20307&quot; value=&quot;270&quot;/&gt;&lt;/object&gt;&lt;object type=&quot;3&quot; unique_id=&quot;10018&quot;&gt;&lt;property id=&quot;20148&quot; value=&quot;5&quot;/&gt;&lt;property id=&quot;20300&quot; value=&quot;Slide 15 - &amp;quot;Academic Language Through Listening And Learning &amp;quot;&quot;/&gt;&lt;property id=&quot;20307&quot; value=&quot;271&quot;/&gt;&lt;/object&gt;&lt;object type=&quot;3&quot; unique_id=&quot;10019&quot;&gt;&lt;property id=&quot;20148&quot; value=&quot;5&quot;/&gt;&lt;property id=&quot;20300&quot; value=&quot;Slide 16 - &amp;quot;CCLS &amp;amp; Vocabulary&amp;quot;&quot;/&gt;&lt;property id=&quot;20307&quot; value=&quot;272&quot;/&gt;&lt;/object&gt;&lt;object type=&quot;3&quot; unique_id=&quot;10020&quot;&gt;&lt;property id=&quot;20148&quot; value=&quot;5&quot;/&gt;&lt;property id=&quot;20300&quot; value=&quot;Slide 17 - &amp;quot;Meaningful Differences in Vocabulary&amp;quot;&quot;/&gt;&lt;property id=&quot;20307&quot; value=&quot;273&quot;/&gt;&lt;/object&gt;&lt;object type=&quot;3&quot; unique_id=&quot;10021&quot;&gt;&lt;property id=&quot;20148&quot; value=&quot;5&quot;/&gt;&lt;property id=&quot;20300&quot; value=&quot;Slide 18 - &amp;quot;How Many Million Words Heard&amp;quot;&quot;/&gt;&lt;property id=&quot;20307&quot; value=&quot;274&quot;/&gt;&lt;/object&gt;&lt;object type=&quot;3&quot; unique_id=&quot;10022&quot;&gt;&lt;property id=&quot;20148&quot; value=&quot;5&quot;/&gt;&lt;property id=&quot;20300&quot; value=&quot;Slide 19 - &amp;quot;Liben &amp;amp; Liben, 2013&amp;quot;&quot;/&gt;&lt;property id=&quot;20307&quot; value=&quot;275&quot;/&gt;&lt;/object&gt;&lt;object type=&quot;3&quot; unique_id=&quot;10023&quot;&gt;&lt;property id=&quot;20148&quot; value=&quot;5&quot;/&gt;&lt;property id=&quot;20300&quot; value=&quot;Slide 20 - &amp;quot;How CKLA Addresses Academic Language&amp;quot;&quot;/&gt;&lt;property id=&quot;20307&quot; value=&quot;276&quot;/&gt;&lt;/object&gt;&lt;object type=&quot;3&quot; unique_id=&quot;10024&quot;&gt;&lt;property id=&quot;20148&quot; value=&quot;5&quot;/&gt;&lt;property id=&quot;20300&quot; value=&quot;Slide 21 - &amp;quot;The Fourth-Grade Slump&amp;quot;&quot;/&gt;&lt;property id=&quot;20307&quot; value=&quot;277&quot;/&gt;&lt;/object&gt;&lt;object type=&quot;3&quot; unique_id=&quot;10025&quot;&gt;&lt;property id=&quot;20148&quot; value=&quot;5&quot;/&gt;&lt;property id=&quot;20300&quot; value=&quot;Slide 22 - &amp;quot;Importance of Background Knowledge&amp;#x0D;&amp;#x0A;&amp;quot;&quot;/&gt;&lt;property id=&quot;20307&quot; value=&quot;278&quot;/&gt;&lt;/object&gt;&lt;object type=&quot;3&quot; unique_id=&quot;10026&quot;&gt;&lt;property id=&quot;20148&quot; value=&quot;5&quot;/&gt;&lt;property id=&quot;20300&quot; value=&quot;Slide 23 - &amp;quot;To Learn Academic Language, All Texts Are Not “Created Equal”&amp;quot;&quot;/&gt;&lt;property id=&quot;20307&quot; value=&quot;279&quot;/&gt;&lt;/object&gt;&lt;object type=&quot;3&quot; unique_id=&quot;10027&quot;&gt;&lt;property id=&quot;20148&quot; value=&quot;5&quot;/&gt;&lt;property id=&quot;20300&quot; value=&quot;Slide 24 - &amp;quot;Building Knowledge Systematically Across Grades&amp;quot;&quot;/&gt;&lt;property id=&quot;20307&quot; value=&quot;280&quot;/&gt;&lt;/object&gt;&lt;object type=&quot;3&quot; unique_id=&quot;10028&quot;&gt;&lt;property id=&quot;20148&quot; value=&quot;5&quot;/&gt;&lt;property id=&quot;20300&quot; value=&quot;Slide 25 - &amp;quot;Pillar 3: Guided Reading and Guided Accountable Independent Reading&amp;quot;&quot;/&gt;&lt;property id=&quot;20307&quot; value=&quot;281&quot;/&gt;&lt;/object&gt;&lt;object type=&quot;3&quot; unique_id=&quot;10029&quot;&gt;&lt;property id=&quot;20148&quot; value=&quot;5&quot;/&gt;&lt;property id=&quot;20300&quot; value=&quot;Slide 26 - &amp;quot;WHAT IS GRAIR?&amp;quot;&quot;/&gt;&lt;property id=&quot;20307&quot; value=&quot;282&quot;/&gt;&lt;/object&gt;&lt;object type=&quot;3&quot; unique_id=&quot;10030&quot;&gt;&lt;property id=&quot;20148&quot; value=&quot;5&quot;/&gt;&lt;property id=&quot;20300&quot; value=&quot;Slide 27 - &amp;quot;COMPONENTS OF COMPREHENSIVE ELA PROGRAM&amp;quot;&quot;/&gt;&lt;property id=&quot;20307&quot; value=&quot;283&quot;/&gt;&lt;/object&gt;&lt;object type=&quot;3&quot; unique_id=&quot;10031&quot;&gt;&lt;property id=&quot;20148&quot; value=&quot;5&quot;/&gt;&lt;property id=&quot;20300&quot; value=&quot;Slide 28 - &amp;quot;Reflection&amp;quot;&quot;/&gt;&lt;property id=&quot;20307&quot; value=&quot;284&quot;/&gt;&lt;/object&gt;&lt;object type=&quot;3&quot; unique_id=&quot;10212&quot;&gt;&lt;property id=&quot;20148&quot; value=&quot;5&quot;/&gt;&lt;property id=&quot;20300&quot; value=&quot;Slide 29 - &amp;quot;Session 2&amp;quot;&quot;/&gt;&lt;property id=&quot;20307&quot; value=&quot;285&quot;/&gt;&lt;/object&gt;&lt;object type=&quot;3&quot; unique_id=&quot;10213&quot;&gt;&lt;property id=&quot;20148&quot; value=&quot;5&quot;/&gt;&lt;property id=&quot;20300&quot; value=&quot;Slide 30 - &amp;quot;Objectives&amp;quot;&quot;/&gt;&lt;property id=&quot;20307&quot; value=&quot;286&quot;/&gt;&lt;/object&gt;&lt;object type=&quot;3&quot; unique_id=&quot;10214&quot;&gt;&lt;property id=&quot;20148&quot; value=&quot;5&quot;/&gt;&lt;property id=&quot;20300&quot; value=&quot;Slide 31 - &amp;quot;The Three Pillar Model of &amp;#x0D;&amp;#x0A;Language Arts Instruction&amp;quot;&quot;/&gt;&lt;property id=&quot;20307&quot; value=&quot;287&quot;/&gt;&lt;/object&gt;&lt;object type=&quot;3&quot; unique_id=&quot;10215&quot;&gt;&lt;property id=&quot;20148&quot; value=&quot;5&quot;/&gt;&lt;property id=&quot;20300&quot; value=&quot;Slide 32 - &amp;quot;Two Keys to Reading&amp;quot;&quot;/&gt;&lt;property id=&quot;20307&quot; value=&quot;288&quot;/&gt;&lt;/object&gt;&lt;object type=&quot;3&quot; unique_id=&quot;10216&quot;&gt;&lt;property id=&quot;20148&quot; value=&quot;5&quot;/&gt;&lt;property id=&quot;20300&quot; value=&quot;Slide 33 - &amp;quot;Overview of Skills Materials&amp;quot;&quot;/&gt;&lt;property id=&quot;20307&quot; value=&quot;289&quot;/&gt;&lt;/object&gt;&lt;object type=&quot;3&quot; unique_id=&quot;10217&quot;&gt;&lt;property id=&quot;20148&quot; value=&quot;5&quot;/&gt;&lt;property id=&quot;20300&quot; value=&quot;Slide 34 - &amp;quot;Skills Strand Instruction&amp;quot;&quot;/&gt;&lt;property id=&quot;20307&quot; value=&quot;290&quot;/&gt;&lt;/object&gt;&lt;object type=&quot;3&quot; unique_id=&quot;10218&quot;&gt;&lt;property id=&quot;20148&quot; value=&quot;5&quot;/&gt;&lt;property id=&quot;20300&quot; value=&quot;Slide 35 - &amp;quot;CKLA Materials&amp;quot;&quot;/&gt;&lt;property id=&quot;20307&quot; value=&quot;291&quot;/&gt;&lt;/object&gt;&lt;object type=&quot;3&quot; unique_id=&quot;10219&quot;&gt;&lt;property id=&quot;20148&quot; value=&quot;5&quot;/&gt;&lt;property id=&quot;20300&quot; value=&quot;Slide 36 - &amp;quot;Listening &amp;amp; Learning Instruction&amp;quot;&quot;/&gt;&lt;property id=&quot;20307&quot; value=&quot;292&quot;/&gt;&lt;/object&gt;&lt;object type=&quot;3&quot; unique_id=&quot;10220&quot;&gt;&lt;property id=&quot;20148&quot; value=&quot;5&quot;/&gt;&lt;property id=&quot;20300&quot; value=&quot;Slide 37 - &amp;quot;Key Design Principles of the &amp;#x0D;&amp;#x0A;Skills Strand&amp;quot;&quot;/&gt;&lt;property id=&quot;20307&quot; value=&quot;293&quot;/&gt;&lt;/object&gt;&lt;object type=&quot;3&quot; unique_id=&quot;10221&quot;&gt;&lt;property id=&quot;20148&quot; value=&quot;5&quot;/&gt;&lt;property id=&quot;20300&quot; value=&quot;Slide 38 - &amp;quot;What is the Significance of 270?&amp;quot;&quot;/&gt;&lt;property id=&quot;20307&quot; value=&quot;294&quot;/&gt;&lt;/object&gt;&lt;object type=&quot;3&quot; unique_id=&quot;10222&quot;&gt;&lt;property id=&quot;20148&quot; value=&quot;5&quot;/&gt;&lt;property id=&quot;20300&quot; value=&quot;Slide 39 - &amp;quot;What We Know&amp;quot;&quot;/&gt;&lt;property id=&quot;20307&quot; value=&quot;295&quot;/&gt;&lt;/object&gt;&lt;object type=&quot;3&quot; unique_id=&quot;10223&quot;&gt;&lt;property id=&quot;20148&quot; value=&quot;5&quot;/&gt;&lt;property id=&quot;20300&quot; value=&quot;Slide 40 - &amp;quot;CKLA Teaches Children the Distinction Between Sounds and Spellings Using the Most Frequent or Least Ambiguous Soun&quot;/&gt;&lt;property id=&quot;20307&quot; value=&quot;296&quot;/&gt;&lt;/object&gt;&lt;object type=&quot;3&quot; unique_id=&quot;10224&quot;&gt;&lt;property id=&quot;20148&quot; value=&quot;5&quot;/&gt;&lt;property id=&quot;20300&quot; value=&quot;Slide 41 - &amp;quot;Sound: &amp;quot;&quot;/&gt;&lt;property id=&quot;20307&quot; value=&quot;297&quot;/&gt;&lt;/object&gt;&lt;object type=&quot;3&quot; unique_id=&quot;10225&quot;&gt;&lt;property id=&quot;20148&quot; value=&quot;5&quot;/&gt;&lt;property id=&quot;20300&quot; value=&quot;Slide 42 - &amp;quot;Basic Code: Vowels&amp;quot;&quot;/&gt;&lt;property id=&quot;20307&quot; value=&quot;298&quot;/&gt;&lt;/object&gt;&lt;object type=&quot;3&quot; unique_id=&quot;10226&quot;&gt;&lt;property id=&quot;20148&quot; value=&quot;5&quot;/&gt;&lt;property id=&quot;20300&quot; value=&quot;Slide 43 - &amp;quot;Most Frequent, Least Ambiguous&amp;#x0D;&amp;#x0A;Consonant Spellings&amp;quot;&quot;/&gt;&lt;property id=&quot;20307&quot; value=&quot;299&quot;/&gt;&lt;/object&gt;&lt;object type=&quot;3&quot; unique_id=&quot;10227&quot;&gt;&lt;property id=&quot;20148&quot; value=&quot;5&quot;/&gt;&lt;property id=&quot;20300&quot; value=&quot;Slide 44 - &amp;quot;The Value of Most Frequent, Least Ambiguous Sound&amp;quot;&quot;/&gt;&lt;property id=&quot;20307&quot; value=&quot;300&quot;/&gt;&lt;/object&gt;&lt;object type=&quot;3&quot; unique_id=&quot;10228&quot;&gt;&lt;property id=&quot;20148&quot; value=&quot;5&quot;/&gt;&lt;property id=&quot;20300&quot; value=&quot;Slide 45 - &amp;quot;CKLA Gives Intensive Practice to Build Reliability and Automaticity.&amp;#x0D;&amp;#x0A;&amp;quot;&quot;/&gt;&lt;property id=&quot;20307&quot; value=&quot;301&quot;/&gt;&lt;/object&gt;&lt;object type=&quot;3&quot; unique_id=&quot;10229&quot;&gt;&lt;property id=&quot;20148&quot; value=&quot;5&quot;/&gt;&lt;property id=&quot;20300&quot; value=&quot;Slide 46 - &amp;quot;Intensive Practice through the Day’s Lesson&amp;quot;&quot;/&gt;&lt;property id=&quot;20307&quot; value=&quot;302&quot;/&gt;&lt;/object&gt;&lt;object type=&quot;3&quot; unique_id=&quot;10230&quot;&gt;&lt;property id=&quot;20148&quot; value=&quot;5&quot;/&gt;&lt;property id=&quot;20300&quot; value=&quot;Slide 47 - &amp;quot;Areas of Confusion&amp;quot;&quot;/&gt;&lt;property id=&quot;20307&quot; value=&quot;303&quot;/&gt;&lt;/object&gt;&lt;object type=&quot;3&quot; unique_id=&quot;10231&quot;&gt;&lt;property id=&quot;20148&quot; value=&quot;5&quot;/&gt;&lt;property id=&quot;20300&quot; value=&quot;Slide 48 - &amp;quot;Practice in Making Distinctions&amp;quot;&quot;/&gt;&lt;property id=&quot;20307&quot; value=&quot;304&quot;/&gt;&lt;/object&gt;&lt;object type=&quot;3&quot; unique_id=&quot;10232&quot;&gt;&lt;property id=&quot;20148&quot; value=&quot;5&quot;/&gt;&lt;property id=&quot;20300&quot; value=&quot;Slide 49 - &amp;quot;CKLA Directly Instructs in those Oral Language Skills (Blending &amp;amp; Segmenting) that Underlie And Parallel Reading A&quot;/&gt;&lt;property id=&quot;20307&quot; value=&quot;305&quot;/&gt;&lt;/object&gt;&lt;object type=&quot;3&quot; unique_id=&quot;10233&quot;&gt;&lt;property id=&quot;20148&quot; value=&quot;5&quot;/&gt;&lt;property id=&quot;20300&quot; value=&quot;Slide 50 - &amp;quot;Blending and Segmenting&amp;amp;#x09;&amp;quot;&quot;/&gt;&lt;property id=&quot;20307&quot; value=&quot;306&quot;/&gt;&lt;/object&gt;&lt;object type=&quot;3&quot; unique_id=&quot;10234&quot;&gt;&lt;property id=&quot;20148&quot; value=&quot;5&quot;/&gt;&lt;property id=&quot;20300&quot; value=&quot;Slide 51 - &amp;quot;A Strong Foundation&amp;quot;&quot;/&gt;&lt;property id=&quot;20307&quot; value=&quot;307&quot;/&gt;&lt;/object&gt;&lt;object type=&quot;3&quot; unique_id=&quot;10235&quot;&gt;&lt;property id=&quot;20148&quot; value=&quot;5&quot;/&gt;&lt;property id=&quot;20300&quot; value=&quot;Slide 52 - &amp;quot;A Strong Foundation&amp;quot;&quot;/&gt;&lt;property id=&quot;20307&quot; value=&quot;308&quot;/&gt;&lt;/object&gt;&lt;object type=&quot;3&quot; unique_id=&quot;10236&quot;&gt;&lt;property id=&quot;20148&quot; value=&quot;5&quot;/&gt;&lt;property id=&quot;20300&quot; value=&quot;Slide 53 - &amp;quot;Key Design Principles of Listening and Learning&amp;quot;&quot;/&gt;&lt;property id=&quot;20307&quot; value=&quot;309&quot;/&gt;&lt;/object&gt;&lt;object type=&quot;3&quot; unique_id=&quot;10237&quot;&gt;&lt;property id=&quot;20148&quot; value=&quot;5&quot;/&gt;&lt;property id=&quot;20300&quot; value=&quot;Slide 54 - &amp;quot;CKLA uses Read-alouds to Support Oral Language Skills that Underlie and Parallel Reading and Writing Skills. &amp;#x0D;&amp;#x0A;&amp;quot;&quot;/&gt;&lt;property id=&quot;20307&quot; value=&quot;310&quot;/&gt;&lt;/object&gt;&lt;object type=&quot;3&quot; unique_id=&quot;10238&quot;&gt;&lt;property id=&quot;20148&quot; value=&quot;5&quot;/&gt;&lt;property id=&quot;20300&quot; value=&quot;Slide 55 - &amp;quot;Language Development&amp;quot;&quot;/&gt;&lt;property id=&quot;20307&quot; value=&quot;311&quot;/&gt;&lt;/object&gt;&lt;object type=&quot;3&quot; unique_id=&quot;10239&quot;&gt;&lt;property id=&quot;20148&quot; value=&quot;5&quot;/&gt;&lt;property id=&quot;20300&quot; value=&quot;Slide 56 - &amp;quot;Written Language Uses Richer Vocabulary&amp;quot;&quot;/&gt;&lt;property id=&quot;20307&quot; value=&quot;312&quot;/&gt;&lt;/object&gt;&lt;object type=&quot;3&quot; unique_id=&quot;10240&quot;&gt;&lt;property id=&quot;20148&quot; value=&quot;5&quot;/&gt;&lt;property id=&quot;20300&quot; value=&quot;Slide 57 - &amp;quot;Listening versus Reading Comprehension&amp;quot;&quot;/&gt;&lt;property id=&quot;20307&quot; value=&quot;313&quot;/&gt;&lt;/object&gt;&lt;object type=&quot;3&quot; unique_id=&quot;10241&quot;&gt;&lt;property id=&quot;20148&quot; value=&quot;5&quot;/&gt;&lt;property id=&quot;20300&quot; value=&quot;Slide 58 - &amp;quot;What is Text Complexity?&amp;quot;&quot;/&gt;&lt;property id=&quot;20307&quot; value=&quot;314&quot;/&gt;&lt;/object&gt;&lt;object type=&quot;3&quot; unique_id=&quot;10242&quot;&gt;&lt;property id=&quot;20148&quot; value=&quot;5&quot;/&gt;&lt;property id=&quot;20300&quot; value=&quot;Slide 59 - &amp;quot;Knowledge Helps Fill in Gaps&amp;quot;&quot;/&gt;&lt;property id=&quot;20307&quot; value=&quot;315&quot;/&gt;&lt;/object&gt;&lt;object type=&quot;3&quot; unique_id=&quot;10243&quot;&gt;&lt;property id=&quot;20148&quot; value=&quot;5&quot;/&gt;&lt;property id=&quot;20300&quot; value=&quot;Slide 60 - &amp;quot;Knowledge Helps &amp;#x0D;&amp;#x0A;Resolve Ambiguity&amp;quot;&quot;/&gt;&lt;property id=&quot;20307&quot; value=&quot;316&quot;/&gt;&lt;/object&gt;&lt;object type=&quot;3&quot; unique_id=&quot;10244&quot;&gt;&lt;property id=&quot;20148&quot; value=&quot;5&quot;/&gt;&lt;property id=&quot;20300&quot; value=&quot;Slide 61 - &amp;quot;Knowledge Helps &amp;#x0D;&amp;#x0A;Resolve Ambiguity&amp;quot;&quot;/&gt;&lt;property id=&quot;20307&quot; value=&quot;317&quot;/&gt;&lt;/object&gt;&lt;object type=&quot;3&quot; unique_id=&quot;10245&quot;&gt;&lt;property id=&quot;20148&quot; value=&quot;5&quot;/&gt;&lt;property id=&quot;20300&quot; value=&quot;Slide 62 - &amp;quot;The CKLA Listening &amp;amp; Learning Strand Uses Knowledge-Building Complex Texts&amp;quot;&quot;/&gt;&lt;property id=&quot;20307&quot; value=&quot;318&quot;/&gt;&lt;/object&gt;&lt;object type=&quot;3&quot; unique_id=&quot;10246&quot;&gt;&lt;property id=&quot;20148&quot; value=&quot;5&quot;/&gt;&lt;property id=&quot;20300&quot; value=&quot;Slide 63 - &amp;quot;What Does It Mean to Build Knowledge Systematically?&amp;quot;&quot;/&gt;&lt;property id=&quot;20307&quot; value=&quot;319&quot;/&gt;&lt;/object&gt;&lt;object type=&quot;3&quot; unique_id=&quot;10247&quot;&gt;&lt;property id=&quot;20148&quot; value=&quot;5&quot;/&gt;&lt;property id=&quot;20300&quot; value=&quot;Slide 64 - &amp;quot;CKLA Systematically Builds Knowledge&amp;#x0D;&amp;#x0A;&amp;quot;&quot;/&gt;&lt;property id=&quot;20307&quot; value=&quot;320&quot;/&gt;&lt;/object&gt;&lt;object type=&quot;3&quot; unique_id=&quot;10248&quot;&gt;&lt;property id=&quot;20148&quot; value=&quot;5&quot;/&gt;&lt;property id=&quot;20300&quot; value=&quot;Slide 65 - &amp;quot;What We Know&amp;quot;&quot;/&gt;&lt;property id=&quot;20307&quot; value=&quot;321&quot;/&gt;&lt;/object&gt;&lt;object type=&quot;3&quot; unique_id=&quot;10249&quot;&gt;&lt;property id=&quot;20148&quot; value=&quot;5&quot;/&gt;&lt;property id=&quot;20300&quot; value=&quot;Slide 66 - &amp;quot;Coherence&amp;quot;&quot;/&gt;&lt;property id=&quot;20307&quot; value=&quot;322&quot;/&gt;&lt;/object&gt;&lt;object type=&quot;3&quot; unique_id=&quot;10250&quot;&gt;&lt;property id=&quot;20148&quot; value=&quot;5&quot;/&gt;&lt;property id=&quot;20300&quot; value=&quot;Slide 67 - &amp;quot;Systematic Knowledge Building&amp;quot;&quot;/&gt;&lt;property id=&quot;20307&quot; value=&quot;323&quot;/&gt;&lt;/object&gt;&lt;object type=&quot;3&quot; unique_id=&quot;10251&quot;&gt;&lt;property id=&quot;20148&quot; value=&quot;5&quot;/&gt;&lt;property id=&quot;20300&quot; value=&quot;Slide 68 - &amp;quot;CKLA Stays On Topic To Foster The Most Efficient Word Learning &amp;quot;&quot;/&gt;&lt;property id=&quot;20307&quot; value=&quot;324&quot;/&gt;&lt;/object&gt;&lt;object type=&quot;3&quot; unique_id=&quot;10252&quot;&gt;&lt;property id=&quot;20148&quot; value=&quot;5&quot;/&gt;&lt;property id=&quot;20300&quot; value=&quot;Slide 69&quot;/&gt;&lt;property id=&quot;20307&quot; value=&quot;325&quot;/&gt;&lt;/object&gt;&lt;object type=&quot;3&quot; unique_id=&quot;10253&quot;&gt;&lt;property id=&quot;20148&quot; value=&quot;5&quot;/&gt;&lt;property id=&quot;20300&quot; value=&quot;Slide 70 - &amp;quot;What We Know&amp;quot;&quot;/&gt;&lt;property id=&quot;20307&quot; value=&quot;326&quot;/&gt;&lt;/object&gt;&lt;object type=&quot;3&quot; unique_id=&quot;10256&quot;&gt;&lt;property id=&quot;20148&quot; value=&quot;5&quot;/&gt;&lt;property id=&quot;20300&quot; value=&quot;Slide 80 - &amp;quot;Sections 3 &amp;amp; 4&amp;quot;&quot;/&gt;&lt;property id=&quot;20307&quot; value=&quot;329&quot;/&gt;&lt;/object&gt;&lt;object type=&quot;3&quot; unique_id=&quot;10257&quot;&gt;&lt;property id=&quot;20148&quot; value=&quot;5&quot;/&gt;&lt;property id=&quot;20300&quot; value=&quot;Slide 81 - &amp;quot;Systematic Knowledge Building&amp;quot;&quot;/&gt;&lt;property id=&quot;20307&quot; value=&quot;330&quot;/&gt;&lt;/object&gt;&lt;object type=&quot;3&quot; unique_id=&quot;10258&quot;&gt;&lt;property id=&quot;20148&quot; value=&quot;5&quot;/&gt;&lt;property id=&quot;20300&quot; value=&quot;Slide 82 - &amp;quot;Leveling the Playing Field&amp;quot;&quot;/&gt;&lt;property id=&quot;20307&quot; value=&quot;331&quot;/&gt;&lt;/object&gt;&lt;object type=&quot;3&quot; unique_id=&quot;10259&quot;&gt;&lt;property id=&quot;20148&quot; value=&quot;5&quot;/&gt;&lt;property id=&quot;20300&quot; value=&quot;Slide 83 - &amp;quot;Session 3&amp;quot;&quot;/&gt;&lt;property id=&quot;20307&quot; value=&quot;332&quot;/&gt;&lt;/object&gt;&lt;object type=&quot;3&quot; unique_id=&quot;10260&quot;&gt;&lt;property id=&quot;20148&quot; value=&quot;5&quot;/&gt;&lt;property id=&quot;20300&quot; value=&quot;Slide 84 - &amp;quot;Objectives&amp;quot;&quot;/&gt;&lt;property id=&quot;20307&quot; value=&quot;333&quot;/&gt;&lt;/object&gt;&lt;object type=&quot;3&quot; unique_id=&quot;10261&quot;&gt;&lt;property id=&quot;20148&quot; value=&quot;5&quot;/&gt;&lt;property id=&quot;20300&quot; value=&quot;Slide 85 - &amp;quot;CKLA Materials&amp;quot;&quot;/&gt;&lt;property id=&quot;20307&quot; value=&quot;334&quot;/&gt;&lt;/object&gt;&lt;object type=&quot;3&quot; unique_id=&quot;10262&quot;&gt;&lt;property id=&quot;20148&quot; value=&quot;5&quot;/&gt;&lt;property id=&quot;20300&quot; value=&quot;Slide 86 - &amp;quot;Tell It Again! Read Aloud Anthology&amp;quot;&quot;/&gt;&lt;property id=&quot;20307&quot; value=&quot;335&quot;/&gt;&lt;/object&gt;&lt;object type=&quot;3&quot; unique_id=&quot;10263&quot;&gt;&lt;property id=&quot;20148&quot; value=&quot;5&quot;/&gt;&lt;property id=&quot;20300&quot; value=&quot;Slide 87&quot;/&gt;&lt;property id=&quot;20307&quot; value=&quot;336&quot;/&gt;&lt;/object&gt;&lt;object type=&quot;3&quot; unique_id=&quot;10264&quot;&gt;&lt;property id=&quot;20148&quot; value=&quot;5&quot;/&gt;&lt;property id=&quot;20300&quot; value=&quot;Slide 88 - &amp;quot;Materials Scavenger Hunt&amp;quot;&quot;/&gt;&lt;property id=&quot;20307&quot; value=&quot;337&quot;/&gt;&lt;/object&gt;&lt;object type=&quot;3&quot; unique_id=&quot;10265&quot;&gt;&lt;property id=&quot;20148&quot; value=&quot;5&quot;/&gt;&lt;property id=&quot;20300&quot; value=&quot;Slide 89 - &amp;quot;Sharing our Findings: &amp;#x0D;&amp;#x0A;The Alignment Chart&amp;quot;&quot;/&gt;&lt;property id=&quot;20307&quot; value=&quot;338&quot;/&gt;&lt;/object&gt;&lt;object type=&quot;3&quot; unique_id=&quot;10266&quot;&gt;&lt;property id=&quot;20148&quot; value=&quot;5&quot;/&gt;&lt;property id=&quot;20300&quot; value=&quot;Slide 90 - &amp;quot;Sharing our Findings:&amp;#x0D;&amp;#x0A;Domain Background Knowledge&amp;quot;&quot;/&gt;&lt;property id=&quot;20307&quot; value=&quot;339&quot;/&gt;&lt;/object&gt;&lt;object type=&quot;3&quot; unique_id=&quot;10267&quot;&gt;&lt;property id=&quot;20148&quot; value=&quot;5&quot;/&gt;&lt;property id=&quot;20300&quot; value=&quot;Slide 91 - &amp;quot;Sharing our Findings:&amp;#x0D;&amp;#x0A;Core Vocabulary&amp;quot;&quot;/&gt;&lt;property id=&quot;20307&quot; value=&quot;340&quot;/&gt;&lt;/object&gt;&lt;object type=&quot;3&quot; unique_id=&quot;10268&quot;&gt;&lt;property id=&quot;20148&quot; value=&quot;5&quot;/&gt;&lt;property id=&quot;20300&quot; value=&quot;Slide 92 - &amp;quot;Sharing our Findings:&amp;#x0D;&amp;#x0A;Day-by-Day Pacing Calendar&amp;quot;&quot;/&gt;&lt;property id=&quot;20307&quot; value=&quot;341&quot;/&gt;&lt;/object&gt;&lt;object type=&quot;3&quot; unique_id=&quot;10269&quot;&gt;&lt;property id=&quot;20148&quot; value=&quot;5&quot;/&gt;&lt;property id=&quot;20300&quot; value=&quot;Slide 93 - &amp;quot;Sharing our Findings: &amp;#x0D;&amp;#x0A;Recommended Resources&amp;quot;&quot;/&gt;&lt;property id=&quot;20307&quot; value=&quot;342&quot;/&gt;&lt;/object&gt;&lt;object type=&quot;3&quot; unique_id=&quot;10270&quot;&gt;&lt;property id=&quot;20148&quot; value=&quot;5&quot;/&gt;&lt;property id=&quot;20300&quot; value=&quot;Slide 94 - &amp;quot;Sharing our Findings: &amp;#x0D;&amp;#x0A;Parent Take Home Letters&amp;quot;&quot;/&gt;&lt;property id=&quot;20307&quot; value=&quot;343&quot;/&gt;&lt;/object&gt;&lt;object type=&quot;3&quot; unique_id=&quot;10271&quot;&gt;&lt;property id=&quot;20148&quot; value=&quot;5&quot;/&gt;&lt;property id=&quot;20300&quot; value=&quot;Slide 95 - &amp;quot;Sharing our Findings: &amp;#x0D;&amp;#x0A;Domain Assessment&amp;quot;&quot;/&gt;&lt;property id=&quot;20307&quot; value=&quot;344&quot;/&gt;&lt;/object&gt;&lt;object type=&quot;3&quot; unique_id=&quot;10272&quot;&gt;&lt;property id=&quot;20148&quot; value=&quot;5&quot;/&gt;&lt;property id=&quot;20300&quot; value=&quot;Slide 96 - &amp;quot;The Components of a Read-Aloud&amp;quot;&quot;/&gt;&lt;property id=&quot;20307&quot; value=&quot;345&quot;/&gt;&lt;/object&gt;&lt;object type=&quot;3&quot; unique_id=&quot;10273&quot;&gt;&lt;property id=&quot;20148&quot; value=&quot;5&quot;/&gt;&lt;property id=&quot;20300&quot; value=&quot;Slide 97 - &amp;quot;Taking a Closer Look at &amp;#x0D;&amp;#x0A;Listening and Learning Lessons&amp;quot;&quot;/&gt;&lt;property id=&quot;20307&quot; value=&quot;346&quot;/&gt;&lt;/object&gt;&lt;object type=&quot;3&quot; unique_id=&quot;10274&quot;&gt;&lt;property id=&quot;20148&quot; value=&quot;5&quot;/&gt;&lt;property id=&quot;20300&quot; value=&quot;Slide 98 - &amp;quot;Lesson Overview&amp;quot;&quot;/&gt;&lt;property id=&quot;20307&quot; value=&quot;347&quot;/&gt;&lt;/object&gt;&lt;object type=&quot;3&quot; unique_id=&quot;10275&quot;&gt;&lt;property id=&quot;20148&quot; value=&quot;5&quot;/&gt;&lt;property id=&quot;20300&quot; value=&quot;Slide 99 - &amp;quot;Lesson Overview&amp;quot;&quot;/&gt;&lt;property id=&quot;20307&quot; value=&quot;348&quot;/&gt;&lt;/object&gt;&lt;object type=&quot;3&quot; unique_id=&quot;10276&quot;&gt;&lt;property id=&quot;20148&quot; value=&quot;5&quot;/&gt;&lt;property id=&quot;20300&quot; value=&quot;Slide 100 - &amp;quot;Introducing the Read-Aloud&amp;quot;&quot;/&gt;&lt;property id=&quot;20307&quot; value=&quot;349&quot;/&gt;&lt;/object&gt;&lt;object type=&quot;3&quot; unique_id=&quot;10277&quot;&gt;&lt;property id=&quot;20148&quot; value=&quot;5&quot;/&gt;&lt;property id=&quot;20300&quot; value=&quot;Slide 101 - &amp;quot;Introducing a Read-Aloud&amp;quot;&quot;/&gt;&lt;property id=&quot;20307&quot; value=&quot;350&quot;/&gt;&lt;/object&gt;&lt;object type=&quot;3&quot; unique_id=&quot;10278&quot;&gt;&lt;property id=&quot;20148&quot; value=&quot;5&quot;/&gt;&lt;property id=&quot;20300&quot; value=&quot;Slide 102 - &amp;quot;Introduction Activities&amp;quot;&quot;/&gt;&lt;property id=&quot;20307&quot; value=&quot;351&quot;/&gt;&lt;/object&gt;&lt;object type=&quot;3&quot; unique_id=&quot;10279&quot;&gt;&lt;property id=&quot;20148&quot; value=&quot;5&quot;/&gt;&lt;property id=&quot;20300&quot; value=&quot;Slide 103 - &amp;quot;Presenting the Read-Aloud&amp;quot;&quot;/&gt;&lt;property id=&quot;20307&quot; value=&quot;352&quot;/&gt;&lt;/object&gt;&lt;object type=&quot;3&quot; unique_id=&quot;10280&quot;&gt;&lt;property id=&quot;20148&quot; value=&quot;5&quot;/&gt;&lt;property id=&quot;20300&quot; value=&quot;Slide 104 - &amp;quot;Presenting the Read Aloud&amp;quot;&quot;/&gt;&lt;property id=&quot;20307&quot; value=&quot;353&quot;/&gt;&lt;/object&gt;&lt;object type=&quot;3&quot; unique_id=&quot;10281&quot;&gt;&lt;property id=&quot;20148&quot; value=&quot;5&quot;/&gt;&lt;property id=&quot;20300&quot; value=&quot;Slide 105 - &amp;quot;Discussing the Read-Aloud&amp;quot;&quot;/&gt;&lt;property id=&quot;20307&quot; value=&quot;354&quot;/&gt;&lt;/object&gt;&lt;object type=&quot;3&quot; unique_id=&quot;10282&quot;&gt;&lt;property id=&quot;20148&quot; value=&quot;5&quot;/&gt;&lt;property id=&quot;20300&quot; value=&quot;Slide 106 - &amp;quot;Comprehension Questions&amp;quot;&quot;/&gt;&lt;property id=&quot;20307&quot; value=&quot;355&quot;/&gt;&lt;/object&gt;&lt;object type=&quot;3&quot; unique_id=&quot;10283&quot;&gt;&lt;property id=&quot;20148&quot; value=&quot;5&quot;/&gt;&lt;property id=&quot;20300&quot; value=&quot;Slide 107 - &amp;quot;Word Work Exercises&amp;quot;&quot;/&gt;&lt;property id=&quot;20307&quot; value=&quot;356&quot;/&gt;&lt;/object&gt;&lt;object type=&quot;3&quot; unique_id=&quot;10284&quot;&gt;&lt;property id=&quot;20148&quot; value=&quot;5&quot;/&gt;&lt;property id=&quot;20300&quot; value=&quot;Slide 108 - &amp;quot;Steps for Word Work&amp;quot;&quot;/&gt;&lt;property id=&quot;20307&quot; value=&quot;357&quot;/&gt;&lt;/object&gt;&lt;object type=&quot;3&quot; unique_id=&quot;10285&quot;&gt;&lt;property id=&quot;20148&quot; value=&quot;5&quot;/&gt;&lt;property id=&quot;20300&quot; value=&quot;Slide 109 - &amp;quot;Extension Activities&amp;quot;&quot;/&gt;&lt;property id=&quot;20307&quot; value=&quot;358&quot;/&gt;&lt;/object&gt;&lt;object type=&quot;3&quot; unique_id=&quot;10286&quot;&gt;&lt;property id=&quot;20148&quot; value=&quot;5&quot;/&gt;&lt;property id=&quot;20300&quot; value=&quot;Slide 110 - &amp;quot;Extension Activities&amp;quot;&quot;/&gt;&lt;property id=&quot;20307&quot; value=&quot;359&quot;/&gt;&lt;/object&gt;&lt;object type=&quot;3&quot; unique_id=&quot;10287&quot;&gt;&lt;property id=&quot;20148&quot; value=&quot;5&quot;/&gt;&lt;property id=&quot;20300&quot; value=&quot;Slide 111 - &amp;quot;Listening and Learning in Action&amp;quot;&quot;/&gt;&lt;property id=&quot;20307&quot; value=&quot;360&quot;/&gt;&lt;/object&gt;&lt;object type=&quot;3&quot; unique_id=&quot;10288&quot;&gt;&lt;property id=&quot;20148&quot; value=&quot;5&quot;/&gt;&lt;property id=&quot;20300&quot; value=&quot;Slide 112 - &amp;quot;Framing the Activity&amp;quot;&quot;/&gt;&lt;property id=&quot;20307&quot; value=&quot;361&quot;/&gt;&lt;/object&gt;&lt;object type=&quot;3&quot; unique_id=&quot;10289&quot;&gt;&lt;property id=&quot;20148&quot; value=&quot;5&quot;/&gt;&lt;property id=&quot;20300&quot; value=&quot;Slide 113 - &amp;quot;Introducing the Read-Aloud: &amp;#x0D;&amp;#x0A;Tug-of-War&amp;quot;&quot;/&gt;&lt;property id=&quot;20307&quot; value=&quot;362&quot;/&gt;&lt;/object&gt;&lt;object type=&quot;3&quot; unique_id=&quot;10290&quot;&gt;&lt;property id=&quot;20148&quot; value=&quot;5&quot;/&gt;&lt;property id=&quot;20300&quot; value=&quot;Slide 114 - &amp;quot;Turn and Talk&amp;quot;&quot;/&gt;&lt;property id=&quot;20307&quot; value=&quot;363&quot;/&gt;&lt;/object&gt;&lt;object type=&quot;3&quot; unique_id=&quot;10291&quot;&gt;&lt;property id=&quot;20148&quot; value=&quot;5&quot;/&gt;&lt;property id=&quot;20300&quot; value=&quot;Slide 115 - &amp;quot;Presenting the Read-Aloud: &amp;#x0D;&amp;#x0A;Tug-of-War&amp;quot;&quot;/&gt;&lt;property id=&quot;20307&quot; value=&quot;364&quot;/&gt;&lt;/object&gt;&lt;object type=&quot;3&quot; unique_id=&quot;10292&quot;&gt;&lt;property id=&quot;20148&quot; value=&quot;5&quot;/&gt;&lt;property id=&quot;20300&quot; value=&quot;Slide 116 - &amp;quot;Pair Verbal Fluency&amp;quot;&quot;/&gt;&lt;property id=&quot;20307&quot; value=&quot;365&quot;/&gt;&lt;/object&gt;&lt;object type=&quot;3&quot; unique_id=&quot;10293&quot;&gt;&lt;property id=&quot;20148&quot; value=&quot;5&quot;/&gt;&lt;property id=&quot;20300&quot; value=&quot;Slide 117 - &amp;quot;Discussing the Read-Aloud: &amp;#x0D;&amp;#x0A;Tug-of-War&amp;quot;&quot;/&gt;&lt;property id=&quot;20307&quot; value=&quot;366&quot;/&gt;&lt;/object&gt;&lt;object type=&quot;3&quot; unique_id=&quot;10294&quot;&gt;&lt;property id=&quot;20148&quot; value=&quot;5&quot;/&gt;&lt;property id=&quot;20300&quot; value=&quot;Slide 118 - &amp;quot;Viewing Implementation &amp;#x0D;&amp;#x0A;Through a Different Lens&amp;quot;&quot;/&gt;&lt;property id=&quot;20307&quot; value=&quot;367&quot;/&gt;&lt;/object&gt;&lt;object type=&quot;3&quot; unique_id=&quot;10295&quot;&gt;&lt;property id=&quot;20148&quot; value=&quot;5&quot;/&gt;&lt;property id=&quot;20300&quot; value=&quot;Slide 119 - &amp;quot;Step 1: Lesson Review&amp;quot;&quot;/&gt;&lt;property id=&quot;20307&quot; value=&quot;368&quot;/&gt;&lt;/object&gt;&lt;object type=&quot;3&quot; unique_id=&quot;10296&quot;&gt;&lt;property id=&quot;20148&quot; value=&quot;5&quot;/&gt;&lt;property id=&quot;20300&quot; value=&quot;Slide 120 - &amp;quot;Step 2: Watch and Annotate &amp;quot;&quot;/&gt;&lt;property id=&quot;20307&quot; value=&quot;369&quot;/&gt;&lt;/object&gt;&lt;object type=&quot;3&quot; unique_id=&quot;10297&quot;&gt;&lt;property id=&quot;20148&quot; value=&quot;5&quot;/&gt;&lt;property id=&quot;20300&quot; value=&quot;Slide 121 - &amp;quot;Step 3: Table Sharing&amp;quot;&quot;/&gt;&lt;property id=&quot;20307&quot; value=&quot;370&quot;/&gt;&lt;/object&gt;&lt;object type=&quot;3&quot; unique_id=&quot;10298&quot;&gt;&lt;property id=&quot;20148&quot; value=&quot;5&quot;/&gt;&lt;property id=&quot;20300&quot; value=&quot;Slide 122 - &amp;quot;Supporting All Learners&amp;quot;&quot;/&gt;&lt;property id=&quot;20307&quot; value=&quot;371&quot;/&gt;&lt;/object&gt;&lt;object type=&quot;3&quot; unique_id=&quot;10299&quot;&gt;&lt;property id=&quot;20148&quot; value=&quot;5&quot;/&gt;&lt;property id=&quot;20300&quot; value=&quot;Slide 123 - &amp;quot;Resources: Supplemental Guide&amp;quot;&quot;/&gt;&lt;property id=&quot;20307&quot; value=&quot;372&quot;/&gt;&lt;/object&gt;&lt;object type=&quot;3&quot; unique_id=&quot;10300&quot;&gt;&lt;property id=&quot;20148&quot; value=&quot;5&quot;/&gt;&lt;property id=&quot;20300&quot; value=&quot;Slide 124 - &amp;quot;Modified Read-Alouds&amp;quot;&quot;/&gt;&lt;property id=&quot;20307&quot; value=&quot;373&quot;/&gt;&lt;/object&gt;&lt;object type=&quot;3&quot; unique_id=&quot;10301&quot;&gt;&lt;property id=&quot;20148&quot; value=&quot;5&quot;/&gt;&lt;property id=&quot;20300&quot; value=&quot;Slide 125 - &amp;quot;Vocabulary Charts&amp;quot;&quot;/&gt;&lt;property id=&quot;20307&quot; value=&quot;374&quot;/&gt;&lt;/object&gt;&lt;object type=&quot;3&quot; unique_id=&quot;10302&quot;&gt;&lt;property id=&quot;20148&quot; value=&quot;5&quot;/&gt;&lt;property id=&quot;20300&quot; value=&quot;Slide 126 - &amp;quot;Activities&amp;quot;&quot;/&gt;&lt;property id=&quot;20307&quot; value=&quot;375&quot;/&gt;&lt;/object&gt;&lt;object type=&quot;3&quot; unique_id=&quot;10303&quot;&gt;&lt;property id=&quot;20148&quot; value=&quot;5&quot;/&gt;&lt;property id=&quot;20300&quot; value=&quot;Slide 127 - &amp;quot;Transitional Supplemental Guide&amp;quot;&quot;/&gt;&lt;property id=&quot;20307&quot; value=&quot;376&quot;/&gt;&lt;/object&gt;&lt;object type=&quot;3&quot; unique_id=&quot;10304&quot;&gt;&lt;property id=&quot;20148&quot; value=&quot;5&quot;/&gt;&lt;property id=&quot;20300&quot; value=&quot;Slide 128 - &amp;quot;Transitional Supplemental Guide&amp;quot;&quot;/&gt;&lt;property id=&quot;20307&quot; value=&quot;377&quot;/&gt;&lt;/object&gt;&lt;object type=&quot;3&quot; unique_id=&quot;10305&quot;&gt;&lt;property id=&quot;20148&quot; value=&quot;5&quot;/&gt;&lt;property id=&quot;20300&quot; value=&quot;Slide 130 - &amp;quot;A Comparison: L&amp;amp;L Anthology  &amp;amp; the Supplemental Guide&amp;quot;&quot;/&gt;&lt;property id=&quot;20307&quot; value=&quot;378&quot;/&gt;&lt;/object&gt;&lt;object type=&quot;3&quot; unique_id=&quot;10306&quot;&gt;&lt;property id=&quot;20148&quot; value=&quot;5&quot;/&gt;&lt;property id=&quot;20300&quot; value=&quot;Slide 131&quot;/&gt;&lt;property id=&quot;20307&quot; value=&quot;379&quot;/&gt;&lt;/object&gt;&lt;object type=&quot;3&quot; unique_id=&quot;10307&quot;&gt;&lt;property id=&quot;20148&quot; value=&quot;5&quot;/&gt;&lt;property id=&quot;20300&quot; value=&quot;Slide 129&quot;/&gt;&lt;property id=&quot;20307&quot; value=&quot;380&quot;/&gt;&lt;/object&gt;&lt;object type=&quot;3&quot; unique_id=&quot;10308&quot;&gt;&lt;property id=&quot;20148&quot; value=&quot;5&quot;/&gt;&lt;property id=&quot;20300&quot; value=&quot;Slide 132 - &amp;quot;Reflection:  Listening  and Learning&amp;quot;&quot;/&gt;&lt;property id=&quot;20307&quot; value=&quot;381&quot;/&gt;&lt;/object&gt;&lt;object type=&quot;3&quot; unique_id=&quot;10309&quot;&gt;&lt;property id=&quot;20148&quot; value=&quot;5&quot;/&gt;&lt;property id=&quot;20300&quot; value=&quot;Slide 133 - &amp;quot;Core Knowledge Language Arts&amp;quot;&quot;/&gt;&lt;property id=&quot;20307&quot; value=&quot;382&quot;/&gt;&lt;/object&gt;&lt;object type=&quot;3&quot; unique_id=&quot;10310&quot;&gt;&lt;property id=&quot;20148&quot; value=&quot;5&quot;/&gt;&lt;property id=&quot;20300&quot; value=&quot;Slide 134 - &amp;quot;&amp;#x0D;&amp;#x0A;Online Parking Lot&amp;quot;&quot;/&gt;&lt;property id=&quot;20307&quot; value=&quot;383&quot;/&gt;&lt;/object&gt;&lt;object type=&quot;3&quot; unique_id=&quot;10311&quot;&gt;&lt;property id=&quot;20148&quot; value=&quot;5&quot;/&gt;&lt;property id=&quot;20300&quot; value=&quot;Slide 135 - &amp;quot;Objectives&amp;quot;&quot;/&gt;&lt;property id=&quot;20307&quot; value=&quot;384&quot;/&gt;&lt;/object&gt;&lt;object type=&quot;3&quot; unique_id=&quot;10312&quot;&gt;&lt;property id=&quot;20148&quot; value=&quot;5&quot;/&gt;&lt;property id=&quot;20300&quot; value=&quot;Slide 136 - &amp;quot;Skills Strand Design Principle Review&amp;quot;&quot;/&gt;&lt;property id=&quot;20307&quot; value=&quot;385&quot;/&gt;&lt;/object&gt;&lt;object type=&quot;3&quot; unique_id=&quot;10313&quot;&gt;&lt;property id=&quot;20148&quot; value=&quot;5&quot;/&gt;&lt;property id=&quot;20300&quot; value=&quot;Slide 137 - &amp;quot;Skills Stand Teacher Materials&amp;quot;&quot;/&gt;&lt;property id=&quot;20307&quot; value=&quot;386&quot;/&gt;&lt;/object&gt;&lt;object type=&quot;3&quot; unique_id=&quot;10314&quot;&gt;&lt;property id=&quot;20148&quot; value=&quot;5&quot;/&gt;&lt;property id=&quot;20300&quot; value=&quot;Slide 138 - &amp;quot;Teacher Guide&amp;quot;&quot;/&gt;&lt;property id=&quot;20307&quot; value=&quot;387&quot;/&gt;&lt;/object&gt;&lt;object type=&quot;3&quot; unique_id=&quot;10315&quot;&gt;&lt;property id=&quot;20148&quot; value=&quot;5&quot;/&gt;&lt;property id=&quot;20300&quot; value=&quot;Slide 139 - &amp;quot;Big Books&amp;quot;&quot;/&gt;&lt;property id=&quot;20307&quot; value=&quot;388&quot;/&gt;&lt;/object&gt;&lt;object type=&quot;3&quot; unique_id=&quot;10316&quot;&gt;&lt;property id=&quot;20148&quot; value=&quot;5&quot;/&gt;&lt;property id=&quot;20300&quot; value=&quot;Slide 140 - &amp;quot;Sound Posters &amp;amp; Cards&amp;quot;&quot;/&gt;&lt;property id=&quot;20307&quot; value=&quot;389&quot;/&gt;&lt;/object&gt;&lt;object type=&quot;3&quot; unique_id=&quot;10317&quot;&gt;&lt;property id=&quot;20148&quot; value=&quot;5&quot;/&gt;&lt;property id=&quot;20300&quot; value=&quot;Slide 141 - &amp;quot;Code Flip Books &amp;amp; &amp;#x0D;&amp;#x0A;Letter Cards&amp;quot;&quot;/&gt;&lt;property id=&quot;20307&quot; value=&quot;390&quot;/&gt;&lt;/object&gt;&lt;object type=&quot;3&quot; unique_id=&quot;10318&quot;&gt;&lt;property id=&quot;20148&quot; value=&quot;5&quot;/&gt;&lt;property id=&quot;20300&quot; value=&quot;Slide 142 - &amp;quot;Large Card Letters&amp;quot;&quot;/&gt;&lt;property id=&quot;20307&quot; value=&quot;391&quot;/&gt;&lt;/object&gt;&lt;object type=&quot;3&quot; unique_id=&quot;10319&quot;&gt;&lt;property id=&quot;20148&quot; value=&quot;5&quot;/&gt;&lt;property id=&quot;20300&quot; value=&quot;Slide 143 - &amp;quot;Blending Picture Cards&amp;quot;&quot;/&gt;&lt;property id=&quot;20307&quot; value=&quot;392&quot;/&gt;&lt;/object&gt;&lt;object type=&quot;3&quot; unique_id=&quot;10320&quot;&gt;&lt;property id=&quot;20148&quot; value=&quot;5&quot;/&gt;&lt;property id=&quot;20300&quot; value=&quot;Slide 144 - &amp;quot;Timeline Posters and Cards&amp;quot;&quot;/&gt;&lt;property id=&quot;20307&quot; value=&quot;393&quot;/&gt;&lt;/object&gt;&lt;object type=&quot;3&quot; unique_id=&quot;10321&quot;&gt;&lt;property id=&quot;20148&quot; value=&quot;5&quot;/&gt;&lt;property id=&quot;20300&quot; value=&quot;Slide 145 - &amp;quot;Skills Strand Student Materials&amp;quot;&quot;/&gt;&lt;property id=&quot;20307&quot; value=&quot;394&quot;/&gt;&lt;/object&gt;&lt;object type=&quot;3&quot; unique_id=&quot;10322&quot;&gt;&lt;property id=&quot;20148&quot; value=&quot;5&quot;/&gt;&lt;property id=&quot;20300&quot; value=&quot;Slide 146 - &amp;quot;Student Workbooks&amp;quot;&quot;/&gt;&lt;property id=&quot;20307&quot; value=&quot;395&quot;/&gt;&lt;/object&gt;&lt;object type=&quot;3&quot; unique_id=&quot;10323&quot;&gt;&lt;property id=&quot;20148&quot; value=&quot;5&quot;/&gt;&lt;property id=&quot;20300&quot; value=&quot;Slide 147 - &amp;quot;Student Readers&amp;quot;&quot;/&gt;&lt;property id=&quot;20307&quot; value=&quot;396&quot;/&gt;&lt;/object&gt;&lt;object type=&quot;3&quot; unique_id=&quot;10324&quot;&gt;&lt;property id=&quot;20148&quot; value=&quot;5&quot;/&gt;&lt;property id=&quot;20300&quot; value=&quot;Slide 148 - &amp;quot;Chaining Folders &amp;amp; &amp;#x0D;&amp;#x0A;Small Letter Cards&amp;quot;&quot;/&gt;&lt;property id=&quot;20307&quot; value=&quot;397&quot;/&gt;&lt;/object&gt;&lt;object type=&quot;3&quot; unique_id=&quot;10325&quot;&gt;&lt;property id=&quot;20148&quot; value=&quot;5&quot;/&gt;&lt;property id=&quot;20300&quot; value=&quot;Slide 149 - &amp;quot;Additional Support Materials&amp;quot;&quot;/&gt;&lt;property id=&quot;20307&quot; value=&quot;398&quot;/&gt;&lt;/object&gt;&lt;object type=&quot;3&quot; unique_id=&quot;10326&quot;&gt;&lt;property id=&quot;20148&quot; value=&quot;5&quot;/&gt;&lt;property id=&quot;20300&quot; value=&quot;Slide 150 - &amp;quot;The Skills Strand &amp;#x0D;&amp;#x0A;Teacher Guide Components&amp;quot;&quot;/&gt;&lt;property id=&quot;20307&quot; value=&quot;399&quot;/&gt;&lt;/object&gt;&lt;object type=&quot;3&quot; unique_id=&quot;10327&quot;&gt;&lt;property id=&quot;20148&quot; value=&quot;5&quot;/&gt;&lt;property id=&quot;20300&quot; value=&quot;Slide 151 - &amp;quot; Unpacking the &amp;#x0D;&amp;#x0A;Skills Strand Teacher Guide  &amp;quot;&quot;/&gt;&lt;property id=&quot;20307&quot; value=&quot;400&quot;/&gt;&lt;/object&gt;&lt;object type=&quot;3&quot; unique_id=&quot;10328&quot;&gt;&lt;property id=&quot;20148&quot; value=&quot;5&quot;/&gt;&lt;property id=&quot;20300&quot; value=&quot;Slide 152 - &amp;quot;Activity: Unpacking the Teacher Guide&amp;quot;&quot;/&gt;&lt;property id=&quot;20307&quot; value=&quot;401&quot;/&gt;&lt;/object&gt;&lt;object type=&quot;3&quot; unique_id=&quot;10329&quot;&gt;&lt;property id=&quot;20148&quot; value=&quot;5&quot;/&gt;&lt;property id=&quot;20300&quot; value=&quot;Slide 153 - &amp;quot;Debrief on the Skills Strand &amp;#x0D;&amp;#x0A;Teacher’s Guide&amp;quot;&quot;/&gt;&lt;property id=&quot;20307&quot; value=&quot;402&quot;/&gt;&lt;/object&gt;&lt;object type=&quot;3&quot; unique_id=&quot;10330&quot;&gt;&lt;property id=&quot;20148&quot; value=&quot;5&quot;/&gt;&lt;property id=&quot;20300&quot; value=&quot;Slide 154 - &amp;quot;Session 5&amp;quot;&quot;/&gt;&lt;property id=&quot;20307&quot; value=&quot;403&quot;/&gt;&lt;/object&gt;&lt;object type=&quot;3&quot; unique_id=&quot;10331&quot;&gt;&lt;property id=&quot;20148&quot; value=&quot;5&quot;/&gt;&lt;property id=&quot;20300&quot; value=&quot;Slide 155 - &amp;quot;Station 1&amp;quot;&quot;/&gt;&lt;property id=&quot;20307&quot; value=&quot;404&quot;/&gt;&lt;/object&gt;&lt;object type=&quot;3&quot; unique_id=&quot;10332&quot;&gt;&lt;property id=&quot;20148&quot; value=&quot;5&quot;/&gt;&lt;property id=&quot;20300&quot; value=&quot;Slide 156 - &amp;quot;Decodable Words Display&amp;quot;&quot;/&gt;&lt;property id=&quot;20307&quot; value=&quot;405&quot;/&gt;&lt;/object&gt;&lt;object type=&quot;3&quot; unique_id=&quot;10333&quot;&gt;&lt;property id=&quot;20148&quot; value=&quot;5&quot;/&gt;&lt;property id=&quot;20300&quot; value=&quot;Slide 157 - &amp;quot;First Grade&amp;quot;&quot;/&gt;&lt;property id=&quot;20307&quot; value=&quot;406&quot;/&gt;&lt;/object&gt;&lt;object type=&quot;3&quot; unique_id=&quot;10334&quot;&gt;&lt;property id=&quot;20148&quot; value=&quot;5&quot;/&gt;&lt;property id=&quot;20300&quot; value=&quot;Slide 158 - &amp;quot;Skills: Sounds and Spellings Chart&amp;quot;&quot;/&gt;&lt;property id=&quot;20307&quot; value=&quot;407&quot;/&gt;&lt;/object&gt;&lt;object type=&quot;3&quot; unique_id=&quot;10335&quot;&gt;&lt;property id=&quot;20148&quot; value=&quot;5&quot;/&gt;&lt;property id=&quot;20300&quot; value=&quot;Slide 159 - &amp;quot;Tricky Word Wall&amp;quot;&quot;/&gt;&lt;property id=&quot;20307&quot; value=&quot;408&quot;/&gt;&lt;/object&gt;&lt;object type=&quot;3&quot; unique_id=&quot;10336&quot;&gt;&lt;property id=&quot;20148&quot; value=&quot;5&quot;/&gt;&lt;property id=&quot;20300&quot; value=&quot;Slide 160 - &amp;quot;Human Body Domain Concept/Vocabulary Wall&amp;quot;&quot;/&gt;&lt;property id=&quot;20307&quot; value=&quot;409&quot;/&gt;&lt;/object&gt;&lt;object type=&quot;3&quot; unique_id=&quot;10337&quot;&gt;&lt;property id=&quot;20148&quot; value=&quot;5&quot;/&gt;&lt;property id=&quot;20300&quot; value=&quot;Slide 161 - &amp;quot;Domain Organization and Storage&amp;quot;&quot;/&gt;&lt;property id=&quot;20307&quot; value=&quot;410&quot;/&gt;&lt;/object&gt;&lt;object type=&quot;3&quot; unique_id=&quot;10338&quot;&gt;&lt;property id=&quot;20148&quot; value=&quot;5&quot;/&gt;&lt;property id=&quot;20300&quot; value=&quot;Slide 162 - &amp;quot;Easy Material Access with Seat Sacks &amp;quot;&quot;/&gt;&lt;property id=&quot;20307&quot; value=&quot;411&quot;/&gt;&lt;/object&gt;&lt;object type=&quot;3&quot; unique_id=&quot;10339&quot;&gt;&lt;property id=&quot;20148&quot; value=&quot;5&quot;/&gt;&lt;property id=&quot;20300&quot; value=&quot;Slide 163 - &amp;quot;Pyramid Pantry Read Aloud&amp;#x0D;&amp;#x0A;Images displayed on Smart Board&amp;quot;&quot;/&gt;&lt;property id=&quot;20307&quot; value=&quot;412&quot;/&gt;&lt;/object&gt;&lt;object type=&quot;3&quot; unique_id=&quot;10340&quot;&gt;&lt;property id=&quot;20148&quot; value=&quot;5&quot;/&gt;&lt;property id=&quot;20300&quot; value=&quot;Slide 164 - &amp;quot;Second Grade&amp;quot;&quot;/&gt;&lt;property id=&quot;20307&quot; value=&quot;413&quot;/&gt;&lt;/object&gt;&lt;object type=&quot;3&quot; unique_id=&quot;10341&quot;&gt;&lt;property id=&quot;20148&quot; value=&quot;5&quot;/&gt;&lt;property id=&quot;20300&quot; value=&quot;Slide 165 - &amp;quot;Early Asian Civilization Realia&amp;quot;&quot;/&gt;&lt;property id=&quot;20307&quot; value=&quot;414&quot;/&gt;&lt;/object&gt;&lt;object type=&quot;3&quot; unique_id=&quot;10342&quot;&gt;&lt;property id=&quot;20148&quot; value=&quot;5&quot;/&gt;&lt;property id=&quot;20300&quot; value=&quot;Slide 166 - &amp;quot;Early Asian Civilization Concept Wall&amp;quot;&quot;/&gt;&lt;property id=&quot;20307&quot; value=&quot;415&quot;/&gt;&lt;/object&gt;&lt;object type=&quot;3&quot; unique_id=&quot;10343&quot;&gt;&lt;property id=&quot;20148&quot; value=&quot;5&quot;/&gt;&lt;property id=&quot;20300&quot; value=&quot;Slide 167 - &amp;quot;Chinese Artifacts&amp;quot;&quot;/&gt;&lt;property id=&quot;20307&quot; value=&quot;416&quot;/&gt;&lt;/object&gt;&lt;object type=&quot;3&quot; unique_id=&quot;10344&quot;&gt;&lt;property id=&quot;20148&quot; value=&quot;5&quot;/&gt;&lt;property id=&quot;20300&quot; value=&quot;Slide 168 - &amp;quot;Environment Supports Domain&amp;quot;&quot;/&gt;&lt;property id=&quot;20307&quot; value=&quot;417&quot;/&gt;&lt;/object&gt;&lt;object type=&quot;3&quot; unique_id=&quot;10345&quot;&gt;&lt;property id=&quot;20148&quot; value=&quot;5&quot;/&gt;&lt;property id=&quot;20300&quot; value=&quot;Slide 169 - &amp;quot;Early Asian Civilizations-Student folder for India&amp;quot;&quot;/&gt;&lt;property id=&quot;20307&quot; value=&quot;418&quot;/&gt;&lt;/object&gt;&lt;object type=&quot;3&quot; unique_id=&quot;10346&quot;&gt;&lt;property id=&quot;20148&quot; value=&quot;5&quot;/&gt;&lt;property id=&quot;20300&quot; value=&quot;Slide 170 - &amp;quot;Station 2&amp;quot;&quot;/&gt;&lt;property id=&quot;20307&quot; value=&quot;419&quot;/&gt;&lt;/object&gt;&lt;object type=&quot;3&quot; unique_id=&quot;10347&quot;&gt;&lt;property id=&quot;20148&quot; value=&quot;5&quot;/&gt;&lt;property id=&quot;20300&quot; value=&quot;Slide 171 - &amp;quot;Classroom Work Samples&amp;quot;&quot;/&gt;&lt;property id=&quot;20307&quot; value=&quot;420&quot;/&gt;&lt;/object&gt;&lt;object type=&quot;3&quot; unique_id=&quot;10348&quot;&gt;&lt;property id=&quot;20148&quot; value=&quot;5&quot;/&gt;&lt;property id=&quot;20300&quot; value=&quot;Slide 172 - &amp;quot;Kindergarten&amp;quot;&quot;/&gt;&lt;property id=&quot;20307&quot; value=&quot;421&quot;/&gt;&lt;/object&gt;&lt;object type=&quot;3&quot; unique_id=&quot;10349&quot;&gt;&lt;property id=&quot;20148&quot; value=&quot;5&quot;/&gt;&lt;property id=&quot;20300&quot; value=&quot;Slide 173 - &amp;quot;Extension Activity- Tug-of-War&amp;quot;&quot;/&gt;&lt;property id=&quot;20307&quot; value=&quot;422&quot;/&gt;&lt;/object&gt;&lt;object type=&quot;3&quot; unique_id=&quot;10350&quot;&gt;&lt;property id=&quot;20148&quot; value=&quot;5&quot;/&gt;&lt;property id=&quot;20300&quot; value=&quot;Slide 174 - &amp;quot;Extension Activity-&amp;#x0D;&amp;#x0A;Goldilocks and the Three Bears&amp;quot;&quot;/&gt;&lt;property id=&quot;20307&quot; value=&quot;423&quot;/&gt;&lt;/object&gt;&lt;object type=&quot;3&quot; unique_id=&quot;10351&quot;&gt;&lt;property id=&quot;20148&quot; value=&quot;5&quot;/&gt;&lt;property id=&quot;20300&quot; value=&quot;Slide 175 - &amp;quot;Goldilocks and the Three Bears&amp;#x0D;&amp;#x0A;Characters, Setting , Plot&amp;quot;&quot;/&gt;&lt;property id=&quot;20307&quot; value=&quot;424&quot;/&gt;&lt;/object&gt;&lt;object type=&quot;3&quot; unique_id=&quot;10352&quot;&gt;&lt;property id=&quot;20148&quot; value=&quot;5&quot;/&gt;&lt;property id=&quot;20300&quot; value=&quot;Slide 176 - &amp;quot;Extension Activities: The three Billy Goats Gruff: Story Details&amp;quot;&quot;/&gt;&lt;property id=&quot;20307&quot; value=&quot;425&quot;/&gt;&lt;/object&gt;&lt;object type=&quot;3&quot; unique_id=&quot;10353&quot;&gt;&lt;property id=&quot;20148&quot; value=&quot;5&quot;/&gt;&lt;property id=&quot;20300&quot; value=&quot;Slide 177 - &amp;quot;Extension: The Three Little Pigs&amp;quot;&quot;/&gt;&lt;property id=&quot;20307&quot; value=&quot;426&quot;/&gt;&lt;/object&gt;&lt;object type=&quot;3&quot; unique_id=&quot;10354&quot;&gt;&lt;property id=&quot;20148&quot; value=&quot;5&quot;/&gt;&lt;property id=&quot;20300&quot; value=&quot;Slide 178 - &amp;quot;The Three Little Pigs&amp;#x0D;&amp;#x0A;Sequencing Activity&amp;quot;&quot;/&gt;&lt;property id=&quot;20307&quot; value=&quot;427&quot;/&gt;&lt;/object&gt;&lt;object type=&quot;3&quot; unique_id=&quot;10355&quot;&gt;&lt;property id=&quot;20148&quot; value=&quot;5&quot;/&gt;&lt;property id=&quot;20300&quot; value=&quot;Slide 179&quot;/&gt;&lt;property id=&quot;20307&quot; value=&quot;428&quot;/&gt;&lt;/object&gt;&lt;object type=&quot;3&quot; unique_id=&quot;10356&quot;&gt;&lt;property id=&quot;20148&quot; value=&quot;5&quot;/&gt;&lt;property id=&quot;20300&quot; value=&quot;Slide 180 - &amp;quot;Bulletin Board Task Card&amp;quot;&quot;/&gt;&lt;property id=&quot;20307&quot; value=&quot;429&quot;/&gt;&lt;/object&gt;&lt;object type=&quot;3&quot; unique_id=&quot;10357&quot;&gt;&lt;property id=&quot;20148&quot; value=&quot;5&quot;/&gt;&lt;property id=&quot;20300&quot; value=&quot;Slide 181 - &amp;quot;Extension: Sequencing Chicken Little&amp;quot;&quot;/&gt;&lt;property id=&quot;20307&quot; value=&quot;430&quot;/&gt;&lt;/object&gt;&lt;object type=&quot;3&quot; unique_id=&quot;10358&quot;&gt;&lt;property id=&quot;20148&quot; value=&quot;5&quot;/&gt;&lt;property id=&quot;20300&quot; value=&quot;Slide 182 - &amp;quot;Extension: Chicken Little&amp;quot;&quot;/&gt;&lt;property id=&quot;20307&quot; value=&quot;431&quot;/&gt;&lt;/object&gt;&lt;object type=&quot;3&quot; unique_id=&quot;10359&quot;&gt;&lt;property id=&quot;20148&quot; value=&quot;5&quot;/&gt;&lt;property id=&quot;20300&quot; value=&quot;Slide 183 - &amp;quot;Five Senses Task Card&amp;quot;&quot;/&gt;&lt;property id=&quot;20307&quot; value=&quot;432&quot;/&gt;&lt;/object&gt;&lt;object type=&quot;3&quot; unique_id=&quot;10360&quot;&gt;&lt;property id=&quot;20148&quot; value=&quot;5&quot;/&gt;&lt;property id=&quot;20300&quot; value=&quot;Slide 184 - &amp;quot;GRADE 1&amp;quot;&quot;/&gt;&lt;property id=&quot;20307&quot; value=&quot;433&quot;/&gt;&lt;/object&gt;&lt;object type=&quot;3&quot; unique_id=&quot;10361&quot;&gt;&lt;property id=&quot;20148&quot; value=&quot;5&quot;/&gt;&lt;property id=&quot;20300&quot; value=&quot;Slide 185 - &amp;quot;Extension: Human Body&amp;#x0D;&amp;#x0A;The Pyramid Pantry&amp;quot;&quot;/&gt;&lt;property id=&quot;20307&quot; value=&quot;434&quot;/&gt;&lt;/object&gt;&lt;object type=&quot;3&quot; unique_id=&quot;10362&quot;&gt;&lt;property id=&quot;20148&quot; value=&quot;5&quot;/&gt;&lt;property id=&quot;20300&quot; value=&quot;Slide 186 - &amp;quot;Extension: Pyramid Pantry&amp;quot;&quot;/&gt;&lt;property id=&quot;20307&quot; value=&quot;435&quot;/&gt;&lt;/object&gt;&lt;object type=&quot;3&quot; unique_id=&quot;10363&quot;&gt;&lt;property id=&quot;20148&quot; value=&quot;5&quot;/&gt;&lt;property id=&quot;20300&quot; value=&quot;Slide 187 - &amp;quot;Extension: Pyramid Pantry&amp;quot;&quot;/&gt;&lt;property id=&quot;20307&quot; value=&quot;436&quot;/&gt;&lt;/object&gt;&lt;object type=&quot;3&quot; unique_id=&quot;10364&quot;&gt;&lt;property id=&quot;20148&quot; value=&quot;5&quot;/&gt;&lt;property id=&quot;20300&quot; value=&quot;Slide 188 - &amp;quot;Pyramid Pantry: &amp;#x0D;&amp;#x0A;Activity with Student Writing&amp;quot;&quot;/&gt;&lt;property id=&quot;20307&quot; value=&quot;437&quot;/&gt;&lt;/object&gt;&lt;object type=&quot;3&quot; unique_id=&quot;10365&quot;&gt;&lt;property id=&quot;20148&quot; value=&quot;5&quot;/&gt;&lt;property id=&quot;20300&quot; value=&quot;Slide 189 - &amp;quot;GRADE 2&amp;quot;&quot;/&gt;&lt;property id=&quot;20307&quot; value=&quot;438&quot;/&gt;&lt;/object&gt;&lt;object type=&quot;3&quot; unique_id=&quot;10366&quot;&gt;&lt;property id=&quot;20148&quot; value=&quot;5&quot;/&gt;&lt;property id=&quot;20300&quot; value=&quot;Slide 190 - &amp;quot;Extension Activity: &amp;#x0D;&amp;#x0A;Teacher Models and Supports &amp;quot;&quot;/&gt;&lt;property id=&quot;20307&quot; value=&quot;439&quot;/&gt;&lt;/object&gt;&lt;object type=&quot;3&quot; unique_id=&quot;10367&quot;&gt;&lt;property id=&quot;20148&quot; value=&quot;5&quot;/&gt;&lt;property id=&quot;20300&quot; value=&quot;Slide 191 - &amp;quot;Extensions keep students engaged&amp;quot;&quot;/&gt;&lt;property id=&quot;20307&quot; value=&quot;440&quot;/&gt;&lt;/object&gt;&lt;object type=&quot;3&quot; unique_id=&quot;10368&quot;&gt;&lt;property id=&quot;20148&quot; value=&quot;5&quot;/&gt;&lt;property id=&quot;20300&quot; value=&quot;Slide 192 - &amp;quot;Extension: Chinese New Year&amp;quot;&quot;/&gt;&lt;property id=&quot;20307&quot; value=&quot;441&quot;/&gt;&lt;/object&gt;&lt;object type=&quot;3&quot; unique_id=&quot;10369&quot;&gt;&lt;property id=&quot;20148&quot; value=&quot;5&quot;/&gt;&lt;property id=&quot;20300&quot; value=&quot;Slide 193 - &amp;quot;Extension-&amp;#x0D;&amp;#x0A;Characteristics of Hinduism and Buddism&amp;quot;&quot;/&gt;&lt;property id=&quot;20307&quot; value=&quot;442&quot;/&gt;&lt;/object&gt;&lt;object type=&quot;3&quot; unique_id=&quot;10370&quot;&gt;&lt;property id=&quot;20148&quot; value=&quot;5&quot;/&gt;&lt;property id=&quot;20300&quot; value=&quot;Slide 194 - &amp;quot;Indian Gods&amp;quot;&quot;/&gt;&lt;property id=&quot;20307&quot; value=&quot;443&quot;/&gt;&lt;/object&gt;&lt;object type=&quot;3&quot; unique_id=&quot;10371&quot;&gt;&lt;property id=&quot;20148&quot; value=&quot;5&quot;/&gt;&lt;property id=&quot;20300&quot; value=&quot;Slide 195 - &amp;quot;Student Folder-China&amp;quot;&quot;/&gt;&lt;property id=&quot;20307&quot; value=&quot;444&quot;/&gt;&lt;/object&gt;&lt;object type=&quot;3&quot; unique_id=&quot;10372&quot;&gt;&lt;property id=&quot;20148&quot; value=&quot;5&quot;/&gt;&lt;property id=&quot;20300&quot; value=&quot;Slide 196 - &amp;quot;Confucius Says…&amp;quot;&quot;/&gt;&lt;property id=&quot;20307&quot; value=&quot;445&quot;/&gt;&lt;/object&gt;&lt;object type=&quot;3&quot; unique_id=&quot;10373&quot;&gt;&lt;property id=&quot;20148&quot; value=&quot;5&quot;/&gt;&lt;property id=&quot;20300&quot; value=&quot;Slide 197 - &amp;quot;Chinese extension-vocabulary&amp;quot;&quot;/&gt;&lt;property id=&quot;20307&quot; value=&quot;446&quot;/&gt;&lt;/object&gt;&lt;object type=&quot;3&quot; unique_id=&quot;10374&quot;&gt;&lt;property id=&quot;20148&quot; value=&quot;5&quot;/&gt;&lt;property id=&quot;20300&quot; value=&quot;Slide 198 - &amp;quot;Early Civilizations Chart: &amp;#x0D;&amp;#x0A; India and China&amp;quot;&quot;/&gt;&lt;property id=&quot;20307&quot; value=&quot;447&quot;/&gt;&lt;/object&gt;&lt;object type=&quot;3&quot; unique_id=&quot;10375&quot;&gt;&lt;property id=&quot;20148&quot; value=&quot;5&quot;/&gt;&lt;property id=&quot;20300&quot; value=&quot;Slide 199 - &amp;quot;Chinese Folktales &amp;#x0D;&amp;#x0A;“The Magic Paintbrush”&amp;quot;&quot;/&gt;&lt;property id=&quot;20307&quot; value=&quot;448&quot;/&gt;&lt;/object&gt;&lt;object type=&quot;3&quot; unique_id=&quot;10376&quot;&gt;&lt;property id=&quot;20148&quot; value=&quot;5&quot;/&gt;&lt;property id=&quot;20300&quot; value=&quot;Slide 200 - &amp;quot;Content, Art and Writing Connection&amp;quot;&quot;/&gt;&lt;property id=&quot;20307&quot; value=&quot;449&quot;/&gt;&lt;/object&gt;&lt;object type=&quot;3&quot; unique_id=&quot;10377&quot;&gt;&lt;property id=&quot;20148&quot; value=&quot;5&quot;/&gt;&lt;property id=&quot;20300&quot; value=&quot;Slide 201 - &amp;quot;Magic Paintbrush Writing&amp;quot;&quot;/&gt;&lt;property id=&quot;20307&quot; value=&quot;450&quot;/&gt;&lt;/object&gt;&lt;object type=&quot;3&quot; unique_id=&quot;10378&quot;&gt;&lt;property id=&quot;20148&quot; value=&quot;5&quot;/&gt;&lt;property id=&quot;20300&quot; value=&quot;Slide 202 - &amp;quot;Magic Paintbrush: Writing&amp;quot;&quot;/&gt;&lt;property id=&quot;20307&quot; value=&quot;451&quot;/&gt;&lt;/object&gt;&lt;object type=&quot;3&quot; unique_id=&quot;10379&quot;&gt;&lt;property id=&quot;20148&quot; value=&quot;5&quot;/&gt;&lt;property id=&quot;20300&quot; value=&quot;Slide 203 - &amp;quot;“Fish see the worm not the hook”&amp;quot;&quot;/&gt;&lt;property id=&quot;20307&quot; value=&quot;452&quot;/&gt;&lt;/object&gt;&lt;object type=&quot;3&quot; unique_id=&quot;10380&quot;&gt;&lt;property id=&quot;20148&quot; value=&quot;5&quot;/&gt;&lt;property id=&quot;20300&quot; value=&quot;Slide 204 - &amp;quot;Wall of China Fact Finder&amp;quot;&quot;/&gt;&lt;property id=&quot;20307&quot; value=&quot;453&quot;/&gt;&lt;/object&gt;&lt;object type=&quot;3&quot; unique_id=&quot;10381&quot;&gt;&lt;property id=&quot;20148&quot; value=&quot;5&quot;/&gt;&lt;property id=&quot;20300&quot; value=&quot;Slide 205 - &amp;quot;Session 6&amp;quot;&quot;/&gt;&lt;property id=&quot;20307&quot; value=&quot;454&quot;/&gt;&lt;/object&gt;&lt;object type=&quot;3&quot; unique_id=&quot;10382&quot;&gt;&lt;property id=&quot;20148&quot; value=&quot;5&quot;/&gt;&lt;property id=&quot;20300&quot; value=&quot;Slide 206 - &amp;quot;Objectives&amp;quot;&quot;/&gt;&lt;property id=&quot;20307&quot; value=&quot;455&quot;/&gt;&lt;/object&gt;&lt;object type=&quot;3&quot; unique_id=&quot;10383&quot;&gt;&lt;property id=&quot;20148&quot; value=&quot;5&quot;/&gt;&lt;property id=&quot;20300&quot; value=&quot;Slide 207 - &amp;quot;A Student's Journey: &amp;#x0D;Reading&amp;quot;&quot;/&gt;&lt;property id=&quot;20307&quot; value=&quot;456&quot;/&gt;&lt;/object&gt;&lt;object type=&quot;3&quot; unique_id=&quot;10384&quot;&gt;&lt;property id=&quot;20148&quot; value=&quot;5&quot;/&gt;&lt;property id=&quot;20300&quot; value=&quot;Slide 208 - &amp;quot;A Student's Journey:&amp;#x0D;Writing&amp;quot;&quot;/&gt;&lt;property id=&quot;20307&quot; value=&quot;457&quot;/&gt;&lt;/object&gt;&lt;object type=&quot;3&quot; unique_id=&quot;10385&quot;&gt;&lt;property id=&quot;20148&quot; value=&quot;5&quot;/&gt;&lt;property id=&quot;20300&quot; value=&quot;Slide 209 - &amp;quot;How Did They Get There?&amp;quot;&quot;/&gt;&lt;property id=&quot;20307&quot; value=&quot;458&quot;/&gt;&lt;/object&gt;&lt;object type=&quot;3&quot; unique_id=&quot;10386&quot;&gt;&lt;property id=&quot;20148&quot; value=&quot;5&quot;/&gt;&lt;property id=&quot;20300&quot; value=&quot;Slide 210 - &amp;quot;Lesson Types&amp;quot;&quot;/&gt;&lt;property id=&quot;20307&quot; value=&quot;459&quot;/&gt;&lt;/object&gt;&lt;object type=&quot;3&quot; unique_id=&quot;10387&quot;&gt;&lt;property id=&quot;20148&quot; value=&quot;5&quot;/&gt;&lt;property id=&quot;20300&quot; value=&quot;Slide 211 - &amp;quot;Basic Code Lessons&amp;quot;&quot;/&gt;&lt;property id=&quot;20307&quot; value=&quot;460&quot;/&gt;&lt;/object&gt;&lt;object type=&quot;3&quot; unique_id=&quot;10388&quot;&gt;&lt;property id=&quot;20148&quot; value=&quot;5&quot;/&gt;&lt;property id=&quot;20300&quot; value=&quot;Slide 212 - &amp;quot;The Basic Code Lesson&amp;quot;&quot;/&gt;&lt;property id=&quot;20307&quot; value=&quot;461&quot;/&gt;&lt;/object&gt;&lt;object type=&quot;3&quot; unique_id=&quot;10389&quot;&gt;&lt;property id=&quot;20148&quot; value=&quot;5&quot;/&gt;&lt;property id=&quot;20300&quot; value=&quot;Slide 213 - &amp;quot;The Basic Code Lesson&amp;quot;&quot;/&gt;&lt;property id=&quot;20307&quot; value=&quot;462&quot;/&gt;&lt;/object&gt;&lt;object type=&quot;3&quot; unique_id=&quot;10390&quot;&gt;&lt;property id=&quot;20148&quot; value=&quot;5&quot;/&gt;&lt;property id=&quot;20300&quot; value=&quot;Slide 214 - &amp;quot;Not a Smorgasbord&amp;quot;&quot;/&gt;&lt;property id=&quot;20307&quot; value=&quot;463&quot;/&gt;&lt;/object&gt;&lt;object type=&quot;3&quot; unique_id=&quot;10391&quot;&gt;&lt;property id=&quot;20148&quot; value=&quot;5&quot;/&gt;&lt;property id=&quot;20300&quot; value=&quot;Slide 215 - &amp;quot;Critical Behaviors of &amp;#x0D;&amp;#x0A;Basic Code Lessons&amp;quot;&quot;/&gt;&lt;property id=&quot;20307&quot; value=&quot;464&quot;/&gt;&lt;/object&gt;&lt;object type=&quot;3&quot; unique_id=&quot;10392&quot;&gt;&lt;property id=&quot;20148&quot; value=&quot;5&quot;/&gt;&lt;property id=&quot;20300&quot; value=&quot;Slide 216 - &amp;quot;Critical Behaviors of &amp;#x0D;&amp;#x0A;Basic Code Lessons&amp;quot;&quot;/&gt;&lt;property id=&quot;20307&quot; value=&quot;465&quot;/&gt;&lt;/object&gt;&lt;object type=&quot;3&quot; unique_id=&quot;10393&quot;&gt;&lt;property id=&quot;20148&quot; value=&quot;5&quot;/&gt;&lt;property id=&quot;20300&quot; value=&quot;Slide 217 - &amp;quot;Basic Code Demonstration Lesson&amp;quot;&quot;/&gt;&lt;property id=&quot;20307&quot; value=&quot;466&quot;/&gt;&lt;/object&gt;&lt;object type=&quot;3&quot; unique_id=&quot;10394&quot;&gt;&lt;property id=&quot;20148&quot; value=&quot;5&quot;/&gt;&lt;property id=&quot;20300&quot; value=&quot;Slide 218 - &amp;quot;Sharing our Findings&amp;quot;&quot;/&gt;&lt;property id=&quot;20307&quot; value=&quot;467&quot;/&gt;&lt;/object&gt;&lt;object type=&quot;3&quot; unique_id=&quot;10395&quot;&gt;&lt;property id=&quot;20148&quot; value=&quot;5&quot;/&gt;&lt;property id=&quot;20300&quot; value=&quot;Slide 219 - &amp;quot;Warm Up&amp;quot;&quot;/&gt;&lt;property id=&quot;20307&quot; value=&quot;468&quot;/&gt;&lt;/object&gt;&lt;object type=&quot;3&quot; unique_id=&quot;10396&quot;&gt;&lt;property id=&quot;20148&quot; value=&quot;5&quot;/&gt;&lt;property id=&quot;20300&quot; value=&quot;Slide 220 - &amp;quot;Introducing the Sound&amp;quot;&quot;/&gt;&lt;property id=&quot;20307&quot; value=&quot;469&quot;/&gt;&lt;/object&gt;&lt;object type=&quot;3&quot; unique_id=&quot;10397&quot;&gt;&lt;property id=&quot;20148&quot; value=&quot;5&quot;/&gt;&lt;property id=&quot;20300&quot; value=&quot;Slide 221 - &amp;quot;Oral Language Exercises&amp;quot;&quot;/&gt;&lt;property id=&quot;20307&quot; value=&quot;470&quot;/&gt;&lt;/object&gt;&lt;object type=&quot;3&quot; unique_id=&quot;10398&quot;&gt;&lt;property id=&quot;20148&quot; value=&quot;5&quot;/&gt;&lt;property id=&quot;20300&quot; value=&quot;Slide 222 - &amp;quot;Introducing the Spelling&amp;quot;&quot;/&gt;&lt;property id=&quot;20307&quot; value=&quot;471&quot;/&gt;&lt;/object&gt;&lt;object type=&quot;3&quot; unique_id=&quot;10399&quot;&gt;&lt;property id=&quot;20148&quot; value=&quot;5&quot;/&gt;&lt;property id=&quot;20300&quot; value=&quot;Slide 223 - &amp;quot;Practice using Worksheet&amp;quot;&quot;/&gt;&lt;property id=&quot;20307&quot; value=&quot;472&quot;/&gt;&lt;/object&gt;&lt;object type=&quot;3&quot; unique_id=&quot;10400&quot;&gt;&lt;property id=&quot;20148&quot; value=&quot;5&quot;/&gt;&lt;property id=&quot;20300&quot; value=&quot;Slide 224 - &amp;quot;Advanced Code &amp;quot;&quot;/&gt;&lt;property id=&quot;20307&quot; value=&quot;473&quot;/&gt;&lt;/object&gt;&lt;object type=&quot;3&quot; unique_id=&quot;10401&quot;&gt;&lt;property id=&quot;20148&quot; value=&quot;5&quot;/&gt;&lt;property id=&quot;20300&quot; value=&quot;Slide 225 - &amp;quot;&amp;#x0D;&amp;#x0A;The Spelling Alternative Lessons &amp;#x0D;&amp;#x0A;&amp;quot;&quot;/&gt;&lt;property id=&quot;20307&quot; value=&quot;474&quot;/&gt;&lt;/object&gt;&lt;object type=&quot;3&quot; unique_id=&quot;10402&quot;&gt;&lt;property id=&quot;20148&quot; value=&quot;5&quot;/&gt;&lt;property id=&quot;20300&quot; value=&quot;Slide 226&quot;/&gt;&lt;property id=&quot;20307&quot; value=&quot;475&quot;/&gt;&lt;/object&gt;&lt;object type=&quot;3&quot; unique_id=&quot;10403&quot;&gt;&lt;property id=&quot;20148&quot; value=&quot;5&quot;/&gt;&lt;property id=&quot;20300&quot; value=&quot;Slide 227&quot;/&gt;&lt;property id=&quot;20307&quot; value=&quot;476&quot;/&gt;&lt;/object&gt;&lt;object type=&quot;3&quot; unique_id=&quot;10404&quot;&gt;&lt;property id=&quot;20148&quot; value=&quot;5&quot;/&gt;&lt;property id=&quot;20300&quot; value=&quot;Slide 228&quot;/&gt;&lt;property id=&quot;20307&quot; value=&quot;477&quot;/&gt;&lt;/object&gt;&lt;object type=&quot;3&quot; unique_id=&quot;10405&quot;&gt;&lt;property id=&quot;20148&quot; value=&quot;5&quot;/&gt;&lt;property id=&quot;20300&quot; value=&quot;Slide 229 - &amp;quot;The Spelling Alternative Lesson&amp;quot;&quot;/&gt;&lt;property id=&quot;20307&quot; value=&quot;478&quot;/&gt;&lt;/object&gt;&lt;object type=&quot;3&quot; unique_id=&quot;10406&quot;&gt;&lt;property id=&quot;20148&quot; value=&quot;5&quot;/&gt;&lt;property id=&quot;20300&quot; value=&quot;Slide 230 - &amp;quot;Learning the Critical Behaviors of Spelling Alternative Lessons&amp;quot;&quot;/&gt;&lt;property id=&quot;20307&quot; value=&quot;479&quot;/&gt;&lt;/object&gt;&lt;object type=&quot;3&quot; unique_id=&quot;10407&quot;&gt;&lt;property id=&quot;20148&quot; value=&quot;5&quot;/&gt;&lt;property id=&quot;20300&quot; value=&quot;Slide 231 - &amp;quot;Spelling Alternative &amp;#x0D;Demonstration Lesson&amp;quot;&quot;/&gt;&lt;property id=&quot;20307&quot; value=&quot;480&quot;/&gt;&lt;/object&gt;&lt;object type=&quot;3&quot; unique_id=&quot;10408&quot;&gt;&lt;property id=&quot;20148&quot; value=&quot;5&quot;/&gt;&lt;property id=&quot;20300&quot; value=&quot;Slide 232 - &amp;quot;Grade Level &amp;#x0D;&amp;#x0A;Spelling Alternative Lesson&amp;quot;&quot;/&gt;&lt;property id=&quot;20307&quot; value=&quot;481&quot;/&gt;&lt;/object&gt;&lt;object type=&quot;3&quot; unique_id=&quot;10409&quot;&gt;&lt;property id=&quot;20148&quot; value=&quot;5&quot;/&gt;&lt;property id=&quot;20300&quot; value=&quot;Slide 233 - &amp;quot;Sharing Findings in Triads&amp;quot;&quot;/&gt;&lt;property id=&quot;20307&quot; value=&quot;482&quot;/&gt;&lt;/object&gt;&lt;object type=&quot;3&quot; unique_id=&quot;10410&quot;&gt;&lt;property id=&quot;20148&quot; value=&quot;5&quot;/&gt;&lt;property id=&quot;20300&quot; value=&quot;Slide 234 - &amp;quot;Key Takeaways: Spelling Alternatives&amp;quot;&quot;/&gt;&lt;property id=&quot;20307&quot; value=&quot;483&quot;/&gt;&lt;/object&gt;&lt;object type=&quot;3&quot; unique_id=&quot;10411&quot;&gt;&lt;property id=&quot;20148&quot; value=&quot;5&quot;/&gt;&lt;property id=&quot;20300&quot; value=&quot;Slide 235 - &amp;quot;Many Different Lesson Types&amp;quot;&quot;/&gt;&lt;property id=&quot;20307&quot; value=&quot;484&quot;/&gt;&lt;/object&gt;&lt;object type=&quot;3&quot; unique_id=&quot;10412&quot;&gt;&lt;property id=&quot;20148&quot; value=&quot;5&quot;/&gt;&lt;property id=&quot;20300&quot; value=&quot;Slide 236 - &amp;quot;Reflection&amp;quot;&quot;/&gt;&lt;property id=&quot;20307&quot; value=&quot;485&quot;/&gt;&lt;/object&gt;&lt;object type=&quot;3&quot; unique_id=&quot;11248&quot;&gt;&lt;property id=&quot;20148&quot; value=&quot;5&quot;/&gt;&lt;property id=&quot;20300&quot; value=&quot;Slide 237 - &amp;quot;Session 7&amp;quot;&quot;/&gt;&lt;property id=&quot;20307&quot; value=&quot;486&quot;/&gt;&lt;/object&gt;&lt;object type=&quot;3&quot; unique_id=&quot;11249&quot;&gt;&lt;property id=&quot;20148&quot; value=&quot;5&quot;/&gt;&lt;property id=&quot;20300&quot; value=&quot;Slide 238 - &amp;quot;Objectives&amp;quot;&quot;/&gt;&lt;property id=&quot;20307&quot; value=&quot;487&quot;/&gt;&lt;/object&gt;&lt;object type=&quot;3&quot; unique_id=&quot;11250&quot;&gt;&lt;property id=&quot;20148&quot; value=&quot;5&quot;/&gt;&lt;property id=&quot;20300&quot; value=&quot;Slide 239 - &amp;quot;Preparing for Role Play&amp;quot;&quot;/&gt;&lt;property id=&quot;20307&quot; value=&quot;488&quot;/&gt;&lt;/object&gt;&lt;object type=&quot;3&quot; unique_id=&quot;11251&quot;&gt;&lt;property id=&quot;20148&quot; value=&quot;5&quot;/&gt;&lt;property id=&quot;20300&quot; value=&quot;Slide 240 - &amp;quot;Round 1&amp;quot;&quot;/&gt;&lt;property id=&quot;20307&quot; value=&quot;489&quot;/&gt;&lt;/object&gt;&lt;object type=&quot;3&quot; unique_id=&quot;11252&quot;&gt;&lt;property id=&quot;20148&quot; value=&quot;5&quot;/&gt;&lt;property id=&quot;20300&quot; value=&quot;Slide 241 - &amp;quot;Gather Your Thoughts&amp;quot;&quot;/&gt;&lt;property id=&quot;20307&quot; value=&quot;490&quot;/&gt;&lt;/object&gt;&lt;object type=&quot;3&quot; unique_id=&quot;11253&quot;&gt;&lt;property id=&quot;20148&quot; value=&quot;5&quot;/&gt;&lt;property id=&quot;20300&quot; value=&quot;Slide 242 - &amp;quot;Round 2&amp;quot;&quot;/&gt;&lt;property id=&quot;20307&quot; value=&quot;491&quot;/&gt;&lt;/object&gt;&lt;object type=&quot;3&quot; unique_id=&quot;11254&quot;&gt;&lt;property id=&quot;20148&quot; value=&quot;5&quot;/&gt;&lt;property id=&quot;20300&quot; value=&quot;Slide 243 - &amp;quot;Gather Your Thoughts&amp;quot;&quot;/&gt;&lt;property id=&quot;20307&quot; value=&quot;492&quot;/&gt;&lt;/object&gt;&lt;object type=&quot;3&quot; unique_id=&quot;11255&quot;&gt;&lt;property id=&quot;20148&quot; value=&quot;5&quot;/&gt;&lt;property id=&quot;20300&quot; value=&quot;Slide 244 - &amp;quot;Round 3&amp;quot;&quot;/&gt;&lt;property id=&quot;20307&quot; value=&quot;493&quot;/&gt;&lt;/object&gt;&lt;object type=&quot;3&quot; unique_id=&quot;11256&quot;&gt;&lt;property id=&quot;20148&quot; value=&quot;5&quot;/&gt;&lt;property id=&quot;20300&quot; value=&quot;Slide 245 - &amp;quot;Gather Your Thoughts&amp;quot;&quot;/&gt;&lt;property id=&quot;20307&quot; value=&quot;494&quot;/&gt;&lt;/object&gt;&lt;object type=&quot;3&quot; unique_id=&quot;11257&quot;&gt;&lt;property id=&quot;20148&quot; value=&quot;5&quot;/&gt;&lt;property id=&quot;20300&quot; value=&quot;Slide 246 - &amp;quot;Table Share&amp;quot;&quot;/&gt;&lt;property id=&quot;20307&quot; value=&quot;495&quot;/&gt;&lt;/object&gt;&lt;object type=&quot;3&quot; unique_id=&quot;11258&quot;&gt;&lt;property id=&quot;20148&quot; value=&quot;5&quot;/&gt;&lt;property id=&quot;20300&quot; value=&quot;Slide 247 - &amp;quot;Core Knowledge Language Arts&amp;quot;&quot;/&gt;&lt;property id=&quot;20307&quot; value=&quot;496&quot;/&gt;&lt;/object&gt;&lt;object type=&quot;3&quot; unique_id=&quot;11259&quot;&gt;&lt;property id=&quot;20148&quot; value=&quot;5&quot;/&gt;&lt;property id=&quot;20300&quot; value=&quot;Slide 248 - &amp;quot;The CKLA Instructional Path&amp;quot;&quot;/&gt;&lt;property id=&quot;20307&quot; value=&quot;497&quot;/&gt;&lt;/object&gt;&lt;object type=&quot;3&quot; unique_id=&quot;11260&quot;&gt;&lt;property id=&quot;20148&quot; value=&quot;5&quot;/&gt;&lt;property id=&quot;20300&quot; value=&quot;Slide 249 - &amp;quot;Sample Instructional Path&amp;quot;&quot;/&gt;&lt;property id=&quot;20307&quot; value=&quot;498&quot;/&gt;&lt;/object&gt;&lt;object type=&quot;3&quot; unique_id=&quot;11261&quot;&gt;&lt;property id=&quot;20148&quot; value=&quot;5&quot;/&gt;&lt;property id=&quot;20300&quot; value=&quot;Slide 250 - &amp;quot;Examining Evidence: &amp;#x0D;&amp;#x0A;Identifying Your Lens&amp;quot;&quot;/&gt;&lt;property id=&quot;20307&quot; value=&quot;499&quot;/&gt;&lt;/object&gt;&lt;object type=&quot;3&quot; unique_id=&quot;11262&quot;&gt;&lt;property id=&quot;20148&quot; value=&quot;5&quot;/&gt;&lt;property id=&quot;20300&quot; value=&quot;Slide 251 - &amp;quot;Examining Evidence:&amp;#x0D;&amp;#x0A;Your Task&amp;quot;&quot;/&gt;&lt;property id=&quot;20307&quot; value=&quot;500&quot;/&gt;&lt;/object&gt;&lt;object type=&quot;3&quot; unique_id=&quot;11263&quot;&gt;&lt;property id=&quot;20148&quot; value=&quot;5&quot;/&gt;&lt;property id=&quot;20300&quot; value=&quot;Slide 252 - &amp;quot;Examining Evidence:&amp;#x0D;&amp;#x0A;Table Sharing&amp;quot;&quot;/&gt;&lt;property id=&quot;20307&quot; value=&quot;501&quot;/&gt;&lt;/object&gt;&lt;object type=&quot;3&quot; unique_id=&quot;11264&quot;&gt;&lt;property id=&quot;20148&quot; value=&quot;5&quot;/&gt;&lt;property id=&quot;20300&quot; value=&quot;Slide 253 - &amp;quot;What Were Your Key Findings?&amp;quot;&quot;/&gt;&lt;property id=&quot;20307&quot; value=&quot;502&quot;/&gt;&lt;/object&gt;&lt;object type=&quot;3&quot; unique_id=&quot;11265&quot;&gt;&lt;property id=&quot;20148&quot; value=&quot;5&quot;/&gt;&lt;property id=&quot;20300&quot; value=&quot;Slide 254 - &amp;quot;Session 9&amp;quot;&quot;/&gt;&lt;property id=&quot;20307&quot; value=&quot;503&quot;/&gt;&lt;/object&gt;&lt;object type=&quot;3&quot; unique_id=&quot;11266&quot;&gt;&lt;property id=&quot;20148&quot; value=&quot;5&quot;/&gt;&lt;property id=&quot;20300&quot; value=&quot;Slide 255 - &amp;quot;Objectives&amp;quot;&quot;/&gt;&lt;property id=&quot;20307&quot; value=&quot;504&quot;/&gt;&lt;/object&gt;&lt;object type=&quot;3&quot; unique_id=&quot;11267&quot;&gt;&lt;property id=&quot;20148&quot; value=&quot;5&quot;/&gt;&lt;property id=&quot;20300&quot; value=&quot;Slide 256&quot;/&gt;&lt;property id=&quot;20307&quot; value=&quot;505&quot;/&gt;&lt;/object&gt;&lt;object type=&quot;3&quot; unique_id=&quot;11268&quot;&gt;&lt;property id=&quot;20148&quot; value=&quot;5&quot;/&gt;&lt;property id=&quot;20300&quot; value=&quot;Slide 257&quot;/&gt;&lt;property id=&quot;20307&quot; value=&quot;506&quot;/&gt;&lt;/object&gt;&lt;object type=&quot;3&quot; unique_id=&quot;11269&quot;&gt;&lt;property id=&quot;20148&quot; value=&quot;5&quot;/&gt;&lt;property id=&quot;20300&quot; value=&quot;Slide 258 - &amp;quot;Managing Initial Assessments &amp;#x0D;&amp;#x0A;First &amp;amp; Second Grade&amp;quot;&quot;/&gt;&lt;property id=&quot;20307&quot; value=&quot;507&quot;/&gt;&lt;/object&gt;&lt;object type=&quot;3&quot; unique_id=&quot;11270&quot;&gt;&lt;property id=&quot;20148&quot; value=&quot;5&quot;/&gt;&lt;property id=&quot;20300&quot; value=&quot;Slide 259&quot;/&gt;&lt;property id=&quot;20307&quot; value=&quot;508&quot;/&gt;&lt;/object&gt;&lt;object type=&quot;3&quot; unique_id=&quot;11271&quot;&gt;&lt;property id=&quot;20148&quot; value=&quot;5&quot;/&gt;&lt;property id=&quot;20300&quot; value=&quot;Slide 260 - &amp;quot;Letter Sound&amp;quot;&quot;/&gt;&lt;property id=&quot;20307&quot; value=&quot;509&quot;/&gt;&lt;/object&gt;&lt;object type=&quot;3&quot; unique_id=&quot;11272&quot;&gt;&lt;property id=&quot;20148&quot; value=&quot;5&quot;/&gt;&lt;property id=&quot;20300&quot; value=&quot;Slide 261 - &amp;quot;Letter Name&amp;quot;&quot;/&gt;&lt;property id=&quot;20307&quot; value=&quot;510&quot;/&gt;&lt;/object&gt;&lt;object type=&quot;3&quot; unique_id=&quot;11273&quot;&gt;&lt;property id=&quot;20148&quot; value=&quot;5&quot;/&gt;&lt;property id=&quot;20300&quot; value=&quot;Slide 262 - &amp;quot;Writing Strokes&amp;quot;&quot;/&gt;&lt;property id=&quot;20307&quot; value=&quot;511&quot;/&gt;&lt;/object&gt;&lt;object type=&quot;3&quot; unique_id=&quot;11274&quot;&gt;&lt;property id=&quot;20148&quot; value=&quot;5&quot;/&gt;&lt;property id=&quot;20300&quot; value=&quot;Slide 263 - &amp;quot;Writing Strokes&amp;quot;&quot;/&gt;&lt;property id=&quot;20307&quot; value=&quot;512&quot;/&gt;&lt;/object&gt;&lt;object type=&quot;3&quot; unique_id=&quot;11275&quot;&gt;&lt;property id=&quot;20148&quot; value=&quot;5&quot;/&gt;&lt;property id=&quot;20300&quot; value=&quot;Slide 264&quot;/&gt;&lt;property id=&quot;20307&quot; value=&quot;513&quot;/&gt;&lt;/object&gt;&lt;object type=&quot;3&quot; unique_id=&quot;11276&quot;&gt;&lt;property id=&quot;20148&quot; value=&quot;5&quot;/&gt;&lt;property id=&quot;20300&quot; value=&quot;Slide 265 - &amp;quot;Word Recognition Assessment&amp;quot;&quot;/&gt;&lt;property id=&quot;20307&quot; value=&quot;514&quot;/&gt;&lt;/object&gt;&lt;object type=&quot;3&quot; unique_id=&quot;11277&quot;&gt;&lt;property id=&quot;20148&quot; value=&quot;5&quot;/&gt;&lt;property id=&quot;20300&quot; value=&quot;Slide 266 - &amp;quot;Word Recognition Assessment&amp;quot;&quot;/&gt;&lt;property id=&quot;20307&quot; value=&quot;515&quot;/&gt;&lt;/object&gt;&lt;object type=&quot;3&quot; unique_id=&quot;11278&quot;&gt;&lt;property id=&quot;20148&quot; value=&quot;5&quot;/&gt;&lt;property id=&quot;20300&quot; value=&quot;Slide 267 - &amp;quot;Word Reading Assessment&amp;quot;&quot;/&gt;&lt;property id=&quot;20307&quot; value=&quot;516&quot;/&gt;&lt;/object&gt;&lt;object type=&quot;3&quot; unique_id=&quot;11279&quot;&gt;&lt;property id=&quot;20148&quot; value=&quot;5&quot;/&gt;&lt;property id=&quot;20300&quot; value=&quot;Slide 268&quot;/&gt;&lt;property id=&quot;20307&quot; value=&quot;517&quot;/&gt;&lt;/object&gt;&lt;object type=&quot;3&quot; unique_id=&quot;11280&quot;&gt;&lt;property id=&quot;20148&quot; value=&quot;5&quot;/&gt;&lt;property id=&quot;20300&quot; value=&quot;Slide 269 - &amp;quot;Story Comprehension&amp;#x0D;&amp;#x0A;Assessment&amp;quot;&quot;/&gt;&lt;property id=&quot;20307&quot; value=&quot;518&quot;/&gt;&lt;/object&gt;&lt;object type=&quot;3&quot; unique_id=&quot;11281&quot;&gt;&lt;property id=&quot;20148&quot; value=&quot;5&quot;/&gt;&lt;property id=&quot;20300&quot; value=&quot;Slide 270 - &amp;quot;Story Comprehension&amp;#x0D;&amp;#x0A;Assessment&amp;quot;&quot;/&gt;&lt;property id=&quot;20307&quot; value=&quot;519&quot;/&gt;&lt;/object&gt;&lt;object type=&quot;3&quot; unique_id=&quot;11282&quot;&gt;&lt;property id=&quot;20148&quot; value=&quot;5&quot;/&gt;&lt;property id=&quot;20300&quot; value=&quot;Slide 271 - &amp;quot;Story Comprehension&amp;#x0D;&amp;#x0A;Assessment&amp;quot;&quot;/&gt;&lt;property id=&quot;20307&quot; value=&quot;520&quot;/&gt;&lt;/object&gt;&lt;object type=&quot;3&quot; unique_id=&quot;11283&quot;&gt;&lt;property id=&quot;20148&quot; value=&quot;5&quot;/&gt;&lt;property id=&quot;20300&quot; value=&quot;Slide 272&quot;/&gt;&lt;property id=&quot;20307&quot; value=&quot;521&quot;/&gt;&lt;/object&gt;&lt;object type=&quot;3&quot; unique_id=&quot;11284&quot;&gt;&lt;property id=&quot;20148&quot; value=&quot;5&quot;/&gt;&lt;property id=&quot;20300&quot; value=&quot;Slide 273 - &amp;quot;Pseudoword Assessment&amp;#x0D;&amp;#x0A;&amp;quot;&quot;/&gt;&lt;property id=&quot;20307&quot; value=&quot;522&quot;/&gt;&lt;/object&gt;&lt;object type=&quot;3&quot; unique_id=&quot;11285&quot;&gt;&lt;property id=&quot;20148&quot; value=&quot;5&quot;/&gt;&lt;property id=&quot;20300&quot; value=&quot;Slide 274 - &amp;quot;Your Cases&amp;quot;&quot;/&gt;&lt;property id=&quot;20307&quot; value=&quot;523&quot;/&gt;&lt;/object&gt;&lt;object type=&quot;3&quot; unique_id=&quot;11286&quot;&gt;&lt;property id=&quot;20148&quot; value=&quot;5&quot;/&gt;&lt;property id=&quot;20300&quot; value=&quot;Slide 275 - &amp;quot;Session 10&amp;quot;&quot;/&gt;&lt;property id=&quot;20307&quot; value=&quot;524&quot;/&gt;&lt;/object&gt;&lt;object type=&quot;3&quot; unique_id=&quot;11287&quot;&gt;&lt;property id=&quot;20148&quot; value=&quot;5&quot;/&gt;&lt;property id=&quot;20300&quot; value=&quot;Slide 276 - &amp;quot;Objectives &amp;quot;&quot;/&gt;&lt;property id=&quot;20307&quot; value=&quot;525&quot;/&gt;&lt;/object&gt;&lt;object type=&quot;3&quot; unique_id=&quot;11288&quot;&gt;&lt;property id=&quot;20148&quot; value=&quot;5&quot;/&gt;&lt;property id=&quot;20300&quot; value=&quot;Slide 277 - &amp;quot;Your Case: A Three-Step Process&amp;quot;&quot;/&gt;&lt;property id=&quot;20307&quot; value=&quot;526&quot;/&gt;&lt;/object&gt;&lt;object type=&quot;3&quot; unique_id=&quot;11289&quot;&gt;&lt;property id=&quot;20148&quot; value=&quot;5&quot;/&gt;&lt;property id=&quot;20300&quot; value=&quot;Slide 278 - &amp;quot;Step 1: Your Data&amp;quot;&quot;/&gt;&lt;property id=&quot;20307&quot; value=&quot;527&quot;/&gt;&lt;/object&gt;&lt;object type=&quot;3&quot; unique_id=&quot;11290&quot;&gt;&lt;property id=&quot;20148&quot; value=&quot;5&quot;/&gt;&lt;property id=&quot;20300&quot; value=&quot;Slide 279 - &amp;quot;Your Data&amp;quot;&quot;/&gt;&lt;property id=&quot;20307&quot; value=&quot;528&quot;/&gt;&lt;/object&gt;&lt;object type=&quot;3&quot; unique_id=&quot;11291&quot;&gt;&lt;property id=&quot;20148&quot; value=&quot;5&quot;/&gt;&lt;property id=&quot;20300&quot; value=&quot;Slide 280 - &amp;quot;Individual Child Designations&amp;quot;&quot;/&gt;&lt;property id=&quot;20307&quot; value=&quot;529&quot;/&gt;&lt;/object&gt;&lt;object type=&quot;3&quot; unique_id=&quot;11292&quot;&gt;&lt;property id=&quot;20148&quot; value=&quot;5&quot;/&gt;&lt;property id=&quot;20300&quot; value=&quot;Slide 281 - &amp;quot;General Guidance&amp;quot;&quot;/&gt;&lt;property id=&quot;20307&quot; value=&quot;530&quot;/&gt;&lt;/object&gt;&lt;object type=&quot;3&quot; unique_id=&quot;11293&quot;&gt;&lt;property id=&quot;20148&quot; value=&quot;5&quot;/&gt;&lt;property id=&quot;20300&quot; value=&quot;Slide 282 - &amp;quot;Your Data&amp;quot;&quot;/&gt;&lt;property id=&quot;20307&quot; value=&quot;531&quot;/&gt;&lt;/object&gt;&lt;object type=&quot;3&quot; unique_id=&quot;11294&quot;&gt;&lt;property id=&quot;20148&quot; value=&quot;5&quot;/&gt;&lt;property id=&quot;20300&quot; value=&quot;Slide 283 - &amp;quot;Step 1: Review the Data&amp;quot;&quot;/&gt;&lt;property id=&quot;20307&quot; value=&quot;532&quot;/&gt;&lt;/object&gt;&lt;object type=&quot;3&quot; unique_id=&quot;11295&quot;&gt;&lt;property id=&quot;20148&quot; value=&quot;5&quot;/&gt;&lt;property id=&quot;20300&quot; value=&quot;Slide 284 - &amp;quot;Step 2: Evaluate the Options &amp;quot;&quot;/&gt;&lt;property id=&quot;20307&quot; value=&quot;533&quot;/&gt;&lt;/object&gt;&lt;object type=&quot;3&quot; unique_id=&quot;11296&quot;&gt;&lt;property id=&quot;20148&quot; value=&quot;5&quot;/&gt;&lt;property id=&quot;20300&quot; value=&quot;Slide 285 - &amp;quot;Step 2: Evaluate the Options&amp;quot;&quot;/&gt;&lt;property id=&quot;20307&quot; value=&quot;534&quot;/&gt;&lt;/object&gt;&lt;object type=&quot;3&quot; unique_id=&quot;11297&quot;&gt;&lt;property id=&quot;20148&quot; value=&quot;5&quot;/&gt;&lt;property id=&quot;20300&quot; value=&quot;Slide 286 - &amp;quot;Step 3: Make a Decision&amp;quot;&quot;/&gt;&lt;property id=&quot;20307&quot; value=&quot;535&quot;/&gt;&lt;/object&gt;&lt;object type=&quot;3&quot; unique_id=&quot;11298&quot;&gt;&lt;property id=&quot;20148&quot; value=&quot;5&quot;/&gt;&lt;property id=&quot;20300&quot; value=&quot;Slide 287 - &amp;quot;Debrief&amp;quot;&quot;/&gt;&lt;property id=&quot;20307&quot; value=&quot;536&quot;/&gt;&lt;/object&gt;&lt;object type=&quot;3&quot; unique_id=&quot;12193&quot;&gt;&lt;property id=&quot;20148&quot; value=&quot;5&quot;/&gt;&lt;property id=&quot;20300&quot; value=&quot;Slide 288 - &amp;quot;Session 11&amp;quot;&quot;/&gt;&lt;property id=&quot;20307&quot; value=&quot;537&quot;/&gt;&lt;/object&gt;&lt;object type=&quot;3&quot; unique_id=&quot;12194&quot;&gt;&lt;property id=&quot;20148&quot; value=&quot;5&quot;/&gt;&lt;property id=&quot;20300&quot; value=&quot;Slide 289 - &amp;quot;Kindergarten&amp;quot;&quot;/&gt;&lt;property id=&quot;20307&quot; value=&quot;538&quot;/&gt;&lt;/object&gt;&lt;object type=&quot;3&quot; unique_id=&quot;12195&quot;&gt;&lt;property id=&quot;20148&quot; value=&quot;5&quot;/&gt;&lt;property id=&quot;20300&quot; value=&quot;Slide 290 - &amp;quot;Kindergarten&amp;#x0D;&amp;#x0A; Assessment and Remediation Guide&amp;#x0D;&amp;#x0A; Unit 4: Push and Say&amp;quot;&quot;/&gt;&lt;property id=&quot;20307&quot; value=&quot;539&quot;/&gt;&lt;/object&gt;&lt;object type=&quot;3&quot; unique_id=&quot;12196&quot;&gt;&lt;property id=&quot;20148&quot; value=&quot;5&quot;/&gt;&lt;property id=&quot;20300&quot; value=&quot;Slide 291 - &amp;quot;Kindergarten&amp;#x0D;&amp;#x0A; Assessment and Remediation Guide&amp;#x0D;&amp;#x0A; Unit 4: Oh Nuts&amp;quot;&quot;/&gt;&lt;property id=&quot;20307&quot; value=&quot;540&quot;/&gt;&lt;/object&gt;&lt;object type=&quot;3&quot; unique_id=&quot;12197&quot;&gt;&lt;property id=&quot;20148&quot; value=&quot;5&quot;/&gt;&lt;property id=&quot;20300&quot; value=&quot;Slide 292 - &amp;quot;Kindergarten&amp;#x0D;&amp;#x0A; Assessment and Remediation Guide&amp;#x0D;&amp;#x0A; Unit 4: Bingo&amp;quot;&quot;/&gt;&lt;property id=&quot;20307&quot; value=&quot;541&quot;/&gt;&lt;/object&gt;&lt;object type=&quot;3&quot; unique_id=&quot;12198&quot;&gt;&lt;property id=&quot;20148&quot; value=&quot;5&quot;/&gt;&lt;property id=&quot;20300&quot; value=&quot;Slide 293 - &amp;quot;Kindergarten&amp;#x0D;&amp;#x0A; Assessment and Remediation Guide&amp;#x0D;&amp;#x0A; Unit 4: Race to the Top&amp;quot;&quot;/&gt;&lt;property id=&quot;20307&quot; value=&quot;542&quot;/&gt;&lt;/object&gt;&lt;object type=&quot;3&quot; unique_id=&quot;12199&quot;&gt;&lt;property id=&quot;20148&quot; value=&quot;5&quot;/&gt;&lt;property id=&quot;20300&quot; value=&quot;Slide 294 - &amp;quot;Kindergarten&amp;#x0D;&amp;#x0A; Assessment and Remediation Guide&amp;#x0D;&amp;#x0A; Unit 4: Tic Tac Toe&amp;quot;&quot;/&gt;&lt;property id=&quot;20307&quot; value=&quot;543&quot;/&gt;&lt;/object&gt;&lt;object type=&quot;3&quot; unique_id=&quot;12200&quot;&gt;&lt;property id=&quot;20148&quot; value=&quot;5&quot;/&gt;&lt;property id=&quot;20300&quot; value=&quot;Slide 295 - &amp;quot;Kindergarten&amp;#x0D;&amp;#x0A; Assessment and Remediation Guide&amp;#x0D;&amp;#x0A; Unit 6: Letter Name Game&amp;quot;&quot;/&gt;&lt;property id=&quot;20307&quot; value=&quot;544&quot;/&gt;&lt;/object&gt;&lt;object type=&quot;3&quot; unique_id=&quot;12201&quot;&gt;&lt;property id=&quot;20148&quot; value=&quot;5&quot;/&gt;&lt;property id=&quot;20300&quot; value=&quot;Slide 296 - &amp;quot;First Grade&amp;quot;&quot;/&gt;&lt;property id=&quot;20307&quot; value=&quot;545&quot;/&gt;&lt;/object&gt;&lt;object type=&quot;3&quot; unique_id=&quot;12202&quot;&gt;&lt;property id=&quot;20148&quot; value=&quot;5&quot;/&gt;&lt;property id=&quot;20300&quot; value=&quot;Slide 297 - &amp;quot;First Grade&amp;#x0D;&amp;#x0A; Assessment and Remediation Guide&amp;#x0D;&amp;#x0A; Unit 3: Wiggle Cards&amp;quot;&quot;/&gt;&lt;property id=&quot;20307&quot; value=&quot;546&quot;/&gt;&lt;/object&gt;&lt;object type=&quot;3&quot; unique_id=&quot;12203&quot;&gt;&lt;property id=&quot;20148&quot; value=&quot;5&quot;/&gt;&lt;property id=&quot;20300&quot; value=&quot;Slide 298 - &amp;quot;First Grade&amp;#x0D;&amp;#x0A; Assessment and Remediation Guide&amp;#x0D;&amp;#x0A; Unit 4: Spicy Sentences&amp;quot;&quot;/&gt;&lt;property id=&quot;20307&quot; value=&quot;547&quot;/&gt;&lt;/object&gt;&lt;object type=&quot;3&quot; unique_id=&quot;12204&quot;&gt;&lt;property id=&quot;20148&quot; value=&quot;5&quot;/&gt;&lt;property id=&quot;20300&quot; value=&quot;Slide 299 - &amp;quot;Second Grade&amp;quot;&quot;/&gt;&lt;property id=&quot;20307&quot; value=&quot;548&quot;/&gt;&lt;/object&gt;&lt;object type=&quot;3&quot; unique_id=&quot;12205&quot;&gt;&lt;property id=&quot;20148&quot; value=&quot;5&quot;/&gt;&lt;property id=&quot;20300&quot; value=&quot;Slide 300 - &amp;quot;Second Grade&amp;#x0D;&amp;#x0A; Assessment and Remediation Guide&amp;#x0D;&amp;#x0A; Word Block&amp;quot;&quot;/&gt;&lt;property id=&quot;20307&quot; value=&quot;549&quot;/&gt;&lt;/object&gt;&lt;object type=&quot;3&quot; unique_id=&quot;12206&quot;&gt;&lt;property id=&quot;20148&quot; value=&quot;5&quot;/&gt;&lt;property id=&quot;20300&quot; value=&quot;Slide 301 - &amp;quot;Office Hours&amp;quot;&quot;/&gt;&lt;property id=&quot;20307&quot; value=&quot;550&quot;/&gt;&lt;/object&gt;&lt;object type=&quot;3&quot; unique_id=&quot;12207&quot;&gt;&lt;property id=&quot;20148&quot; value=&quot;5&quot;/&gt;&lt;property id=&quot;20300&quot; value=&quot;Slide 71 - &amp;quot;What are Kings and Queens?&amp;quot;&quot;/&gt;&lt;property id=&quot;20307&quot; value=&quot;551&quot;/&gt;&lt;/object&gt;&lt;object type=&quot;3&quot; unique_id=&quot;12208&quot;&gt;&lt;property id=&quot;20148&quot; value=&quot;5&quot;/&gt;&lt;property id=&quot;20300&quot; value=&quot;Slide 72 - &amp;quot;Stories in a Domain&amp;amp;#x09;&amp;quot;&quot;/&gt;&lt;property id=&quot;20307&quot; value=&quot;552&quot;/&gt;&lt;/object&gt;&lt;object type=&quot;3&quot; unique_id=&quot;12209&quot;&gt;&lt;property id=&quot;20148&quot; value=&quot;5&quot;/&gt;&lt;property id=&quot;20300&quot; value=&quot;Slide 73 - &amp;quot;Building Webs of Words in Domains&amp;quot;&quot;/&gt;&lt;property id=&quot;20307&quot; value=&quot;553&quot;/&gt;&lt;/object&gt;&lt;object type=&quot;3&quot; unique_id=&quot;12210&quot;&gt;&lt;property id=&quot;20148&quot; value=&quot;5&quot;/&gt;&lt;property id=&quot;20300&quot; value=&quot;Slide 74 - &amp;quot;Paragraph 1&amp;quot;&quot;/&gt;&lt;property id=&quot;20307&quot; value=&quot;554&quot;/&gt;&lt;/object&gt;&lt;object type=&quot;3&quot; unique_id=&quot;12211&quot;&gt;&lt;property id=&quot;20148&quot; value=&quot;5&quot;/&gt;&lt;property id=&quot;20300&quot; value=&quot;Slide 75 - &amp;quot;Building Webs of Words in Domains&amp;quot;&quot;/&gt;&lt;property id=&quot;20307&quot; value=&quot;555&quot;/&gt;&lt;/object&gt;&lt;object type=&quot;3&quot; unique_id=&quot;12212&quot;&gt;&lt;property id=&quot;20148&quot; value=&quot;5&quot;/&gt;&lt;property id=&quot;20300&quot; value=&quot;Slide 76 - &amp;quot;Paragraph 2&amp;quot;&quot;/&gt;&lt;property id=&quot;20307&quot; value=&quot;556&quot;/&gt;&lt;/object&gt;&lt;object type=&quot;3&quot; unique_id=&quot;12213&quot;&gt;&lt;property id=&quot;20148&quot; value=&quot;5&quot;/&gt;&lt;property id=&quot;20300&quot; value=&quot;Slide 77 - &amp;quot;Building Webs of Words in Domains&amp;quot;&quot;/&gt;&lt;property id=&quot;20307&quot; value=&quot;557&quot;/&gt;&lt;/object&gt;&lt;object type=&quot;3&quot; unique_id=&quot;12214&quot;&gt;&lt;property id=&quot;20148&quot; value=&quot;5&quot;/&gt;&lt;property id=&quot;20300&quot; value=&quot;Slide 78 - &amp;quot;Paragraph 3&amp;quot;&quot;/&gt;&lt;property id=&quot;20307&quot; value=&quot;558&quot;/&gt;&lt;/object&gt;&lt;object type=&quot;3&quot; unique_id=&quot;12215&quot;&gt;&lt;property id=&quot;20148&quot; value=&quot;5&quot;/&gt;&lt;property id=&quot;20300&quot; value=&quot;Slide 79 - &amp;quot;Activity: Add to the Web&amp;quot;&quot;/&gt;&lt;property id=&quot;20307&quot; value=&quot;55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1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5932</TotalTime>
  <Words>4023</Words>
  <Application>Microsoft Office PowerPoint</Application>
  <PresentationFormat>On-screen Show (4:3)</PresentationFormat>
  <Paragraphs>731</Paragraphs>
  <Slides>75</Slides>
  <Notes>75</Notes>
  <HiddenSlides>1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75</vt:i4>
      </vt:variant>
    </vt:vector>
  </HeadingPairs>
  <TitlesOfParts>
    <vt:vector size="80" baseType="lpstr">
      <vt:lpstr>1_engage template 2 0</vt:lpstr>
      <vt:lpstr>2_engage template 2 0</vt:lpstr>
      <vt:lpstr>4_engage template 2 0</vt:lpstr>
      <vt:lpstr>5_engage template 2 0</vt:lpstr>
      <vt:lpstr>11_engage template 2 0</vt:lpstr>
      <vt:lpstr>Creative Commons Licensing</vt:lpstr>
      <vt:lpstr>Session 4</vt:lpstr>
      <vt:lpstr>Objectives</vt:lpstr>
      <vt:lpstr>Listening and Learning  Materials</vt:lpstr>
      <vt:lpstr>Tell It Again! Read Aloud Anthology</vt:lpstr>
      <vt:lpstr>PowerPoint Presentation</vt:lpstr>
      <vt:lpstr>Materials Scavenger Hunt</vt:lpstr>
      <vt:lpstr>Sharing our Findings:  The Alignment Chart</vt:lpstr>
      <vt:lpstr>Sharing our Findings: Domain Background Knowledge</vt:lpstr>
      <vt:lpstr>Sharing our Findings: Core Vocabulary</vt:lpstr>
      <vt:lpstr>Sharing our Findings: Day-by-Day Pacing Calendar</vt:lpstr>
      <vt:lpstr>Sharing our Findings:  Recommended Resources</vt:lpstr>
      <vt:lpstr>Sharing our Findings:  Parent Take Home Letters</vt:lpstr>
      <vt:lpstr>Sharing our Findings:  Domain Assessment</vt:lpstr>
      <vt:lpstr>Key Takeaways</vt:lpstr>
      <vt:lpstr>Team Debrief:  Preparing for Listening and Learning</vt:lpstr>
      <vt:lpstr>The Components of a Read-Aloud</vt:lpstr>
      <vt:lpstr>Taking a Closer Look at  Listening and Learning Lessons</vt:lpstr>
      <vt:lpstr>Lesson Overview</vt:lpstr>
      <vt:lpstr>Lesson Overview</vt:lpstr>
      <vt:lpstr>1. Introducing the Read-Aloud</vt:lpstr>
      <vt:lpstr>1. Introducing a Read-Aloud</vt:lpstr>
      <vt:lpstr>1. Introduction Activities</vt:lpstr>
      <vt:lpstr>2. Presenting the Read Aloud</vt:lpstr>
      <vt:lpstr>2. Presenting the Read-Aloud</vt:lpstr>
      <vt:lpstr>3. Discussing the Read-Aloud</vt:lpstr>
      <vt:lpstr>3a. Comprehension Questions</vt:lpstr>
      <vt:lpstr>3a. Comprehension Questions</vt:lpstr>
      <vt:lpstr>3b. Steps for Word Work</vt:lpstr>
      <vt:lpstr>3b. Word Work Exercises</vt:lpstr>
      <vt:lpstr>4. Extension Activities</vt:lpstr>
      <vt:lpstr>4. Extension Activities</vt:lpstr>
      <vt:lpstr>Listening and Learning in Action</vt:lpstr>
      <vt:lpstr>Framing the Activity</vt:lpstr>
      <vt:lpstr>Framing the Activity</vt:lpstr>
      <vt:lpstr>Introducing the Read-Aloud:  Tug-of-War</vt:lpstr>
      <vt:lpstr>Presenting the Read-Aloud:  Tug-of-War</vt:lpstr>
      <vt:lpstr>Discussing the Read-Aloud:  Tug-of-War</vt:lpstr>
      <vt:lpstr>Paired Verbal Summary</vt:lpstr>
      <vt:lpstr>Viewing Implementation  Through a Different Lens</vt:lpstr>
      <vt:lpstr>Step 1: Lesson Review</vt:lpstr>
      <vt:lpstr>Step 2: Watch and Annotate </vt:lpstr>
      <vt:lpstr>Step 3: Table Sharing</vt:lpstr>
      <vt:lpstr>Supporting All Learners</vt:lpstr>
      <vt:lpstr>Supporting All Learners</vt:lpstr>
      <vt:lpstr>Supportive Resources &amp; Tools</vt:lpstr>
      <vt:lpstr>Supportive Resource:  The Supplemental Guide</vt:lpstr>
      <vt:lpstr>Intended Users</vt:lpstr>
      <vt:lpstr>Contents</vt:lpstr>
      <vt:lpstr>Vocabulary Charts</vt:lpstr>
      <vt:lpstr>PowerPoint Presentation</vt:lpstr>
      <vt:lpstr>Modified Read-Alouds</vt:lpstr>
      <vt:lpstr>A Comparison: L&amp;L Anthology  &amp; the Supplemental Guide</vt:lpstr>
      <vt:lpstr>Activities</vt:lpstr>
      <vt:lpstr>PowerPoint Presentation</vt:lpstr>
      <vt:lpstr>Transition Supplemental Guide</vt:lpstr>
      <vt:lpstr>Transition Supplemental Guide</vt:lpstr>
      <vt:lpstr>Supportive Tool:  Listening and Learning Tool Kit</vt:lpstr>
      <vt:lpstr>Tool Kit</vt:lpstr>
      <vt:lpstr>Tool Kit Review</vt:lpstr>
      <vt:lpstr>Tool Kit Review: Debrief</vt:lpstr>
      <vt:lpstr>Mode of Participation:  Questions to Consider</vt:lpstr>
      <vt:lpstr>Evidence in Supplemental Guide: Modes of Participation</vt:lpstr>
      <vt:lpstr>Support to Verbal Expression: Questions to Consider</vt:lpstr>
      <vt:lpstr>Evidence in Supplemental Guide: Support to Verbal Expression</vt:lpstr>
      <vt:lpstr>Support to Attention:  Questions to Consider</vt:lpstr>
      <vt:lpstr>Evidence in Supplemental Guide: Support to Attention</vt:lpstr>
      <vt:lpstr>Evidence in Supplemental Guide: Support to Attention</vt:lpstr>
      <vt:lpstr>Timing and Specificity of Feedback: Questions to Consider</vt:lpstr>
      <vt:lpstr>Find Evidence: Timing and Specificity of Feedback</vt:lpstr>
      <vt:lpstr>Activity: Identifying Existing Support &amp; New Opportunities</vt:lpstr>
      <vt:lpstr>Activity: Identifying Existing Support &amp; New Opportunities</vt:lpstr>
      <vt:lpstr>Supporting All Students Carousel </vt:lpstr>
      <vt:lpstr>Supporting All Students Carousel </vt:lpstr>
      <vt:lpstr>Reflection:  Listening  and Learning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 Commons Licensing</dc:title>
  <dc:creator>Jamie Talbot</dc:creator>
  <cp:lastModifiedBy>Ron Gill</cp:lastModifiedBy>
  <cp:revision>553</cp:revision>
  <cp:lastPrinted>2014-07-05T19:45:34Z</cp:lastPrinted>
  <dcterms:created xsi:type="dcterms:W3CDTF">2014-06-23T15:58:28Z</dcterms:created>
  <dcterms:modified xsi:type="dcterms:W3CDTF">2014-10-30T19:36:01Z</dcterms:modified>
</cp:coreProperties>
</file>