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  <p:sldMasterId id="2147483675" r:id="rId2"/>
    <p:sldMasterId id="2147483698" r:id="rId3"/>
    <p:sldMasterId id="2147483739" r:id="rId4"/>
  </p:sldMasterIdLst>
  <p:notesMasterIdLst>
    <p:notesMasterId r:id="rId43"/>
  </p:notesMasterIdLst>
  <p:sldIdLst>
    <p:sldId id="740" r:id="rId5"/>
    <p:sldId id="739" r:id="rId6"/>
    <p:sldId id="309" r:id="rId7"/>
    <p:sldId id="737" r:id="rId8"/>
    <p:sldId id="738" r:id="rId9"/>
    <p:sldId id="310" r:id="rId10"/>
    <p:sldId id="311" r:id="rId11"/>
    <p:sldId id="313" r:id="rId12"/>
    <p:sldId id="312" r:id="rId13"/>
    <p:sldId id="698" r:id="rId14"/>
    <p:sldId id="314" r:id="rId15"/>
    <p:sldId id="628" r:id="rId16"/>
    <p:sldId id="315" r:id="rId17"/>
    <p:sldId id="316" r:id="rId18"/>
    <p:sldId id="317" r:id="rId19"/>
    <p:sldId id="318" r:id="rId20"/>
    <p:sldId id="741" r:id="rId21"/>
    <p:sldId id="320" r:id="rId22"/>
    <p:sldId id="319" r:id="rId23"/>
    <p:sldId id="321" r:id="rId24"/>
    <p:sldId id="322" r:id="rId25"/>
    <p:sldId id="323" r:id="rId26"/>
    <p:sldId id="324" r:id="rId27"/>
    <p:sldId id="325" r:id="rId28"/>
    <p:sldId id="326" r:id="rId29"/>
    <p:sldId id="551" r:id="rId30"/>
    <p:sldId id="552" r:id="rId31"/>
    <p:sldId id="553" r:id="rId32"/>
    <p:sldId id="554" r:id="rId33"/>
    <p:sldId id="555" r:id="rId34"/>
    <p:sldId id="556" r:id="rId35"/>
    <p:sldId id="557" r:id="rId36"/>
    <p:sldId id="558" r:id="rId37"/>
    <p:sldId id="329" r:id="rId38"/>
    <p:sldId id="559" r:id="rId39"/>
    <p:sldId id="330" r:id="rId40"/>
    <p:sldId id="331" r:id="rId41"/>
    <p:sldId id="630" r:id="rId42"/>
  </p:sldIdLst>
  <p:sldSz cx="9144000" cy="6858000" type="screen4x3"/>
  <p:notesSz cx="7077075" cy="9363075"/>
  <p:custDataLst>
    <p:tags r:id="rId4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2878"/>
    <a:srgbClr val="4AA942"/>
    <a:srgbClr val="7727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9595" autoAdjust="0"/>
    <p:restoredTop sz="85829" autoAdjust="0"/>
  </p:normalViewPr>
  <p:slideViewPr>
    <p:cSldViewPr>
      <p:cViewPr>
        <p:scale>
          <a:sx n="90" d="100"/>
          <a:sy n="90" d="100"/>
        </p:scale>
        <p:origin x="408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16536"/>
    </p:cViewPr>
  </p:sorterViewPr>
  <p:notesViewPr>
    <p:cSldViewPr>
      <p:cViewPr>
        <p:scale>
          <a:sx n="70" d="100"/>
          <a:sy n="70" d="100"/>
        </p:scale>
        <p:origin x="-4074" y="-498"/>
      </p:cViewPr>
      <p:guideLst>
        <p:guide orient="horz" pos="2949"/>
        <p:guide pos="222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60570F43-22C4-420F-B303-480DD5FB7269}" type="datetimeFigureOut">
              <a:rPr lang="en-US" smtClean="0"/>
              <a:pPr/>
              <a:t>8/1/2014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3043BC65-0B42-492E-BAAE-EBF10AECE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3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commons.org/licenses/by-nc-sa/3.0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commons.org/licenses/by-nc-sa/3.0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commons.org/licenses/by-nc-sa/3.0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commons.org/licenses/by-nc-sa/3.0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63209" indent="-293542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74168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43834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113501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83168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52836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522503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92169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Slide </a:t>
            </a:r>
            <a:fld id="{695D67A7-D7B0-44EC-8F4C-FE26E80012E3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2405" name="Footer Placeholder 1"/>
          <p:cNvSpPr>
            <a:spLocks noGrp="1"/>
          </p:cNvSpPr>
          <p:nvPr>
            <p:ph type="ftr" sz="quarter" idx="4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63209" indent="-293542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74168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43834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113501" indent="-234834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83168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52836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522503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92169" indent="-23483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dirty="0" smtClean="0">
                <a:solidFill>
                  <a:srgbClr val="A69372"/>
                </a:solidFill>
              </a:rPr>
              <a:t>© 2013 Core Knowledge Foundation. This work is licensed under a Creative Commons  Attribution-NonCommercial-ShareAlike 3.0 Unported License. www.creativecommons.org/licenses/by-nc-sa/3.0/</a:t>
            </a:r>
            <a:endParaRPr lang="en-US" dirty="0">
              <a:solidFill>
                <a:srgbClr val="A69372"/>
              </a:solidFill>
            </a:endParaRPr>
          </a:p>
        </p:txBody>
      </p:sp>
      <p:sp>
        <p:nvSpPr>
          <p:cNvPr id="10" name="Slide Image Placeholder 9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1" name="Notes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6360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6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79877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t>Slide </a:t>
            </a:r>
            <a:fld id="{830FD883-1D75-4711-9B29-F651CC2BC6D7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10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9330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6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79877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t>Slide </a:t>
            </a:r>
            <a:fld id="{830FD883-1D75-4711-9B29-F651CC2BC6D7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11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9330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341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26EE5A3F-5B5A-4C58-A54E-C742C8AF8647}" type="slidenum">
              <a:rPr lang="en-US" altLang="en-US" smtClean="0">
                <a:solidFill>
                  <a:prstClr val="black"/>
                </a:solidFill>
              </a:rPr>
              <a:pPr/>
              <a:t>13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80900" name="Footer Placeholder 1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www.creativecommons.org/licenses/by-nc-sa/3.0/</a:t>
            </a:r>
          </a:p>
        </p:txBody>
      </p:sp>
      <p:sp>
        <p:nvSpPr>
          <p:cNvPr id="80901" name="Slide Image Placeholder 6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609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5BA2D3BE-08D8-4EF7-9CDA-B1BB5E9B5C6A}" type="slidenum">
              <a:rPr lang="en-US" altLang="en-US" smtClean="0">
                <a:solidFill>
                  <a:prstClr val="black"/>
                </a:solidFill>
              </a:rPr>
              <a:pPr/>
              <a:t>14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81924" name="Footer Placeholder 1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www.creativecommons.org/licenses/by-nc-sa/3.0/</a:t>
            </a:r>
          </a:p>
        </p:txBody>
      </p:sp>
      <p:sp>
        <p:nvSpPr>
          <p:cNvPr id="81925" name="Slide Image Placeholder 6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7510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B91B54A5-AC68-44A7-B0B5-DA5D4E61ECBE}" type="slidenum">
              <a:rPr lang="en-US" altLang="en-US" smtClean="0">
                <a:solidFill>
                  <a:prstClr val="black"/>
                </a:solidFill>
              </a:rPr>
              <a:pPr/>
              <a:t>15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82948" name="Footer Placeholder 1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www.creativecommons.org/licenses/by-nc-sa/3.0/</a:t>
            </a:r>
          </a:p>
        </p:txBody>
      </p:sp>
      <p:sp>
        <p:nvSpPr>
          <p:cNvPr id="82949" name="Slide Image Placeholder 6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7277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4551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srgbClr val="A69372"/>
                </a:solidFill>
              </a:rPr>
              <a:t>©2012 Core Knowledge Foundation. This work is licensed under a Creative Commons Attribution-NonCommercial-ShareAlike 3.0 Unported License. </a:t>
            </a:r>
            <a:r>
              <a:rPr lang="en-US" altLang="en-US" smtClean="0">
                <a:solidFill>
                  <a:srgbClr val="A69372"/>
                </a:solidFill>
                <a:hlinkClick r:id="rId3"/>
              </a:rPr>
              <a:t>www.creativecommons.org/licenses/by-nc-sa/3.0/</a:t>
            </a:r>
            <a:endParaRPr lang="en-US" altLang="en-US" smtClean="0">
              <a:solidFill>
                <a:srgbClr val="A69372"/>
              </a:solidFill>
            </a:endParaRPr>
          </a:p>
        </p:txBody>
      </p:sp>
      <p:sp>
        <p:nvSpPr>
          <p:cNvPr id="8397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868831F5-2B7B-469F-8D58-4790D604A285}" type="slidenum">
              <a:rPr lang="en-US" altLang="en-US" smtClean="0">
                <a:solidFill>
                  <a:prstClr val="black"/>
                </a:solidFill>
              </a:rPr>
              <a:pPr/>
              <a:t>16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83973" name="Slide Image Placeholder 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174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43BC65-0B42-492E-BAAE-EBF10AECE8E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8409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948A54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</a:p>
        </p:txBody>
      </p:sp>
      <p:sp>
        <p:nvSpPr>
          <p:cNvPr id="86020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t>Slide </a:t>
            </a:r>
            <a:fld id="{FB3F8323-19FE-4619-A521-B35974A2A18C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18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86021" name="Slide Image Placeholder 8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4743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Footer Placeholder 5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4551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srgbClr val="A69372"/>
                </a:solidFill>
              </a:rPr>
              <a:t>©2012 Core Knowledge Foundation. This work is licensed under a Creative Commons  Attribution-NonCommercial-ShareAlike 3.0 Unported License. </a:t>
            </a:r>
            <a:r>
              <a:rPr lang="en-US" altLang="en-US" smtClean="0">
                <a:solidFill>
                  <a:srgbClr val="A69372"/>
                </a:solidFill>
                <a:hlinkClick r:id="rId3"/>
              </a:rPr>
              <a:t>www.creativecommons.org/licenses/by-nc-sa/3.0/</a:t>
            </a:r>
            <a:endParaRPr lang="en-US" altLang="en-US" smtClean="0">
              <a:solidFill>
                <a:srgbClr val="A69372"/>
              </a:solidFill>
            </a:endParaRPr>
          </a:p>
        </p:txBody>
      </p:sp>
      <p:sp>
        <p:nvSpPr>
          <p:cNvPr id="84996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9302B87F-7F66-4ADC-A924-65A873DBC833}" type="slidenum">
              <a:rPr lang="en-US" altLang="en-US" smtClean="0">
                <a:solidFill>
                  <a:prstClr val="black"/>
                </a:solidFill>
              </a:rPr>
              <a:pPr/>
              <a:t>19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84997" name="Slide Image Placeholder 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949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619"/>
              </a:spcBef>
            </a:pPr>
            <a:endParaRPr lang="en-US" altLang="en-US" i="1" dirty="0" smtClean="0">
              <a:ea typeface="ＭＳ Ｐゴシック" pitchFamily="34" charset="-128"/>
            </a:endParaRPr>
          </a:p>
        </p:txBody>
      </p:sp>
      <p:sp>
        <p:nvSpPr>
          <p:cNvPr id="68611" name="Footer Placeholder 4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948A54"/>
                </a:solidFill>
              </a:rPr>
              <a:t>©2012 Core Knowledge Foundation. This work is licensed under a Creative Commons  Attribution-NonCommercial-ShareAlike 3.0 Unported License.  www.creativecommons.org/licenses/by-nc-sa/3.0/</a:t>
            </a:r>
          </a:p>
        </p:txBody>
      </p:sp>
      <p:sp>
        <p:nvSpPr>
          <p:cNvPr id="68612" name="Slide Number Placeholder 5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t>Slide </a:t>
            </a:r>
            <a:fld id="{8070B7B3-CD63-4A93-9071-8F5FB49C4C55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2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68613" name="Slide Image Placeholder 8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</p:spTree>
    <p:extLst>
      <p:ext uri="{BB962C8B-B14F-4D97-AF65-F5344CB8AC3E}">
        <p14:creationId xmlns:p14="http://schemas.microsoft.com/office/powerpoint/2010/main" val="2395882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ea typeface="ＭＳ Ｐゴシック" pitchFamily="34" charset="-128"/>
            </a:endParaRPr>
          </a:p>
        </p:txBody>
      </p:sp>
      <p:sp>
        <p:nvSpPr>
          <p:cNvPr id="87044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87045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t>Slide </a:t>
            </a:r>
            <a:fld id="{714D1116-AD22-460B-A1BE-ABFAF12A4EA5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20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6043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F1DE2B88-23CC-4F49-BA6A-DA3EB5B59136}" type="slidenum">
              <a:rPr lang="en-US" altLang="en-US" smtClean="0">
                <a:solidFill>
                  <a:prstClr val="black"/>
                </a:solidFill>
              </a:rPr>
              <a:pPr/>
              <a:t>21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88068" name="Footer Placeholder 1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</a:rPr>
              <a:t>© 2012 Core Knowledge Foundation. This work is licensed under a Creative Commons  Attribution-NonCommercial-ShareAlike 3.0 Unported License. www.creativecommons.org/licenses/by-nc-sa/3.0/</a:t>
            </a:r>
          </a:p>
        </p:txBody>
      </p:sp>
      <p:sp>
        <p:nvSpPr>
          <p:cNvPr id="88069" name="Slide Image Placeholder 6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948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2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8909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t>Slide </a:t>
            </a:r>
            <a:fld id="{C7316D45-D83B-4D71-B74A-8FE5CFB39FAD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22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775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948A54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</a:p>
        </p:txBody>
      </p:sp>
      <p:sp>
        <p:nvSpPr>
          <p:cNvPr id="90116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t>Slide </a:t>
            </a:r>
            <a:fld id="{1B3CCC39-690F-49C5-9DF1-077FC19B93F2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23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90117" name="Slide Image Placeholder 8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6250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srgbClr val="A69372"/>
                </a:solidFill>
              </a:rPr>
              <a:t>©2012 Core Knowledge Foundation. This work is licensed under a Creative Commons  Attribution-NonCommercial-ShareAlike 3.0 Unported License. </a:t>
            </a:r>
            <a:r>
              <a:rPr lang="en-US" altLang="en-US" smtClean="0">
                <a:solidFill>
                  <a:srgbClr val="A69372"/>
                </a:solidFill>
                <a:hlinkClick r:id="rId3"/>
              </a:rPr>
              <a:t>www.creativecommons.org/licenses/by-nc-sa/3.0/</a:t>
            </a:r>
            <a:endParaRPr lang="en-US" altLang="en-US" smtClean="0">
              <a:solidFill>
                <a:srgbClr val="A69372"/>
              </a:solidFill>
            </a:endParaRPr>
          </a:p>
        </p:txBody>
      </p:sp>
      <p:sp>
        <p:nvSpPr>
          <p:cNvPr id="91140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00CE0E24-FFE1-4F1B-B0C9-115A4473B5CB}" type="slidenum">
              <a:rPr lang="en-US" altLang="en-US" smtClean="0">
                <a:solidFill>
                  <a:prstClr val="black"/>
                </a:solidFill>
              </a:rPr>
              <a:pPr/>
              <a:t>24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91141" name="Slide Image Placeholder 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679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561E377B-A53E-4D97-8A57-54BFE09A2053}" type="slidenum">
              <a:rPr lang="en-US" altLang="en-US" smtClean="0">
                <a:solidFill>
                  <a:prstClr val="black"/>
                </a:solidFill>
              </a:rPr>
              <a:pPr/>
              <a:t>25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92164" name="Footer Placeholder 1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</a:rPr>
              <a:t>© 2012 Core Knowledge Foundation. This work is licensed under a Creative Commons  Attribution-NonCommercial-ShareAlike 3.0 Unported License. www.creativecommons.org/licenses/by-nc-sa/3.0/</a:t>
            </a:r>
          </a:p>
        </p:txBody>
      </p:sp>
      <p:sp>
        <p:nvSpPr>
          <p:cNvPr id="92165" name="Slide Image Placeholder 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7468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</a:p>
        </p:txBody>
      </p:sp>
      <p:sp>
        <p:nvSpPr>
          <p:cNvPr id="93188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/>
              <a:t>Slide </a:t>
            </a:r>
            <a:fld id="{3C477C39-2FB3-4C78-95CB-D7B351581394}" type="slidenum">
              <a:rPr lang="en-US" altLang="en-US" smtClean="0"/>
              <a:pPr/>
              <a:t>26</a:t>
            </a:fld>
            <a:endParaRPr lang="en-US" altLang="en-US" smtClean="0"/>
          </a:p>
        </p:txBody>
      </p:sp>
      <p:sp>
        <p:nvSpPr>
          <p:cNvPr id="93189" name="Slide Image Placeholder 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700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9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EC8DABF5-24EF-4EBE-983E-25A63DBF3B27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538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</a:p>
        </p:txBody>
      </p:sp>
      <p:sp>
        <p:nvSpPr>
          <p:cNvPr id="94212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/>
              <a:t>Slide </a:t>
            </a:r>
            <a:fld id="{8A550E6F-7414-473A-99A7-174E3D297A11}" type="slidenum">
              <a:rPr lang="en-US" altLang="en-US" smtClean="0"/>
              <a:pPr/>
              <a:t>28</a:t>
            </a:fld>
            <a:endParaRPr lang="en-US" altLang="en-US" smtClean="0"/>
          </a:p>
        </p:txBody>
      </p:sp>
      <p:sp>
        <p:nvSpPr>
          <p:cNvPr id="94213" name="Slide Image Placeholder 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1477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9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EC8DABF5-24EF-4EBE-983E-25A63DBF3B27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77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B809C59D-0114-4508-916E-BFFA16244013}" type="slidenum">
              <a:rPr lang="en-US" altLang="en-US" smtClean="0">
                <a:solidFill>
                  <a:prstClr val="black"/>
                </a:solidFill>
              </a:rPr>
              <a:pPr/>
              <a:t>3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74756" name="Footer Placeholder 1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</a:rPr>
              <a:t>© 2012 Core Knowledge Foundation. This work is licensed under a Creative Commons  Attribution-NonCommercial-ShareAlike 3.0 Unported License. www.creativecommons.org/licenses/by-nc-sa/3.0/</a:t>
            </a:r>
          </a:p>
        </p:txBody>
      </p:sp>
      <p:sp>
        <p:nvSpPr>
          <p:cNvPr id="74757" name="Slide Image Placeholder 6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846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9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EC8DABF5-24EF-4EBE-983E-25A63DBF3B27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9340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9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EC8DABF5-24EF-4EBE-983E-25A63DBF3B27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147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9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EC8DABF5-24EF-4EBE-983E-25A63DBF3B27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1832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9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EC8DABF5-24EF-4EBE-983E-25A63DBF3B27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7180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</a:p>
        </p:txBody>
      </p:sp>
      <p:sp>
        <p:nvSpPr>
          <p:cNvPr id="95236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49E52E3E-B519-409C-A31C-C047A5BC8FEA}" type="slidenum">
              <a:rPr lang="en-US" altLang="en-US" smtClean="0">
                <a:solidFill>
                  <a:prstClr val="black"/>
                </a:solidFill>
              </a:rPr>
              <a:pPr/>
              <a:t>34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95237" name="Slide Image Placeholder 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0427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sz="9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EC8DABF5-24EF-4EBE-983E-25A63DBF3B27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1859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60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96261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t>Slide </a:t>
            </a:r>
            <a:fld id="{FA299627-C941-47D5-86DC-33826221AE89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36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8926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8BCBFB1B-70D2-4414-BEF4-F840B09A20E2}" type="slidenum">
              <a:rPr lang="en-US" altLang="en-US" smtClean="0">
                <a:solidFill>
                  <a:prstClr val="black"/>
                </a:solidFill>
              </a:rPr>
              <a:pPr/>
              <a:t>37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97284" name="Footer Placeholder 1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www.creativecommons.org/licenses/by-nc-sa/3.0/</a:t>
            </a:r>
          </a:p>
        </p:txBody>
      </p:sp>
      <p:sp>
        <p:nvSpPr>
          <p:cNvPr id="97285" name="Slide Image Placeholder 6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65299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B102DA-3B84-4721-8C6A-172B76F8C20C}" type="slidenum">
              <a:rPr lang="en-US" altLang="en-US" smtClean="0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62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altLang="en-US" smtClean="0">
                <a:solidFill>
                  <a:prstClr val="black"/>
                </a:solidFill>
              </a:rPr>
              <a:t>Slide </a:t>
            </a:r>
            <a:fld id="{841603F3-9E45-4933-A20C-9DA50E748AFE}" type="slidenum">
              <a:rPr lang="en-US" altLang="en-US" smtClean="0">
                <a:solidFill>
                  <a:prstClr val="black"/>
                </a:solidFill>
              </a:rPr>
              <a:pPr/>
              <a:t>4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72708" name="Footer Placeholder 1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©2013 Core Knowledge Foundation. This work is licensed under a Creative Commons  Attribution-NonCommercial-ShareAlike 3.0 Unported License.  </a:t>
            </a:r>
            <a:r>
              <a:rPr lang="en-US" altLang="en-US" smtClean="0">
                <a:solidFill>
                  <a:srgbClr val="A69372"/>
                </a:solidFill>
                <a:hlinkClick r:id="rId3"/>
              </a:rPr>
              <a:t>www.creativecommons.org/licenses/by-nc-sa/3.0/</a:t>
            </a:r>
            <a:endParaRPr lang="en-US" altLang="en-US" smtClean="0">
              <a:solidFill>
                <a:srgbClr val="A69372"/>
              </a:solidFill>
            </a:endParaRPr>
          </a:p>
        </p:txBody>
      </p:sp>
      <p:sp>
        <p:nvSpPr>
          <p:cNvPr id="72709" name="Slide Image Placeholder 6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11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73732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7373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t>Slide </a:t>
            </a:r>
            <a:fld id="{CDA25103-3881-4E51-9F04-E3DE05249ECB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5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786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948A54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</a:p>
        </p:txBody>
      </p:sp>
      <p:sp>
        <p:nvSpPr>
          <p:cNvPr id="75780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t>Slide </a:t>
            </a:r>
            <a:fld id="{87337B8B-5F2E-4015-8128-C9BE78E9D3A2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6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75781" name="Slide Image Placeholder 8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147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4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Core Knowledge® Foundation</a:t>
            </a:r>
          </a:p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All Rights Reserved.</a:t>
            </a:r>
          </a:p>
        </p:txBody>
      </p:sp>
      <p:sp>
        <p:nvSpPr>
          <p:cNvPr id="76805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93AF178B-0287-482F-9153-5FDD705B49DD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7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271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Core Knowledge® Foundation</a:t>
            </a:r>
          </a:p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All Rights Reserved.</a:t>
            </a:r>
          </a:p>
        </p:txBody>
      </p:sp>
      <p:sp>
        <p:nvSpPr>
          <p:cNvPr id="7885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AF74922-C26B-44A4-B5FA-97951D92ADFA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8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1112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8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srgbClr val="A69372"/>
                </a:solidFill>
              </a:rPr>
              <a:t>© 2012 Core Knowledge Foundation. This work is licensed under a Creative Commons  Attribution-NonCommercial-ShareAlike 3.0 Unported License. www.creativecommons.org/licenses/by-nc-sa/3.0 /</a:t>
            </a:r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77829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50868" indent="-288796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5181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7255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9327" indent="-231037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4139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3003473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5545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7619" indent="-2310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t>Slide </a:t>
            </a:r>
            <a:fld id="{6FAC46A1-8218-4D0A-ABCF-4265DE94C1A8}" type="slidenum">
              <a:rPr lang="en-US" altLang="en-US" smtClean="0">
                <a:solidFill>
                  <a:prstClr val="black"/>
                </a:solidFill>
                <a:latin typeface="Calibri" pitchFamily="34" charset="0"/>
              </a:rPr>
              <a:pPr eaLnBrk="1" hangingPunct="1"/>
              <a:t>9</a:t>
            </a:fld>
            <a:endParaRPr lang="en-US" altLang="en-US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75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650" y="457200"/>
            <a:ext cx="1011699" cy="76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86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CB493-C3DD-4704-A7D7-8190A24DDADE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533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A0631-19FF-4D01-A2A9-6053B12C2434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669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20000" y="6477000"/>
            <a:ext cx="15240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CA2B5-AC20-4C47-AECF-098EBBFE85AA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678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0F97E-1154-4462-BA42-F38C3B877D16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632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5D98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553200"/>
            <a:ext cx="9144000" cy="3048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www.coreknowledge.org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ABDC5-7142-4242-89BB-AB08B8F2E658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168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457200"/>
            <a:ext cx="1011238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390160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270D47-1600-4476-8B1D-4C464AE35CAF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424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EED4B5-4C4E-491F-A9C8-571BA07C8FE2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232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3BEC37-56D8-465F-8F35-7FF8F1F3BAE4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5386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8DB612-FC62-4E50-BFC7-58999444A1C5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095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044A0-1873-43CA-BEFE-6A8A4D3889CC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37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457200"/>
            <a:ext cx="1011238" cy="76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9482679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52A21-DA16-4A72-82EE-C9164E14B903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674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6E358-5BBE-4EE1-946C-3347AE90F65E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4700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192F32-8D4D-4F9D-ADE4-323AD88C8925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722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B3C10-05E3-4EE8-BA22-661473373063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572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CB493-C3DD-4704-A7D7-8190A24DDADE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911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7620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8BC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A0631-19FF-4D01-A2A9-6053B12C2434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05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20000" y="6477000"/>
            <a:ext cx="15240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CA2B5-AC20-4C47-AECF-098EBBFE85AA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63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43800" y="6477000"/>
            <a:ext cx="16002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0F97E-1154-4462-BA42-F38C3B877D16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16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5D98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553200"/>
            <a:ext cx="9144000" cy="3048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www.coreknowledge.org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ABDC5-7142-4242-89BB-AB08B8F2E658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950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4525"/>
            <a:ext cx="91440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772400" cy="14700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2192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78BCFF"/>
                </a:solidFill>
                <a:latin typeface="+mn-lt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 dirty="0" smtClean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650" y="457200"/>
            <a:ext cx="1011699" cy="76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11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153400" y="6477000"/>
            <a:ext cx="990600" cy="3048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044A0-1873-43CA-BEFE-6A8A4D3889CC}" type="slidenum">
              <a:rPr lang="en-US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903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hyperlink" Target="http://www.creativecommons.org/licenses/by-nc-sa/3.0/" TargetMode="Externa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2.xml"/><Relationship Id="rId10" Type="http://schemas.openxmlformats.org/officeDocument/2006/relationships/hyperlink" Target="http://www.creativecommons.org/licenses/by-nc-sa/3.0/" TargetMode="Externa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8.xml"/><Relationship Id="rId9" Type="http://schemas.openxmlformats.org/officeDocument/2006/relationships/hyperlink" Target="http://www.creativecommons.org/licenses/by-nc-sa/3.0/" TargetMode="Externa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3.xml"/><Relationship Id="rId9" Type="http://schemas.openxmlformats.org/officeDocument/2006/relationships/hyperlink" Target="http://www.creativecommons.org/licenses/by-nc-sa/3.0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95BA57-3F9A-4EEE-A64D-6BBD78F8D45F}" type="slidenum">
              <a:rPr lang="en-US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95600" y="6412468"/>
            <a:ext cx="533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FFFFFF"/>
                </a:solidFill>
              </a:rPr>
              <a:t>© 2014 Core Knowledge Foundation. This work is licensed under a Creative Commons  Attribution-</a:t>
            </a:r>
            <a:r>
              <a:rPr lang="en-US" sz="900" dirty="0" err="1">
                <a:solidFill>
                  <a:srgbClr val="FFFFFF"/>
                </a:solidFill>
              </a:rPr>
              <a:t>NonCommercial</a:t>
            </a:r>
            <a:r>
              <a:rPr lang="en-US" sz="900" dirty="0">
                <a:solidFill>
                  <a:srgbClr val="FFFFFF"/>
                </a:solidFill>
              </a:rPr>
              <a:t>-</a:t>
            </a:r>
            <a:r>
              <a:rPr lang="en-US" sz="900" dirty="0" err="1">
                <a:solidFill>
                  <a:srgbClr val="FFFFFF"/>
                </a:solidFill>
              </a:rPr>
              <a:t>ShareAlike</a:t>
            </a:r>
            <a:r>
              <a:rPr lang="en-US" sz="900" dirty="0">
                <a:solidFill>
                  <a:srgbClr val="FFFFFF"/>
                </a:solidFill>
              </a:rPr>
              <a:t> 3.0 </a:t>
            </a:r>
            <a:r>
              <a:rPr lang="en-US" sz="900" dirty="0" err="1">
                <a:solidFill>
                  <a:srgbClr val="FFFFFF"/>
                </a:solidFill>
              </a:rPr>
              <a:t>Unported</a:t>
            </a:r>
            <a:r>
              <a:rPr lang="en-US" sz="900" dirty="0">
                <a:solidFill>
                  <a:srgbClr val="FFFFFF"/>
                </a:solidFill>
              </a:rPr>
              <a:t> License.  </a:t>
            </a:r>
            <a:r>
              <a:rPr lang="en-US" sz="900" dirty="0">
                <a:solidFill>
                  <a:srgbClr val="FFFFFF"/>
                </a:solidFill>
                <a:hlinkClick r:id="rId11"/>
              </a:rPr>
              <a:t>www.creativecommons.org/licenses/by-nc-sa/3.0/</a:t>
            </a:r>
            <a:endParaRPr lang="en-US" sz="900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412992"/>
            <a:ext cx="484688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20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95BA57-3F9A-4EEE-A64D-6BBD78F8D45F}" type="slidenum">
              <a:rPr lang="en-US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95600" y="6412468"/>
            <a:ext cx="533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srgbClr val="FFFFFF"/>
                </a:solidFill>
              </a:rPr>
              <a:t>© 2014 Core Knowledge Foundation. This work is licensed under a Creative Commons  Attribution-</a:t>
            </a:r>
            <a:r>
              <a:rPr lang="en-US" sz="900" dirty="0" err="1">
                <a:solidFill>
                  <a:srgbClr val="FFFFFF"/>
                </a:solidFill>
              </a:rPr>
              <a:t>NonCommercial</a:t>
            </a:r>
            <a:r>
              <a:rPr lang="en-US" sz="900" dirty="0">
                <a:solidFill>
                  <a:srgbClr val="FFFFFF"/>
                </a:solidFill>
              </a:rPr>
              <a:t>-</a:t>
            </a:r>
            <a:r>
              <a:rPr lang="en-US" sz="900" dirty="0" err="1">
                <a:solidFill>
                  <a:srgbClr val="FFFFFF"/>
                </a:solidFill>
              </a:rPr>
              <a:t>ShareAlike</a:t>
            </a:r>
            <a:r>
              <a:rPr lang="en-US" sz="900" dirty="0">
                <a:solidFill>
                  <a:srgbClr val="FFFFFF"/>
                </a:solidFill>
              </a:rPr>
              <a:t> 3.0 </a:t>
            </a:r>
            <a:r>
              <a:rPr lang="en-US" sz="900" dirty="0" err="1">
                <a:solidFill>
                  <a:srgbClr val="FFFFFF"/>
                </a:solidFill>
              </a:rPr>
              <a:t>Unported</a:t>
            </a:r>
            <a:r>
              <a:rPr lang="en-US" sz="900" dirty="0">
                <a:solidFill>
                  <a:srgbClr val="FFFFFF"/>
                </a:solidFill>
              </a:rPr>
              <a:t> License.  </a:t>
            </a:r>
            <a:r>
              <a:rPr lang="en-US" sz="900" dirty="0">
                <a:solidFill>
                  <a:srgbClr val="FFFFFF"/>
                </a:solidFill>
                <a:hlinkClick r:id="rId10"/>
              </a:rPr>
              <a:t>www.creativecommons.org/licenses/by-nc-sa/3.0/</a:t>
            </a:r>
            <a:endParaRPr lang="en-US" sz="900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412992"/>
            <a:ext cx="484688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2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bg1"/>
                </a:solidFill>
                <a:latin typeface="+mj-lt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DE887C71-338E-47B1-95C3-6C5569419767}" type="slidenum">
              <a:rPr lang="en-US" alt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1"/>
          <p:cNvSpPr>
            <a:spLocks noChangeArrowheads="1"/>
          </p:cNvSpPr>
          <p:nvPr/>
        </p:nvSpPr>
        <p:spPr bwMode="auto">
          <a:xfrm>
            <a:off x="3001963" y="6411913"/>
            <a:ext cx="533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900">
                <a:solidFill>
                  <a:srgbClr val="FFFFFF"/>
                </a:solidFill>
              </a:rPr>
              <a:t>© 2014 Core Knowledge Foundation. This work is licensed under a Creative Commons  Attribution-NonCommercial-ShareAlike 3.0 Unported License.  </a:t>
            </a:r>
            <a:r>
              <a:rPr lang="en-US" altLang="en-US" sz="900">
                <a:solidFill>
                  <a:srgbClr val="FFFFFF"/>
                </a:solidFill>
                <a:hlinkClick r:id="rId9"/>
              </a:rPr>
              <a:t>www.creativecommons.org/licenses/by-nc-sa/3.0/</a:t>
            </a:r>
            <a:endParaRPr lang="en-US" altLang="en-US" sz="900">
              <a:solidFill>
                <a:srgbClr val="FFFFFF"/>
              </a:solidFill>
            </a:endParaRPr>
          </a:p>
        </p:txBody>
      </p:sp>
      <p:pic>
        <p:nvPicPr>
          <p:cNvPr id="2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413500"/>
            <a:ext cx="4841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3530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fontAlgn="base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77000"/>
            <a:ext cx="213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latin typeface="+mj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65F294-D01D-4792-972D-709345206460}" type="slidenum">
              <a:rPr lang="en-US" alt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30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1"/>
          <p:cNvSpPr>
            <a:spLocks noChangeArrowheads="1"/>
          </p:cNvSpPr>
          <p:nvPr/>
        </p:nvSpPr>
        <p:spPr bwMode="auto">
          <a:xfrm>
            <a:off x="3001963" y="6411913"/>
            <a:ext cx="533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900">
                <a:solidFill>
                  <a:srgbClr val="FFFFFF"/>
                </a:solidFill>
              </a:rPr>
              <a:t>© 2014 Core Knowledge Foundation. This work is licensed under a Creative Commons  Attribution-NonCommercial-ShareAlike 3.0 Unported License.  </a:t>
            </a:r>
            <a:r>
              <a:rPr lang="en-US" altLang="en-US" sz="900">
                <a:solidFill>
                  <a:srgbClr val="FFFFFF"/>
                </a:solidFill>
                <a:hlinkClick r:id="rId9"/>
              </a:rPr>
              <a:t>www.creativecommons.org/licenses/by-nc-sa/3.0/</a:t>
            </a:r>
            <a:endParaRPr lang="en-US" altLang="en-US" sz="900">
              <a:solidFill>
                <a:srgbClr val="FFFFFF"/>
              </a:solidFill>
            </a:endParaRPr>
          </a:p>
        </p:txBody>
      </p:sp>
      <p:pic>
        <p:nvPicPr>
          <p:cNvPr id="2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413500"/>
            <a:ext cx="4841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686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bg1"/>
          </a:solidFill>
          <a:latin typeface="Arial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54F48"/>
          </a:solidFill>
          <a:latin typeface="CartoGothic Std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57250" indent="-400050" algn="l" rtl="0" eaLnBrk="0" fontAlgn="base" hangingPunct="0">
        <a:spcBef>
          <a:spcPct val="20000"/>
        </a:spcBef>
        <a:spcAft>
          <a:spcPct val="0"/>
        </a:spcAft>
        <a:buSzPct val="50000"/>
        <a:buFont typeface="Wingdings" pitchFamily="2" charset="2"/>
        <a:buChar char="¦"/>
        <a:defRPr sz="2400" b="1">
          <a:solidFill>
            <a:srgbClr val="606060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20015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3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popplet.com/app/index.php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popplet.com/app/index.php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popplet.com/app/index.php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popplet.com/app/index.php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popplet.com/app/index.php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Creative Commons Licensing</a:t>
            </a:r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457200" y="1231900"/>
            <a:ext cx="82296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sz="1600" dirty="0" smtClean="0"/>
              <a:t>You are free:</a:t>
            </a:r>
          </a:p>
          <a:p>
            <a:pPr marL="0" indent="0"/>
            <a:r>
              <a:rPr lang="en-US" sz="1600" dirty="0" smtClean="0"/>
              <a:t>to Share — to copy, distribute and transmit the work </a:t>
            </a:r>
          </a:p>
          <a:p>
            <a:pPr marL="0" indent="0"/>
            <a:r>
              <a:rPr lang="en-US" sz="1600" dirty="0" smtClean="0"/>
              <a:t>to Remix — to adapt the work </a:t>
            </a:r>
          </a:p>
          <a:p>
            <a:pPr marL="0" indent="0">
              <a:buFontTx/>
              <a:buNone/>
            </a:pPr>
            <a:r>
              <a:rPr lang="en-US" sz="1600" dirty="0" smtClean="0"/>
              <a:t>Under the following conditions:</a:t>
            </a:r>
          </a:p>
          <a:p>
            <a:pPr marL="0" indent="0"/>
            <a:r>
              <a:rPr lang="en-US" sz="1600" dirty="0" smtClean="0"/>
              <a:t>Attribution — You must attribute the work in the following manner:</a:t>
            </a:r>
          </a:p>
          <a:p>
            <a:pPr lvl="1"/>
            <a:r>
              <a:rPr lang="en-US" sz="1200" dirty="0" smtClean="0"/>
              <a:t>This work is based on an original work of the Core Knowledge® Foundation made available through licensing under a Creative Commons  Attribution-NonCommercial-ShareAlike 3.0 Unported License.  This does not in any way imply that the Core Knowledge Foundation endorses this work.</a:t>
            </a:r>
          </a:p>
          <a:p>
            <a:pPr marL="0" indent="0"/>
            <a:r>
              <a:rPr lang="en-US" sz="1600" dirty="0" smtClean="0"/>
              <a:t>Noncommercial — You may not use this work for commercial purposes.</a:t>
            </a:r>
          </a:p>
          <a:p>
            <a:pPr marL="0" indent="0"/>
            <a:r>
              <a:rPr lang="en-US" sz="1600" dirty="0" smtClean="0"/>
              <a:t>Share Alike — If you alter, transform, or build upon this work, you may distribute the resulting work only under the same or similar license to this one. </a:t>
            </a:r>
          </a:p>
          <a:p>
            <a:pPr marL="0" indent="0">
              <a:buFontTx/>
              <a:buNone/>
            </a:pPr>
            <a:r>
              <a:rPr lang="en-US" sz="1600" dirty="0" smtClean="0"/>
              <a:t>With the understanding that: </a:t>
            </a:r>
          </a:p>
          <a:p>
            <a:pPr marL="0" indent="0"/>
            <a:r>
              <a:rPr lang="en-US" sz="1600" dirty="0" smtClean="0"/>
              <a:t>For any reuse or distribution, you must make clear to others the license terms of this work. The best way to do this is with a link to this web page: </a:t>
            </a:r>
            <a:r>
              <a:rPr lang="en-US" sz="1600" dirty="0" smtClean="0">
                <a:hlinkClick r:id="rId3"/>
              </a:rPr>
              <a:t>http://creativecommons.org/licenses/by-nc-sa/3.0/</a:t>
            </a:r>
            <a:r>
              <a:rPr lang="en-US" sz="1600" dirty="0" smtClean="0"/>
              <a:t>  </a:t>
            </a:r>
          </a:p>
          <a:p>
            <a:pPr marL="0" indent="0"/>
            <a:endParaRPr lang="en-US" sz="2000" dirty="0" smtClean="0"/>
          </a:p>
        </p:txBody>
      </p:sp>
      <p:sp>
        <p:nvSpPr>
          <p:cNvPr id="48133" name="Rectangle 8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EE48750-DE90-43DC-BCBD-D5C3986B2EA9}" type="slidenum">
              <a:rPr lang="en-US" smtClean="0">
                <a:solidFill>
                  <a:srgbClr val="FFFFFF"/>
                </a:solidFill>
                <a:latin typeface="CartoGothic Std" pitchFamily="34" charset="0"/>
              </a:rPr>
              <a:pPr eaLnBrk="1" hangingPunct="1"/>
              <a:t>1</a:t>
            </a:fld>
            <a:endParaRPr lang="en-US" dirty="0" smtClean="0">
              <a:solidFill>
                <a:srgbClr val="FFFFFF"/>
              </a:solidFill>
              <a:latin typeface="CartoGothic Std" pitchFamily="34" charset="0"/>
            </a:endParaRPr>
          </a:p>
        </p:txBody>
      </p:sp>
      <p:pic>
        <p:nvPicPr>
          <p:cNvPr id="48132" name="Picture 4" descr="by-nc-s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1704975"/>
            <a:ext cx="12271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501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9"/>
          <p:cNvSpPr txBox="1">
            <a:spLocks noChangeArrowheads="1"/>
          </p:cNvSpPr>
          <p:nvPr/>
        </p:nvSpPr>
        <p:spPr bwMode="auto">
          <a:xfrm>
            <a:off x="1828800" y="4980480"/>
            <a:ext cx="25086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142878"/>
                </a:solidFill>
              </a:rPr>
              <a:t>Appendix </a:t>
            </a:r>
            <a:r>
              <a:rPr lang="en-US" altLang="en-US" b="1" dirty="0" smtClean="0">
                <a:solidFill>
                  <a:srgbClr val="142878"/>
                </a:solidFill>
              </a:rPr>
              <a:t>A, Page </a:t>
            </a:r>
            <a:r>
              <a:rPr lang="en-US" altLang="en-US" b="1" dirty="0">
                <a:solidFill>
                  <a:srgbClr val="142878"/>
                </a:solidFill>
              </a:rPr>
              <a:t>6</a:t>
            </a:r>
          </a:p>
        </p:txBody>
      </p:sp>
      <p:sp>
        <p:nvSpPr>
          <p:cNvPr id="20484" name="Title 1"/>
          <p:cNvSpPr>
            <a:spLocks noGrp="1"/>
          </p:cNvSpPr>
          <p:nvPr>
            <p:ph type="title"/>
          </p:nvPr>
        </p:nvSpPr>
        <p:spPr>
          <a:xfrm>
            <a:off x="3556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Where is the Text Complexity in the Skills Strand?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0700000">
            <a:off x="668338" y="2006600"/>
            <a:ext cx="2332037" cy="3016250"/>
          </a:xfr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048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DCD6B3B2-6A8A-4129-9AE5-FE63A173E8A8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10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14400" y="5322888"/>
            <a:ext cx="3790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142878"/>
              </a:buClr>
              <a:buFont typeface="CartoGothic Std" charset="0"/>
              <a:buAutoNum type="arabicPeriod"/>
            </a:pPr>
            <a:r>
              <a:rPr lang="en-US" altLang="en-US" sz="2400" dirty="0">
                <a:solidFill>
                  <a:srgbClr val="005D98"/>
                </a:solidFill>
              </a:rPr>
              <a:t>Language Demands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142878"/>
              </a:buClr>
              <a:buFont typeface="CartoGothic Std" charset="0"/>
              <a:buAutoNum type="arabicPeriod"/>
            </a:pPr>
            <a:r>
              <a:rPr lang="en-US" altLang="en-US" sz="2400" dirty="0">
                <a:solidFill>
                  <a:srgbClr val="005D98"/>
                </a:solidFill>
              </a:rPr>
              <a:t>Knowledge Demands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86200" y="1755100"/>
            <a:ext cx="5105400" cy="405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CCLS build </a:t>
            </a:r>
            <a:r>
              <a:rPr lang="en-US" altLang="en-US" sz="2400" dirty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a staircase of </a:t>
            </a: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text complexity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To build knowledge and language demands, </a:t>
            </a: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decodable readers:</a:t>
            </a:r>
          </a:p>
          <a:p>
            <a:pPr marL="800100" lvl="1" indent="-342900"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increase </a:t>
            </a:r>
            <a:r>
              <a:rPr lang="en-US" altLang="en-US" sz="2400" dirty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in complexity by involving the </a:t>
            </a: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spelling-sound </a:t>
            </a:r>
            <a:r>
              <a:rPr lang="en-US" altLang="en-US" sz="2400" dirty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correspondences that have been explicitly taught. </a:t>
            </a:r>
            <a:endParaRPr lang="en-US" altLang="en-US" sz="2400" dirty="0" smtClean="0">
              <a:solidFill>
                <a:schemeClr val="bg2">
                  <a:lumMod val="75000"/>
                </a:schemeClr>
              </a:solidFill>
              <a:ea typeface="ＭＳ Ｐゴシック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sz="2400" dirty="0">
              <a:solidFill>
                <a:schemeClr val="bg2">
                  <a:lumMod val="75000"/>
                </a:schemeClr>
              </a:solidFill>
              <a:ea typeface="ＭＳ Ｐゴシック" pitchFamily="34" charset="-128"/>
            </a:endParaRPr>
          </a:p>
          <a:p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69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itle 1"/>
          <p:cNvSpPr>
            <a:spLocks noGrp="1"/>
          </p:cNvSpPr>
          <p:nvPr>
            <p:ph type="title"/>
          </p:nvPr>
        </p:nvSpPr>
        <p:spPr>
          <a:xfrm>
            <a:off x="3556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Where is the Text Complexity in the Listening and Learning Strand?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0700000">
            <a:off x="668338" y="2006600"/>
            <a:ext cx="2332037" cy="3016250"/>
          </a:xfr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048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DCD6B3B2-6A8A-4129-9AE5-FE63A173E8A8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11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14400" y="5322888"/>
            <a:ext cx="3790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142878"/>
              </a:buClr>
              <a:buFont typeface="CartoGothic Std" charset="0"/>
              <a:buAutoNum type="arabicPeriod"/>
            </a:pPr>
            <a:r>
              <a:rPr lang="en-US" altLang="en-US" sz="2400">
                <a:solidFill>
                  <a:srgbClr val="005D98"/>
                </a:solidFill>
              </a:rPr>
              <a:t>Language Demands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142878"/>
              </a:buClr>
              <a:buFont typeface="CartoGothic Std" charset="0"/>
              <a:buAutoNum type="arabicPeriod"/>
            </a:pPr>
            <a:r>
              <a:rPr lang="en-US" altLang="en-US" sz="2400">
                <a:solidFill>
                  <a:srgbClr val="005D98"/>
                </a:solidFill>
              </a:rPr>
              <a:t>Knowledge Demands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86200" y="1620190"/>
            <a:ext cx="5105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To </a:t>
            </a:r>
            <a:r>
              <a:rPr lang="en-US" altLang="en-US" sz="2400" dirty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build knowledge and language demands, </a:t>
            </a: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read-</a:t>
            </a:r>
            <a:r>
              <a:rPr lang="en-US" altLang="en-US" sz="2400" dirty="0" err="1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alouds</a:t>
            </a: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:</a:t>
            </a:r>
          </a:p>
          <a:p>
            <a:pPr marL="800100" lvl="1" indent="-34290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expose </a:t>
            </a:r>
            <a:r>
              <a:rPr lang="en-US" altLang="en-US" sz="2400" dirty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students </a:t>
            </a: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to more </a:t>
            </a:r>
            <a:r>
              <a:rPr lang="en-US" altLang="en-US" sz="2400" dirty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complex texts.</a:t>
            </a:r>
          </a:p>
          <a:p>
            <a:pPr marL="800100" lvl="1" indent="-34290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provide </a:t>
            </a:r>
            <a:r>
              <a:rPr lang="en-US" altLang="en-US" sz="2400" dirty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repeated exposure to both </a:t>
            </a: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Tier 2  and Tier 3 vocabulary</a:t>
            </a:r>
            <a:endParaRPr lang="en-US" altLang="en-US" sz="2400" dirty="0">
              <a:solidFill>
                <a:schemeClr val="bg2">
                  <a:lumMod val="75000"/>
                </a:schemeClr>
              </a:solidFill>
              <a:ea typeface="ＭＳ Ｐゴシック" pitchFamily="34" charset="-128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Collaborative conversations </a:t>
            </a: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provide opportunities to build </a:t>
            </a:r>
            <a:r>
              <a:rPr lang="en-US" altLang="en-US" sz="2400" dirty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the vocabulary they need to access grade level complex </a:t>
            </a:r>
            <a:r>
              <a:rPr lang="en-US" altLang="en-US" sz="2400" dirty="0" smtClean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texts</a:t>
            </a:r>
            <a:r>
              <a:rPr lang="en-US" altLang="en-US" sz="2400" dirty="0">
                <a:solidFill>
                  <a:schemeClr val="bg2">
                    <a:lumMod val="75000"/>
                  </a:schemeClr>
                </a:solidFill>
                <a:ea typeface="ＭＳ Ｐゴシック" pitchFamily="34" charset="-128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1828800" y="4980480"/>
            <a:ext cx="25086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142878"/>
                </a:solidFill>
              </a:rPr>
              <a:t>Appendix </a:t>
            </a:r>
            <a:r>
              <a:rPr lang="en-US" altLang="en-US" b="1" dirty="0" smtClean="0">
                <a:solidFill>
                  <a:srgbClr val="142878"/>
                </a:solidFill>
              </a:rPr>
              <a:t>A, Page </a:t>
            </a:r>
            <a:r>
              <a:rPr lang="en-US" altLang="en-US" b="1" dirty="0">
                <a:solidFill>
                  <a:srgbClr val="142878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71029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Activity: Filling in Gaps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72000" cy="4525963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dirty="0" smtClean="0"/>
              <a:t>Using the Fill in the Gaps handout ,   read each of the short passages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Answer the question or complete the task indicated next to each one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12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584334"/>
            <a:ext cx="2955562" cy="377714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9415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2863" y="1047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Knowledge Helps Fill in Gaps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181600" y="1676400"/>
            <a:ext cx="3505200" cy="4584700"/>
          </a:xfrm>
          <a:solidFill>
            <a:schemeClr val="bg1"/>
          </a:solidFill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en-US" sz="2800" dirty="0" smtClean="0">
                <a:solidFill>
                  <a:srgbClr val="808080"/>
                </a:solidFill>
              </a:rPr>
              <a:t>Simple texts, like those on reading tests, are filled with gaps –</a:t>
            </a:r>
            <a:r>
              <a:rPr lang="en-US" altLang="en-US" sz="2800" i="1" dirty="0" smtClean="0">
                <a:solidFill>
                  <a:srgbClr val="D54F48"/>
                </a:solidFill>
              </a:rPr>
              <a:t>presumed domain knowledge</a:t>
            </a:r>
            <a:r>
              <a:rPr lang="en-US" altLang="en-US" sz="2800" dirty="0" smtClean="0">
                <a:solidFill>
                  <a:srgbClr val="808080"/>
                </a:solidFill>
              </a:rPr>
              <a:t>– that the writer assumes the reader knows.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13</a:t>
            </a:fld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61808"/>
            <a:ext cx="4267200" cy="375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772400" y="1752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3406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Knowledge Helps </a:t>
            </a:r>
            <a:br>
              <a:rPr lang="en-US" dirty="0" smtClean="0">
                <a:cs typeface="+mj-cs"/>
              </a:rPr>
            </a:br>
            <a:r>
              <a:rPr lang="en-US" dirty="0" smtClean="0">
                <a:cs typeface="+mj-cs"/>
              </a:rPr>
              <a:t>Resolve Ambiguity</a:t>
            </a: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6629400" y="5715000"/>
            <a:ext cx="23828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60325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1200">
                <a:solidFill>
                  <a:srgbClr val="3D7FA9"/>
                </a:solidFill>
                <a:cs typeface="Arial" pitchFamily="34" charset="0"/>
              </a:rPr>
              <a:t>http://www.visualthesaurus.com/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00200"/>
            <a:ext cx="5105400" cy="463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91013" y="3903663"/>
            <a:ext cx="517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</a:rPr>
              <a:t>run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14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654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Knowledge Helps </a:t>
            </a:r>
            <a:br>
              <a:rPr lang="en-US" dirty="0" smtClean="0">
                <a:cs typeface="+mj-cs"/>
              </a:rPr>
            </a:br>
            <a:r>
              <a:rPr lang="en-US" dirty="0" smtClean="0">
                <a:cs typeface="+mj-cs"/>
              </a:rPr>
              <a:t>Resolve Ambiguity</a:t>
            </a:r>
          </a:p>
        </p:txBody>
      </p:sp>
      <p:sp>
        <p:nvSpPr>
          <p:cNvPr id="23568" name="TextBox 1"/>
          <p:cNvSpPr txBox="1">
            <a:spLocks noChangeArrowheads="1"/>
          </p:cNvSpPr>
          <p:nvPr/>
        </p:nvSpPr>
        <p:spPr bwMode="auto">
          <a:xfrm>
            <a:off x="7545586" y="3809547"/>
            <a:ext cx="12303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4400" dirty="0">
                <a:solidFill>
                  <a:srgbClr val="002878"/>
                </a:solidFill>
                <a:latin typeface="Palatino" pitchFamily="18" charset="0"/>
              </a:rPr>
              <a:t>Run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15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3058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16</a:t>
            </a:fld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4579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The CKLA Listening &amp; Learning Strand Uses Knowledge-Building Complex Texts</a:t>
            </a:r>
          </a:p>
        </p:txBody>
      </p:sp>
    </p:spTree>
    <p:extLst>
      <p:ext uri="{BB962C8B-B14F-4D97-AF65-F5344CB8AC3E}">
        <p14:creationId xmlns:p14="http://schemas.microsoft.com/office/powerpoint/2010/main" val="14370734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Understanding and Respect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67200"/>
          </a:xfrm>
          <a:ln>
            <a:noFill/>
          </a:ln>
        </p:spPr>
        <p:txBody>
          <a:bodyPr/>
          <a:lstStyle/>
          <a:p>
            <a:pPr marL="342900" lvl="1" indent="-342900">
              <a:spcBef>
                <a:spcPts val="600"/>
              </a:spcBef>
              <a:buSzTx/>
              <a:buFontTx/>
              <a:buChar char="•"/>
            </a:pPr>
            <a:r>
              <a:rPr lang="en-US" sz="2500" b="0" kern="1200" dirty="0" smtClean="0"/>
              <a:t>Students study </a:t>
            </a:r>
            <a:r>
              <a:rPr lang="en-US" sz="2500" b="0" kern="1200" dirty="0" smtClean="0">
                <a:solidFill>
                  <a:srgbClr val="990000"/>
                </a:solidFill>
              </a:rPr>
              <a:t>people</a:t>
            </a:r>
            <a:r>
              <a:rPr lang="en-US" sz="2500" b="0" kern="1200" dirty="0"/>
              <a:t>, </a:t>
            </a:r>
            <a:r>
              <a:rPr lang="en-US" sz="2500" b="0" kern="1200" dirty="0">
                <a:solidFill>
                  <a:srgbClr val="990000"/>
                </a:solidFill>
              </a:rPr>
              <a:t>cultures</a:t>
            </a:r>
            <a:r>
              <a:rPr lang="en-US" sz="2500" b="0" kern="1200" dirty="0"/>
              <a:t>, </a:t>
            </a:r>
            <a:r>
              <a:rPr lang="en-US" sz="2500" b="0" kern="1200" dirty="0">
                <a:solidFill>
                  <a:srgbClr val="990000"/>
                </a:solidFill>
              </a:rPr>
              <a:t>events</a:t>
            </a:r>
            <a:r>
              <a:rPr lang="en-US" sz="2500" b="0" kern="1200" dirty="0"/>
              <a:t>, </a:t>
            </a:r>
            <a:r>
              <a:rPr lang="en-US" sz="2500" b="0" kern="1200" dirty="0" smtClean="0"/>
              <a:t>&amp; </a:t>
            </a:r>
            <a:r>
              <a:rPr lang="en-US" sz="2500" b="0" kern="1200" dirty="0">
                <a:solidFill>
                  <a:srgbClr val="990000"/>
                </a:solidFill>
              </a:rPr>
              <a:t>ideas</a:t>
            </a:r>
            <a:r>
              <a:rPr lang="en-US" sz="2500" b="0" kern="1200" dirty="0"/>
              <a:t> from all over the world, past and present. </a:t>
            </a:r>
            <a:endParaRPr lang="en-US" sz="2500" b="0" kern="1200" dirty="0" smtClean="0"/>
          </a:p>
          <a:p>
            <a:pPr marL="685800" lvl="2" indent="-342900">
              <a:spcBef>
                <a:spcPts val="300"/>
              </a:spcBef>
              <a:spcAft>
                <a:spcPts val="600"/>
              </a:spcAft>
            </a:pPr>
            <a:endParaRPr lang="en-US" b="1" i="1" kern="12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685800" lvl="2" indent="-342900">
              <a:spcBef>
                <a:spcPts val="300"/>
              </a:spcBef>
              <a:spcAft>
                <a:spcPts val="600"/>
              </a:spcAft>
            </a:pPr>
            <a:endParaRPr lang="en-US" b="1" i="1" kern="1200" dirty="0">
              <a:solidFill>
                <a:schemeClr val="bg2">
                  <a:lumMod val="75000"/>
                </a:schemeClr>
              </a:solidFill>
            </a:endParaRPr>
          </a:p>
          <a:p>
            <a:pPr marL="685800" lvl="2" indent="-342900">
              <a:spcBef>
                <a:spcPts val="300"/>
              </a:spcBef>
              <a:spcAft>
                <a:spcPts val="600"/>
              </a:spcAft>
            </a:pPr>
            <a:endParaRPr lang="en-US" b="1" i="1" kern="1200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685800" lvl="2" indent="-342900">
              <a:spcBef>
                <a:spcPts val="300"/>
              </a:spcBef>
              <a:spcAft>
                <a:spcPts val="600"/>
              </a:spcAft>
            </a:pPr>
            <a:r>
              <a:rPr lang="en-US" b="1" i="1" kern="1200" dirty="0" smtClean="0">
                <a:solidFill>
                  <a:schemeClr val="bg2">
                    <a:lumMod val="75000"/>
                  </a:schemeClr>
                </a:solidFill>
              </a:rPr>
              <a:t>Native Americans, Ancient </a:t>
            </a:r>
            <a:r>
              <a:rPr lang="en-US" b="1" i="1" kern="1200" dirty="0">
                <a:solidFill>
                  <a:schemeClr val="bg2">
                    <a:lumMod val="75000"/>
                  </a:schemeClr>
                </a:solidFill>
              </a:rPr>
              <a:t>Egypt</a:t>
            </a:r>
            <a:r>
              <a:rPr lang="en-US" i="1" kern="1200" dirty="0" smtClean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i="1" kern="1200" dirty="0">
                <a:solidFill>
                  <a:schemeClr val="bg2">
                    <a:lumMod val="75000"/>
                  </a:schemeClr>
                </a:solidFill>
              </a:rPr>
              <a:t>the </a:t>
            </a:r>
            <a:r>
              <a:rPr lang="en-US" b="1" i="1" kern="1200" dirty="0">
                <a:solidFill>
                  <a:schemeClr val="bg2">
                    <a:lumMod val="75000"/>
                  </a:schemeClr>
                </a:solidFill>
              </a:rPr>
              <a:t>Maya</a:t>
            </a:r>
            <a:r>
              <a:rPr lang="en-US" i="1" kern="1200" dirty="0"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en-US" b="1" i="1" kern="1200" dirty="0">
                <a:solidFill>
                  <a:schemeClr val="bg2">
                    <a:lumMod val="75000"/>
                  </a:schemeClr>
                </a:solidFill>
              </a:rPr>
              <a:t>Aztec</a:t>
            </a:r>
            <a:r>
              <a:rPr lang="en-US" i="1" kern="1200" dirty="0">
                <a:solidFill>
                  <a:schemeClr val="bg2">
                    <a:lumMod val="75000"/>
                  </a:schemeClr>
                </a:solidFill>
              </a:rPr>
              <a:t>, and </a:t>
            </a:r>
            <a:r>
              <a:rPr lang="en-US" b="1" i="1" kern="1200" dirty="0">
                <a:solidFill>
                  <a:schemeClr val="bg2">
                    <a:lumMod val="75000"/>
                  </a:schemeClr>
                </a:solidFill>
              </a:rPr>
              <a:t>Inca</a:t>
            </a:r>
            <a:r>
              <a:rPr lang="en-US" i="1" kern="1200" dirty="0">
                <a:solidFill>
                  <a:schemeClr val="bg2">
                    <a:lumMod val="75000"/>
                  </a:schemeClr>
                </a:solidFill>
              </a:rPr>
              <a:t> civilizations, </a:t>
            </a:r>
            <a:r>
              <a:rPr lang="en-US" i="1" kern="1200" dirty="0" smtClean="0">
                <a:solidFill>
                  <a:schemeClr val="bg2">
                    <a:lumMod val="75000"/>
                  </a:schemeClr>
                </a:solidFill>
              </a:rPr>
              <a:t>Early Asian civilization and </a:t>
            </a:r>
            <a:r>
              <a:rPr lang="en-US" i="1" kern="1200" dirty="0">
                <a:solidFill>
                  <a:schemeClr val="bg2">
                    <a:lumMod val="75000"/>
                  </a:schemeClr>
                </a:solidFill>
              </a:rPr>
              <a:t>others</a:t>
            </a:r>
            <a:r>
              <a:rPr lang="en-US" i="1" kern="1200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  <a:endParaRPr lang="en-US" kern="1200" dirty="0" smtClean="0">
              <a:solidFill>
                <a:schemeClr val="bg2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</a:pPr>
            <a:endParaRPr lang="en-US" sz="2500" b="0" kern="1200" dirty="0" smtClean="0"/>
          </a:p>
          <a:p>
            <a:pPr>
              <a:spcBef>
                <a:spcPts val="600"/>
              </a:spcBef>
            </a:pPr>
            <a:r>
              <a:rPr lang="en-US" sz="2500" b="0" kern="1200" dirty="0" smtClean="0"/>
              <a:t>Students study </a:t>
            </a:r>
            <a:r>
              <a:rPr lang="en-US" sz="2500" b="0" kern="1200" dirty="0"/>
              <a:t>works promoting an </a:t>
            </a:r>
            <a:r>
              <a:rPr lang="en-US" sz="2500" b="0" kern="1200" dirty="0">
                <a:solidFill>
                  <a:srgbClr val="990000"/>
                </a:solidFill>
              </a:rPr>
              <a:t>appreciation for diverse cultures</a:t>
            </a:r>
            <a:r>
              <a:rPr lang="en-US" sz="2500" b="0" kern="1200" dirty="0"/>
              <a:t>:</a:t>
            </a:r>
          </a:p>
          <a:p>
            <a:pPr>
              <a:spcBef>
                <a:spcPts val="600"/>
              </a:spcBef>
            </a:pPr>
            <a:endParaRPr lang="en-US" sz="2500" b="0" kern="1200" dirty="0" smtClean="0"/>
          </a:p>
          <a:p>
            <a:pPr marL="114300" indent="0">
              <a:spcBef>
                <a:spcPts val="0"/>
              </a:spcBef>
              <a:buNone/>
            </a:pP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40700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4"/>
          <p:cNvSpPr>
            <a:spLocks noGrp="1"/>
          </p:cNvSpPr>
          <p:nvPr>
            <p:ph type="body" idx="1"/>
          </p:nvPr>
        </p:nvSpPr>
        <p:spPr>
          <a:xfrm>
            <a:off x="0" y="3124200"/>
            <a:ext cx="9144000" cy="1500188"/>
          </a:xfrm>
        </p:spPr>
        <p:txBody>
          <a:bodyPr/>
          <a:lstStyle/>
          <a:p>
            <a:pPr algn="ctr">
              <a:spcBef>
                <a:spcPts val="1800"/>
              </a:spcBef>
            </a:pP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DESIGN PRINCIPLE</a:t>
            </a:r>
          </a:p>
          <a:p>
            <a:pPr algn="ctr">
              <a:spcBef>
                <a:spcPts val="1800"/>
              </a:spcBef>
            </a:pP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62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F403E95F-07A2-4272-A3B7-2EFD2BDE9CF4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18</a:t>
            </a:fld>
            <a:endParaRPr lang="en-US" altLang="en-US" smtClean="0">
              <a:solidFill>
                <a:srgbClr val="FFFFFF"/>
              </a:solidFill>
              <a:latin typeface="CartoGothic Std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195650" y="1708150"/>
            <a:ext cx="57385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chemeClr val="bg1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bg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D54F48"/>
                </a:solidFill>
                <a:latin typeface="CartoGothic Std" pitchFamily="34" charset="0"/>
              </a:defRPr>
            </a:lvl9pPr>
          </a:lstStyle>
          <a:p>
            <a:pPr>
              <a:defRPr/>
            </a:pPr>
            <a:endParaRPr lang="en-US" kern="0" dirty="0" smtClean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altLang="en-US" sz="3600" cap="none" dirty="0" smtClean="0">
                <a:solidFill>
                  <a:srgbClr val="3D7FA9"/>
                </a:solidFill>
              </a:rPr>
              <a:t>CKLA</a:t>
            </a:r>
            <a:r>
              <a:rPr lang="en-US" altLang="en-US" sz="3600" cap="none" dirty="0" smtClean="0"/>
              <a:t> </a:t>
            </a:r>
            <a:r>
              <a:rPr lang="en-US" altLang="en-US" sz="3600" cap="none" dirty="0" smtClean="0">
                <a:solidFill>
                  <a:srgbClr val="D54F48"/>
                </a:solidFill>
              </a:rPr>
              <a:t>Systematically Builds</a:t>
            </a:r>
            <a:r>
              <a:rPr lang="en-US" altLang="en-US" sz="3600" cap="none" dirty="0" smtClean="0">
                <a:solidFill>
                  <a:srgbClr val="3D7FA9"/>
                </a:solidFill>
              </a:rPr>
              <a:t> Knowledge</a:t>
            </a:r>
            <a:r>
              <a:rPr lang="en-US" altLang="en-US" sz="3200" dirty="0">
                <a:solidFill>
                  <a:srgbClr val="3D7FA9"/>
                </a:solidFill>
              </a:rPr>
              <a:t/>
            </a:r>
            <a:br>
              <a:rPr lang="en-US" altLang="en-US" sz="3200" dirty="0">
                <a:solidFill>
                  <a:srgbClr val="3D7FA9"/>
                </a:solidFill>
              </a:rPr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6757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25" y="1636713"/>
            <a:ext cx="4503738" cy="3475037"/>
          </a:xfrm>
          <a:prstGeom prst="rect">
            <a:avLst/>
          </a:prstGeom>
          <a:noFill/>
          <a:ln w="12700">
            <a:solidFill>
              <a:srgbClr val="A6A6A6"/>
            </a:solidFill>
            <a:miter lim="800000"/>
            <a:headEnd/>
            <a:tailEnd/>
          </a:ln>
          <a:effectLst>
            <a:outerShdw dist="126999" dir="2519995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3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00075"/>
          </a:xfrm>
        </p:spPr>
        <p:txBody>
          <a:bodyPr/>
          <a:lstStyle/>
          <a:p>
            <a:pPr eaLnBrk="1" hangingPunct="1"/>
            <a:r>
              <a:rPr lang="en-US" altLang="en-US" sz="4000" dirty="0" smtClean="0"/>
              <a:t>What Does It Mean to Build Knowledge Systematically?</a:t>
            </a:r>
          </a:p>
        </p:txBody>
      </p:sp>
      <p:sp>
        <p:nvSpPr>
          <p:cNvPr id="21508" name="Rectangle 1"/>
          <p:cNvSpPr txBox="1">
            <a:spLocks noChangeArrowheads="1"/>
          </p:cNvSpPr>
          <p:nvPr/>
        </p:nvSpPr>
        <p:spPr bwMode="auto">
          <a:xfrm>
            <a:off x="457200" y="3554413"/>
            <a:ext cx="7632700" cy="2465387"/>
          </a:xfrm>
          <a:prstGeom prst="rect">
            <a:avLst/>
          </a:prstGeom>
          <a:solidFill>
            <a:schemeClr val="bg1"/>
          </a:solidFill>
          <a:ln w="9525">
            <a:solidFill>
              <a:srgbClr val="A69372"/>
            </a:solidFill>
            <a:miter lim="800000"/>
            <a:headEnd/>
            <a:tailEnd/>
          </a:ln>
          <a:effectLst>
            <a:outerShdw dist="38100" dir="5400000" algn="t" rotWithShape="0">
              <a:srgbClr val="808080">
                <a:alpha val="39998"/>
              </a:srgbClr>
            </a:outerShdw>
          </a:effectLst>
        </p:spPr>
        <p:txBody>
          <a:bodyPr/>
          <a:lstStyle>
            <a:lvl1pPr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2200" dirty="0">
                <a:solidFill>
                  <a:srgbClr val="3D7FA9"/>
                </a:solidFill>
                <a:latin typeface="Arial"/>
                <a:sym typeface="Palatino" pitchFamily="18" charset="0"/>
              </a:rPr>
              <a:t>“</a:t>
            </a:r>
            <a:r>
              <a:rPr lang="en-US" altLang="ja-JP" sz="2200" dirty="0">
                <a:solidFill>
                  <a:srgbClr val="3D7FA9"/>
                </a:solidFill>
                <a:latin typeface="Arial"/>
                <a:sym typeface="Palatino" pitchFamily="18" charset="0"/>
              </a:rPr>
              <a:t>Building knowledge systematically in English language arts is like giving children various pieces of a puzzle in each grade that, over time, will form one big picture. At a curricular or instructional level, texts</a:t>
            </a:r>
            <a:r>
              <a:rPr lang="en-US" altLang="ja-JP" sz="2200" b="1" dirty="0">
                <a:solidFill>
                  <a:srgbClr val="E31937"/>
                </a:solidFill>
                <a:latin typeface="Arial"/>
                <a:sym typeface="Palatino" pitchFamily="18" charset="0"/>
              </a:rPr>
              <a:t>—within and across grade levels—</a:t>
            </a:r>
            <a:r>
              <a:rPr lang="en-US" altLang="ja-JP" sz="2200" dirty="0">
                <a:solidFill>
                  <a:srgbClr val="3D7FA9"/>
                </a:solidFill>
                <a:latin typeface="Arial"/>
                <a:sym typeface="Palatino" pitchFamily="18" charset="0"/>
              </a:rPr>
              <a:t>need to be selected around topics or themes that </a:t>
            </a:r>
            <a:r>
              <a:rPr lang="en-US" altLang="ja-JP" sz="2200" b="1" dirty="0">
                <a:solidFill>
                  <a:srgbClr val="E31937"/>
                </a:solidFill>
                <a:latin typeface="Arial"/>
                <a:sym typeface="Palatino" pitchFamily="18" charset="0"/>
              </a:rPr>
              <a:t>systematically develop</a:t>
            </a:r>
            <a:r>
              <a:rPr lang="en-US" altLang="ja-JP" sz="2200" b="1" dirty="0">
                <a:solidFill>
                  <a:srgbClr val="D54F48"/>
                </a:solidFill>
                <a:latin typeface="Arial"/>
                <a:sym typeface="Palatino" pitchFamily="18" charset="0"/>
              </a:rPr>
              <a:t> </a:t>
            </a:r>
            <a:r>
              <a:rPr lang="en-US" altLang="ja-JP" sz="2200" dirty="0">
                <a:solidFill>
                  <a:srgbClr val="3D7FA9"/>
                </a:solidFill>
                <a:latin typeface="Arial"/>
                <a:sym typeface="Palatino" pitchFamily="18" charset="0"/>
              </a:rPr>
              <a:t>the knowledge base of students.</a:t>
            </a:r>
            <a:r>
              <a:rPr lang="ja-JP" altLang="en-US" sz="2200" dirty="0">
                <a:solidFill>
                  <a:srgbClr val="3D7FA9"/>
                </a:solidFill>
                <a:latin typeface="Arial"/>
                <a:sym typeface="Palatino" pitchFamily="18" charset="0"/>
              </a:rPr>
              <a:t>”</a:t>
            </a:r>
            <a:endParaRPr lang="en-US" sz="2200" dirty="0">
              <a:solidFill>
                <a:srgbClr val="3D7FA9"/>
              </a:solidFill>
              <a:latin typeface="Arial"/>
              <a:ea typeface="ヒラギノ明朝 ProN W3" charset="-128"/>
              <a:sym typeface="Palatino" pitchFamily="18" charset="0"/>
            </a:endParaRPr>
          </a:p>
        </p:txBody>
      </p:sp>
      <p:sp>
        <p:nvSpPr>
          <p:cNvPr id="8" name="Arc 7"/>
          <p:cNvSpPr>
            <a:spLocks/>
          </p:cNvSpPr>
          <p:nvPr/>
        </p:nvSpPr>
        <p:spPr bwMode="auto">
          <a:xfrm flipH="1">
            <a:off x="1752600" y="1973263"/>
            <a:ext cx="4495800" cy="2800350"/>
          </a:xfrm>
          <a:custGeom>
            <a:avLst/>
            <a:gdLst>
              <a:gd name="T0" fmla="*/ 2658775 w 4133850"/>
              <a:gd name="T1" fmla="*/ 0 h 2800350"/>
              <a:gd name="T2" fmla="*/ 4186815 w 4133850"/>
              <a:gd name="T3" fmla="*/ 254338 h 2800350"/>
              <a:gd name="T4" fmla="*/ 5313789 w 4133850"/>
              <a:gd name="T5" fmla="*/ 1474595 h 2800350"/>
              <a:gd name="T6" fmla="*/ 0 60000 65536"/>
              <a:gd name="T7" fmla="*/ 0 60000 65536"/>
              <a:gd name="T8" fmla="*/ 0 60000 65536"/>
              <a:gd name="T9" fmla="*/ 0 w 4133850"/>
              <a:gd name="T10" fmla="*/ 0 h 2800350"/>
              <a:gd name="T11" fmla="*/ 4133850 w 4133850"/>
              <a:gd name="T12" fmla="*/ 2800350 h 28003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33850" h="2800350" stroke="0">
                <a:moveTo>
                  <a:pt x="2066925" y="0"/>
                </a:moveTo>
                <a:cubicBezTo>
                  <a:pt x="2492081" y="0"/>
                  <a:pt x="2906894" y="88815"/>
                  <a:pt x="3254821" y="254338"/>
                </a:cubicBezTo>
                <a:cubicBezTo>
                  <a:pt x="3837734" y="531654"/>
                  <a:pt x="4168788" y="992751"/>
                  <a:pt x="4130929" y="1474595"/>
                </a:cubicBezTo>
                <a:lnTo>
                  <a:pt x="2066925" y="1400175"/>
                </a:lnTo>
                <a:lnTo>
                  <a:pt x="2066925" y="0"/>
                </a:lnTo>
                <a:close/>
              </a:path>
              <a:path w="4133850" h="2800350" fill="none">
                <a:moveTo>
                  <a:pt x="2066925" y="0"/>
                </a:moveTo>
                <a:cubicBezTo>
                  <a:pt x="2492081" y="0"/>
                  <a:pt x="2906894" y="88815"/>
                  <a:pt x="3254821" y="254338"/>
                </a:cubicBezTo>
                <a:cubicBezTo>
                  <a:pt x="3837734" y="531654"/>
                  <a:pt x="4168788" y="992751"/>
                  <a:pt x="4130929" y="1474595"/>
                </a:cubicBezTo>
              </a:path>
            </a:pathLst>
          </a:custGeom>
          <a:noFill/>
          <a:ln w="38100" cap="flat" cmpd="sng">
            <a:solidFill>
              <a:srgbClr val="D54F48"/>
            </a:solidFill>
            <a:prstDash val="solid"/>
            <a:round/>
            <a:headEnd type="none" w="med" len="med"/>
            <a:tailEnd type="triangle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19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55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005D98"/>
                </a:solidFill>
              </a:rPr>
              <a:t>Session 3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Overview and Design Principles of the Listening and Learning Strand</a:t>
            </a:r>
          </a:p>
        </p:txBody>
      </p:sp>
    </p:spTree>
    <p:extLst>
      <p:ext uri="{BB962C8B-B14F-4D97-AF65-F5344CB8AC3E}">
        <p14:creationId xmlns:p14="http://schemas.microsoft.com/office/powerpoint/2010/main" val="12382667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What We Know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400" dirty="0" smtClean="0">
                <a:solidFill>
                  <a:srgbClr val="808080"/>
                </a:solidFill>
              </a:rPr>
              <a:t>Knowledge</a:t>
            </a:r>
            <a:r>
              <a:rPr lang="en-US" altLang="en-US" sz="2400" dirty="0" smtClean="0">
                <a:solidFill>
                  <a:srgbClr val="D54F48"/>
                </a:solidFill>
              </a:rPr>
              <a:t> builds </a:t>
            </a:r>
            <a:r>
              <a:rPr lang="en-US" altLang="en-US" sz="2400" dirty="0" smtClean="0">
                <a:solidFill>
                  <a:srgbClr val="808080"/>
                </a:solidFill>
              </a:rPr>
              <a:t>on knowledge</a:t>
            </a:r>
          </a:p>
          <a:p>
            <a:pPr eaLnBrk="1" hangingPunct="1">
              <a:defRPr/>
            </a:pPr>
            <a:r>
              <a:rPr lang="en-US" altLang="en-US" sz="2400" dirty="0" smtClean="0">
                <a:solidFill>
                  <a:srgbClr val="808080"/>
                </a:solidFill>
              </a:rPr>
              <a:t>All of our </a:t>
            </a:r>
            <a:r>
              <a:rPr lang="en-US" altLang="en-US" sz="2400" dirty="0" smtClean="0">
                <a:solidFill>
                  <a:srgbClr val="D54F48"/>
                </a:solidFill>
              </a:rPr>
              <a:t>most desirable goals </a:t>
            </a:r>
            <a:r>
              <a:rPr lang="en-US" altLang="en-US" sz="2400" dirty="0" smtClean="0">
                <a:solidFill>
                  <a:srgbClr val="808080"/>
                </a:solidFill>
              </a:rPr>
              <a:t>for education are all knowledge dependent:</a:t>
            </a:r>
          </a:p>
          <a:p>
            <a:pPr lvl="1" eaLnBrk="1" hangingPunct="1">
              <a:defRPr/>
            </a:pPr>
            <a:r>
              <a:rPr lang="en-US" altLang="en-US" sz="2000" dirty="0" smtClean="0">
                <a:solidFill>
                  <a:srgbClr val="808080"/>
                </a:solidFill>
              </a:rPr>
              <a:t>Creativity</a:t>
            </a:r>
          </a:p>
          <a:p>
            <a:pPr lvl="1" eaLnBrk="1" hangingPunct="1">
              <a:defRPr/>
            </a:pPr>
            <a:r>
              <a:rPr lang="en-US" altLang="en-US" sz="2000" dirty="0">
                <a:solidFill>
                  <a:srgbClr val="808080"/>
                </a:solidFill>
              </a:rPr>
              <a:t>P</a:t>
            </a:r>
            <a:r>
              <a:rPr lang="en-US" altLang="en-US" sz="2000" dirty="0" smtClean="0">
                <a:solidFill>
                  <a:srgbClr val="808080"/>
                </a:solidFill>
              </a:rPr>
              <a:t>roblem solving</a:t>
            </a:r>
          </a:p>
          <a:p>
            <a:pPr lvl="1" eaLnBrk="1" hangingPunct="1">
              <a:defRPr/>
            </a:pPr>
            <a:r>
              <a:rPr lang="en-US" altLang="en-US" sz="2000" dirty="0" smtClean="0">
                <a:solidFill>
                  <a:srgbClr val="808080"/>
                </a:solidFill>
              </a:rPr>
              <a:t>Reading comprehension</a:t>
            </a:r>
          </a:p>
          <a:p>
            <a:pPr lvl="1" eaLnBrk="1" hangingPunct="1">
              <a:defRPr/>
            </a:pPr>
            <a:r>
              <a:rPr lang="en-US" altLang="en-US" sz="2000" dirty="0" smtClean="0">
                <a:solidFill>
                  <a:srgbClr val="808080"/>
                </a:solidFill>
              </a:rPr>
              <a:t>General achievement</a:t>
            </a:r>
          </a:p>
          <a:p>
            <a:pPr eaLnBrk="1" hangingPunct="1">
              <a:defRPr/>
            </a:pPr>
            <a:r>
              <a:rPr lang="en-US" altLang="en-US" sz="2400" dirty="0" smtClean="0">
                <a:solidFill>
                  <a:srgbClr val="808080"/>
                </a:solidFill>
              </a:rPr>
              <a:t>Knowing things allows us to expend the smallest amount of cognitive capacity on processing lower-order aspects of a problem so that</a:t>
            </a:r>
            <a:r>
              <a:rPr lang="en-US" altLang="en-US" sz="2400" dirty="0" smtClean="0"/>
              <a:t> </a:t>
            </a:r>
            <a:r>
              <a:rPr lang="en-US" altLang="en-US" sz="2400" dirty="0" smtClean="0">
                <a:solidFill>
                  <a:srgbClr val="D54F48"/>
                </a:solidFill>
              </a:rPr>
              <a:t>more cognitive capacity</a:t>
            </a:r>
            <a:r>
              <a:rPr lang="en-US" altLang="en-US" sz="2400" dirty="0" smtClean="0">
                <a:solidFill>
                  <a:srgbClr val="C00000"/>
                </a:solidFill>
              </a:rPr>
              <a:t> </a:t>
            </a:r>
            <a:r>
              <a:rPr lang="en-US" altLang="en-US" sz="2400" dirty="0" smtClean="0">
                <a:solidFill>
                  <a:srgbClr val="808080"/>
                </a:solidFill>
              </a:rPr>
              <a:t>is available for higher levels</a:t>
            </a:r>
          </a:p>
        </p:txBody>
      </p:sp>
      <p:sp>
        <p:nvSpPr>
          <p:cNvPr id="2765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3C45F4AB-FD17-4D2D-AFE7-D52760E65F87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20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7650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65532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Coherence</a:t>
            </a:r>
          </a:p>
        </p:txBody>
      </p:sp>
      <p:sp>
        <p:nvSpPr>
          <p:cNvPr id="28675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DA6DA65-392E-403A-86C2-C6653605FA1E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21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3213" y="990600"/>
            <a:ext cx="4649787" cy="3200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33713" y="1774825"/>
            <a:ext cx="4649787" cy="3200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0" y="1011238"/>
            <a:ext cx="3154363" cy="3727450"/>
            <a:chOff x="1604438" y="920930"/>
            <a:chExt cx="5850196" cy="5556070"/>
          </a:xfrm>
        </p:grpSpPr>
        <p:pic>
          <p:nvPicPr>
            <p:cNvPr id="28683" name="Picture 3" descr="C:\Users\awiggins\Desktop\Pages from ckla_pk_d3_fb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4438" y="920930"/>
              <a:ext cx="2656936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4" name="Picture 2" descr="\\ckf-fm01\home$\awiggins\TempUse\coherence3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0834" y="1371600"/>
              <a:ext cx="2697192" cy="1856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5" name="Picture 4" descr="C:\Users\awiggins\Desktop\Pages from ckla_g1_d6_fb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2370" y="2971800"/>
              <a:ext cx="2656936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6" name="Picture 5" descr="C:\Users\awiggins\Desktop\Pages from ckla_g2_d4_fb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698" y="3429000"/>
              <a:ext cx="2656936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7" name="Picture 6" descr="C:\Users\awiggins\Desktop\Grade3_D3_HumanBody_FB_Page_01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0838" y="4648200"/>
              <a:ext cx="2656936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905000" y="2559050"/>
            <a:ext cx="4649788" cy="3200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30263" y="3138488"/>
            <a:ext cx="4649787" cy="3200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246813" y="4291013"/>
            <a:ext cx="2897187" cy="199548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9399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4900"/>
            <a:ext cx="9144000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itle 4"/>
          <p:cNvSpPr>
            <a:spLocks noGrp="1"/>
          </p:cNvSpPr>
          <p:nvPr>
            <p:ph type="title"/>
          </p:nvPr>
        </p:nvSpPr>
        <p:spPr>
          <a:xfrm>
            <a:off x="457200" y="-30163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Systematic Knowledge Building </a:t>
            </a:r>
          </a:p>
        </p:txBody>
      </p:sp>
      <p:sp>
        <p:nvSpPr>
          <p:cNvPr id="29700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DD971121-7571-421F-B663-07D60D5858B6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22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  <p:cxnSp>
        <p:nvCxnSpPr>
          <p:cNvPr id="9" name="Straight Arrow Connector 8"/>
          <p:cNvCxnSpPr>
            <a:cxnSpLocks noChangeShapeType="1"/>
          </p:cNvCxnSpPr>
          <p:nvPr/>
        </p:nvCxnSpPr>
        <p:spPr bwMode="auto">
          <a:xfrm>
            <a:off x="1219200" y="2074863"/>
            <a:ext cx="685800" cy="4572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>
            <a:off x="2514600" y="3979863"/>
            <a:ext cx="0" cy="1020762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1" name="Straight Arrow Connector 10"/>
          <p:cNvCxnSpPr>
            <a:cxnSpLocks noChangeShapeType="1"/>
          </p:cNvCxnSpPr>
          <p:nvPr/>
        </p:nvCxnSpPr>
        <p:spPr bwMode="auto">
          <a:xfrm flipV="1">
            <a:off x="6934200" y="3522663"/>
            <a:ext cx="457200" cy="3810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2" name="Straight Arrow Connector 11"/>
          <p:cNvCxnSpPr>
            <a:cxnSpLocks noChangeShapeType="1"/>
          </p:cNvCxnSpPr>
          <p:nvPr/>
        </p:nvCxnSpPr>
        <p:spPr bwMode="auto">
          <a:xfrm>
            <a:off x="896938" y="2913063"/>
            <a:ext cx="0" cy="533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>
            <a:off x="2590800" y="3217863"/>
            <a:ext cx="0" cy="3048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>
            <a:off x="2209800" y="3598863"/>
            <a:ext cx="0" cy="914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>
            <a:off x="838200" y="3217863"/>
            <a:ext cx="990600" cy="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>
            <a:off x="3276600" y="2522538"/>
            <a:ext cx="457200" cy="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>
            <a:off x="4681538" y="3903663"/>
            <a:ext cx="914400" cy="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 flipV="1">
            <a:off x="5334000" y="2532063"/>
            <a:ext cx="2057400" cy="21336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9" name="Straight Arrow Connector 18"/>
          <p:cNvCxnSpPr>
            <a:cxnSpLocks noChangeShapeType="1"/>
          </p:cNvCxnSpPr>
          <p:nvPr/>
        </p:nvCxnSpPr>
        <p:spPr bwMode="auto">
          <a:xfrm>
            <a:off x="1447800" y="4741863"/>
            <a:ext cx="533400" cy="6096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0" name="Straight Arrow Connector 19"/>
          <p:cNvCxnSpPr>
            <a:cxnSpLocks noChangeShapeType="1"/>
          </p:cNvCxnSpPr>
          <p:nvPr/>
        </p:nvCxnSpPr>
        <p:spPr bwMode="auto">
          <a:xfrm flipV="1">
            <a:off x="3352800" y="5732463"/>
            <a:ext cx="4038600" cy="25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V="1">
            <a:off x="3276600" y="3598863"/>
            <a:ext cx="457200" cy="3810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2" name="Straight Arrow Connector 21"/>
          <p:cNvCxnSpPr>
            <a:cxnSpLocks noChangeShapeType="1"/>
          </p:cNvCxnSpPr>
          <p:nvPr/>
        </p:nvCxnSpPr>
        <p:spPr bwMode="auto">
          <a:xfrm flipV="1">
            <a:off x="7239000" y="2913063"/>
            <a:ext cx="228600" cy="2408237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3" name="Straight Arrow Connector 22"/>
          <p:cNvCxnSpPr>
            <a:cxnSpLocks noChangeShapeType="1"/>
          </p:cNvCxnSpPr>
          <p:nvPr/>
        </p:nvCxnSpPr>
        <p:spPr bwMode="auto">
          <a:xfrm>
            <a:off x="5105400" y="2532063"/>
            <a:ext cx="533400" cy="2819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4" name="Straight Arrow Connector 23"/>
          <p:cNvCxnSpPr>
            <a:cxnSpLocks noChangeShapeType="1"/>
          </p:cNvCxnSpPr>
          <p:nvPr/>
        </p:nvCxnSpPr>
        <p:spPr bwMode="auto">
          <a:xfrm flipV="1">
            <a:off x="1219200" y="2227263"/>
            <a:ext cx="914400" cy="2057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5" name="Straight Arrow Connector 24"/>
          <p:cNvCxnSpPr>
            <a:cxnSpLocks noChangeShapeType="1"/>
          </p:cNvCxnSpPr>
          <p:nvPr/>
        </p:nvCxnSpPr>
        <p:spPr bwMode="auto">
          <a:xfrm>
            <a:off x="2633663" y="3538538"/>
            <a:ext cx="1100137" cy="1050925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6" name="Straight Arrow Connector 25"/>
          <p:cNvCxnSpPr>
            <a:cxnSpLocks noChangeShapeType="1"/>
          </p:cNvCxnSpPr>
          <p:nvPr/>
        </p:nvCxnSpPr>
        <p:spPr bwMode="auto">
          <a:xfrm>
            <a:off x="914400" y="3598863"/>
            <a:ext cx="1066800" cy="9906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>
            <a:off x="3403600" y="5359400"/>
            <a:ext cx="381000" cy="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30" name="Straight Arrow Connector 29"/>
          <p:cNvCxnSpPr>
            <a:cxnSpLocks noChangeShapeType="1"/>
          </p:cNvCxnSpPr>
          <p:nvPr/>
        </p:nvCxnSpPr>
        <p:spPr bwMode="auto">
          <a:xfrm>
            <a:off x="1066800" y="2913063"/>
            <a:ext cx="0" cy="3810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49" name="Straight Arrow Connector 48"/>
          <p:cNvCxnSpPr>
            <a:cxnSpLocks noChangeShapeType="1"/>
          </p:cNvCxnSpPr>
          <p:nvPr/>
        </p:nvCxnSpPr>
        <p:spPr bwMode="auto">
          <a:xfrm>
            <a:off x="4267200" y="3962400"/>
            <a:ext cx="0" cy="3048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52" name="Straight Arrow Connector 51"/>
          <p:cNvCxnSpPr>
            <a:cxnSpLocks noChangeShapeType="1"/>
          </p:cNvCxnSpPr>
          <p:nvPr/>
        </p:nvCxnSpPr>
        <p:spPr bwMode="auto">
          <a:xfrm>
            <a:off x="4495800" y="2209800"/>
            <a:ext cx="0" cy="6096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54" name="Straight Arrow Connector 53"/>
          <p:cNvCxnSpPr>
            <a:cxnSpLocks noChangeShapeType="1"/>
          </p:cNvCxnSpPr>
          <p:nvPr/>
        </p:nvCxnSpPr>
        <p:spPr bwMode="auto">
          <a:xfrm>
            <a:off x="6553200" y="2928938"/>
            <a:ext cx="0" cy="3048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56" name="Straight Arrow Connector 55"/>
          <p:cNvCxnSpPr>
            <a:cxnSpLocks noChangeShapeType="1"/>
          </p:cNvCxnSpPr>
          <p:nvPr/>
        </p:nvCxnSpPr>
        <p:spPr bwMode="auto">
          <a:xfrm>
            <a:off x="6781800" y="4343400"/>
            <a:ext cx="0" cy="6096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60" name="Straight Arrow Connector 59"/>
          <p:cNvCxnSpPr>
            <a:cxnSpLocks noChangeShapeType="1"/>
          </p:cNvCxnSpPr>
          <p:nvPr/>
        </p:nvCxnSpPr>
        <p:spPr bwMode="auto">
          <a:xfrm>
            <a:off x="8153400" y="3657600"/>
            <a:ext cx="0" cy="533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62" name="Straight Arrow Connector 61"/>
          <p:cNvCxnSpPr>
            <a:cxnSpLocks noChangeShapeType="1"/>
          </p:cNvCxnSpPr>
          <p:nvPr/>
        </p:nvCxnSpPr>
        <p:spPr bwMode="auto">
          <a:xfrm>
            <a:off x="8763000" y="5105400"/>
            <a:ext cx="0" cy="3048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</p:spTree>
    <p:extLst>
      <p:ext uri="{BB962C8B-B14F-4D97-AF65-F5344CB8AC3E}">
        <p14:creationId xmlns:p14="http://schemas.microsoft.com/office/powerpoint/2010/main" val="106960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altLang="en-US" sz="3200" cap="none" dirty="0" smtClean="0">
                <a:solidFill>
                  <a:srgbClr val="3D7FA9"/>
                </a:solidFill>
              </a:rPr>
              <a:t>CKLA </a:t>
            </a:r>
            <a:r>
              <a:rPr lang="en-US" altLang="en-US" sz="3200" cap="none" dirty="0" smtClean="0">
                <a:solidFill>
                  <a:srgbClr val="D54F48"/>
                </a:solidFill>
              </a:rPr>
              <a:t>Stays On Topic </a:t>
            </a:r>
            <a:r>
              <a:rPr lang="en-US" altLang="en-US" sz="3200" cap="none" dirty="0" smtClean="0">
                <a:solidFill>
                  <a:srgbClr val="3D7FA9"/>
                </a:solidFill>
              </a:rPr>
              <a:t>To Foster The Most Efficient </a:t>
            </a:r>
            <a:r>
              <a:rPr lang="en-US" altLang="en-US" sz="3200" cap="none" dirty="0" smtClean="0">
                <a:solidFill>
                  <a:srgbClr val="D54F48"/>
                </a:solidFill>
              </a:rPr>
              <a:t>Word Learning </a:t>
            </a:r>
            <a:endParaRPr lang="en-US" altLang="en-US" sz="3200" cap="none" dirty="0">
              <a:solidFill>
                <a:srgbClr val="D54F48"/>
              </a:solidFill>
            </a:endParaRPr>
          </a:p>
        </p:txBody>
      </p:sp>
      <p:sp>
        <p:nvSpPr>
          <p:cNvPr id="30723" name="Conten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spcBef>
                <a:spcPts val="1800"/>
              </a:spcBef>
            </a:pP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DESIGN PRINCIPLE</a:t>
            </a:r>
          </a:p>
          <a:p>
            <a:pPr algn="ctr" eaLnBrk="1" hangingPunct="1">
              <a:spcBef>
                <a:spcPts val="1800"/>
              </a:spcBef>
            </a:pPr>
            <a:endParaRPr lang="en-US" altLang="en-US" sz="3200" dirty="0" smtClean="0">
              <a:solidFill>
                <a:srgbClr val="D54F48"/>
              </a:solidFill>
            </a:endParaRPr>
          </a:p>
        </p:txBody>
      </p:sp>
      <p:sp>
        <p:nvSpPr>
          <p:cNvPr id="3072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AC0A58B-1BFA-4E3C-9521-4FCBCBCC0BCC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23</a:t>
            </a:fld>
            <a:endParaRPr lang="en-US" altLang="en-US" smtClean="0">
              <a:solidFill>
                <a:srgbClr val="FFFFFF"/>
              </a:solidFill>
              <a:latin typeface="CartoGothic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25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07988" y="304800"/>
            <a:ext cx="849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60325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3600">
                <a:solidFill>
                  <a:srgbClr val="D54F48"/>
                </a:solidFill>
                <a:latin typeface="Arial Black" pitchFamily="34" charset="0"/>
                <a:cs typeface="Arial" pitchFamily="34" charset="0"/>
              </a:rPr>
              <a:t>ex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398713" y="455613"/>
            <a:ext cx="412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A69372"/>
                </a:solidFill>
                <a:latin typeface="Arial Black" pitchFamily="34" charset="0"/>
                <a:cs typeface="Arial" pitchFamily="34" charset="0"/>
                <a:sym typeface="Wingdings 2" pitchFamily="18" charset="2"/>
              </a:rPr>
              <a:t></a:t>
            </a:r>
            <a:endParaRPr lang="en-US" altLang="en-US" sz="3600">
              <a:solidFill>
                <a:srgbClr val="A6937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649538" y="304800"/>
            <a:ext cx="1724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3600">
                <a:solidFill>
                  <a:srgbClr val="D54F48"/>
                </a:solidFill>
                <a:latin typeface="Arial Black" pitchFamily="34" charset="0"/>
                <a:cs typeface="Arial" pitchFamily="34" charset="0"/>
              </a:rPr>
              <a:t>cence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95400" y="304800"/>
            <a:ext cx="1295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3600">
                <a:solidFill>
                  <a:srgbClr val="D54F48"/>
                </a:solidFill>
                <a:latin typeface="Arial Black" pitchFamily="34" charset="0"/>
                <a:cs typeface="Arial" pitchFamily="34" charset="0"/>
              </a:rPr>
              <a:t>cres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55688" y="457200"/>
            <a:ext cx="414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000">
                <a:solidFill>
                  <a:srgbClr val="A69372"/>
                </a:solidFill>
                <a:latin typeface="Arial Black" pitchFamily="34" charset="0"/>
                <a:cs typeface="Arial" pitchFamily="34" charset="0"/>
                <a:sym typeface="Wingdings 2" pitchFamily="18" charset="2"/>
              </a:rPr>
              <a:t></a:t>
            </a:r>
            <a:endParaRPr lang="en-US" altLang="en-US" sz="3600">
              <a:solidFill>
                <a:srgbClr val="A6937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1755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6C6A1F3E-AD55-4CBD-B17E-C958A7CEAB7A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24</a:t>
            </a:fld>
            <a:endParaRPr lang="en-US" altLang="en-US" smtClean="0">
              <a:solidFill>
                <a:srgbClr val="FFFFFF"/>
              </a:solidFill>
              <a:latin typeface="CartoGothic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0803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What We Know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1175" indent="-457200" eaLnBrk="1" hangingPunct="1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808080"/>
                </a:solidFill>
              </a:rPr>
              <a:t>Most </a:t>
            </a:r>
            <a:r>
              <a:rPr lang="en-US" dirty="0">
                <a:solidFill>
                  <a:srgbClr val="808080"/>
                </a:solidFill>
              </a:rPr>
              <a:t>vocabulary is</a:t>
            </a:r>
            <a:r>
              <a:rPr lang="en-US" dirty="0"/>
              <a:t> </a:t>
            </a:r>
            <a:r>
              <a:rPr lang="en-US" dirty="0">
                <a:solidFill>
                  <a:srgbClr val="D54F48"/>
                </a:solidFill>
              </a:rPr>
              <a:t>learned </a:t>
            </a:r>
            <a:r>
              <a:rPr lang="en-US" dirty="0" smtClean="0">
                <a:solidFill>
                  <a:srgbClr val="D54F48"/>
                </a:solidFill>
              </a:rPr>
              <a:t>implicitly</a:t>
            </a:r>
            <a:r>
              <a:rPr lang="en-US" dirty="0" smtClean="0"/>
              <a:t>.</a:t>
            </a:r>
            <a:endParaRPr lang="en-US" dirty="0"/>
          </a:p>
          <a:p>
            <a:pPr marL="511175" indent="-457200" eaLnBrk="1" hangingPunct="1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808080"/>
                </a:solidFill>
              </a:rPr>
              <a:t>Word </a:t>
            </a:r>
            <a:r>
              <a:rPr lang="en-US" dirty="0">
                <a:solidFill>
                  <a:srgbClr val="808080"/>
                </a:solidFill>
              </a:rPr>
              <a:t>learning is most efficient when the reader (listener) already </a:t>
            </a:r>
            <a:r>
              <a:rPr lang="en-US" dirty="0">
                <a:solidFill>
                  <a:srgbClr val="D54F48"/>
                </a:solidFill>
              </a:rPr>
              <a:t>understands the context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well. </a:t>
            </a:r>
            <a:endParaRPr lang="en-US" dirty="0" smtClean="0">
              <a:solidFill>
                <a:srgbClr val="808080"/>
              </a:solidFill>
            </a:endParaRPr>
          </a:p>
          <a:p>
            <a:pPr marL="511175" indent="-45720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808080"/>
                </a:solidFill>
              </a:rPr>
              <a:t>Making tiny </a:t>
            </a:r>
            <a:r>
              <a:rPr lang="en-US" dirty="0">
                <a:solidFill>
                  <a:srgbClr val="D54F48"/>
                </a:solidFill>
              </a:rPr>
              <a:t>gains on a dozen words is more efficient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than large gains on just one word at a time. </a:t>
            </a:r>
          </a:p>
          <a:p>
            <a:pPr marL="511175" indent="-457200" eaLnBrk="1" hangingPunct="1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808080"/>
                </a:solidFill>
              </a:rPr>
              <a:t>What </a:t>
            </a:r>
            <a:r>
              <a:rPr lang="en-US" dirty="0">
                <a:solidFill>
                  <a:srgbClr val="808080"/>
                </a:solidFill>
              </a:rPr>
              <a:t>makes vocabulary valuable and important is not the words themselves so much as the</a:t>
            </a:r>
            <a:r>
              <a:rPr lang="en-US" dirty="0"/>
              <a:t> </a:t>
            </a:r>
            <a:r>
              <a:rPr lang="en-US" dirty="0">
                <a:solidFill>
                  <a:srgbClr val="D54F48"/>
                </a:solidFill>
              </a:rPr>
              <a:t>understandings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808080"/>
                </a:solidFill>
              </a:rPr>
              <a:t>they afford.</a:t>
            </a:r>
          </a:p>
          <a:p>
            <a:pPr marL="0" indent="0" eaLnBrk="1" hangingPunct="1">
              <a:spcBef>
                <a:spcPts val="1200"/>
              </a:spcBef>
              <a:buFontTx/>
              <a:buNone/>
              <a:defRPr/>
            </a:pP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3277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7B2410CC-8E08-44A2-B3E9-0D3D6DF7C507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25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3536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i="1" dirty="0" smtClean="0">
                <a:cs typeface="+mj-cs"/>
              </a:rPr>
              <a:t>What are Kings and Queens?</a:t>
            </a:r>
            <a:endParaRPr lang="en-US" i="1" dirty="0">
              <a:cs typeface="+mj-cs"/>
            </a:endParaRPr>
          </a:p>
        </p:txBody>
      </p:sp>
      <p:sp>
        <p:nvSpPr>
          <p:cNvPr id="33795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7FDC379-DCC9-422F-8E5D-628A3BDD0A73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26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  <p:pic>
        <p:nvPicPr>
          <p:cNvPr id="28675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13" y="1427163"/>
            <a:ext cx="7305675" cy="45735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7" descr="C:\Users\awiggins\Desktop\Pages from ckla_gk_d7_f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149350"/>
            <a:ext cx="7450138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8" descr="C:\Users\awiggins\Desktop\Pages from ckla_gk_d7_f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165225"/>
            <a:ext cx="7450138" cy="512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078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Stories in a Domain	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" t="9200"/>
          <a:stretch/>
        </p:blipFill>
        <p:spPr bwMode="auto">
          <a:xfrm>
            <a:off x="1676400" y="1760734"/>
            <a:ext cx="5294376" cy="443949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371656" y="2833106"/>
            <a:ext cx="3821976" cy="446542"/>
          </a:xfrm>
          <a:prstGeom prst="rect">
            <a:avLst/>
          </a:prstGeom>
          <a:solidFill>
            <a:srgbClr val="000066">
              <a:alpha val="12941"/>
            </a:srgbClr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softEdge rad="3175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089900" y="6464300"/>
            <a:ext cx="596900" cy="366713"/>
          </a:xfrm>
        </p:spPr>
        <p:txBody>
          <a:bodyPr/>
          <a:lstStyle/>
          <a:p>
            <a:fld id="{E0C48FCF-96B9-43B4-BD6B-E2A7BBE0E717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40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Building Webs of Words in Domains</a:t>
            </a:r>
            <a:endParaRPr lang="en-US" dirty="0">
              <a:cs typeface="+mj-cs"/>
            </a:endParaRPr>
          </a:p>
        </p:txBody>
      </p:sp>
      <p:pic>
        <p:nvPicPr>
          <p:cNvPr id="34819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88" y="1600678"/>
            <a:ext cx="8221223" cy="4525007"/>
          </a:xfrm>
        </p:spPr>
      </p:pic>
      <p:cxnSp>
        <p:nvCxnSpPr>
          <p:cNvPr id="6" name="Straight Connector 5"/>
          <p:cNvCxnSpPr/>
          <p:nvPr/>
        </p:nvCxnSpPr>
        <p:spPr>
          <a:xfrm>
            <a:off x="1094232" y="3770376"/>
            <a:ext cx="685800" cy="0"/>
          </a:xfrm>
          <a:prstGeom prst="line">
            <a:avLst/>
          </a:prstGeom>
          <a:ln w="76200">
            <a:solidFill>
              <a:srgbClr val="D54F4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477000" y="4495800"/>
            <a:ext cx="685800" cy="0"/>
          </a:xfrm>
          <a:prstGeom prst="line">
            <a:avLst/>
          </a:prstGeom>
          <a:ln w="76200">
            <a:solidFill>
              <a:srgbClr val="D54F4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981200" y="5257800"/>
            <a:ext cx="1143000" cy="0"/>
          </a:xfrm>
          <a:prstGeom prst="line">
            <a:avLst/>
          </a:prstGeom>
          <a:ln w="76200">
            <a:solidFill>
              <a:srgbClr val="D54F4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133600" y="4550664"/>
            <a:ext cx="457200" cy="0"/>
          </a:xfrm>
          <a:prstGeom prst="line">
            <a:avLst/>
          </a:prstGeom>
          <a:ln w="76200">
            <a:solidFill>
              <a:srgbClr val="D54F4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10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Paragraph 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A48C8-1623-4678-BE1A-923BE7329E98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2050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" t="32888" r="54286" b="16445"/>
          <a:stretch/>
        </p:blipFill>
        <p:spPr bwMode="auto">
          <a:xfrm>
            <a:off x="1143000" y="1537419"/>
            <a:ext cx="7452360" cy="466519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294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 smtClean="0"/>
              <a:t>Key Design Principles of Listening and Learning</a:t>
            </a:r>
          </a:p>
        </p:txBody>
      </p:sp>
      <p:sp>
        <p:nvSpPr>
          <p:cNvPr id="15363" name="Text Placeholder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3D7FA9"/>
                </a:solidFill>
              </a:rPr>
              <a:t>Building Knowledge and Language Systematically</a:t>
            </a:r>
          </a:p>
        </p:txBody>
      </p:sp>
    </p:spTree>
    <p:extLst>
      <p:ext uri="{BB962C8B-B14F-4D97-AF65-F5344CB8AC3E}">
        <p14:creationId xmlns:p14="http://schemas.microsoft.com/office/powerpoint/2010/main" val="192667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Building Webs of Words in Domains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r="5228"/>
          <a:stretch/>
        </p:blipFill>
        <p:spPr>
          <a:xfrm>
            <a:off x="1143000" y="1752600"/>
            <a:ext cx="6477000" cy="4344227"/>
          </a:xfrm>
          <a:ln w="28575"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089900" y="6464300"/>
            <a:ext cx="596900" cy="366713"/>
          </a:xfrm>
        </p:spPr>
        <p:txBody>
          <a:bodyPr/>
          <a:lstStyle/>
          <a:p>
            <a:fld id="{FC0A48C8-1623-4678-BE1A-923BE7329E98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79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Paragraph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" t="33016" r="51501" b="17079"/>
          <a:stretch/>
        </p:blipFill>
        <p:spPr bwMode="auto">
          <a:xfrm>
            <a:off x="838200" y="1572904"/>
            <a:ext cx="7654834" cy="4656889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089900" y="6464300"/>
            <a:ext cx="596900" cy="366713"/>
          </a:xfrm>
        </p:spPr>
        <p:txBody>
          <a:bodyPr/>
          <a:lstStyle/>
          <a:p>
            <a:fld id="{FC0A48C8-1623-4678-BE1A-923BE7329E98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78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Building Webs of Words in Domains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551296"/>
            <a:ext cx="6324600" cy="4703334"/>
          </a:xfrm>
          <a:ln w="28575"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089900" y="6464300"/>
            <a:ext cx="596900" cy="366713"/>
          </a:xfrm>
        </p:spPr>
        <p:txBody>
          <a:bodyPr/>
          <a:lstStyle/>
          <a:p>
            <a:fld id="{FC0A48C8-1623-4678-BE1A-923BE7329E98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58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Paragraph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" t="35428" r="51643" b="14412"/>
          <a:stretch/>
        </p:blipFill>
        <p:spPr bwMode="auto">
          <a:xfrm>
            <a:off x="725479" y="1531960"/>
            <a:ext cx="7667897" cy="4717787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089900" y="6464300"/>
            <a:ext cx="596900" cy="366713"/>
          </a:xfrm>
        </p:spPr>
        <p:txBody>
          <a:bodyPr/>
          <a:lstStyle/>
          <a:p>
            <a:fld id="{FC0A48C8-1623-4678-BE1A-923BE7329E98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42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+mj-cs"/>
              </a:rPr>
              <a:t>Sections 3 &amp; 4</a:t>
            </a:r>
            <a:endParaRPr lang="en-US" dirty="0">
              <a:cs typeface="+mj-cs"/>
            </a:endParaRPr>
          </a:p>
        </p:txBody>
      </p:sp>
      <p:sp>
        <p:nvSpPr>
          <p:cNvPr id="35843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36A4C688-D780-4A77-B6ED-51E6DD1BD864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34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  <p:pic>
        <p:nvPicPr>
          <p:cNvPr id="35845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9144000" cy="6096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C:\Users\awiggins\Desktop\Pages from ckla_gk_d12_ant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2263775"/>
            <a:ext cx="2994025" cy="383222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372948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Activity: Add to the Web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As a table examine the next story in the Anthology, Royal Family:</a:t>
            </a:r>
          </a:p>
          <a:p>
            <a:pPr marL="804863" lvl="2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 smtClean="0"/>
              <a:t>Have one person read it aloud.</a:t>
            </a:r>
          </a:p>
          <a:p>
            <a:pPr marL="804863" lvl="2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 smtClean="0"/>
              <a:t>Write down words you hear that would be added to the web.</a:t>
            </a:r>
          </a:p>
          <a:p>
            <a:pPr marL="461963" lvl="1" indent="-457200">
              <a:spcBef>
                <a:spcPts val="60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dirty="0" smtClean="0"/>
              <a:t>After reading a paragraph:</a:t>
            </a:r>
          </a:p>
          <a:p>
            <a:pPr marL="804863" lvl="2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 smtClean="0"/>
              <a:t>look at the list and ‘work into’ the web — build connections among words that relate, that are synonyms or antonyms, that are exemplars, or categories, to words in the web. </a:t>
            </a:r>
          </a:p>
          <a:p>
            <a:pPr marL="804863" lvl="2" indent="-457200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dirty="0" smtClean="0"/>
              <a:t>Note words that are repeated or given a new nuance.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089900" y="6464300"/>
            <a:ext cx="596900" cy="366713"/>
          </a:xfrm>
        </p:spPr>
        <p:txBody>
          <a:bodyPr/>
          <a:lstStyle/>
          <a:p>
            <a:fld id="{FC0A48C8-1623-4678-BE1A-923BE7329E98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66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4900"/>
            <a:ext cx="9144000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Systematic Knowledge Building</a:t>
            </a:r>
          </a:p>
        </p:txBody>
      </p:sp>
      <p:sp>
        <p:nvSpPr>
          <p:cNvPr id="3686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87805EA-052A-488C-8142-D75C4CBCEB02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36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  <p:cxnSp>
        <p:nvCxnSpPr>
          <p:cNvPr id="9" name="Straight Arrow Connector 8"/>
          <p:cNvCxnSpPr>
            <a:cxnSpLocks noChangeShapeType="1"/>
          </p:cNvCxnSpPr>
          <p:nvPr/>
        </p:nvCxnSpPr>
        <p:spPr bwMode="auto">
          <a:xfrm>
            <a:off x="1219200" y="2074863"/>
            <a:ext cx="685800" cy="4572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>
            <a:off x="2514600" y="3979863"/>
            <a:ext cx="0" cy="1020762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1" name="Straight Arrow Connector 10"/>
          <p:cNvCxnSpPr>
            <a:cxnSpLocks noChangeShapeType="1"/>
          </p:cNvCxnSpPr>
          <p:nvPr/>
        </p:nvCxnSpPr>
        <p:spPr bwMode="auto">
          <a:xfrm flipV="1">
            <a:off x="6934200" y="3522663"/>
            <a:ext cx="457200" cy="3810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2" name="Straight Arrow Connector 11"/>
          <p:cNvCxnSpPr>
            <a:cxnSpLocks noChangeShapeType="1"/>
          </p:cNvCxnSpPr>
          <p:nvPr/>
        </p:nvCxnSpPr>
        <p:spPr bwMode="auto">
          <a:xfrm>
            <a:off x="896938" y="2913063"/>
            <a:ext cx="0" cy="533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>
            <a:off x="2590800" y="3217863"/>
            <a:ext cx="0" cy="3048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>
            <a:off x="2209800" y="3598863"/>
            <a:ext cx="0" cy="914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>
            <a:off x="838200" y="3217863"/>
            <a:ext cx="990600" cy="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>
            <a:off x="3276600" y="2522538"/>
            <a:ext cx="457200" cy="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7" name="Straight Arrow Connector 16"/>
          <p:cNvCxnSpPr>
            <a:cxnSpLocks noChangeShapeType="1"/>
          </p:cNvCxnSpPr>
          <p:nvPr/>
        </p:nvCxnSpPr>
        <p:spPr bwMode="auto">
          <a:xfrm>
            <a:off x="4681538" y="3903663"/>
            <a:ext cx="914400" cy="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 flipV="1">
            <a:off x="5334000" y="2532063"/>
            <a:ext cx="2057400" cy="21336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19" name="Straight Arrow Connector 18"/>
          <p:cNvCxnSpPr>
            <a:cxnSpLocks noChangeShapeType="1"/>
          </p:cNvCxnSpPr>
          <p:nvPr/>
        </p:nvCxnSpPr>
        <p:spPr bwMode="auto">
          <a:xfrm>
            <a:off x="1447800" y="4741863"/>
            <a:ext cx="533400" cy="6096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0" name="Straight Arrow Connector 19"/>
          <p:cNvCxnSpPr>
            <a:cxnSpLocks noChangeShapeType="1"/>
          </p:cNvCxnSpPr>
          <p:nvPr/>
        </p:nvCxnSpPr>
        <p:spPr bwMode="auto">
          <a:xfrm flipV="1">
            <a:off x="3352800" y="5732463"/>
            <a:ext cx="4038600" cy="25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V="1">
            <a:off x="3276600" y="3598863"/>
            <a:ext cx="457200" cy="3810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2" name="Straight Arrow Connector 21"/>
          <p:cNvCxnSpPr>
            <a:cxnSpLocks noChangeShapeType="1"/>
          </p:cNvCxnSpPr>
          <p:nvPr/>
        </p:nvCxnSpPr>
        <p:spPr bwMode="auto">
          <a:xfrm flipV="1">
            <a:off x="7239000" y="2913063"/>
            <a:ext cx="228600" cy="2408237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3" name="Straight Arrow Connector 22"/>
          <p:cNvCxnSpPr>
            <a:cxnSpLocks noChangeShapeType="1"/>
          </p:cNvCxnSpPr>
          <p:nvPr/>
        </p:nvCxnSpPr>
        <p:spPr bwMode="auto">
          <a:xfrm>
            <a:off x="5105400" y="2532063"/>
            <a:ext cx="533400" cy="2819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4" name="Straight Arrow Connector 23"/>
          <p:cNvCxnSpPr>
            <a:cxnSpLocks noChangeShapeType="1"/>
          </p:cNvCxnSpPr>
          <p:nvPr/>
        </p:nvCxnSpPr>
        <p:spPr bwMode="auto">
          <a:xfrm flipV="1">
            <a:off x="1219200" y="2227263"/>
            <a:ext cx="914400" cy="2057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5" name="Straight Arrow Connector 24"/>
          <p:cNvCxnSpPr>
            <a:cxnSpLocks noChangeShapeType="1"/>
          </p:cNvCxnSpPr>
          <p:nvPr/>
        </p:nvCxnSpPr>
        <p:spPr bwMode="auto">
          <a:xfrm>
            <a:off x="2633663" y="3538538"/>
            <a:ext cx="1100137" cy="1050925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6" name="Straight Arrow Connector 25"/>
          <p:cNvCxnSpPr>
            <a:cxnSpLocks noChangeShapeType="1"/>
          </p:cNvCxnSpPr>
          <p:nvPr/>
        </p:nvCxnSpPr>
        <p:spPr bwMode="auto">
          <a:xfrm>
            <a:off x="914400" y="3598863"/>
            <a:ext cx="1066800" cy="9906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27" name="Straight Arrow Connector 26"/>
          <p:cNvCxnSpPr>
            <a:cxnSpLocks noChangeShapeType="1"/>
          </p:cNvCxnSpPr>
          <p:nvPr/>
        </p:nvCxnSpPr>
        <p:spPr bwMode="auto">
          <a:xfrm>
            <a:off x="3403600" y="5359400"/>
            <a:ext cx="381000" cy="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30" name="Straight Arrow Connector 29"/>
          <p:cNvCxnSpPr>
            <a:cxnSpLocks noChangeShapeType="1"/>
          </p:cNvCxnSpPr>
          <p:nvPr/>
        </p:nvCxnSpPr>
        <p:spPr bwMode="auto">
          <a:xfrm>
            <a:off x="1066800" y="2913063"/>
            <a:ext cx="0" cy="3810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49" name="Straight Arrow Connector 48"/>
          <p:cNvCxnSpPr>
            <a:cxnSpLocks noChangeShapeType="1"/>
          </p:cNvCxnSpPr>
          <p:nvPr/>
        </p:nvCxnSpPr>
        <p:spPr bwMode="auto">
          <a:xfrm>
            <a:off x="4267200" y="3962400"/>
            <a:ext cx="0" cy="3048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52" name="Straight Arrow Connector 51"/>
          <p:cNvCxnSpPr>
            <a:cxnSpLocks noChangeShapeType="1"/>
          </p:cNvCxnSpPr>
          <p:nvPr/>
        </p:nvCxnSpPr>
        <p:spPr bwMode="auto">
          <a:xfrm>
            <a:off x="4495800" y="2209800"/>
            <a:ext cx="0" cy="6096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54" name="Straight Arrow Connector 53"/>
          <p:cNvCxnSpPr>
            <a:cxnSpLocks noChangeShapeType="1"/>
          </p:cNvCxnSpPr>
          <p:nvPr/>
        </p:nvCxnSpPr>
        <p:spPr bwMode="auto">
          <a:xfrm>
            <a:off x="6553200" y="2928938"/>
            <a:ext cx="0" cy="3048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56" name="Straight Arrow Connector 55"/>
          <p:cNvCxnSpPr>
            <a:cxnSpLocks noChangeShapeType="1"/>
          </p:cNvCxnSpPr>
          <p:nvPr/>
        </p:nvCxnSpPr>
        <p:spPr bwMode="auto">
          <a:xfrm>
            <a:off x="6781800" y="4343400"/>
            <a:ext cx="0" cy="6096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60" name="Straight Arrow Connector 59"/>
          <p:cNvCxnSpPr>
            <a:cxnSpLocks noChangeShapeType="1"/>
          </p:cNvCxnSpPr>
          <p:nvPr/>
        </p:nvCxnSpPr>
        <p:spPr bwMode="auto">
          <a:xfrm>
            <a:off x="8153400" y="3657600"/>
            <a:ext cx="0" cy="5334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  <p:cxnSp>
        <p:nvCxnSpPr>
          <p:cNvPr id="62" name="Straight Arrow Connector 61"/>
          <p:cNvCxnSpPr>
            <a:cxnSpLocks noChangeShapeType="1"/>
          </p:cNvCxnSpPr>
          <p:nvPr/>
        </p:nvCxnSpPr>
        <p:spPr bwMode="auto">
          <a:xfrm>
            <a:off x="8763000" y="5105400"/>
            <a:ext cx="0" cy="304800"/>
          </a:xfrm>
          <a:prstGeom prst="straightConnector1">
            <a:avLst/>
          </a:prstGeom>
          <a:noFill/>
          <a:ln w="25400">
            <a:solidFill>
              <a:srgbClr val="E31937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/>
        </p:spPr>
      </p:cxnSp>
    </p:spTree>
    <p:extLst>
      <p:ext uri="{BB962C8B-B14F-4D97-AF65-F5344CB8AC3E}">
        <p14:creationId xmlns:p14="http://schemas.microsoft.com/office/powerpoint/2010/main" val="121549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Leveling the Playing Field</a:t>
            </a:r>
          </a:p>
        </p:txBody>
      </p:sp>
      <p:sp>
        <p:nvSpPr>
          <p:cNvPr id="43011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i="1" dirty="0" smtClean="0"/>
              <a:t>Jumping from topic to topic and landing briefly on each privileges children who know something about those topics from elsewhere.</a:t>
            </a:r>
          </a:p>
          <a:p>
            <a:pPr lvl="3" algn="r" eaLnBrk="1" hangingPunct="1">
              <a:defRPr/>
            </a:pPr>
            <a:r>
              <a:rPr lang="en-US" dirty="0" err="1" smtClean="0"/>
              <a:t>Liben</a:t>
            </a:r>
            <a:r>
              <a:rPr lang="en-US" dirty="0" smtClean="0"/>
              <a:t> &amp; </a:t>
            </a:r>
            <a:r>
              <a:rPr lang="en-US" dirty="0" err="1" smtClean="0"/>
              <a:t>Liben</a:t>
            </a:r>
            <a:r>
              <a:rPr lang="en-US" dirty="0" smtClean="0"/>
              <a:t>, 2012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37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52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800" y="1600200"/>
            <a:ext cx="45720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What is the value of building knowledge systematically?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0044A0-1873-43CA-BEFE-6A8A4D3889CC}" type="slidenum">
              <a:rPr lang="en-US" altLang="en-US" smtClean="0">
                <a:solidFill>
                  <a:srgbClr val="FFFFFF"/>
                </a:solidFill>
              </a:rPr>
              <a:pPr>
                <a:defRPr/>
              </a:pPr>
              <a:t>38</a:t>
            </a:fld>
            <a:endParaRPr lang="en-US" altLang="en-US" dirty="0">
              <a:solidFill>
                <a:srgbClr val="FFFFFF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" y="1827550"/>
            <a:ext cx="2681287" cy="3383424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Right Arrow 8"/>
          <p:cNvSpPr>
            <a:spLocks noChangeArrowheads="1"/>
          </p:cNvSpPr>
          <p:nvPr/>
        </p:nvSpPr>
        <p:spPr bwMode="auto">
          <a:xfrm rot="12843569">
            <a:off x="2481603" y="4100423"/>
            <a:ext cx="1092619" cy="488950"/>
          </a:xfrm>
          <a:prstGeom prst="rightArrow">
            <a:avLst>
              <a:gd name="adj1" fmla="val 50000"/>
              <a:gd name="adj2" fmla="val 49999"/>
            </a:avLst>
          </a:prstGeom>
          <a:solidFill>
            <a:srgbClr val="E31937"/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2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3"/>
          <p:cNvGrpSpPr>
            <a:grpSpLocks/>
          </p:cNvGrpSpPr>
          <p:nvPr/>
        </p:nvGrpSpPr>
        <p:grpSpPr bwMode="auto">
          <a:xfrm>
            <a:off x="7043738" y="3475038"/>
            <a:ext cx="1860550" cy="2717800"/>
            <a:chOff x="6934200" y="2514600"/>
            <a:chExt cx="1860550" cy="2718520"/>
          </a:xfrm>
        </p:grpSpPr>
        <p:pic>
          <p:nvPicPr>
            <p:cNvPr id="13335" name="Picture 12" descr="N:\NYSED P-2 ELA\_NYSED Resources\_NYSED Design Resources\x Design Scratch\Component Images\Supplemental_Guide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200" y="2514600"/>
              <a:ext cx="1860550" cy="223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59" name="TextBox 25"/>
            <p:cNvSpPr txBox="1">
              <a:spLocks noChangeArrowheads="1"/>
            </p:cNvSpPr>
            <p:nvPr/>
          </p:nvSpPr>
          <p:spPr bwMode="auto">
            <a:xfrm>
              <a:off x="6967537" y="4648765"/>
              <a:ext cx="1528763" cy="58435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b="1" dirty="0">
                  <a:solidFill>
                    <a:srgbClr val="005D98"/>
                  </a:solidFill>
                  <a:latin typeface="Arial"/>
                </a:rPr>
                <a:t>Supplemental</a:t>
              </a:r>
            </a:p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b="1" dirty="0">
                  <a:solidFill>
                    <a:srgbClr val="005D98"/>
                  </a:solidFill>
                  <a:latin typeface="Arial"/>
                </a:rPr>
                <a:t>Guide</a:t>
              </a:r>
            </a:p>
          </p:txBody>
        </p:sp>
      </p:grpSp>
      <p:sp>
        <p:nvSpPr>
          <p:cNvPr id="133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Overview of Listening and Learning Materials</a:t>
            </a:r>
          </a:p>
        </p:txBody>
      </p:sp>
      <p:sp>
        <p:nvSpPr>
          <p:cNvPr id="1331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01EE66F1-6B52-458F-AE80-4F7B7C502CC5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4</a:t>
            </a:fld>
            <a:endParaRPr lang="en-US" altLang="en-US" smtClean="0">
              <a:solidFill>
                <a:srgbClr val="FFFFFF"/>
              </a:solidFill>
              <a:latin typeface="CartoGothic Std" charset="0"/>
            </a:endParaRPr>
          </a:p>
        </p:txBody>
      </p:sp>
      <p:grpSp>
        <p:nvGrpSpPr>
          <p:cNvPr id="13318" name="Group 25"/>
          <p:cNvGrpSpPr>
            <a:grpSpLocks/>
          </p:cNvGrpSpPr>
          <p:nvPr/>
        </p:nvGrpSpPr>
        <p:grpSpPr bwMode="auto">
          <a:xfrm>
            <a:off x="452438" y="1744663"/>
            <a:ext cx="2895600" cy="2000250"/>
            <a:chOff x="381000" y="1157288"/>
            <a:chExt cx="2895600" cy="2000618"/>
          </a:xfrm>
        </p:grpSpPr>
        <p:grpSp>
          <p:nvGrpSpPr>
            <p:cNvPr id="13330" name="Group 13"/>
            <p:cNvGrpSpPr>
              <a:grpSpLocks/>
            </p:cNvGrpSpPr>
            <p:nvPr/>
          </p:nvGrpSpPr>
          <p:grpSpPr bwMode="auto">
            <a:xfrm>
              <a:off x="381000" y="1157288"/>
              <a:ext cx="1992313" cy="1582737"/>
              <a:chOff x="0" y="0"/>
              <a:chExt cx="1992630" cy="1581785"/>
            </a:xfrm>
          </p:grpSpPr>
          <p:pic>
            <p:nvPicPr>
              <p:cNvPr id="13332" name="Picture 1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60120" cy="122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33" name="Picture 1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2510" y="101600"/>
                <a:ext cx="960120" cy="122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34" name="Picture 1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285" y="356870"/>
                <a:ext cx="960120" cy="1224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9954" name="TextBox 25"/>
            <p:cNvSpPr txBox="1">
              <a:spLocks noChangeArrowheads="1"/>
            </p:cNvSpPr>
            <p:nvPr/>
          </p:nvSpPr>
          <p:spPr bwMode="auto">
            <a:xfrm>
              <a:off x="381000" y="2819706"/>
              <a:ext cx="2895600" cy="33820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b="1" dirty="0">
                  <a:solidFill>
                    <a:srgbClr val="005D98"/>
                  </a:solidFill>
                  <a:latin typeface="Arial"/>
                </a:rPr>
                <a:t>Teacher Anthology</a:t>
              </a:r>
            </a:p>
          </p:txBody>
        </p:sp>
      </p:grpSp>
      <p:grpSp>
        <p:nvGrpSpPr>
          <p:cNvPr id="13319" name="Group 26"/>
          <p:cNvGrpSpPr>
            <a:grpSpLocks/>
          </p:cNvGrpSpPr>
          <p:nvPr/>
        </p:nvGrpSpPr>
        <p:grpSpPr bwMode="auto">
          <a:xfrm>
            <a:off x="4948238" y="1822450"/>
            <a:ext cx="1676400" cy="2243138"/>
            <a:chOff x="1676400" y="3276600"/>
            <a:chExt cx="1676400" cy="2243511"/>
          </a:xfrm>
        </p:grpSpPr>
        <p:grpSp>
          <p:nvGrpSpPr>
            <p:cNvPr id="13324" name="Group 7"/>
            <p:cNvGrpSpPr>
              <a:grpSpLocks/>
            </p:cNvGrpSpPr>
            <p:nvPr/>
          </p:nvGrpSpPr>
          <p:grpSpPr bwMode="auto">
            <a:xfrm>
              <a:off x="1701800" y="3276600"/>
              <a:ext cx="1651000" cy="1898650"/>
              <a:chOff x="0" y="1"/>
              <a:chExt cx="2867037" cy="3371859"/>
            </a:xfrm>
          </p:grpSpPr>
          <p:pic>
            <p:nvPicPr>
              <p:cNvPr id="9" name="Picture 8"/>
              <p:cNvPicPr preferRelativeResize="0"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714002" y="1"/>
                <a:ext cx="1753303" cy="1373219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pic>
            <p:nvPicPr>
              <p:cNvPr id="10" name="Picture 9"/>
              <p:cNvPicPr preferRelativeResize="0"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113734" y="829007"/>
                <a:ext cx="1753303" cy="1370398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pic>
            <p:nvPicPr>
              <p:cNvPr id="11" name="Picture 10"/>
              <p:cNvPicPr preferRelativeResize="0"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248109" y="1373220"/>
                <a:ext cx="1753303" cy="1370398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pic>
            <p:nvPicPr>
              <p:cNvPr id="12" name="Picture 11"/>
              <p:cNvPicPr preferRelativeResize="0"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0" y="1999204"/>
                <a:ext cx="1753303" cy="1373217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</p:grpSp>
        <p:sp>
          <p:nvSpPr>
            <p:cNvPr id="39948" name="TextBox 25"/>
            <p:cNvSpPr txBox="1">
              <a:spLocks noChangeArrowheads="1"/>
            </p:cNvSpPr>
            <p:nvPr/>
          </p:nvSpPr>
          <p:spPr bwMode="auto">
            <a:xfrm>
              <a:off x="1676400" y="5181917"/>
              <a:ext cx="1416050" cy="33819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b="1" dirty="0">
                  <a:solidFill>
                    <a:srgbClr val="005D98"/>
                  </a:solidFill>
                  <a:latin typeface="Arial"/>
                </a:rPr>
                <a:t>Image Cards</a:t>
              </a:r>
            </a:p>
          </p:txBody>
        </p:sp>
      </p:grpSp>
      <p:grpSp>
        <p:nvGrpSpPr>
          <p:cNvPr id="13320" name="Group 24"/>
          <p:cNvGrpSpPr>
            <a:grpSpLocks/>
          </p:cNvGrpSpPr>
          <p:nvPr/>
        </p:nvGrpSpPr>
        <p:grpSpPr bwMode="auto">
          <a:xfrm>
            <a:off x="1536700" y="3962400"/>
            <a:ext cx="2794000" cy="2235200"/>
            <a:chOff x="3784600" y="1531938"/>
            <a:chExt cx="2794000" cy="2235573"/>
          </a:xfrm>
        </p:grpSpPr>
        <p:pic>
          <p:nvPicPr>
            <p:cNvPr id="13322" name="Picture 6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0" y="1531938"/>
              <a:ext cx="2768600" cy="190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46" name="TextBox 25"/>
            <p:cNvSpPr txBox="1">
              <a:spLocks noChangeArrowheads="1"/>
            </p:cNvSpPr>
            <p:nvPr/>
          </p:nvSpPr>
          <p:spPr bwMode="auto">
            <a:xfrm>
              <a:off x="3784600" y="3429318"/>
              <a:ext cx="1119188" cy="33819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b="1" dirty="0">
                  <a:solidFill>
                    <a:srgbClr val="005D98"/>
                  </a:solidFill>
                  <a:latin typeface="Arial"/>
                </a:rPr>
                <a:t>Flip Book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124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Listening &amp; Learning Instruction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 smtClean="0"/>
              <a:t>Stays on topic for 2 – 3 weeks</a:t>
            </a:r>
          </a:p>
          <a:p>
            <a:pPr eaLnBrk="1" hangingPunct="1">
              <a:defRPr/>
            </a:pPr>
            <a:r>
              <a:rPr lang="en-US" altLang="en-US" dirty="0" smtClean="0"/>
              <a:t>Single Lesson Type Across Grades</a:t>
            </a:r>
          </a:p>
          <a:p>
            <a:pPr eaLnBrk="1" hangingPunct="1">
              <a:defRPr/>
            </a:pPr>
            <a:r>
              <a:rPr lang="en-US" altLang="en-US" dirty="0" smtClean="0"/>
              <a:t>Each Lesson Includes:</a:t>
            </a:r>
          </a:p>
          <a:p>
            <a:pPr lvl="1" eaLnBrk="1" hangingPunct="1">
              <a:defRPr/>
            </a:pPr>
            <a:r>
              <a:rPr lang="en-US" altLang="en-US" dirty="0" smtClean="0">
                <a:solidFill>
                  <a:srgbClr val="7F7F7F"/>
                </a:solidFill>
              </a:rPr>
              <a:t>Read-aloud</a:t>
            </a:r>
          </a:p>
          <a:p>
            <a:pPr lvl="2" eaLnBrk="1" hangingPunct="1">
              <a:defRPr/>
            </a:pPr>
            <a:r>
              <a:rPr lang="en-US" altLang="en-US" dirty="0" smtClean="0">
                <a:solidFill>
                  <a:srgbClr val="7F7F7F"/>
                </a:solidFill>
              </a:rPr>
              <a:t>Introduction to the Read Aloud</a:t>
            </a:r>
          </a:p>
          <a:p>
            <a:pPr lvl="2" eaLnBrk="1" hangingPunct="1">
              <a:defRPr/>
            </a:pPr>
            <a:r>
              <a:rPr lang="en-US" altLang="en-US" dirty="0" smtClean="0">
                <a:solidFill>
                  <a:srgbClr val="7F7F7F"/>
                </a:solidFill>
              </a:rPr>
              <a:t>Presenting the Read Aloud</a:t>
            </a:r>
          </a:p>
          <a:p>
            <a:pPr lvl="1" eaLnBrk="1" hangingPunct="1">
              <a:defRPr/>
            </a:pPr>
            <a:r>
              <a:rPr lang="en-US" altLang="en-US" dirty="0" smtClean="0">
                <a:solidFill>
                  <a:srgbClr val="7F7F7F"/>
                </a:solidFill>
              </a:rPr>
              <a:t>Discussion</a:t>
            </a:r>
          </a:p>
          <a:p>
            <a:pPr lvl="2" eaLnBrk="1" hangingPunct="1">
              <a:defRPr/>
            </a:pPr>
            <a:r>
              <a:rPr lang="en-US" altLang="en-US" dirty="0" smtClean="0">
                <a:solidFill>
                  <a:srgbClr val="7F7F7F"/>
                </a:solidFill>
              </a:rPr>
              <a:t>Comprehension Questions</a:t>
            </a:r>
          </a:p>
          <a:p>
            <a:pPr lvl="2" eaLnBrk="1" hangingPunct="1">
              <a:defRPr/>
            </a:pPr>
            <a:r>
              <a:rPr lang="en-US" altLang="en-US" dirty="0" smtClean="0">
                <a:solidFill>
                  <a:srgbClr val="7F7F7F"/>
                </a:solidFill>
              </a:rPr>
              <a:t>Word Work</a:t>
            </a:r>
          </a:p>
          <a:p>
            <a:pPr lvl="1" eaLnBrk="1" hangingPunct="1">
              <a:defRPr/>
            </a:pPr>
            <a:r>
              <a:rPr lang="en-US" altLang="en-US" dirty="0" smtClean="0">
                <a:solidFill>
                  <a:srgbClr val="7F7F7F"/>
                </a:solidFill>
              </a:rPr>
              <a:t>Extension Activity</a:t>
            </a:r>
          </a:p>
        </p:txBody>
      </p:sp>
      <p:sp>
        <p:nvSpPr>
          <p:cNvPr id="1434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D4A4189-0B32-4A29-9954-AAF3F4BC7F14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5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1808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>
            <a:spLocks noGrp="1"/>
          </p:cNvSpPr>
          <p:nvPr>
            <p:ph type="title"/>
          </p:nvPr>
        </p:nvSpPr>
        <p:spPr>
          <a:xfrm>
            <a:off x="838200" y="4038600"/>
            <a:ext cx="7772400" cy="1362075"/>
          </a:xfrm>
        </p:spPr>
        <p:txBody>
          <a:bodyPr/>
          <a:lstStyle/>
          <a:p>
            <a:pPr>
              <a:defRPr/>
            </a:pPr>
            <a:r>
              <a:rPr lang="en-US" altLang="en-US" sz="3200" cap="none" dirty="0" smtClean="0">
                <a:solidFill>
                  <a:srgbClr val="3D7FA9"/>
                </a:solidFill>
              </a:rPr>
              <a:t>CKLA uses </a:t>
            </a:r>
            <a:r>
              <a:rPr lang="en-US" altLang="en-US" sz="3200" cap="none" dirty="0" smtClean="0">
                <a:solidFill>
                  <a:srgbClr val="D54F48"/>
                </a:solidFill>
              </a:rPr>
              <a:t>Read-</a:t>
            </a:r>
            <a:r>
              <a:rPr lang="en-US" altLang="en-US" sz="3200" cap="none" dirty="0" err="1" smtClean="0">
                <a:solidFill>
                  <a:srgbClr val="D54F48"/>
                </a:solidFill>
              </a:rPr>
              <a:t>alouds</a:t>
            </a:r>
            <a:r>
              <a:rPr lang="en-US" altLang="en-US" sz="3200" cap="none" dirty="0" smtClean="0">
                <a:solidFill>
                  <a:srgbClr val="E31937"/>
                </a:solidFill>
              </a:rPr>
              <a:t> </a:t>
            </a:r>
            <a:r>
              <a:rPr lang="en-US" altLang="en-US" sz="3200" cap="none" dirty="0">
                <a:solidFill>
                  <a:srgbClr val="3D7FA9"/>
                </a:solidFill>
              </a:rPr>
              <a:t>t</a:t>
            </a:r>
            <a:r>
              <a:rPr lang="en-US" altLang="en-US" sz="3200" cap="none" dirty="0" smtClean="0">
                <a:solidFill>
                  <a:srgbClr val="3D7FA9"/>
                </a:solidFill>
              </a:rPr>
              <a:t>o Support </a:t>
            </a:r>
            <a:r>
              <a:rPr lang="en-US" altLang="en-US" sz="3200" cap="none" dirty="0" smtClean="0">
                <a:solidFill>
                  <a:srgbClr val="D54F48"/>
                </a:solidFill>
              </a:rPr>
              <a:t>Oral Language </a:t>
            </a:r>
            <a:r>
              <a:rPr lang="en-US" altLang="en-US" sz="3200" cap="none" dirty="0" smtClean="0">
                <a:solidFill>
                  <a:srgbClr val="3D7FA9"/>
                </a:solidFill>
              </a:rPr>
              <a:t>Skills that </a:t>
            </a:r>
            <a:r>
              <a:rPr lang="en-US" altLang="en-US" sz="3200" i="1" cap="none" dirty="0" smtClean="0">
                <a:solidFill>
                  <a:srgbClr val="3D7FA9"/>
                </a:solidFill>
              </a:rPr>
              <a:t>Underlie and Parallel</a:t>
            </a:r>
            <a:r>
              <a:rPr lang="en-US" altLang="en-US" sz="3200" cap="none" dirty="0" smtClean="0">
                <a:solidFill>
                  <a:srgbClr val="3D7FA9"/>
                </a:solidFill>
              </a:rPr>
              <a:t> Reading and Writing Skills. </a:t>
            </a:r>
            <a:r>
              <a:rPr lang="en-US" altLang="en-US" sz="3200" dirty="0">
                <a:solidFill>
                  <a:srgbClr val="3D7FA9"/>
                </a:solidFill>
              </a:rPr>
              <a:t/>
            </a:r>
            <a:br>
              <a:rPr lang="en-US" altLang="en-US" sz="3200" dirty="0">
                <a:solidFill>
                  <a:srgbClr val="3D7FA9"/>
                </a:solidFill>
              </a:rPr>
            </a:br>
            <a:endParaRPr lang="en-US" sz="3200" dirty="0" smtClean="0">
              <a:solidFill>
                <a:srgbClr val="3D7FA9"/>
              </a:solidFill>
            </a:endParaRPr>
          </a:p>
        </p:txBody>
      </p:sp>
      <p:sp>
        <p:nvSpPr>
          <p:cNvPr id="16387" name="Conten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spcBef>
                <a:spcPts val="1800"/>
              </a:spcBef>
            </a:pP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DESIGN PRINCIPLE</a:t>
            </a:r>
          </a:p>
          <a:p>
            <a:pPr>
              <a:spcBef>
                <a:spcPts val="1800"/>
              </a:spcBef>
            </a:pPr>
            <a:endParaRPr lang="en-US" altLang="en-US" sz="3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38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2660D05-C521-4AA7-B5CD-2D27105FAAD7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6</a:t>
            </a:fld>
            <a:endParaRPr lang="en-US" altLang="en-US" smtClean="0">
              <a:solidFill>
                <a:srgbClr val="FFFFFF"/>
              </a:solidFill>
              <a:latin typeface="CartoGothic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1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Language Development</a:t>
            </a:r>
          </a:p>
        </p:txBody>
      </p:sp>
      <p:sp>
        <p:nvSpPr>
          <p:cNvPr id="17411" name="Slide Number Placeholder 6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8DA18FAE-DA62-44FC-BC14-B7313654799D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7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688823" y="4568296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3200" b="1" dirty="0">
                <a:solidFill>
                  <a:srgbClr val="000000"/>
                </a:solidFill>
                <a:cs typeface="Arial" pitchFamily="34" charset="0"/>
              </a:rPr>
              <a:t>Oral</a:t>
            </a:r>
            <a:endParaRPr lang="en-US" altLang="en-US" sz="24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225079" y="4568296"/>
            <a:ext cx="1589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3200" b="1" dirty="0">
                <a:solidFill>
                  <a:srgbClr val="000000"/>
                </a:solidFill>
                <a:cs typeface="Arial" pitchFamily="34" charset="0"/>
              </a:rPr>
              <a:t>Written</a:t>
            </a:r>
            <a:endParaRPr lang="en-US" altLang="en-US" sz="2400" b="1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88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Listening (LC) versus Reading  Comprehension (RC)</a:t>
            </a:r>
            <a:endParaRPr lang="en-US" dirty="0"/>
          </a:p>
        </p:txBody>
      </p:sp>
      <p:sp>
        <p:nvSpPr>
          <p:cNvPr id="19459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B3AC42C4-D302-4D46-BB65-3922C40E6062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8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802" y="1600200"/>
            <a:ext cx="711517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3"/>
          <p:cNvSpPr>
            <a:spLocks noChangeArrowheads="1"/>
          </p:cNvSpPr>
          <p:nvPr/>
        </p:nvSpPr>
        <p:spPr bwMode="auto">
          <a:xfrm>
            <a:off x="5657300" y="5886137"/>
            <a:ext cx="2953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00000"/>
                </a:solidFill>
                <a:latin typeface="CartoGothic Std" charset="0"/>
                <a:cs typeface="Arial" pitchFamily="34" charset="0"/>
              </a:rPr>
              <a:t>T. G. </a:t>
            </a:r>
            <a:r>
              <a:rPr lang="en-US" altLang="en-US" dirty="0" err="1">
                <a:solidFill>
                  <a:srgbClr val="000000"/>
                </a:solidFill>
                <a:latin typeface="CartoGothic Std" charset="0"/>
                <a:cs typeface="Arial" pitchFamily="34" charset="0"/>
              </a:rPr>
              <a:t>Sticht</a:t>
            </a:r>
            <a:r>
              <a:rPr lang="en-US" altLang="en-US" dirty="0">
                <a:solidFill>
                  <a:srgbClr val="000000"/>
                </a:solidFill>
                <a:latin typeface="CartoGothic Std" charset="0"/>
                <a:cs typeface="Arial" pitchFamily="34" charset="0"/>
              </a:rPr>
              <a:t>, 1974, 1984</a:t>
            </a:r>
            <a:br>
              <a:rPr lang="en-US" altLang="en-US" dirty="0">
                <a:solidFill>
                  <a:srgbClr val="000000"/>
                </a:solidFill>
                <a:latin typeface="CartoGothic Std" charset="0"/>
                <a:cs typeface="Arial" pitchFamily="34" charset="0"/>
              </a:rPr>
            </a:br>
            <a:endParaRPr lang="en-US" altLang="en-US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91000" y="578995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age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04800" y="1600200"/>
            <a:ext cx="8458200" cy="4608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14400" y="2810470"/>
            <a:ext cx="7467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At what age do you think a child’s ability to </a:t>
            </a:r>
            <a:r>
              <a:rPr lang="en-US" sz="2800" b="1" dirty="0" smtClean="0"/>
              <a:t>take in meaning through </a:t>
            </a:r>
            <a:r>
              <a:rPr lang="en-US" sz="2800" dirty="0" smtClean="0"/>
              <a:t>print meets their ability to </a:t>
            </a:r>
            <a:r>
              <a:rPr lang="en-US" sz="2800" b="1" dirty="0" smtClean="0"/>
              <a:t>take in information through listening</a:t>
            </a:r>
            <a:r>
              <a:rPr lang="en-US" sz="2800" dirty="0" smtClean="0"/>
              <a:t>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0519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Scroll 1"/>
          <p:cNvSpPr/>
          <p:nvPr/>
        </p:nvSpPr>
        <p:spPr>
          <a:xfrm>
            <a:off x="5791200" y="2139950"/>
            <a:ext cx="2438400" cy="3117850"/>
          </a:xfrm>
          <a:prstGeom prst="verticalScroll">
            <a:avLst/>
          </a:prstGeom>
          <a:solidFill>
            <a:srgbClr val="FFC000">
              <a:alpha val="3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79375" y="13017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Written Language Uses Richer Vocabulary</a:t>
            </a: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C50B0FF8-5731-4182-AA02-03AC2C60A16E}" type="slidenum">
              <a:rPr lang="en-US" altLang="en-US" smtClean="0">
                <a:solidFill>
                  <a:srgbClr val="FFFFFF"/>
                </a:solidFill>
                <a:latin typeface="CartoGothic Std" charset="0"/>
              </a:rPr>
              <a:pPr eaLnBrk="1" hangingPunct="1"/>
              <a:t>9</a:t>
            </a:fld>
            <a:endParaRPr lang="en-US" altLang="en-US" dirty="0" smtClean="0">
              <a:solidFill>
                <a:srgbClr val="FFFFFF"/>
              </a:solidFill>
              <a:latin typeface="CartoGothic Std" charset="0"/>
            </a:endParaRPr>
          </a:p>
        </p:txBody>
      </p:sp>
      <p:sp>
        <p:nvSpPr>
          <p:cNvPr id="18439" name="TextBox 23"/>
          <p:cNvSpPr txBox="1">
            <a:spLocks noChangeArrowheads="1"/>
          </p:cNvSpPr>
          <p:nvPr/>
        </p:nvSpPr>
        <p:spPr bwMode="auto">
          <a:xfrm>
            <a:off x="6172201" y="2472977"/>
            <a:ext cx="1676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Footlight MT Light" panose="0204060206030A020304" pitchFamily="18" charset="0"/>
                <a:cs typeface="Arial" pitchFamily="34" charset="0"/>
              </a:rPr>
              <a:t>You are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Footlight MT Light" panose="0204060206030A020304" pitchFamily="18" charset="0"/>
                <a:cs typeface="Arial" pitchFamily="34" charset="0"/>
              </a:rPr>
              <a:t>cordially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Footlight MT Light" panose="0204060206030A020304" pitchFamily="18" charset="0"/>
                <a:cs typeface="Arial" pitchFamily="34" charset="0"/>
              </a:rPr>
              <a:t>invited…</a:t>
            </a:r>
          </a:p>
        </p:txBody>
      </p:sp>
      <p:sp>
        <p:nvSpPr>
          <p:cNvPr id="25" name="Oval Callout 24"/>
          <p:cNvSpPr/>
          <p:nvPr/>
        </p:nvSpPr>
        <p:spPr bwMode="auto">
          <a:xfrm>
            <a:off x="762000" y="2139950"/>
            <a:ext cx="3738563" cy="205105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000000"/>
                </a:solidFill>
              </a:rPr>
              <a:t>Hey, stop by my house later!</a:t>
            </a:r>
          </a:p>
        </p:txBody>
      </p:sp>
    </p:spTree>
    <p:extLst>
      <p:ext uri="{BB962C8B-B14F-4D97-AF65-F5344CB8AC3E}">
        <p14:creationId xmlns:p14="http://schemas.microsoft.com/office/powerpoint/2010/main" val="34594712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eative Commons Licensing&amp;quot;&quot;/&gt;&lt;property id=&quot;20307&quot; value=&quot;257&quot;/&gt;&lt;/object&gt;&lt;object type=&quot;3&quot; unique_id=&quot;10005&quot;&gt;&lt;property id=&quot;20148&quot; value=&quot;5&quot;/&gt;&lt;property id=&quot;20300&quot; value=&quot;Slide 2 - &amp;quot;The Three Pillar Model of Instruction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Objectives&amp;quot;&quot;/&gt;&lt;property id=&quot;20307&quot; value=&quot;259&quot;/&gt;&lt;/object&gt;&lt;object type=&quot;3&quot; unique_id=&quot;10007&quot;&gt;&lt;property id=&quot;20148&quot; value=&quot;5&quot;/&gt;&lt;property id=&quot;20300&quot; value=&quot;Slide 4 - &amp;quot;The Three Pillar Model&amp;quot;&quot;/&gt;&lt;property id=&quot;20307&quot; value=&quot;260&quot;/&gt;&lt;/object&gt;&lt;object type=&quot;3&quot; unique_id=&quot;10008&quot;&gt;&lt;property id=&quot;20148&quot; value=&quot;5&quot;/&gt;&lt;property id=&quot;20300&quot; value=&quot;Slide 5 - &amp;quot;The Three Pillar Model of &amp;#x0D;&amp;#x0A;Language Arts Instruction&amp;quot;&quot;/&gt;&lt;property id=&quot;20307&quot; value=&quot;261&quot;/&gt;&lt;/object&gt;&lt;object type=&quot;3&quot; unique_id=&quot;10009&quot;&gt;&lt;property id=&quot;20148&quot; value=&quot;5&quot;/&gt;&lt;property id=&quot;20300&quot; value=&quot;Slide 6&quot;/&gt;&lt;property id=&quot;20307&quot; value=&quot;262&quot;/&gt;&lt;/object&gt;&lt;object type=&quot;3&quot; unique_id=&quot;10010&quot;&gt;&lt;property id=&quot;20148&quot; value=&quot;5&quot;/&gt;&lt;property id=&quot;20300&quot; value=&quot;Slide 7 - &amp;quot;How do we solve this reading problem?&amp;quot;&quot;/&gt;&lt;property id=&quot;20307&quot; value=&quot;263&quot;/&gt;&lt;/object&gt;&lt;object type=&quot;3&quot; unique_id=&quot;10011&quot;&gt;&lt;property id=&quot;20148&quot; value=&quot;5&quot;/&gt;&lt;property id=&quot;20300&quot; value=&quot;Slide 8 - &amp;quot;COMPONENTS OF COMPREHENSIVE ELA PROGRAM&amp;quot;&quot;/&gt;&lt;property id=&quot;20307&quot; value=&quot;264&quot;/&gt;&lt;/object&gt;&lt;object type=&quot;3&quot; unique_id=&quot;10012&quot;&gt;&lt;property id=&quot;20148&quot; value=&quot;5&quot;/&gt;&lt;property id=&quot;20300&quot; value=&quot;Slide 9 - &amp;quot;Pillar 1: Foundational Skills and Small Group Instruction&amp;quot;&quot;/&gt;&lt;property id=&quot;20307&quot; value=&quot;265&quot;/&gt;&lt;/object&gt;&lt;object type=&quot;3&quot; unique_id=&quot;10013&quot;&gt;&lt;property id=&quot;20148&quot; value=&quot;5&quot;/&gt;&lt;property id=&quot;20300&quot; value=&quot;Slide 10 - &amp;quot;CCLS Foundational Skills&amp;quot;&quot;/&gt;&lt;property id=&quot;20307&quot; value=&quot;266&quot;/&gt;&lt;/object&gt;&lt;object type=&quot;3&quot; unique_id=&quot;10014&quot;&gt;&lt;property id=&quot;20148&quot; value=&quot;5&quot;/&gt;&lt;property id=&quot;20300&quot; value=&quot;Slide 11 - &amp;quot;Exposure is Not Enough&amp;quot;&quot;/&gt;&lt;property id=&quot;20307&quot; value=&quot;267&quot;/&gt;&lt;/object&gt;&lt;object type=&quot;3&quot; unique_id=&quot;10015&quot;&gt;&lt;property id=&quot;20148&quot; value=&quot;5&quot;/&gt;&lt;property id=&quot;20300&quot; value=&quot;Slide 12 - &amp;quot;Exposure is Not Enough&amp;quot;&quot;/&gt;&lt;property id=&quot;20307&quot; value=&quot;268&quot;/&gt;&lt;/object&gt;&lt;object type=&quot;3&quot; unique_id=&quot;10016&quot;&gt;&lt;property id=&quot;20148&quot; value=&quot;5&quot;/&gt;&lt;property id=&quot;20300&quot; value=&quot;Slide 13 - &amp;quot;CKLA Skills Strand&amp;quot;&quot;/&gt;&lt;property id=&quot;20307&quot; value=&quot;269&quot;/&gt;&lt;/object&gt;&lt;object type=&quot;3&quot; unique_id=&quot;10017&quot;&gt;&lt;property id=&quot;20148&quot; value=&quot;5&quot;/&gt;&lt;property id=&quot;20300&quot; value=&quot;Slide 14 - &amp;quot;Pillar 2: Read-Alouds &amp;amp; &amp;#x0D;&amp;#x0A;Shared Interactive Reading&amp;quot;&quot;/&gt;&lt;property id=&quot;20307&quot; value=&quot;270&quot;/&gt;&lt;/object&gt;&lt;object type=&quot;3&quot; unique_id=&quot;10018&quot;&gt;&lt;property id=&quot;20148&quot; value=&quot;5&quot;/&gt;&lt;property id=&quot;20300&quot; value=&quot;Slide 15 - &amp;quot;Academic Language Through Listening And Learning &amp;quot;&quot;/&gt;&lt;property id=&quot;20307&quot; value=&quot;271&quot;/&gt;&lt;/object&gt;&lt;object type=&quot;3&quot; unique_id=&quot;10019&quot;&gt;&lt;property id=&quot;20148&quot; value=&quot;5&quot;/&gt;&lt;property id=&quot;20300&quot; value=&quot;Slide 16 - &amp;quot;CCLS &amp;amp; Vocabulary&amp;quot;&quot;/&gt;&lt;property id=&quot;20307&quot; value=&quot;272&quot;/&gt;&lt;/object&gt;&lt;object type=&quot;3&quot; unique_id=&quot;10020&quot;&gt;&lt;property id=&quot;20148&quot; value=&quot;5&quot;/&gt;&lt;property id=&quot;20300&quot; value=&quot;Slide 17 - &amp;quot;Meaningful Differences in Vocabulary&amp;quot;&quot;/&gt;&lt;property id=&quot;20307&quot; value=&quot;273&quot;/&gt;&lt;/object&gt;&lt;object type=&quot;3&quot; unique_id=&quot;10021&quot;&gt;&lt;property id=&quot;20148&quot; value=&quot;5&quot;/&gt;&lt;property id=&quot;20300&quot; value=&quot;Slide 18 - &amp;quot;How Many Million Words Heard&amp;quot;&quot;/&gt;&lt;property id=&quot;20307&quot; value=&quot;274&quot;/&gt;&lt;/object&gt;&lt;object type=&quot;3&quot; unique_id=&quot;10022&quot;&gt;&lt;property id=&quot;20148&quot; value=&quot;5&quot;/&gt;&lt;property id=&quot;20300&quot; value=&quot;Slide 19 - &amp;quot;Liben &amp;amp; Liben, 2013&amp;quot;&quot;/&gt;&lt;property id=&quot;20307&quot; value=&quot;275&quot;/&gt;&lt;/object&gt;&lt;object type=&quot;3&quot; unique_id=&quot;10023&quot;&gt;&lt;property id=&quot;20148&quot; value=&quot;5&quot;/&gt;&lt;property id=&quot;20300&quot; value=&quot;Slide 20 - &amp;quot;How CKLA Addresses Academic Language&amp;quot;&quot;/&gt;&lt;property id=&quot;20307&quot; value=&quot;276&quot;/&gt;&lt;/object&gt;&lt;object type=&quot;3&quot; unique_id=&quot;10024&quot;&gt;&lt;property id=&quot;20148&quot; value=&quot;5&quot;/&gt;&lt;property id=&quot;20300&quot; value=&quot;Slide 21 - &amp;quot;The Fourth-Grade Slump&amp;quot;&quot;/&gt;&lt;property id=&quot;20307&quot; value=&quot;277&quot;/&gt;&lt;/object&gt;&lt;object type=&quot;3&quot; unique_id=&quot;10025&quot;&gt;&lt;property id=&quot;20148&quot; value=&quot;5&quot;/&gt;&lt;property id=&quot;20300&quot; value=&quot;Slide 22 - &amp;quot;Importance of Background Knowledge&amp;#x0D;&amp;#x0A;&amp;quot;&quot;/&gt;&lt;property id=&quot;20307&quot; value=&quot;278&quot;/&gt;&lt;/object&gt;&lt;object type=&quot;3&quot; unique_id=&quot;10026&quot;&gt;&lt;property id=&quot;20148&quot; value=&quot;5&quot;/&gt;&lt;property id=&quot;20300&quot; value=&quot;Slide 23 - &amp;quot;To Learn Academic Language, All Texts Are Not “Created Equal”&amp;quot;&quot;/&gt;&lt;property id=&quot;20307&quot; value=&quot;279&quot;/&gt;&lt;/object&gt;&lt;object type=&quot;3&quot; unique_id=&quot;10027&quot;&gt;&lt;property id=&quot;20148&quot; value=&quot;5&quot;/&gt;&lt;property id=&quot;20300&quot; value=&quot;Slide 24 - &amp;quot;Building Knowledge Systematically Across Grades&amp;quot;&quot;/&gt;&lt;property id=&quot;20307&quot; value=&quot;280&quot;/&gt;&lt;/object&gt;&lt;object type=&quot;3&quot; unique_id=&quot;10028&quot;&gt;&lt;property id=&quot;20148&quot; value=&quot;5&quot;/&gt;&lt;property id=&quot;20300&quot; value=&quot;Slide 25 - &amp;quot;Pillar 3: Guided Reading and Guided Accountable Independent Reading&amp;quot;&quot;/&gt;&lt;property id=&quot;20307&quot; value=&quot;281&quot;/&gt;&lt;/object&gt;&lt;object type=&quot;3&quot; unique_id=&quot;10029&quot;&gt;&lt;property id=&quot;20148&quot; value=&quot;5&quot;/&gt;&lt;property id=&quot;20300&quot; value=&quot;Slide 26 - &amp;quot;WHAT IS GRAIR?&amp;quot;&quot;/&gt;&lt;property id=&quot;20307&quot; value=&quot;282&quot;/&gt;&lt;/object&gt;&lt;object type=&quot;3&quot; unique_id=&quot;10030&quot;&gt;&lt;property id=&quot;20148&quot; value=&quot;5&quot;/&gt;&lt;property id=&quot;20300&quot; value=&quot;Slide 27 - &amp;quot;COMPONENTS OF COMPREHENSIVE ELA PROGRAM&amp;quot;&quot;/&gt;&lt;property id=&quot;20307&quot; value=&quot;283&quot;/&gt;&lt;/object&gt;&lt;object type=&quot;3&quot; unique_id=&quot;10031&quot;&gt;&lt;property id=&quot;20148&quot; value=&quot;5&quot;/&gt;&lt;property id=&quot;20300&quot; value=&quot;Slide 28 - &amp;quot;Reflection&amp;quot;&quot;/&gt;&lt;property id=&quot;20307&quot; value=&quot;284&quot;/&gt;&lt;/object&gt;&lt;object type=&quot;3&quot; unique_id=&quot;10212&quot;&gt;&lt;property id=&quot;20148&quot; value=&quot;5&quot;/&gt;&lt;property id=&quot;20300&quot; value=&quot;Slide 29 - &amp;quot;Session 2&amp;quot;&quot;/&gt;&lt;property id=&quot;20307&quot; value=&quot;285&quot;/&gt;&lt;/object&gt;&lt;object type=&quot;3&quot; unique_id=&quot;10213&quot;&gt;&lt;property id=&quot;20148&quot; value=&quot;5&quot;/&gt;&lt;property id=&quot;20300&quot; value=&quot;Slide 30 - &amp;quot;Objectives&amp;quot;&quot;/&gt;&lt;property id=&quot;20307&quot; value=&quot;286&quot;/&gt;&lt;/object&gt;&lt;object type=&quot;3&quot; unique_id=&quot;10214&quot;&gt;&lt;property id=&quot;20148&quot; value=&quot;5&quot;/&gt;&lt;property id=&quot;20300&quot; value=&quot;Slide 31 - &amp;quot;The Three Pillar Model of &amp;#x0D;&amp;#x0A;Language Arts Instruction&amp;quot;&quot;/&gt;&lt;property id=&quot;20307&quot; value=&quot;287&quot;/&gt;&lt;/object&gt;&lt;object type=&quot;3&quot; unique_id=&quot;10215&quot;&gt;&lt;property id=&quot;20148&quot; value=&quot;5&quot;/&gt;&lt;property id=&quot;20300&quot; value=&quot;Slide 32 - &amp;quot;Two Keys to Reading&amp;quot;&quot;/&gt;&lt;property id=&quot;20307&quot; value=&quot;288&quot;/&gt;&lt;/object&gt;&lt;object type=&quot;3&quot; unique_id=&quot;10216&quot;&gt;&lt;property id=&quot;20148&quot; value=&quot;5&quot;/&gt;&lt;property id=&quot;20300&quot; value=&quot;Slide 33 - &amp;quot;Overview of Skills Materials&amp;quot;&quot;/&gt;&lt;property id=&quot;20307&quot; value=&quot;289&quot;/&gt;&lt;/object&gt;&lt;object type=&quot;3&quot; unique_id=&quot;10217&quot;&gt;&lt;property id=&quot;20148&quot; value=&quot;5&quot;/&gt;&lt;property id=&quot;20300&quot; value=&quot;Slide 34 - &amp;quot;Skills Strand Instruction&amp;quot;&quot;/&gt;&lt;property id=&quot;20307&quot; value=&quot;290&quot;/&gt;&lt;/object&gt;&lt;object type=&quot;3&quot; unique_id=&quot;10218&quot;&gt;&lt;property id=&quot;20148&quot; value=&quot;5&quot;/&gt;&lt;property id=&quot;20300&quot; value=&quot;Slide 35 - &amp;quot;CKLA Materials&amp;quot;&quot;/&gt;&lt;property id=&quot;20307&quot; value=&quot;291&quot;/&gt;&lt;/object&gt;&lt;object type=&quot;3&quot; unique_id=&quot;10219&quot;&gt;&lt;property id=&quot;20148&quot; value=&quot;5&quot;/&gt;&lt;property id=&quot;20300&quot; value=&quot;Slide 36 - &amp;quot;Listening &amp;amp; Learning Instruction&amp;quot;&quot;/&gt;&lt;property id=&quot;20307&quot; value=&quot;292&quot;/&gt;&lt;/object&gt;&lt;object type=&quot;3&quot; unique_id=&quot;10220&quot;&gt;&lt;property id=&quot;20148&quot; value=&quot;5&quot;/&gt;&lt;property id=&quot;20300&quot; value=&quot;Slide 37 - &amp;quot;Key Design Principles of the &amp;#x0D;&amp;#x0A;Skills Strand&amp;quot;&quot;/&gt;&lt;property id=&quot;20307&quot; value=&quot;293&quot;/&gt;&lt;/object&gt;&lt;object type=&quot;3&quot; unique_id=&quot;10221&quot;&gt;&lt;property id=&quot;20148&quot; value=&quot;5&quot;/&gt;&lt;property id=&quot;20300&quot; value=&quot;Slide 38 - &amp;quot;What is the Significance of 270?&amp;quot;&quot;/&gt;&lt;property id=&quot;20307&quot; value=&quot;294&quot;/&gt;&lt;/object&gt;&lt;object type=&quot;3&quot; unique_id=&quot;10222&quot;&gt;&lt;property id=&quot;20148&quot; value=&quot;5&quot;/&gt;&lt;property id=&quot;20300&quot; value=&quot;Slide 39 - &amp;quot;What We Know&amp;quot;&quot;/&gt;&lt;property id=&quot;20307&quot; value=&quot;295&quot;/&gt;&lt;/object&gt;&lt;object type=&quot;3&quot; unique_id=&quot;10223&quot;&gt;&lt;property id=&quot;20148&quot; value=&quot;5&quot;/&gt;&lt;property id=&quot;20300&quot; value=&quot;Slide 40 - &amp;quot;CKLA Teaches Children the Distinction Between Sounds and Spellings Using the Most Frequent or Least Ambiguous Soun&quot;/&gt;&lt;property id=&quot;20307&quot; value=&quot;296&quot;/&gt;&lt;/object&gt;&lt;object type=&quot;3&quot; unique_id=&quot;10224&quot;&gt;&lt;property id=&quot;20148&quot; value=&quot;5&quot;/&gt;&lt;property id=&quot;20300&quot; value=&quot;Slide 41 - &amp;quot;Sound: &amp;quot;&quot;/&gt;&lt;property id=&quot;20307&quot; value=&quot;297&quot;/&gt;&lt;/object&gt;&lt;object type=&quot;3&quot; unique_id=&quot;10225&quot;&gt;&lt;property id=&quot;20148&quot; value=&quot;5&quot;/&gt;&lt;property id=&quot;20300&quot; value=&quot;Slide 42 - &amp;quot;Basic Code: Vowels&amp;quot;&quot;/&gt;&lt;property id=&quot;20307&quot; value=&quot;298&quot;/&gt;&lt;/object&gt;&lt;object type=&quot;3&quot; unique_id=&quot;10226&quot;&gt;&lt;property id=&quot;20148&quot; value=&quot;5&quot;/&gt;&lt;property id=&quot;20300&quot; value=&quot;Slide 43 - &amp;quot;Most Frequent, Least Ambiguous&amp;#x0D;&amp;#x0A;Consonant Spellings&amp;quot;&quot;/&gt;&lt;property id=&quot;20307&quot; value=&quot;299&quot;/&gt;&lt;/object&gt;&lt;object type=&quot;3&quot; unique_id=&quot;10227&quot;&gt;&lt;property id=&quot;20148&quot; value=&quot;5&quot;/&gt;&lt;property id=&quot;20300&quot; value=&quot;Slide 44 - &amp;quot;The Value of Most Frequent, Least Ambiguous Sound&amp;quot;&quot;/&gt;&lt;property id=&quot;20307&quot; value=&quot;300&quot;/&gt;&lt;/object&gt;&lt;object type=&quot;3&quot; unique_id=&quot;10228&quot;&gt;&lt;property id=&quot;20148&quot; value=&quot;5&quot;/&gt;&lt;property id=&quot;20300&quot; value=&quot;Slide 45 - &amp;quot;CKLA Gives Intensive Practice to Build Reliability and Automaticity.&amp;#x0D;&amp;#x0A;&amp;quot;&quot;/&gt;&lt;property id=&quot;20307&quot; value=&quot;301&quot;/&gt;&lt;/object&gt;&lt;object type=&quot;3&quot; unique_id=&quot;10229&quot;&gt;&lt;property id=&quot;20148&quot; value=&quot;5&quot;/&gt;&lt;property id=&quot;20300&quot; value=&quot;Slide 46 - &amp;quot;Intensive Practice through the Day’s Lesson&amp;quot;&quot;/&gt;&lt;property id=&quot;20307&quot; value=&quot;302&quot;/&gt;&lt;/object&gt;&lt;object type=&quot;3&quot; unique_id=&quot;10230&quot;&gt;&lt;property id=&quot;20148&quot; value=&quot;5&quot;/&gt;&lt;property id=&quot;20300&quot; value=&quot;Slide 47 - &amp;quot;Areas of Confusion&amp;quot;&quot;/&gt;&lt;property id=&quot;20307&quot; value=&quot;303&quot;/&gt;&lt;/object&gt;&lt;object type=&quot;3&quot; unique_id=&quot;10231&quot;&gt;&lt;property id=&quot;20148&quot; value=&quot;5&quot;/&gt;&lt;property id=&quot;20300&quot; value=&quot;Slide 48 - &amp;quot;Practice in Making Distinctions&amp;quot;&quot;/&gt;&lt;property id=&quot;20307&quot; value=&quot;304&quot;/&gt;&lt;/object&gt;&lt;object type=&quot;3&quot; unique_id=&quot;10232&quot;&gt;&lt;property id=&quot;20148&quot; value=&quot;5&quot;/&gt;&lt;property id=&quot;20300&quot; value=&quot;Slide 49 - &amp;quot;CKLA Directly Instructs in those Oral Language Skills (Blending &amp;amp; Segmenting) that Underlie And Parallel Reading A&quot;/&gt;&lt;property id=&quot;20307&quot; value=&quot;305&quot;/&gt;&lt;/object&gt;&lt;object type=&quot;3&quot; unique_id=&quot;10233&quot;&gt;&lt;property id=&quot;20148&quot; value=&quot;5&quot;/&gt;&lt;property id=&quot;20300&quot; value=&quot;Slide 50 - &amp;quot;Blending and Segmenting&amp;amp;#x09;&amp;quot;&quot;/&gt;&lt;property id=&quot;20307&quot; value=&quot;306&quot;/&gt;&lt;/object&gt;&lt;object type=&quot;3&quot; unique_id=&quot;10234&quot;&gt;&lt;property id=&quot;20148&quot; value=&quot;5&quot;/&gt;&lt;property id=&quot;20300&quot; value=&quot;Slide 51 - &amp;quot;A Strong Foundation&amp;quot;&quot;/&gt;&lt;property id=&quot;20307&quot; value=&quot;307&quot;/&gt;&lt;/object&gt;&lt;object type=&quot;3&quot; unique_id=&quot;10235&quot;&gt;&lt;property id=&quot;20148&quot; value=&quot;5&quot;/&gt;&lt;property id=&quot;20300&quot; value=&quot;Slide 52 - &amp;quot;A Strong Foundation&amp;quot;&quot;/&gt;&lt;property id=&quot;20307&quot; value=&quot;308&quot;/&gt;&lt;/object&gt;&lt;object type=&quot;3&quot; unique_id=&quot;10236&quot;&gt;&lt;property id=&quot;20148&quot; value=&quot;5&quot;/&gt;&lt;property id=&quot;20300&quot; value=&quot;Slide 53 - &amp;quot;Key Design Principles of Listening and Learning&amp;quot;&quot;/&gt;&lt;property id=&quot;20307&quot; value=&quot;309&quot;/&gt;&lt;/object&gt;&lt;object type=&quot;3&quot; unique_id=&quot;10237&quot;&gt;&lt;property id=&quot;20148&quot; value=&quot;5&quot;/&gt;&lt;property id=&quot;20300&quot; value=&quot;Slide 54 - &amp;quot;CKLA uses Read-alouds to Support Oral Language Skills that Underlie and Parallel Reading and Writing Skills. &amp;#x0D;&amp;#x0A;&amp;quot;&quot;/&gt;&lt;property id=&quot;20307&quot; value=&quot;310&quot;/&gt;&lt;/object&gt;&lt;object type=&quot;3&quot; unique_id=&quot;10238&quot;&gt;&lt;property id=&quot;20148&quot; value=&quot;5&quot;/&gt;&lt;property id=&quot;20300&quot; value=&quot;Slide 55 - &amp;quot;Language Development&amp;quot;&quot;/&gt;&lt;property id=&quot;20307&quot; value=&quot;311&quot;/&gt;&lt;/object&gt;&lt;object type=&quot;3&quot; unique_id=&quot;10239&quot;&gt;&lt;property id=&quot;20148&quot; value=&quot;5&quot;/&gt;&lt;property id=&quot;20300&quot; value=&quot;Slide 56 - &amp;quot;Written Language Uses Richer Vocabulary&amp;quot;&quot;/&gt;&lt;property id=&quot;20307&quot; value=&quot;312&quot;/&gt;&lt;/object&gt;&lt;object type=&quot;3&quot; unique_id=&quot;10240&quot;&gt;&lt;property id=&quot;20148&quot; value=&quot;5&quot;/&gt;&lt;property id=&quot;20300&quot; value=&quot;Slide 57 - &amp;quot;Listening versus Reading Comprehension&amp;quot;&quot;/&gt;&lt;property id=&quot;20307&quot; value=&quot;313&quot;/&gt;&lt;/object&gt;&lt;object type=&quot;3&quot; unique_id=&quot;10241&quot;&gt;&lt;property id=&quot;20148&quot; value=&quot;5&quot;/&gt;&lt;property id=&quot;20300&quot; value=&quot;Slide 58 - &amp;quot;What is Text Complexity?&amp;quot;&quot;/&gt;&lt;property id=&quot;20307&quot; value=&quot;314&quot;/&gt;&lt;/object&gt;&lt;object type=&quot;3&quot; unique_id=&quot;10242&quot;&gt;&lt;property id=&quot;20148&quot; value=&quot;5&quot;/&gt;&lt;property id=&quot;20300&quot; value=&quot;Slide 59 - &amp;quot;Knowledge Helps Fill in Gaps&amp;quot;&quot;/&gt;&lt;property id=&quot;20307&quot; value=&quot;315&quot;/&gt;&lt;/object&gt;&lt;object type=&quot;3&quot; unique_id=&quot;10243&quot;&gt;&lt;property id=&quot;20148&quot; value=&quot;5&quot;/&gt;&lt;property id=&quot;20300&quot; value=&quot;Slide 60 - &amp;quot;Knowledge Helps &amp;#x0D;&amp;#x0A;Resolve Ambiguity&amp;quot;&quot;/&gt;&lt;property id=&quot;20307&quot; value=&quot;316&quot;/&gt;&lt;/object&gt;&lt;object type=&quot;3&quot; unique_id=&quot;10244&quot;&gt;&lt;property id=&quot;20148&quot; value=&quot;5&quot;/&gt;&lt;property id=&quot;20300&quot; value=&quot;Slide 61 - &amp;quot;Knowledge Helps &amp;#x0D;&amp;#x0A;Resolve Ambiguity&amp;quot;&quot;/&gt;&lt;property id=&quot;20307&quot; value=&quot;317&quot;/&gt;&lt;/object&gt;&lt;object type=&quot;3&quot; unique_id=&quot;10245&quot;&gt;&lt;property id=&quot;20148&quot; value=&quot;5&quot;/&gt;&lt;property id=&quot;20300&quot; value=&quot;Slide 62 - &amp;quot;The CKLA Listening &amp;amp; Learning Strand Uses Knowledge-Building Complex Texts&amp;quot;&quot;/&gt;&lt;property id=&quot;20307&quot; value=&quot;318&quot;/&gt;&lt;/object&gt;&lt;object type=&quot;3&quot; unique_id=&quot;10246&quot;&gt;&lt;property id=&quot;20148&quot; value=&quot;5&quot;/&gt;&lt;property id=&quot;20300&quot; value=&quot;Slide 63 - &amp;quot;What Does It Mean to Build Knowledge Systematically?&amp;quot;&quot;/&gt;&lt;property id=&quot;20307&quot; value=&quot;319&quot;/&gt;&lt;/object&gt;&lt;object type=&quot;3&quot; unique_id=&quot;10247&quot;&gt;&lt;property id=&quot;20148&quot; value=&quot;5&quot;/&gt;&lt;property id=&quot;20300&quot; value=&quot;Slide 64 - &amp;quot;CKLA Systematically Builds Knowledge&amp;#x0D;&amp;#x0A;&amp;quot;&quot;/&gt;&lt;property id=&quot;20307&quot; value=&quot;320&quot;/&gt;&lt;/object&gt;&lt;object type=&quot;3&quot; unique_id=&quot;10248&quot;&gt;&lt;property id=&quot;20148&quot; value=&quot;5&quot;/&gt;&lt;property id=&quot;20300&quot; value=&quot;Slide 65 - &amp;quot;What We Know&amp;quot;&quot;/&gt;&lt;property id=&quot;20307&quot; value=&quot;321&quot;/&gt;&lt;/object&gt;&lt;object type=&quot;3&quot; unique_id=&quot;10249&quot;&gt;&lt;property id=&quot;20148&quot; value=&quot;5&quot;/&gt;&lt;property id=&quot;20300&quot; value=&quot;Slide 66 - &amp;quot;Coherence&amp;quot;&quot;/&gt;&lt;property id=&quot;20307&quot; value=&quot;322&quot;/&gt;&lt;/object&gt;&lt;object type=&quot;3&quot; unique_id=&quot;10250&quot;&gt;&lt;property id=&quot;20148&quot; value=&quot;5&quot;/&gt;&lt;property id=&quot;20300&quot; value=&quot;Slide 67 - &amp;quot;Systematic Knowledge Building&amp;quot;&quot;/&gt;&lt;property id=&quot;20307&quot; value=&quot;323&quot;/&gt;&lt;/object&gt;&lt;object type=&quot;3&quot; unique_id=&quot;10251&quot;&gt;&lt;property id=&quot;20148&quot; value=&quot;5&quot;/&gt;&lt;property id=&quot;20300&quot; value=&quot;Slide 68 - &amp;quot;CKLA Stays On Topic To Foster The Most Efficient Word Learning &amp;quot;&quot;/&gt;&lt;property id=&quot;20307&quot; value=&quot;324&quot;/&gt;&lt;/object&gt;&lt;object type=&quot;3&quot; unique_id=&quot;10252&quot;&gt;&lt;property id=&quot;20148&quot; value=&quot;5&quot;/&gt;&lt;property id=&quot;20300&quot; value=&quot;Slide 69&quot;/&gt;&lt;property id=&quot;20307&quot; value=&quot;325&quot;/&gt;&lt;/object&gt;&lt;object type=&quot;3&quot; unique_id=&quot;10253&quot;&gt;&lt;property id=&quot;20148&quot; value=&quot;5&quot;/&gt;&lt;property id=&quot;20300&quot; value=&quot;Slide 70 - &amp;quot;What We Know&amp;quot;&quot;/&gt;&lt;property id=&quot;20307&quot; value=&quot;326&quot;/&gt;&lt;/object&gt;&lt;object type=&quot;3&quot; unique_id=&quot;10256&quot;&gt;&lt;property id=&quot;20148&quot; value=&quot;5&quot;/&gt;&lt;property id=&quot;20300&quot; value=&quot;Slide 80 - &amp;quot;Sections 3 &amp;amp; 4&amp;quot;&quot;/&gt;&lt;property id=&quot;20307&quot; value=&quot;329&quot;/&gt;&lt;/object&gt;&lt;object type=&quot;3&quot; unique_id=&quot;10257&quot;&gt;&lt;property id=&quot;20148&quot; value=&quot;5&quot;/&gt;&lt;property id=&quot;20300&quot; value=&quot;Slide 81 - &amp;quot;Systematic Knowledge Building&amp;quot;&quot;/&gt;&lt;property id=&quot;20307&quot; value=&quot;330&quot;/&gt;&lt;/object&gt;&lt;object type=&quot;3&quot; unique_id=&quot;10258&quot;&gt;&lt;property id=&quot;20148&quot; value=&quot;5&quot;/&gt;&lt;property id=&quot;20300&quot; value=&quot;Slide 82 - &amp;quot;Leveling the Playing Field&amp;quot;&quot;/&gt;&lt;property id=&quot;20307&quot; value=&quot;331&quot;/&gt;&lt;/object&gt;&lt;object type=&quot;3&quot; unique_id=&quot;10259&quot;&gt;&lt;property id=&quot;20148&quot; value=&quot;5&quot;/&gt;&lt;property id=&quot;20300&quot; value=&quot;Slide 83 - &amp;quot;Session 3&amp;quot;&quot;/&gt;&lt;property id=&quot;20307&quot; value=&quot;332&quot;/&gt;&lt;/object&gt;&lt;object type=&quot;3&quot; unique_id=&quot;10260&quot;&gt;&lt;property id=&quot;20148&quot; value=&quot;5&quot;/&gt;&lt;property id=&quot;20300&quot; value=&quot;Slide 84 - &amp;quot;Objectives&amp;quot;&quot;/&gt;&lt;property id=&quot;20307&quot; value=&quot;333&quot;/&gt;&lt;/object&gt;&lt;object type=&quot;3&quot; unique_id=&quot;10261&quot;&gt;&lt;property id=&quot;20148&quot; value=&quot;5&quot;/&gt;&lt;property id=&quot;20300&quot; value=&quot;Slide 85 - &amp;quot;CKLA Materials&amp;quot;&quot;/&gt;&lt;property id=&quot;20307&quot; value=&quot;334&quot;/&gt;&lt;/object&gt;&lt;object type=&quot;3&quot; unique_id=&quot;10262&quot;&gt;&lt;property id=&quot;20148&quot; value=&quot;5&quot;/&gt;&lt;property id=&quot;20300&quot; value=&quot;Slide 86 - &amp;quot;Tell It Again! Read Aloud Anthology&amp;quot;&quot;/&gt;&lt;property id=&quot;20307&quot; value=&quot;335&quot;/&gt;&lt;/object&gt;&lt;object type=&quot;3&quot; unique_id=&quot;10263&quot;&gt;&lt;property id=&quot;20148&quot; value=&quot;5&quot;/&gt;&lt;property id=&quot;20300&quot; value=&quot;Slide 87&quot;/&gt;&lt;property id=&quot;20307&quot; value=&quot;336&quot;/&gt;&lt;/object&gt;&lt;object type=&quot;3&quot; unique_id=&quot;10264&quot;&gt;&lt;property id=&quot;20148&quot; value=&quot;5&quot;/&gt;&lt;property id=&quot;20300&quot; value=&quot;Slide 88 - &amp;quot;Materials Scavenger Hunt&amp;quot;&quot;/&gt;&lt;property id=&quot;20307&quot; value=&quot;337&quot;/&gt;&lt;/object&gt;&lt;object type=&quot;3&quot; unique_id=&quot;10265&quot;&gt;&lt;property id=&quot;20148&quot; value=&quot;5&quot;/&gt;&lt;property id=&quot;20300&quot; value=&quot;Slide 89 - &amp;quot;Sharing our Findings: &amp;#x0D;&amp;#x0A;The Alignment Chart&amp;quot;&quot;/&gt;&lt;property id=&quot;20307&quot; value=&quot;338&quot;/&gt;&lt;/object&gt;&lt;object type=&quot;3&quot; unique_id=&quot;10266&quot;&gt;&lt;property id=&quot;20148&quot; value=&quot;5&quot;/&gt;&lt;property id=&quot;20300&quot; value=&quot;Slide 90 - &amp;quot;Sharing our Findings:&amp;#x0D;&amp;#x0A;Domain Background Knowledge&amp;quot;&quot;/&gt;&lt;property id=&quot;20307&quot; value=&quot;339&quot;/&gt;&lt;/object&gt;&lt;object type=&quot;3&quot; unique_id=&quot;10267&quot;&gt;&lt;property id=&quot;20148&quot; value=&quot;5&quot;/&gt;&lt;property id=&quot;20300&quot; value=&quot;Slide 91 - &amp;quot;Sharing our Findings:&amp;#x0D;&amp;#x0A;Core Vocabulary&amp;quot;&quot;/&gt;&lt;property id=&quot;20307&quot; value=&quot;340&quot;/&gt;&lt;/object&gt;&lt;object type=&quot;3&quot; unique_id=&quot;10268&quot;&gt;&lt;property id=&quot;20148&quot; value=&quot;5&quot;/&gt;&lt;property id=&quot;20300&quot; value=&quot;Slide 92 - &amp;quot;Sharing our Findings:&amp;#x0D;&amp;#x0A;Day-by-Day Pacing Calendar&amp;quot;&quot;/&gt;&lt;property id=&quot;20307&quot; value=&quot;341&quot;/&gt;&lt;/object&gt;&lt;object type=&quot;3&quot; unique_id=&quot;10269&quot;&gt;&lt;property id=&quot;20148&quot; value=&quot;5&quot;/&gt;&lt;property id=&quot;20300&quot; value=&quot;Slide 93 - &amp;quot;Sharing our Findings: &amp;#x0D;&amp;#x0A;Recommended Resources&amp;quot;&quot;/&gt;&lt;property id=&quot;20307&quot; value=&quot;342&quot;/&gt;&lt;/object&gt;&lt;object type=&quot;3&quot; unique_id=&quot;10270&quot;&gt;&lt;property id=&quot;20148&quot; value=&quot;5&quot;/&gt;&lt;property id=&quot;20300&quot; value=&quot;Slide 94 - &amp;quot;Sharing our Findings: &amp;#x0D;&amp;#x0A;Parent Take Home Letters&amp;quot;&quot;/&gt;&lt;property id=&quot;20307&quot; value=&quot;343&quot;/&gt;&lt;/object&gt;&lt;object type=&quot;3&quot; unique_id=&quot;10271&quot;&gt;&lt;property id=&quot;20148&quot; value=&quot;5&quot;/&gt;&lt;property id=&quot;20300&quot; value=&quot;Slide 95 - &amp;quot;Sharing our Findings: &amp;#x0D;&amp;#x0A;Domain Assessment&amp;quot;&quot;/&gt;&lt;property id=&quot;20307&quot; value=&quot;344&quot;/&gt;&lt;/object&gt;&lt;object type=&quot;3&quot; unique_id=&quot;10272&quot;&gt;&lt;property id=&quot;20148&quot; value=&quot;5&quot;/&gt;&lt;property id=&quot;20300&quot; value=&quot;Slide 96 - &amp;quot;The Components of a Read-Aloud&amp;quot;&quot;/&gt;&lt;property id=&quot;20307&quot; value=&quot;345&quot;/&gt;&lt;/object&gt;&lt;object type=&quot;3&quot; unique_id=&quot;10273&quot;&gt;&lt;property id=&quot;20148&quot; value=&quot;5&quot;/&gt;&lt;property id=&quot;20300&quot; value=&quot;Slide 97 - &amp;quot;Taking a Closer Look at &amp;#x0D;&amp;#x0A;Listening and Learning Lessons&amp;quot;&quot;/&gt;&lt;property id=&quot;20307&quot; value=&quot;346&quot;/&gt;&lt;/object&gt;&lt;object type=&quot;3&quot; unique_id=&quot;10274&quot;&gt;&lt;property id=&quot;20148&quot; value=&quot;5&quot;/&gt;&lt;property id=&quot;20300&quot; value=&quot;Slide 98 - &amp;quot;Lesson Overview&amp;quot;&quot;/&gt;&lt;property id=&quot;20307&quot; value=&quot;347&quot;/&gt;&lt;/object&gt;&lt;object type=&quot;3&quot; unique_id=&quot;10275&quot;&gt;&lt;property id=&quot;20148&quot; value=&quot;5&quot;/&gt;&lt;property id=&quot;20300&quot; value=&quot;Slide 99 - &amp;quot;Lesson Overview&amp;quot;&quot;/&gt;&lt;property id=&quot;20307&quot; value=&quot;348&quot;/&gt;&lt;/object&gt;&lt;object type=&quot;3&quot; unique_id=&quot;10276&quot;&gt;&lt;property id=&quot;20148&quot; value=&quot;5&quot;/&gt;&lt;property id=&quot;20300&quot; value=&quot;Slide 100 - &amp;quot;Introducing the Read-Aloud&amp;quot;&quot;/&gt;&lt;property id=&quot;20307&quot; value=&quot;349&quot;/&gt;&lt;/object&gt;&lt;object type=&quot;3&quot; unique_id=&quot;10277&quot;&gt;&lt;property id=&quot;20148&quot; value=&quot;5&quot;/&gt;&lt;property id=&quot;20300&quot; value=&quot;Slide 101 - &amp;quot;Introducing a Read-Aloud&amp;quot;&quot;/&gt;&lt;property id=&quot;20307&quot; value=&quot;350&quot;/&gt;&lt;/object&gt;&lt;object type=&quot;3&quot; unique_id=&quot;10278&quot;&gt;&lt;property id=&quot;20148&quot; value=&quot;5&quot;/&gt;&lt;property id=&quot;20300&quot; value=&quot;Slide 102 - &amp;quot;Introduction Activities&amp;quot;&quot;/&gt;&lt;property id=&quot;20307&quot; value=&quot;351&quot;/&gt;&lt;/object&gt;&lt;object type=&quot;3&quot; unique_id=&quot;10279&quot;&gt;&lt;property id=&quot;20148&quot; value=&quot;5&quot;/&gt;&lt;property id=&quot;20300&quot; value=&quot;Slide 103 - &amp;quot;Presenting the Read-Aloud&amp;quot;&quot;/&gt;&lt;property id=&quot;20307&quot; value=&quot;352&quot;/&gt;&lt;/object&gt;&lt;object type=&quot;3&quot; unique_id=&quot;10280&quot;&gt;&lt;property id=&quot;20148&quot; value=&quot;5&quot;/&gt;&lt;property id=&quot;20300&quot; value=&quot;Slide 104 - &amp;quot;Presenting the Read Aloud&amp;quot;&quot;/&gt;&lt;property id=&quot;20307&quot; value=&quot;353&quot;/&gt;&lt;/object&gt;&lt;object type=&quot;3&quot; unique_id=&quot;10281&quot;&gt;&lt;property id=&quot;20148&quot; value=&quot;5&quot;/&gt;&lt;property id=&quot;20300&quot; value=&quot;Slide 105 - &amp;quot;Discussing the Read-Aloud&amp;quot;&quot;/&gt;&lt;property id=&quot;20307&quot; value=&quot;354&quot;/&gt;&lt;/object&gt;&lt;object type=&quot;3&quot; unique_id=&quot;10282&quot;&gt;&lt;property id=&quot;20148&quot; value=&quot;5&quot;/&gt;&lt;property id=&quot;20300&quot; value=&quot;Slide 106 - &amp;quot;Comprehension Questions&amp;quot;&quot;/&gt;&lt;property id=&quot;20307&quot; value=&quot;355&quot;/&gt;&lt;/object&gt;&lt;object type=&quot;3&quot; unique_id=&quot;10283&quot;&gt;&lt;property id=&quot;20148&quot; value=&quot;5&quot;/&gt;&lt;property id=&quot;20300&quot; value=&quot;Slide 107 - &amp;quot;Word Work Exercises&amp;quot;&quot;/&gt;&lt;property id=&quot;20307&quot; value=&quot;356&quot;/&gt;&lt;/object&gt;&lt;object type=&quot;3&quot; unique_id=&quot;10284&quot;&gt;&lt;property id=&quot;20148&quot; value=&quot;5&quot;/&gt;&lt;property id=&quot;20300&quot; value=&quot;Slide 108 - &amp;quot;Steps for Word Work&amp;quot;&quot;/&gt;&lt;property id=&quot;20307&quot; value=&quot;357&quot;/&gt;&lt;/object&gt;&lt;object type=&quot;3&quot; unique_id=&quot;10285&quot;&gt;&lt;property id=&quot;20148&quot; value=&quot;5&quot;/&gt;&lt;property id=&quot;20300&quot; value=&quot;Slide 109 - &amp;quot;Extension Activities&amp;quot;&quot;/&gt;&lt;property id=&quot;20307&quot; value=&quot;358&quot;/&gt;&lt;/object&gt;&lt;object type=&quot;3&quot; unique_id=&quot;10286&quot;&gt;&lt;property id=&quot;20148&quot; value=&quot;5&quot;/&gt;&lt;property id=&quot;20300&quot; value=&quot;Slide 110 - &amp;quot;Extension Activities&amp;quot;&quot;/&gt;&lt;property id=&quot;20307&quot; value=&quot;359&quot;/&gt;&lt;/object&gt;&lt;object type=&quot;3&quot; unique_id=&quot;10287&quot;&gt;&lt;property id=&quot;20148&quot; value=&quot;5&quot;/&gt;&lt;property id=&quot;20300&quot; value=&quot;Slide 111 - &amp;quot;Listening and Learning in Action&amp;quot;&quot;/&gt;&lt;property id=&quot;20307&quot; value=&quot;360&quot;/&gt;&lt;/object&gt;&lt;object type=&quot;3&quot; unique_id=&quot;10288&quot;&gt;&lt;property id=&quot;20148&quot; value=&quot;5&quot;/&gt;&lt;property id=&quot;20300&quot; value=&quot;Slide 112 - &amp;quot;Framing the Activity&amp;quot;&quot;/&gt;&lt;property id=&quot;20307&quot; value=&quot;361&quot;/&gt;&lt;/object&gt;&lt;object type=&quot;3&quot; unique_id=&quot;10289&quot;&gt;&lt;property id=&quot;20148&quot; value=&quot;5&quot;/&gt;&lt;property id=&quot;20300&quot; value=&quot;Slide 113 - &amp;quot;Introducing the Read-Aloud: &amp;#x0D;&amp;#x0A;Tug-of-War&amp;quot;&quot;/&gt;&lt;property id=&quot;20307&quot; value=&quot;362&quot;/&gt;&lt;/object&gt;&lt;object type=&quot;3&quot; unique_id=&quot;10290&quot;&gt;&lt;property id=&quot;20148&quot; value=&quot;5&quot;/&gt;&lt;property id=&quot;20300&quot; value=&quot;Slide 114 - &amp;quot;Turn and Talk&amp;quot;&quot;/&gt;&lt;property id=&quot;20307&quot; value=&quot;363&quot;/&gt;&lt;/object&gt;&lt;object type=&quot;3&quot; unique_id=&quot;10291&quot;&gt;&lt;property id=&quot;20148&quot; value=&quot;5&quot;/&gt;&lt;property id=&quot;20300&quot; value=&quot;Slide 115 - &amp;quot;Presenting the Read-Aloud: &amp;#x0D;&amp;#x0A;Tug-of-War&amp;quot;&quot;/&gt;&lt;property id=&quot;20307&quot; value=&quot;364&quot;/&gt;&lt;/object&gt;&lt;object type=&quot;3&quot; unique_id=&quot;10292&quot;&gt;&lt;property id=&quot;20148&quot; value=&quot;5&quot;/&gt;&lt;property id=&quot;20300&quot; value=&quot;Slide 116 - &amp;quot;Pair Verbal Fluency&amp;quot;&quot;/&gt;&lt;property id=&quot;20307&quot; value=&quot;365&quot;/&gt;&lt;/object&gt;&lt;object type=&quot;3&quot; unique_id=&quot;10293&quot;&gt;&lt;property id=&quot;20148&quot; value=&quot;5&quot;/&gt;&lt;property id=&quot;20300&quot; value=&quot;Slide 117 - &amp;quot;Discussing the Read-Aloud: &amp;#x0D;&amp;#x0A;Tug-of-War&amp;quot;&quot;/&gt;&lt;property id=&quot;20307&quot; value=&quot;366&quot;/&gt;&lt;/object&gt;&lt;object type=&quot;3&quot; unique_id=&quot;10294&quot;&gt;&lt;property id=&quot;20148&quot; value=&quot;5&quot;/&gt;&lt;property id=&quot;20300&quot; value=&quot;Slide 118 - &amp;quot;Viewing Implementation &amp;#x0D;&amp;#x0A;Through a Different Lens&amp;quot;&quot;/&gt;&lt;property id=&quot;20307&quot; value=&quot;367&quot;/&gt;&lt;/object&gt;&lt;object type=&quot;3&quot; unique_id=&quot;10295&quot;&gt;&lt;property id=&quot;20148&quot; value=&quot;5&quot;/&gt;&lt;property id=&quot;20300&quot; value=&quot;Slide 119 - &amp;quot;Step 1: Lesson Review&amp;quot;&quot;/&gt;&lt;property id=&quot;20307&quot; value=&quot;368&quot;/&gt;&lt;/object&gt;&lt;object type=&quot;3&quot; unique_id=&quot;10296&quot;&gt;&lt;property id=&quot;20148&quot; value=&quot;5&quot;/&gt;&lt;property id=&quot;20300&quot; value=&quot;Slide 120 - &amp;quot;Step 2: Watch and Annotate &amp;quot;&quot;/&gt;&lt;property id=&quot;20307&quot; value=&quot;369&quot;/&gt;&lt;/object&gt;&lt;object type=&quot;3&quot; unique_id=&quot;10297&quot;&gt;&lt;property id=&quot;20148&quot; value=&quot;5&quot;/&gt;&lt;property id=&quot;20300&quot; value=&quot;Slide 121 - &amp;quot;Step 3: Table Sharing&amp;quot;&quot;/&gt;&lt;property id=&quot;20307&quot; value=&quot;370&quot;/&gt;&lt;/object&gt;&lt;object type=&quot;3&quot; unique_id=&quot;10298&quot;&gt;&lt;property id=&quot;20148&quot; value=&quot;5&quot;/&gt;&lt;property id=&quot;20300&quot; value=&quot;Slide 122 - &amp;quot;Supporting All Learners&amp;quot;&quot;/&gt;&lt;property id=&quot;20307&quot; value=&quot;371&quot;/&gt;&lt;/object&gt;&lt;object type=&quot;3&quot; unique_id=&quot;10299&quot;&gt;&lt;property id=&quot;20148&quot; value=&quot;5&quot;/&gt;&lt;property id=&quot;20300&quot; value=&quot;Slide 123 - &amp;quot;Resources: Supplemental Guide&amp;quot;&quot;/&gt;&lt;property id=&quot;20307&quot; value=&quot;372&quot;/&gt;&lt;/object&gt;&lt;object type=&quot;3&quot; unique_id=&quot;10300&quot;&gt;&lt;property id=&quot;20148&quot; value=&quot;5&quot;/&gt;&lt;property id=&quot;20300&quot; value=&quot;Slide 124 - &amp;quot;Modified Read-Alouds&amp;quot;&quot;/&gt;&lt;property id=&quot;20307&quot; value=&quot;373&quot;/&gt;&lt;/object&gt;&lt;object type=&quot;3&quot; unique_id=&quot;10301&quot;&gt;&lt;property id=&quot;20148&quot; value=&quot;5&quot;/&gt;&lt;property id=&quot;20300&quot; value=&quot;Slide 125 - &amp;quot;Vocabulary Charts&amp;quot;&quot;/&gt;&lt;property id=&quot;20307&quot; value=&quot;374&quot;/&gt;&lt;/object&gt;&lt;object type=&quot;3&quot; unique_id=&quot;10302&quot;&gt;&lt;property id=&quot;20148&quot; value=&quot;5&quot;/&gt;&lt;property id=&quot;20300&quot; value=&quot;Slide 126 - &amp;quot;Activities&amp;quot;&quot;/&gt;&lt;property id=&quot;20307&quot; value=&quot;375&quot;/&gt;&lt;/object&gt;&lt;object type=&quot;3&quot; unique_id=&quot;10303&quot;&gt;&lt;property id=&quot;20148&quot; value=&quot;5&quot;/&gt;&lt;property id=&quot;20300&quot; value=&quot;Slide 127 - &amp;quot;Transitional Supplemental Guide&amp;quot;&quot;/&gt;&lt;property id=&quot;20307&quot; value=&quot;376&quot;/&gt;&lt;/object&gt;&lt;object type=&quot;3&quot; unique_id=&quot;10304&quot;&gt;&lt;property id=&quot;20148&quot; value=&quot;5&quot;/&gt;&lt;property id=&quot;20300&quot; value=&quot;Slide 128 - &amp;quot;Transitional Supplemental Guide&amp;quot;&quot;/&gt;&lt;property id=&quot;20307&quot; value=&quot;377&quot;/&gt;&lt;/object&gt;&lt;object type=&quot;3&quot; unique_id=&quot;10305&quot;&gt;&lt;property id=&quot;20148&quot; value=&quot;5&quot;/&gt;&lt;property id=&quot;20300&quot; value=&quot;Slide 130 - &amp;quot;A Comparison: L&amp;amp;L Anthology  &amp;amp; the Supplemental Guide&amp;quot;&quot;/&gt;&lt;property id=&quot;20307&quot; value=&quot;378&quot;/&gt;&lt;/object&gt;&lt;object type=&quot;3&quot; unique_id=&quot;10306&quot;&gt;&lt;property id=&quot;20148&quot; value=&quot;5&quot;/&gt;&lt;property id=&quot;20300&quot; value=&quot;Slide 131&quot;/&gt;&lt;property id=&quot;20307&quot; value=&quot;379&quot;/&gt;&lt;/object&gt;&lt;object type=&quot;3&quot; unique_id=&quot;10307&quot;&gt;&lt;property id=&quot;20148&quot; value=&quot;5&quot;/&gt;&lt;property id=&quot;20300&quot; value=&quot;Slide 129&quot;/&gt;&lt;property id=&quot;20307&quot; value=&quot;380&quot;/&gt;&lt;/object&gt;&lt;object type=&quot;3&quot; unique_id=&quot;10308&quot;&gt;&lt;property id=&quot;20148&quot; value=&quot;5&quot;/&gt;&lt;property id=&quot;20300&quot; value=&quot;Slide 132 - &amp;quot;Reflection:  Listening  and Learning&amp;quot;&quot;/&gt;&lt;property id=&quot;20307&quot; value=&quot;381&quot;/&gt;&lt;/object&gt;&lt;object type=&quot;3&quot; unique_id=&quot;10309&quot;&gt;&lt;property id=&quot;20148&quot; value=&quot;5&quot;/&gt;&lt;property id=&quot;20300&quot; value=&quot;Slide 133 - &amp;quot;Core Knowledge Language Arts&amp;quot;&quot;/&gt;&lt;property id=&quot;20307&quot; value=&quot;382&quot;/&gt;&lt;/object&gt;&lt;object type=&quot;3&quot; unique_id=&quot;10310&quot;&gt;&lt;property id=&quot;20148&quot; value=&quot;5&quot;/&gt;&lt;property id=&quot;20300&quot; value=&quot;Slide 134 - &amp;quot;&amp;#x0D;&amp;#x0A;Online Parking Lot&amp;quot;&quot;/&gt;&lt;property id=&quot;20307&quot; value=&quot;383&quot;/&gt;&lt;/object&gt;&lt;object type=&quot;3&quot; unique_id=&quot;10311&quot;&gt;&lt;property id=&quot;20148&quot; value=&quot;5&quot;/&gt;&lt;property id=&quot;20300&quot; value=&quot;Slide 135 - &amp;quot;Objectives&amp;quot;&quot;/&gt;&lt;property id=&quot;20307&quot; value=&quot;384&quot;/&gt;&lt;/object&gt;&lt;object type=&quot;3&quot; unique_id=&quot;10312&quot;&gt;&lt;property id=&quot;20148&quot; value=&quot;5&quot;/&gt;&lt;property id=&quot;20300&quot; value=&quot;Slide 136 - &amp;quot;Skills Strand Design Principle Review&amp;quot;&quot;/&gt;&lt;property id=&quot;20307&quot; value=&quot;385&quot;/&gt;&lt;/object&gt;&lt;object type=&quot;3&quot; unique_id=&quot;10313&quot;&gt;&lt;property id=&quot;20148&quot; value=&quot;5&quot;/&gt;&lt;property id=&quot;20300&quot; value=&quot;Slide 137 - &amp;quot;Skills Stand Teacher Materials&amp;quot;&quot;/&gt;&lt;property id=&quot;20307&quot; value=&quot;386&quot;/&gt;&lt;/object&gt;&lt;object type=&quot;3&quot; unique_id=&quot;10314&quot;&gt;&lt;property id=&quot;20148&quot; value=&quot;5&quot;/&gt;&lt;property id=&quot;20300&quot; value=&quot;Slide 138 - &amp;quot;Teacher Guide&amp;quot;&quot;/&gt;&lt;property id=&quot;20307&quot; value=&quot;387&quot;/&gt;&lt;/object&gt;&lt;object type=&quot;3&quot; unique_id=&quot;10315&quot;&gt;&lt;property id=&quot;20148&quot; value=&quot;5&quot;/&gt;&lt;property id=&quot;20300&quot; value=&quot;Slide 139 - &amp;quot;Big Books&amp;quot;&quot;/&gt;&lt;property id=&quot;20307&quot; value=&quot;388&quot;/&gt;&lt;/object&gt;&lt;object type=&quot;3&quot; unique_id=&quot;10316&quot;&gt;&lt;property id=&quot;20148&quot; value=&quot;5&quot;/&gt;&lt;property id=&quot;20300&quot; value=&quot;Slide 140 - &amp;quot;Sound Posters &amp;amp; Cards&amp;quot;&quot;/&gt;&lt;property id=&quot;20307&quot; value=&quot;389&quot;/&gt;&lt;/object&gt;&lt;object type=&quot;3&quot; unique_id=&quot;10317&quot;&gt;&lt;property id=&quot;20148&quot; value=&quot;5&quot;/&gt;&lt;property id=&quot;20300&quot; value=&quot;Slide 141 - &amp;quot;Code Flip Books &amp;amp; &amp;#x0D;&amp;#x0A;Letter Cards&amp;quot;&quot;/&gt;&lt;property id=&quot;20307&quot; value=&quot;390&quot;/&gt;&lt;/object&gt;&lt;object type=&quot;3&quot; unique_id=&quot;10318&quot;&gt;&lt;property id=&quot;20148&quot; value=&quot;5&quot;/&gt;&lt;property id=&quot;20300&quot; value=&quot;Slide 142 - &amp;quot;Large Card Letters&amp;quot;&quot;/&gt;&lt;property id=&quot;20307&quot; value=&quot;391&quot;/&gt;&lt;/object&gt;&lt;object type=&quot;3&quot; unique_id=&quot;10319&quot;&gt;&lt;property id=&quot;20148&quot; value=&quot;5&quot;/&gt;&lt;property id=&quot;20300&quot; value=&quot;Slide 143 - &amp;quot;Blending Picture Cards&amp;quot;&quot;/&gt;&lt;property id=&quot;20307&quot; value=&quot;392&quot;/&gt;&lt;/object&gt;&lt;object type=&quot;3&quot; unique_id=&quot;10320&quot;&gt;&lt;property id=&quot;20148&quot; value=&quot;5&quot;/&gt;&lt;property id=&quot;20300&quot; value=&quot;Slide 144 - &amp;quot;Timeline Posters and Cards&amp;quot;&quot;/&gt;&lt;property id=&quot;20307&quot; value=&quot;393&quot;/&gt;&lt;/object&gt;&lt;object type=&quot;3&quot; unique_id=&quot;10321&quot;&gt;&lt;property id=&quot;20148&quot; value=&quot;5&quot;/&gt;&lt;property id=&quot;20300&quot; value=&quot;Slide 145 - &amp;quot;Skills Strand Student Materials&amp;quot;&quot;/&gt;&lt;property id=&quot;20307&quot; value=&quot;394&quot;/&gt;&lt;/object&gt;&lt;object type=&quot;3&quot; unique_id=&quot;10322&quot;&gt;&lt;property id=&quot;20148&quot; value=&quot;5&quot;/&gt;&lt;property id=&quot;20300&quot; value=&quot;Slide 146 - &amp;quot;Student Workbooks&amp;quot;&quot;/&gt;&lt;property id=&quot;20307&quot; value=&quot;395&quot;/&gt;&lt;/object&gt;&lt;object type=&quot;3&quot; unique_id=&quot;10323&quot;&gt;&lt;property id=&quot;20148&quot; value=&quot;5&quot;/&gt;&lt;property id=&quot;20300&quot; value=&quot;Slide 147 - &amp;quot;Student Readers&amp;quot;&quot;/&gt;&lt;property id=&quot;20307&quot; value=&quot;396&quot;/&gt;&lt;/object&gt;&lt;object type=&quot;3&quot; unique_id=&quot;10324&quot;&gt;&lt;property id=&quot;20148&quot; value=&quot;5&quot;/&gt;&lt;property id=&quot;20300&quot; value=&quot;Slide 148 - &amp;quot;Chaining Folders &amp;amp; &amp;#x0D;&amp;#x0A;Small Letter Cards&amp;quot;&quot;/&gt;&lt;property id=&quot;20307&quot; value=&quot;397&quot;/&gt;&lt;/object&gt;&lt;object type=&quot;3&quot; unique_id=&quot;10325&quot;&gt;&lt;property id=&quot;20148&quot; value=&quot;5&quot;/&gt;&lt;property id=&quot;20300&quot; value=&quot;Slide 149 - &amp;quot;Additional Support Materials&amp;quot;&quot;/&gt;&lt;property id=&quot;20307&quot; value=&quot;398&quot;/&gt;&lt;/object&gt;&lt;object type=&quot;3&quot; unique_id=&quot;10326&quot;&gt;&lt;property id=&quot;20148&quot; value=&quot;5&quot;/&gt;&lt;property id=&quot;20300&quot; value=&quot;Slide 150 - &amp;quot;The Skills Strand &amp;#x0D;&amp;#x0A;Teacher Guide Components&amp;quot;&quot;/&gt;&lt;property id=&quot;20307&quot; value=&quot;399&quot;/&gt;&lt;/object&gt;&lt;object type=&quot;3&quot; unique_id=&quot;10327&quot;&gt;&lt;property id=&quot;20148&quot; value=&quot;5&quot;/&gt;&lt;property id=&quot;20300&quot; value=&quot;Slide 151 - &amp;quot; Unpacking the &amp;#x0D;&amp;#x0A;Skills Strand Teacher Guide  &amp;quot;&quot;/&gt;&lt;property id=&quot;20307&quot; value=&quot;400&quot;/&gt;&lt;/object&gt;&lt;object type=&quot;3&quot; unique_id=&quot;10328&quot;&gt;&lt;property id=&quot;20148&quot; value=&quot;5&quot;/&gt;&lt;property id=&quot;20300&quot; value=&quot;Slide 152 - &amp;quot;Activity: Unpacking the Teacher Guide&amp;quot;&quot;/&gt;&lt;property id=&quot;20307&quot; value=&quot;401&quot;/&gt;&lt;/object&gt;&lt;object type=&quot;3&quot; unique_id=&quot;10329&quot;&gt;&lt;property id=&quot;20148&quot; value=&quot;5&quot;/&gt;&lt;property id=&quot;20300&quot; value=&quot;Slide 153 - &amp;quot;Debrief on the Skills Strand &amp;#x0D;&amp;#x0A;Teacher’s Guide&amp;quot;&quot;/&gt;&lt;property id=&quot;20307&quot; value=&quot;402&quot;/&gt;&lt;/object&gt;&lt;object type=&quot;3&quot; unique_id=&quot;10330&quot;&gt;&lt;property id=&quot;20148&quot; value=&quot;5&quot;/&gt;&lt;property id=&quot;20300&quot; value=&quot;Slide 154 - &amp;quot;Session 5&amp;quot;&quot;/&gt;&lt;property id=&quot;20307&quot; value=&quot;403&quot;/&gt;&lt;/object&gt;&lt;object type=&quot;3&quot; unique_id=&quot;10331&quot;&gt;&lt;property id=&quot;20148&quot; value=&quot;5&quot;/&gt;&lt;property id=&quot;20300&quot; value=&quot;Slide 155 - &amp;quot;Station 1&amp;quot;&quot;/&gt;&lt;property id=&quot;20307&quot; value=&quot;404&quot;/&gt;&lt;/object&gt;&lt;object type=&quot;3&quot; unique_id=&quot;10332&quot;&gt;&lt;property id=&quot;20148&quot; value=&quot;5&quot;/&gt;&lt;property id=&quot;20300&quot; value=&quot;Slide 156 - &amp;quot;Decodable Words Display&amp;quot;&quot;/&gt;&lt;property id=&quot;20307&quot; value=&quot;405&quot;/&gt;&lt;/object&gt;&lt;object type=&quot;3&quot; unique_id=&quot;10333&quot;&gt;&lt;property id=&quot;20148&quot; value=&quot;5&quot;/&gt;&lt;property id=&quot;20300&quot; value=&quot;Slide 157 - &amp;quot;First Grade&amp;quot;&quot;/&gt;&lt;property id=&quot;20307&quot; value=&quot;406&quot;/&gt;&lt;/object&gt;&lt;object type=&quot;3&quot; unique_id=&quot;10334&quot;&gt;&lt;property id=&quot;20148&quot; value=&quot;5&quot;/&gt;&lt;property id=&quot;20300&quot; value=&quot;Slide 158 - &amp;quot;Skills: Sounds and Spellings Chart&amp;quot;&quot;/&gt;&lt;property id=&quot;20307&quot; value=&quot;407&quot;/&gt;&lt;/object&gt;&lt;object type=&quot;3&quot; unique_id=&quot;10335&quot;&gt;&lt;property id=&quot;20148&quot; value=&quot;5&quot;/&gt;&lt;property id=&quot;20300&quot; value=&quot;Slide 159 - &amp;quot;Tricky Word Wall&amp;quot;&quot;/&gt;&lt;property id=&quot;20307&quot; value=&quot;408&quot;/&gt;&lt;/object&gt;&lt;object type=&quot;3&quot; unique_id=&quot;10336&quot;&gt;&lt;property id=&quot;20148&quot; value=&quot;5&quot;/&gt;&lt;property id=&quot;20300&quot; value=&quot;Slide 160 - &amp;quot;Human Body Domain Concept/Vocabulary Wall&amp;quot;&quot;/&gt;&lt;property id=&quot;20307&quot; value=&quot;409&quot;/&gt;&lt;/object&gt;&lt;object type=&quot;3&quot; unique_id=&quot;10337&quot;&gt;&lt;property id=&quot;20148&quot; value=&quot;5&quot;/&gt;&lt;property id=&quot;20300&quot; value=&quot;Slide 161 - &amp;quot;Domain Organization and Storage&amp;quot;&quot;/&gt;&lt;property id=&quot;20307&quot; value=&quot;410&quot;/&gt;&lt;/object&gt;&lt;object type=&quot;3&quot; unique_id=&quot;10338&quot;&gt;&lt;property id=&quot;20148&quot; value=&quot;5&quot;/&gt;&lt;property id=&quot;20300&quot; value=&quot;Slide 162 - &amp;quot;Easy Material Access with Seat Sacks &amp;quot;&quot;/&gt;&lt;property id=&quot;20307&quot; value=&quot;411&quot;/&gt;&lt;/object&gt;&lt;object type=&quot;3&quot; unique_id=&quot;10339&quot;&gt;&lt;property id=&quot;20148&quot; value=&quot;5&quot;/&gt;&lt;property id=&quot;20300&quot; value=&quot;Slide 163 - &amp;quot;Pyramid Pantry Read Aloud&amp;#x0D;&amp;#x0A;Images displayed on Smart Board&amp;quot;&quot;/&gt;&lt;property id=&quot;20307&quot; value=&quot;412&quot;/&gt;&lt;/object&gt;&lt;object type=&quot;3&quot; unique_id=&quot;10340&quot;&gt;&lt;property id=&quot;20148&quot; value=&quot;5&quot;/&gt;&lt;property id=&quot;20300&quot; value=&quot;Slide 164 - &amp;quot;Second Grade&amp;quot;&quot;/&gt;&lt;property id=&quot;20307&quot; value=&quot;413&quot;/&gt;&lt;/object&gt;&lt;object type=&quot;3&quot; unique_id=&quot;10341&quot;&gt;&lt;property id=&quot;20148&quot; value=&quot;5&quot;/&gt;&lt;property id=&quot;20300&quot; value=&quot;Slide 165 - &amp;quot;Early Asian Civilization Realia&amp;quot;&quot;/&gt;&lt;property id=&quot;20307&quot; value=&quot;414&quot;/&gt;&lt;/object&gt;&lt;object type=&quot;3&quot; unique_id=&quot;10342&quot;&gt;&lt;property id=&quot;20148&quot; value=&quot;5&quot;/&gt;&lt;property id=&quot;20300&quot; value=&quot;Slide 166 - &amp;quot;Early Asian Civilization Concept Wall&amp;quot;&quot;/&gt;&lt;property id=&quot;20307&quot; value=&quot;415&quot;/&gt;&lt;/object&gt;&lt;object type=&quot;3&quot; unique_id=&quot;10343&quot;&gt;&lt;property id=&quot;20148&quot; value=&quot;5&quot;/&gt;&lt;property id=&quot;20300&quot; value=&quot;Slide 167 - &amp;quot;Chinese Artifacts&amp;quot;&quot;/&gt;&lt;property id=&quot;20307&quot; value=&quot;416&quot;/&gt;&lt;/object&gt;&lt;object type=&quot;3&quot; unique_id=&quot;10344&quot;&gt;&lt;property id=&quot;20148&quot; value=&quot;5&quot;/&gt;&lt;property id=&quot;20300&quot; value=&quot;Slide 168 - &amp;quot;Environment Supports Domain&amp;quot;&quot;/&gt;&lt;property id=&quot;20307&quot; value=&quot;417&quot;/&gt;&lt;/object&gt;&lt;object type=&quot;3&quot; unique_id=&quot;10345&quot;&gt;&lt;property id=&quot;20148&quot; value=&quot;5&quot;/&gt;&lt;property id=&quot;20300&quot; value=&quot;Slide 169 - &amp;quot;Early Asian Civilizations-Student folder for India&amp;quot;&quot;/&gt;&lt;property id=&quot;20307&quot; value=&quot;418&quot;/&gt;&lt;/object&gt;&lt;object type=&quot;3&quot; unique_id=&quot;10346&quot;&gt;&lt;property id=&quot;20148&quot; value=&quot;5&quot;/&gt;&lt;property id=&quot;20300&quot; value=&quot;Slide 170 - &amp;quot;Station 2&amp;quot;&quot;/&gt;&lt;property id=&quot;20307&quot; value=&quot;419&quot;/&gt;&lt;/object&gt;&lt;object type=&quot;3&quot; unique_id=&quot;10347&quot;&gt;&lt;property id=&quot;20148&quot; value=&quot;5&quot;/&gt;&lt;property id=&quot;20300&quot; value=&quot;Slide 171 - &amp;quot;Classroom Work Samples&amp;quot;&quot;/&gt;&lt;property id=&quot;20307&quot; value=&quot;420&quot;/&gt;&lt;/object&gt;&lt;object type=&quot;3&quot; unique_id=&quot;10348&quot;&gt;&lt;property id=&quot;20148&quot; value=&quot;5&quot;/&gt;&lt;property id=&quot;20300&quot; value=&quot;Slide 172 - &amp;quot;Kindergarten&amp;quot;&quot;/&gt;&lt;property id=&quot;20307&quot; value=&quot;421&quot;/&gt;&lt;/object&gt;&lt;object type=&quot;3&quot; unique_id=&quot;10349&quot;&gt;&lt;property id=&quot;20148&quot; value=&quot;5&quot;/&gt;&lt;property id=&quot;20300&quot; value=&quot;Slide 173 - &amp;quot;Extension Activity- Tug-of-War&amp;quot;&quot;/&gt;&lt;property id=&quot;20307&quot; value=&quot;422&quot;/&gt;&lt;/object&gt;&lt;object type=&quot;3&quot; unique_id=&quot;10350&quot;&gt;&lt;property id=&quot;20148&quot; value=&quot;5&quot;/&gt;&lt;property id=&quot;20300&quot; value=&quot;Slide 174 - &amp;quot;Extension Activity-&amp;#x0D;&amp;#x0A;Goldilocks and the Three Bears&amp;quot;&quot;/&gt;&lt;property id=&quot;20307&quot; value=&quot;423&quot;/&gt;&lt;/object&gt;&lt;object type=&quot;3&quot; unique_id=&quot;10351&quot;&gt;&lt;property id=&quot;20148&quot; value=&quot;5&quot;/&gt;&lt;property id=&quot;20300&quot; value=&quot;Slide 175 - &amp;quot;Goldilocks and the Three Bears&amp;#x0D;&amp;#x0A;Characters, Setting , Plot&amp;quot;&quot;/&gt;&lt;property id=&quot;20307&quot; value=&quot;424&quot;/&gt;&lt;/object&gt;&lt;object type=&quot;3&quot; unique_id=&quot;10352&quot;&gt;&lt;property id=&quot;20148&quot; value=&quot;5&quot;/&gt;&lt;property id=&quot;20300&quot; value=&quot;Slide 176 - &amp;quot;Extension Activities: The three Billy Goats Gruff: Story Details&amp;quot;&quot;/&gt;&lt;property id=&quot;20307&quot; value=&quot;425&quot;/&gt;&lt;/object&gt;&lt;object type=&quot;3&quot; unique_id=&quot;10353&quot;&gt;&lt;property id=&quot;20148&quot; value=&quot;5&quot;/&gt;&lt;property id=&quot;20300&quot; value=&quot;Slide 177 - &amp;quot;Extension: The Three Little Pigs&amp;quot;&quot;/&gt;&lt;property id=&quot;20307&quot; value=&quot;426&quot;/&gt;&lt;/object&gt;&lt;object type=&quot;3&quot; unique_id=&quot;10354&quot;&gt;&lt;property id=&quot;20148&quot; value=&quot;5&quot;/&gt;&lt;property id=&quot;20300&quot; value=&quot;Slide 178 - &amp;quot;The Three Little Pigs&amp;#x0D;&amp;#x0A;Sequencing Activity&amp;quot;&quot;/&gt;&lt;property id=&quot;20307&quot; value=&quot;427&quot;/&gt;&lt;/object&gt;&lt;object type=&quot;3&quot; unique_id=&quot;10355&quot;&gt;&lt;property id=&quot;20148&quot; value=&quot;5&quot;/&gt;&lt;property id=&quot;20300&quot; value=&quot;Slide 179&quot;/&gt;&lt;property id=&quot;20307&quot; value=&quot;428&quot;/&gt;&lt;/object&gt;&lt;object type=&quot;3&quot; unique_id=&quot;10356&quot;&gt;&lt;property id=&quot;20148&quot; value=&quot;5&quot;/&gt;&lt;property id=&quot;20300&quot; value=&quot;Slide 180 - &amp;quot;Bulletin Board Task Card&amp;quot;&quot;/&gt;&lt;property id=&quot;20307&quot; value=&quot;429&quot;/&gt;&lt;/object&gt;&lt;object type=&quot;3&quot; unique_id=&quot;10357&quot;&gt;&lt;property id=&quot;20148&quot; value=&quot;5&quot;/&gt;&lt;property id=&quot;20300&quot; value=&quot;Slide 181 - &amp;quot;Extension: Sequencing Chicken Little&amp;quot;&quot;/&gt;&lt;property id=&quot;20307&quot; value=&quot;430&quot;/&gt;&lt;/object&gt;&lt;object type=&quot;3&quot; unique_id=&quot;10358&quot;&gt;&lt;property id=&quot;20148&quot; value=&quot;5&quot;/&gt;&lt;property id=&quot;20300&quot; value=&quot;Slide 182 - &amp;quot;Extension: Chicken Little&amp;quot;&quot;/&gt;&lt;property id=&quot;20307&quot; value=&quot;431&quot;/&gt;&lt;/object&gt;&lt;object type=&quot;3&quot; unique_id=&quot;10359&quot;&gt;&lt;property id=&quot;20148&quot; value=&quot;5&quot;/&gt;&lt;property id=&quot;20300&quot; value=&quot;Slide 183 - &amp;quot;Five Senses Task Card&amp;quot;&quot;/&gt;&lt;property id=&quot;20307&quot; value=&quot;432&quot;/&gt;&lt;/object&gt;&lt;object type=&quot;3&quot; unique_id=&quot;10360&quot;&gt;&lt;property id=&quot;20148&quot; value=&quot;5&quot;/&gt;&lt;property id=&quot;20300&quot; value=&quot;Slide 184 - &amp;quot;GRADE 1&amp;quot;&quot;/&gt;&lt;property id=&quot;20307&quot; value=&quot;433&quot;/&gt;&lt;/object&gt;&lt;object type=&quot;3&quot; unique_id=&quot;10361&quot;&gt;&lt;property id=&quot;20148&quot; value=&quot;5&quot;/&gt;&lt;property id=&quot;20300&quot; value=&quot;Slide 185 - &amp;quot;Extension: Human Body&amp;#x0D;&amp;#x0A;The Pyramid Pantry&amp;quot;&quot;/&gt;&lt;property id=&quot;20307&quot; value=&quot;434&quot;/&gt;&lt;/object&gt;&lt;object type=&quot;3&quot; unique_id=&quot;10362&quot;&gt;&lt;property id=&quot;20148&quot; value=&quot;5&quot;/&gt;&lt;property id=&quot;20300&quot; value=&quot;Slide 186 - &amp;quot;Extension: Pyramid Pantry&amp;quot;&quot;/&gt;&lt;property id=&quot;20307&quot; value=&quot;435&quot;/&gt;&lt;/object&gt;&lt;object type=&quot;3&quot; unique_id=&quot;10363&quot;&gt;&lt;property id=&quot;20148&quot; value=&quot;5&quot;/&gt;&lt;property id=&quot;20300&quot; value=&quot;Slide 187 - &amp;quot;Extension: Pyramid Pantry&amp;quot;&quot;/&gt;&lt;property id=&quot;20307&quot; value=&quot;436&quot;/&gt;&lt;/object&gt;&lt;object type=&quot;3&quot; unique_id=&quot;10364&quot;&gt;&lt;property id=&quot;20148&quot; value=&quot;5&quot;/&gt;&lt;property id=&quot;20300&quot; value=&quot;Slide 188 - &amp;quot;Pyramid Pantry: &amp;#x0D;&amp;#x0A;Activity with Student Writing&amp;quot;&quot;/&gt;&lt;property id=&quot;20307&quot; value=&quot;437&quot;/&gt;&lt;/object&gt;&lt;object type=&quot;3&quot; unique_id=&quot;10365&quot;&gt;&lt;property id=&quot;20148&quot; value=&quot;5&quot;/&gt;&lt;property id=&quot;20300&quot; value=&quot;Slide 189 - &amp;quot;GRADE 2&amp;quot;&quot;/&gt;&lt;property id=&quot;20307&quot; value=&quot;438&quot;/&gt;&lt;/object&gt;&lt;object type=&quot;3&quot; unique_id=&quot;10366&quot;&gt;&lt;property id=&quot;20148&quot; value=&quot;5&quot;/&gt;&lt;property id=&quot;20300&quot; value=&quot;Slide 190 - &amp;quot;Extension Activity: &amp;#x0D;&amp;#x0A;Teacher Models and Supports &amp;quot;&quot;/&gt;&lt;property id=&quot;20307&quot; value=&quot;439&quot;/&gt;&lt;/object&gt;&lt;object type=&quot;3&quot; unique_id=&quot;10367&quot;&gt;&lt;property id=&quot;20148&quot; value=&quot;5&quot;/&gt;&lt;property id=&quot;20300&quot; value=&quot;Slide 191 - &amp;quot;Extensions keep students engaged&amp;quot;&quot;/&gt;&lt;property id=&quot;20307&quot; value=&quot;440&quot;/&gt;&lt;/object&gt;&lt;object type=&quot;3&quot; unique_id=&quot;10368&quot;&gt;&lt;property id=&quot;20148&quot; value=&quot;5&quot;/&gt;&lt;property id=&quot;20300&quot; value=&quot;Slide 192 - &amp;quot;Extension: Chinese New Year&amp;quot;&quot;/&gt;&lt;property id=&quot;20307&quot; value=&quot;441&quot;/&gt;&lt;/object&gt;&lt;object type=&quot;3&quot; unique_id=&quot;10369&quot;&gt;&lt;property id=&quot;20148&quot; value=&quot;5&quot;/&gt;&lt;property id=&quot;20300&quot; value=&quot;Slide 193 - &amp;quot;Extension-&amp;#x0D;&amp;#x0A;Characteristics of Hinduism and Buddism&amp;quot;&quot;/&gt;&lt;property id=&quot;20307&quot; value=&quot;442&quot;/&gt;&lt;/object&gt;&lt;object type=&quot;3&quot; unique_id=&quot;10370&quot;&gt;&lt;property id=&quot;20148&quot; value=&quot;5&quot;/&gt;&lt;property id=&quot;20300&quot; value=&quot;Slide 194 - &amp;quot;Indian Gods&amp;quot;&quot;/&gt;&lt;property id=&quot;20307&quot; value=&quot;443&quot;/&gt;&lt;/object&gt;&lt;object type=&quot;3&quot; unique_id=&quot;10371&quot;&gt;&lt;property id=&quot;20148&quot; value=&quot;5&quot;/&gt;&lt;property id=&quot;20300&quot; value=&quot;Slide 195 - &amp;quot;Student Folder-China&amp;quot;&quot;/&gt;&lt;property id=&quot;20307&quot; value=&quot;444&quot;/&gt;&lt;/object&gt;&lt;object type=&quot;3&quot; unique_id=&quot;10372&quot;&gt;&lt;property id=&quot;20148&quot; value=&quot;5&quot;/&gt;&lt;property id=&quot;20300&quot; value=&quot;Slide 196 - &amp;quot;Confucius Says…&amp;quot;&quot;/&gt;&lt;property id=&quot;20307&quot; value=&quot;445&quot;/&gt;&lt;/object&gt;&lt;object type=&quot;3&quot; unique_id=&quot;10373&quot;&gt;&lt;property id=&quot;20148&quot; value=&quot;5&quot;/&gt;&lt;property id=&quot;20300&quot; value=&quot;Slide 197 - &amp;quot;Chinese extension-vocabulary&amp;quot;&quot;/&gt;&lt;property id=&quot;20307&quot; value=&quot;446&quot;/&gt;&lt;/object&gt;&lt;object type=&quot;3&quot; unique_id=&quot;10374&quot;&gt;&lt;property id=&quot;20148&quot; value=&quot;5&quot;/&gt;&lt;property id=&quot;20300&quot; value=&quot;Slide 198 - &amp;quot;Early Civilizations Chart: &amp;#x0D;&amp;#x0A; India and China&amp;quot;&quot;/&gt;&lt;property id=&quot;20307&quot; value=&quot;447&quot;/&gt;&lt;/object&gt;&lt;object type=&quot;3&quot; unique_id=&quot;10375&quot;&gt;&lt;property id=&quot;20148&quot; value=&quot;5&quot;/&gt;&lt;property id=&quot;20300&quot; value=&quot;Slide 199 - &amp;quot;Chinese Folktales &amp;#x0D;&amp;#x0A;“The Magic Paintbrush”&amp;quot;&quot;/&gt;&lt;property id=&quot;20307&quot; value=&quot;448&quot;/&gt;&lt;/object&gt;&lt;object type=&quot;3&quot; unique_id=&quot;10376&quot;&gt;&lt;property id=&quot;20148&quot; value=&quot;5&quot;/&gt;&lt;property id=&quot;20300&quot; value=&quot;Slide 200 - &amp;quot;Content, Art and Writing Connection&amp;quot;&quot;/&gt;&lt;property id=&quot;20307&quot; value=&quot;449&quot;/&gt;&lt;/object&gt;&lt;object type=&quot;3&quot; unique_id=&quot;10377&quot;&gt;&lt;property id=&quot;20148&quot; value=&quot;5&quot;/&gt;&lt;property id=&quot;20300&quot; value=&quot;Slide 201 - &amp;quot;Magic Paintbrush Writing&amp;quot;&quot;/&gt;&lt;property id=&quot;20307&quot; value=&quot;450&quot;/&gt;&lt;/object&gt;&lt;object type=&quot;3&quot; unique_id=&quot;10378&quot;&gt;&lt;property id=&quot;20148&quot; value=&quot;5&quot;/&gt;&lt;property id=&quot;20300&quot; value=&quot;Slide 202 - &amp;quot;Magic Paintbrush: Writing&amp;quot;&quot;/&gt;&lt;property id=&quot;20307&quot; value=&quot;451&quot;/&gt;&lt;/object&gt;&lt;object type=&quot;3&quot; unique_id=&quot;10379&quot;&gt;&lt;property id=&quot;20148&quot; value=&quot;5&quot;/&gt;&lt;property id=&quot;20300&quot; value=&quot;Slide 203 - &amp;quot;“Fish see the worm not the hook”&amp;quot;&quot;/&gt;&lt;property id=&quot;20307&quot; value=&quot;452&quot;/&gt;&lt;/object&gt;&lt;object type=&quot;3&quot; unique_id=&quot;10380&quot;&gt;&lt;property id=&quot;20148&quot; value=&quot;5&quot;/&gt;&lt;property id=&quot;20300&quot; value=&quot;Slide 204 - &amp;quot;Wall of China Fact Finder&amp;quot;&quot;/&gt;&lt;property id=&quot;20307&quot; value=&quot;453&quot;/&gt;&lt;/object&gt;&lt;object type=&quot;3&quot; unique_id=&quot;10381&quot;&gt;&lt;property id=&quot;20148&quot; value=&quot;5&quot;/&gt;&lt;property id=&quot;20300&quot; value=&quot;Slide 205 - &amp;quot;Session 6&amp;quot;&quot;/&gt;&lt;property id=&quot;20307&quot; value=&quot;454&quot;/&gt;&lt;/object&gt;&lt;object type=&quot;3&quot; unique_id=&quot;10382&quot;&gt;&lt;property id=&quot;20148&quot; value=&quot;5&quot;/&gt;&lt;property id=&quot;20300&quot; value=&quot;Slide 206 - &amp;quot;Objectives&amp;quot;&quot;/&gt;&lt;property id=&quot;20307&quot; value=&quot;455&quot;/&gt;&lt;/object&gt;&lt;object type=&quot;3&quot; unique_id=&quot;10383&quot;&gt;&lt;property id=&quot;20148&quot; value=&quot;5&quot;/&gt;&lt;property id=&quot;20300&quot; value=&quot;Slide 207 - &amp;quot;A Student's Journey: &amp;#x0D;Reading&amp;quot;&quot;/&gt;&lt;property id=&quot;20307&quot; value=&quot;456&quot;/&gt;&lt;/object&gt;&lt;object type=&quot;3&quot; unique_id=&quot;10384&quot;&gt;&lt;property id=&quot;20148&quot; value=&quot;5&quot;/&gt;&lt;property id=&quot;20300&quot; value=&quot;Slide 208 - &amp;quot;A Student's Journey:&amp;#x0D;Writing&amp;quot;&quot;/&gt;&lt;property id=&quot;20307&quot; value=&quot;457&quot;/&gt;&lt;/object&gt;&lt;object type=&quot;3&quot; unique_id=&quot;10385&quot;&gt;&lt;property id=&quot;20148&quot; value=&quot;5&quot;/&gt;&lt;property id=&quot;20300&quot; value=&quot;Slide 209 - &amp;quot;How Did They Get There?&amp;quot;&quot;/&gt;&lt;property id=&quot;20307&quot; value=&quot;458&quot;/&gt;&lt;/object&gt;&lt;object type=&quot;3&quot; unique_id=&quot;10386&quot;&gt;&lt;property id=&quot;20148&quot; value=&quot;5&quot;/&gt;&lt;property id=&quot;20300&quot; value=&quot;Slide 210 - &amp;quot;Lesson Types&amp;quot;&quot;/&gt;&lt;property id=&quot;20307&quot; value=&quot;459&quot;/&gt;&lt;/object&gt;&lt;object type=&quot;3&quot; unique_id=&quot;10387&quot;&gt;&lt;property id=&quot;20148&quot; value=&quot;5&quot;/&gt;&lt;property id=&quot;20300&quot; value=&quot;Slide 211 - &amp;quot;Basic Code Lessons&amp;quot;&quot;/&gt;&lt;property id=&quot;20307&quot; value=&quot;460&quot;/&gt;&lt;/object&gt;&lt;object type=&quot;3&quot; unique_id=&quot;10388&quot;&gt;&lt;property id=&quot;20148&quot; value=&quot;5&quot;/&gt;&lt;property id=&quot;20300&quot; value=&quot;Slide 212 - &amp;quot;The Basic Code Lesson&amp;quot;&quot;/&gt;&lt;property id=&quot;20307&quot; value=&quot;461&quot;/&gt;&lt;/object&gt;&lt;object type=&quot;3&quot; unique_id=&quot;10389&quot;&gt;&lt;property id=&quot;20148&quot; value=&quot;5&quot;/&gt;&lt;property id=&quot;20300&quot; value=&quot;Slide 213 - &amp;quot;The Basic Code Lesson&amp;quot;&quot;/&gt;&lt;property id=&quot;20307&quot; value=&quot;462&quot;/&gt;&lt;/object&gt;&lt;object type=&quot;3&quot; unique_id=&quot;10390&quot;&gt;&lt;property id=&quot;20148&quot; value=&quot;5&quot;/&gt;&lt;property id=&quot;20300&quot; value=&quot;Slide 214 - &amp;quot;Not a Smorgasbord&amp;quot;&quot;/&gt;&lt;property id=&quot;20307&quot; value=&quot;463&quot;/&gt;&lt;/object&gt;&lt;object type=&quot;3&quot; unique_id=&quot;10391&quot;&gt;&lt;property id=&quot;20148&quot; value=&quot;5&quot;/&gt;&lt;property id=&quot;20300&quot; value=&quot;Slide 215 - &amp;quot;Critical Behaviors of &amp;#x0D;&amp;#x0A;Basic Code Lessons&amp;quot;&quot;/&gt;&lt;property id=&quot;20307&quot; value=&quot;464&quot;/&gt;&lt;/object&gt;&lt;object type=&quot;3&quot; unique_id=&quot;10392&quot;&gt;&lt;property id=&quot;20148&quot; value=&quot;5&quot;/&gt;&lt;property id=&quot;20300&quot; value=&quot;Slide 216 - &amp;quot;Critical Behaviors of &amp;#x0D;&amp;#x0A;Basic Code Lessons&amp;quot;&quot;/&gt;&lt;property id=&quot;20307&quot; value=&quot;465&quot;/&gt;&lt;/object&gt;&lt;object type=&quot;3&quot; unique_id=&quot;10393&quot;&gt;&lt;property id=&quot;20148&quot; value=&quot;5&quot;/&gt;&lt;property id=&quot;20300&quot; value=&quot;Slide 217 - &amp;quot;Basic Code Demonstration Lesson&amp;quot;&quot;/&gt;&lt;property id=&quot;20307&quot; value=&quot;466&quot;/&gt;&lt;/object&gt;&lt;object type=&quot;3&quot; unique_id=&quot;10394&quot;&gt;&lt;property id=&quot;20148&quot; value=&quot;5&quot;/&gt;&lt;property id=&quot;20300&quot; value=&quot;Slide 218 - &amp;quot;Sharing our Findings&amp;quot;&quot;/&gt;&lt;property id=&quot;20307&quot; value=&quot;467&quot;/&gt;&lt;/object&gt;&lt;object type=&quot;3&quot; unique_id=&quot;10395&quot;&gt;&lt;property id=&quot;20148&quot; value=&quot;5&quot;/&gt;&lt;property id=&quot;20300&quot; value=&quot;Slide 219 - &amp;quot;Warm Up&amp;quot;&quot;/&gt;&lt;property id=&quot;20307&quot; value=&quot;468&quot;/&gt;&lt;/object&gt;&lt;object type=&quot;3&quot; unique_id=&quot;10396&quot;&gt;&lt;property id=&quot;20148&quot; value=&quot;5&quot;/&gt;&lt;property id=&quot;20300&quot; value=&quot;Slide 220 - &amp;quot;Introducing the Sound&amp;quot;&quot;/&gt;&lt;property id=&quot;20307&quot; value=&quot;469&quot;/&gt;&lt;/object&gt;&lt;object type=&quot;3&quot; unique_id=&quot;10397&quot;&gt;&lt;property id=&quot;20148&quot; value=&quot;5&quot;/&gt;&lt;property id=&quot;20300&quot; value=&quot;Slide 221 - &amp;quot;Oral Language Exercises&amp;quot;&quot;/&gt;&lt;property id=&quot;20307&quot; value=&quot;470&quot;/&gt;&lt;/object&gt;&lt;object type=&quot;3&quot; unique_id=&quot;10398&quot;&gt;&lt;property id=&quot;20148&quot; value=&quot;5&quot;/&gt;&lt;property id=&quot;20300&quot; value=&quot;Slide 222 - &amp;quot;Introducing the Spelling&amp;quot;&quot;/&gt;&lt;property id=&quot;20307&quot; value=&quot;471&quot;/&gt;&lt;/object&gt;&lt;object type=&quot;3&quot; unique_id=&quot;10399&quot;&gt;&lt;property id=&quot;20148&quot; value=&quot;5&quot;/&gt;&lt;property id=&quot;20300&quot; value=&quot;Slide 223 - &amp;quot;Practice using Worksheet&amp;quot;&quot;/&gt;&lt;property id=&quot;20307&quot; value=&quot;472&quot;/&gt;&lt;/object&gt;&lt;object type=&quot;3&quot; unique_id=&quot;10400&quot;&gt;&lt;property id=&quot;20148&quot; value=&quot;5&quot;/&gt;&lt;property id=&quot;20300&quot; value=&quot;Slide 224 - &amp;quot;Advanced Code &amp;quot;&quot;/&gt;&lt;property id=&quot;20307&quot; value=&quot;473&quot;/&gt;&lt;/object&gt;&lt;object type=&quot;3&quot; unique_id=&quot;10401&quot;&gt;&lt;property id=&quot;20148&quot; value=&quot;5&quot;/&gt;&lt;property id=&quot;20300&quot; value=&quot;Slide 225 - &amp;quot;&amp;#x0D;&amp;#x0A;The Spelling Alternative Lessons &amp;#x0D;&amp;#x0A;&amp;quot;&quot;/&gt;&lt;property id=&quot;20307&quot; value=&quot;474&quot;/&gt;&lt;/object&gt;&lt;object type=&quot;3&quot; unique_id=&quot;10402&quot;&gt;&lt;property id=&quot;20148&quot; value=&quot;5&quot;/&gt;&lt;property id=&quot;20300&quot; value=&quot;Slide 226&quot;/&gt;&lt;property id=&quot;20307&quot; value=&quot;475&quot;/&gt;&lt;/object&gt;&lt;object type=&quot;3&quot; unique_id=&quot;10403&quot;&gt;&lt;property id=&quot;20148&quot; value=&quot;5&quot;/&gt;&lt;property id=&quot;20300&quot; value=&quot;Slide 227&quot;/&gt;&lt;property id=&quot;20307&quot; value=&quot;476&quot;/&gt;&lt;/object&gt;&lt;object type=&quot;3&quot; unique_id=&quot;10404&quot;&gt;&lt;property id=&quot;20148&quot; value=&quot;5&quot;/&gt;&lt;property id=&quot;20300&quot; value=&quot;Slide 228&quot;/&gt;&lt;property id=&quot;20307&quot; value=&quot;477&quot;/&gt;&lt;/object&gt;&lt;object type=&quot;3&quot; unique_id=&quot;10405&quot;&gt;&lt;property id=&quot;20148&quot; value=&quot;5&quot;/&gt;&lt;property id=&quot;20300&quot; value=&quot;Slide 229 - &amp;quot;The Spelling Alternative Lesson&amp;quot;&quot;/&gt;&lt;property id=&quot;20307&quot; value=&quot;478&quot;/&gt;&lt;/object&gt;&lt;object type=&quot;3&quot; unique_id=&quot;10406&quot;&gt;&lt;property id=&quot;20148&quot; value=&quot;5&quot;/&gt;&lt;property id=&quot;20300&quot; value=&quot;Slide 230 - &amp;quot;Learning the Critical Behaviors of Spelling Alternative Lessons&amp;quot;&quot;/&gt;&lt;property id=&quot;20307&quot; value=&quot;479&quot;/&gt;&lt;/object&gt;&lt;object type=&quot;3&quot; unique_id=&quot;10407&quot;&gt;&lt;property id=&quot;20148&quot; value=&quot;5&quot;/&gt;&lt;property id=&quot;20300&quot; value=&quot;Slide 231 - &amp;quot;Spelling Alternative &amp;#x0D;Demonstration Lesson&amp;quot;&quot;/&gt;&lt;property id=&quot;20307&quot; value=&quot;480&quot;/&gt;&lt;/object&gt;&lt;object type=&quot;3&quot; unique_id=&quot;10408&quot;&gt;&lt;property id=&quot;20148&quot; value=&quot;5&quot;/&gt;&lt;property id=&quot;20300&quot; value=&quot;Slide 232 - &amp;quot;Grade Level &amp;#x0D;&amp;#x0A;Spelling Alternative Lesson&amp;quot;&quot;/&gt;&lt;property id=&quot;20307&quot; value=&quot;481&quot;/&gt;&lt;/object&gt;&lt;object type=&quot;3&quot; unique_id=&quot;10409&quot;&gt;&lt;property id=&quot;20148&quot; value=&quot;5&quot;/&gt;&lt;property id=&quot;20300&quot; value=&quot;Slide 233 - &amp;quot;Sharing Findings in Triads&amp;quot;&quot;/&gt;&lt;property id=&quot;20307&quot; value=&quot;482&quot;/&gt;&lt;/object&gt;&lt;object type=&quot;3&quot; unique_id=&quot;10410&quot;&gt;&lt;property id=&quot;20148&quot; value=&quot;5&quot;/&gt;&lt;property id=&quot;20300&quot; value=&quot;Slide 234 - &amp;quot;Key Takeaways: Spelling Alternatives&amp;quot;&quot;/&gt;&lt;property id=&quot;20307&quot; value=&quot;483&quot;/&gt;&lt;/object&gt;&lt;object type=&quot;3&quot; unique_id=&quot;10411&quot;&gt;&lt;property id=&quot;20148&quot; value=&quot;5&quot;/&gt;&lt;property id=&quot;20300&quot; value=&quot;Slide 235 - &amp;quot;Many Different Lesson Types&amp;quot;&quot;/&gt;&lt;property id=&quot;20307&quot; value=&quot;484&quot;/&gt;&lt;/object&gt;&lt;object type=&quot;3&quot; unique_id=&quot;10412&quot;&gt;&lt;property id=&quot;20148&quot; value=&quot;5&quot;/&gt;&lt;property id=&quot;20300&quot; value=&quot;Slide 236 - &amp;quot;Reflection&amp;quot;&quot;/&gt;&lt;property id=&quot;20307&quot; value=&quot;485&quot;/&gt;&lt;/object&gt;&lt;object type=&quot;3&quot; unique_id=&quot;11248&quot;&gt;&lt;property id=&quot;20148&quot; value=&quot;5&quot;/&gt;&lt;property id=&quot;20300&quot; value=&quot;Slide 237 - &amp;quot;Session 7&amp;quot;&quot;/&gt;&lt;property id=&quot;20307&quot; value=&quot;486&quot;/&gt;&lt;/object&gt;&lt;object type=&quot;3&quot; unique_id=&quot;11249&quot;&gt;&lt;property id=&quot;20148&quot; value=&quot;5&quot;/&gt;&lt;property id=&quot;20300&quot; value=&quot;Slide 238 - &amp;quot;Objectives&amp;quot;&quot;/&gt;&lt;property id=&quot;20307&quot; value=&quot;487&quot;/&gt;&lt;/object&gt;&lt;object type=&quot;3&quot; unique_id=&quot;11250&quot;&gt;&lt;property id=&quot;20148&quot; value=&quot;5&quot;/&gt;&lt;property id=&quot;20300&quot; value=&quot;Slide 239 - &amp;quot;Preparing for Role Play&amp;quot;&quot;/&gt;&lt;property id=&quot;20307&quot; value=&quot;488&quot;/&gt;&lt;/object&gt;&lt;object type=&quot;3&quot; unique_id=&quot;11251&quot;&gt;&lt;property id=&quot;20148&quot; value=&quot;5&quot;/&gt;&lt;property id=&quot;20300&quot; value=&quot;Slide 240 - &amp;quot;Round 1&amp;quot;&quot;/&gt;&lt;property id=&quot;20307&quot; value=&quot;489&quot;/&gt;&lt;/object&gt;&lt;object type=&quot;3&quot; unique_id=&quot;11252&quot;&gt;&lt;property id=&quot;20148&quot; value=&quot;5&quot;/&gt;&lt;property id=&quot;20300&quot; value=&quot;Slide 241 - &amp;quot;Gather Your Thoughts&amp;quot;&quot;/&gt;&lt;property id=&quot;20307&quot; value=&quot;490&quot;/&gt;&lt;/object&gt;&lt;object type=&quot;3&quot; unique_id=&quot;11253&quot;&gt;&lt;property id=&quot;20148&quot; value=&quot;5&quot;/&gt;&lt;property id=&quot;20300&quot; value=&quot;Slide 242 - &amp;quot;Round 2&amp;quot;&quot;/&gt;&lt;property id=&quot;20307&quot; value=&quot;491&quot;/&gt;&lt;/object&gt;&lt;object type=&quot;3&quot; unique_id=&quot;11254&quot;&gt;&lt;property id=&quot;20148&quot; value=&quot;5&quot;/&gt;&lt;property id=&quot;20300&quot; value=&quot;Slide 243 - &amp;quot;Gather Your Thoughts&amp;quot;&quot;/&gt;&lt;property id=&quot;20307&quot; value=&quot;492&quot;/&gt;&lt;/object&gt;&lt;object type=&quot;3&quot; unique_id=&quot;11255&quot;&gt;&lt;property id=&quot;20148&quot; value=&quot;5&quot;/&gt;&lt;property id=&quot;20300&quot; value=&quot;Slide 244 - &amp;quot;Round 3&amp;quot;&quot;/&gt;&lt;property id=&quot;20307&quot; value=&quot;493&quot;/&gt;&lt;/object&gt;&lt;object type=&quot;3&quot; unique_id=&quot;11256&quot;&gt;&lt;property id=&quot;20148&quot; value=&quot;5&quot;/&gt;&lt;property id=&quot;20300&quot; value=&quot;Slide 245 - &amp;quot;Gather Your Thoughts&amp;quot;&quot;/&gt;&lt;property id=&quot;20307&quot; value=&quot;494&quot;/&gt;&lt;/object&gt;&lt;object type=&quot;3&quot; unique_id=&quot;11257&quot;&gt;&lt;property id=&quot;20148&quot; value=&quot;5&quot;/&gt;&lt;property id=&quot;20300&quot; value=&quot;Slide 246 - &amp;quot;Table Share&amp;quot;&quot;/&gt;&lt;property id=&quot;20307&quot; value=&quot;495&quot;/&gt;&lt;/object&gt;&lt;object type=&quot;3&quot; unique_id=&quot;11258&quot;&gt;&lt;property id=&quot;20148&quot; value=&quot;5&quot;/&gt;&lt;property id=&quot;20300&quot; value=&quot;Slide 247 - &amp;quot;Core Knowledge Language Arts&amp;quot;&quot;/&gt;&lt;property id=&quot;20307&quot; value=&quot;496&quot;/&gt;&lt;/object&gt;&lt;object type=&quot;3&quot; unique_id=&quot;11259&quot;&gt;&lt;property id=&quot;20148&quot; value=&quot;5&quot;/&gt;&lt;property id=&quot;20300&quot; value=&quot;Slide 248 - &amp;quot;The CKLA Instructional Path&amp;quot;&quot;/&gt;&lt;property id=&quot;20307&quot; value=&quot;497&quot;/&gt;&lt;/object&gt;&lt;object type=&quot;3&quot; unique_id=&quot;11260&quot;&gt;&lt;property id=&quot;20148&quot; value=&quot;5&quot;/&gt;&lt;property id=&quot;20300&quot; value=&quot;Slide 249 - &amp;quot;Sample Instructional Path&amp;quot;&quot;/&gt;&lt;property id=&quot;20307&quot; value=&quot;498&quot;/&gt;&lt;/object&gt;&lt;object type=&quot;3&quot; unique_id=&quot;11261&quot;&gt;&lt;property id=&quot;20148&quot; value=&quot;5&quot;/&gt;&lt;property id=&quot;20300&quot; value=&quot;Slide 250 - &amp;quot;Examining Evidence: &amp;#x0D;&amp;#x0A;Identifying Your Lens&amp;quot;&quot;/&gt;&lt;property id=&quot;20307&quot; value=&quot;499&quot;/&gt;&lt;/object&gt;&lt;object type=&quot;3&quot; unique_id=&quot;11262&quot;&gt;&lt;property id=&quot;20148&quot; value=&quot;5&quot;/&gt;&lt;property id=&quot;20300&quot; value=&quot;Slide 251 - &amp;quot;Examining Evidence:&amp;#x0D;&amp;#x0A;Your Task&amp;quot;&quot;/&gt;&lt;property id=&quot;20307&quot; value=&quot;500&quot;/&gt;&lt;/object&gt;&lt;object type=&quot;3&quot; unique_id=&quot;11263&quot;&gt;&lt;property id=&quot;20148&quot; value=&quot;5&quot;/&gt;&lt;property id=&quot;20300&quot; value=&quot;Slide 252 - &amp;quot;Examining Evidence:&amp;#x0D;&amp;#x0A;Table Sharing&amp;quot;&quot;/&gt;&lt;property id=&quot;20307&quot; value=&quot;501&quot;/&gt;&lt;/object&gt;&lt;object type=&quot;3&quot; unique_id=&quot;11264&quot;&gt;&lt;property id=&quot;20148&quot; value=&quot;5&quot;/&gt;&lt;property id=&quot;20300&quot; value=&quot;Slide 253 - &amp;quot;What Were Your Key Findings?&amp;quot;&quot;/&gt;&lt;property id=&quot;20307&quot; value=&quot;502&quot;/&gt;&lt;/object&gt;&lt;object type=&quot;3&quot; unique_id=&quot;11265&quot;&gt;&lt;property id=&quot;20148&quot; value=&quot;5&quot;/&gt;&lt;property id=&quot;20300&quot; value=&quot;Slide 254 - &amp;quot;Session 9&amp;quot;&quot;/&gt;&lt;property id=&quot;20307&quot; value=&quot;503&quot;/&gt;&lt;/object&gt;&lt;object type=&quot;3&quot; unique_id=&quot;11266&quot;&gt;&lt;property id=&quot;20148&quot; value=&quot;5&quot;/&gt;&lt;property id=&quot;20300&quot; value=&quot;Slide 255 - &amp;quot;Objectives&amp;quot;&quot;/&gt;&lt;property id=&quot;20307&quot; value=&quot;504&quot;/&gt;&lt;/object&gt;&lt;object type=&quot;3&quot; unique_id=&quot;11267&quot;&gt;&lt;property id=&quot;20148&quot; value=&quot;5&quot;/&gt;&lt;property id=&quot;20300&quot; value=&quot;Slide 256&quot;/&gt;&lt;property id=&quot;20307&quot; value=&quot;505&quot;/&gt;&lt;/object&gt;&lt;object type=&quot;3&quot; unique_id=&quot;11268&quot;&gt;&lt;property id=&quot;20148&quot; value=&quot;5&quot;/&gt;&lt;property id=&quot;20300&quot; value=&quot;Slide 257&quot;/&gt;&lt;property id=&quot;20307&quot; value=&quot;506&quot;/&gt;&lt;/object&gt;&lt;object type=&quot;3&quot; unique_id=&quot;11269&quot;&gt;&lt;property id=&quot;20148&quot; value=&quot;5&quot;/&gt;&lt;property id=&quot;20300&quot; value=&quot;Slide 258 - &amp;quot;Managing Initial Assessments &amp;#x0D;&amp;#x0A;First &amp;amp; Second Grade&amp;quot;&quot;/&gt;&lt;property id=&quot;20307&quot; value=&quot;507&quot;/&gt;&lt;/object&gt;&lt;object type=&quot;3&quot; unique_id=&quot;11270&quot;&gt;&lt;property id=&quot;20148&quot; value=&quot;5&quot;/&gt;&lt;property id=&quot;20300&quot; value=&quot;Slide 259&quot;/&gt;&lt;property id=&quot;20307&quot; value=&quot;508&quot;/&gt;&lt;/object&gt;&lt;object type=&quot;3&quot; unique_id=&quot;11271&quot;&gt;&lt;property id=&quot;20148&quot; value=&quot;5&quot;/&gt;&lt;property id=&quot;20300&quot; value=&quot;Slide 260 - &amp;quot;Letter Sound&amp;quot;&quot;/&gt;&lt;property id=&quot;20307&quot; value=&quot;509&quot;/&gt;&lt;/object&gt;&lt;object type=&quot;3&quot; unique_id=&quot;11272&quot;&gt;&lt;property id=&quot;20148&quot; value=&quot;5&quot;/&gt;&lt;property id=&quot;20300&quot; value=&quot;Slide 261 - &amp;quot;Letter Name&amp;quot;&quot;/&gt;&lt;property id=&quot;20307&quot; value=&quot;510&quot;/&gt;&lt;/object&gt;&lt;object type=&quot;3&quot; unique_id=&quot;11273&quot;&gt;&lt;property id=&quot;20148&quot; value=&quot;5&quot;/&gt;&lt;property id=&quot;20300&quot; value=&quot;Slide 262 - &amp;quot;Writing Strokes&amp;quot;&quot;/&gt;&lt;property id=&quot;20307&quot; value=&quot;511&quot;/&gt;&lt;/object&gt;&lt;object type=&quot;3&quot; unique_id=&quot;11274&quot;&gt;&lt;property id=&quot;20148&quot; value=&quot;5&quot;/&gt;&lt;property id=&quot;20300&quot; value=&quot;Slide 263 - &amp;quot;Writing Strokes&amp;quot;&quot;/&gt;&lt;property id=&quot;20307&quot; value=&quot;512&quot;/&gt;&lt;/object&gt;&lt;object type=&quot;3&quot; unique_id=&quot;11275&quot;&gt;&lt;property id=&quot;20148&quot; value=&quot;5&quot;/&gt;&lt;property id=&quot;20300&quot; value=&quot;Slide 264&quot;/&gt;&lt;property id=&quot;20307&quot; value=&quot;513&quot;/&gt;&lt;/object&gt;&lt;object type=&quot;3&quot; unique_id=&quot;11276&quot;&gt;&lt;property id=&quot;20148&quot; value=&quot;5&quot;/&gt;&lt;property id=&quot;20300&quot; value=&quot;Slide 265 - &amp;quot;Word Recognition Assessment&amp;quot;&quot;/&gt;&lt;property id=&quot;20307&quot; value=&quot;514&quot;/&gt;&lt;/object&gt;&lt;object type=&quot;3&quot; unique_id=&quot;11277&quot;&gt;&lt;property id=&quot;20148&quot; value=&quot;5&quot;/&gt;&lt;property id=&quot;20300&quot; value=&quot;Slide 266 - &amp;quot;Word Recognition Assessment&amp;quot;&quot;/&gt;&lt;property id=&quot;20307&quot; value=&quot;515&quot;/&gt;&lt;/object&gt;&lt;object type=&quot;3&quot; unique_id=&quot;11278&quot;&gt;&lt;property id=&quot;20148&quot; value=&quot;5&quot;/&gt;&lt;property id=&quot;20300&quot; value=&quot;Slide 267 - &amp;quot;Word Reading Assessment&amp;quot;&quot;/&gt;&lt;property id=&quot;20307&quot; value=&quot;516&quot;/&gt;&lt;/object&gt;&lt;object type=&quot;3&quot; unique_id=&quot;11279&quot;&gt;&lt;property id=&quot;20148&quot; value=&quot;5&quot;/&gt;&lt;property id=&quot;20300&quot; value=&quot;Slide 268&quot;/&gt;&lt;property id=&quot;20307&quot; value=&quot;517&quot;/&gt;&lt;/object&gt;&lt;object type=&quot;3&quot; unique_id=&quot;11280&quot;&gt;&lt;property id=&quot;20148&quot; value=&quot;5&quot;/&gt;&lt;property id=&quot;20300&quot; value=&quot;Slide 269 - &amp;quot;Story Comprehension&amp;#x0D;&amp;#x0A;Assessment&amp;quot;&quot;/&gt;&lt;property id=&quot;20307&quot; value=&quot;518&quot;/&gt;&lt;/object&gt;&lt;object type=&quot;3&quot; unique_id=&quot;11281&quot;&gt;&lt;property id=&quot;20148&quot; value=&quot;5&quot;/&gt;&lt;property id=&quot;20300&quot; value=&quot;Slide 270 - &amp;quot;Story Comprehension&amp;#x0D;&amp;#x0A;Assessment&amp;quot;&quot;/&gt;&lt;property id=&quot;20307&quot; value=&quot;519&quot;/&gt;&lt;/object&gt;&lt;object type=&quot;3&quot; unique_id=&quot;11282&quot;&gt;&lt;property id=&quot;20148&quot; value=&quot;5&quot;/&gt;&lt;property id=&quot;20300&quot; value=&quot;Slide 271 - &amp;quot;Story Comprehension&amp;#x0D;&amp;#x0A;Assessment&amp;quot;&quot;/&gt;&lt;property id=&quot;20307&quot; value=&quot;520&quot;/&gt;&lt;/object&gt;&lt;object type=&quot;3&quot; unique_id=&quot;11283&quot;&gt;&lt;property id=&quot;20148&quot; value=&quot;5&quot;/&gt;&lt;property id=&quot;20300&quot; value=&quot;Slide 272&quot;/&gt;&lt;property id=&quot;20307&quot; value=&quot;521&quot;/&gt;&lt;/object&gt;&lt;object type=&quot;3&quot; unique_id=&quot;11284&quot;&gt;&lt;property id=&quot;20148&quot; value=&quot;5&quot;/&gt;&lt;property id=&quot;20300&quot; value=&quot;Slide 273 - &amp;quot;Pseudoword Assessment&amp;#x0D;&amp;#x0A;&amp;quot;&quot;/&gt;&lt;property id=&quot;20307&quot; value=&quot;522&quot;/&gt;&lt;/object&gt;&lt;object type=&quot;3&quot; unique_id=&quot;11285&quot;&gt;&lt;property id=&quot;20148&quot; value=&quot;5&quot;/&gt;&lt;property id=&quot;20300&quot; value=&quot;Slide 274 - &amp;quot;Your Cases&amp;quot;&quot;/&gt;&lt;property id=&quot;20307&quot; value=&quot;523&quot;/&gt;&lt;/object&gt;&lt;object type=&quot;3&quot; unique_id=&quot;11286&quot;&gt;&lt;property id=&quot;20148&quot; value=&quot;5&quot;/&gt;&lt;property id=&quot;20300&quot; value=&quot;Slide 275 - &amp;quot;Session 10&amp;quot;&quot;/&gt;&lt;property id=&quot;20307&quot; value=&quot;524&quot;/&gt;&lt;/object&gt;&lt;object type=&quot;3&quot; unique_id=&quot;11287&quot;&gt;&lt;property id=&quot;20148&quot; value=&quot;5&quot;/&gt;&lt;property id=&quot;20300&quot; value=&quot;Slide 276 - &amp;quot;Objectives &amp;quot;&quot;/&gt;&lt;property id=&quot;20307&quot; value=&quot;525&quot;/&gt;&lt;/object&gt;&lt;object type=&quot;3&quot; unique_id=&quot;11288&quot;&gt;&lt;property id=&quot;20148&quot; value=&quot;5&quot;/&gt;&lt;property id=&quot;20300&quot; value=&quot;Slide 277 - &amp;quot;Your Case: A Three-Step Process&amp;quot;&quot;/&gt;&lt;property id=&quot;20307&quot; value=&quot;526&quot;/&gt;&lt;/object&gt;&lt;object type=&quot;3&quot; unique_id=&quot;11289&quot;&gt;&lt;property id=&quot;20148&quot; value=&quot;5&quot;/&gt;&lt;property id=&quot;20300&quot; value=&quot;Slide 278 - &amp;quot;Step 1: Your Data&amp;quot;&quot;/&gt;&lt;property id=&quot;20307&quot; value=&quot;527&quot;/&gt;&lt;/object&gt;&lt;object type=&quot;3&quot; unique_id=&quot;11290&quot;&gt;&lt;property id=&quot;20148&quot; value=&quot;5&quot;/&gt;&lt;property id=&quot;20300&quot; value=&quot;Slide 279 - &amp;quot;Your Data&amp;quot;&quot;/&gt;&lt;property id=&quot;20307&quot; value=&quot;528&quot;/&gt;&lt;/object&gt;&lt;object type=&quot;3&quot; unique_id=&quot;11291&quot;&gt;&lt;property id=&quot;20148&quot; value=&quot;5&quot;/&gt;&lt;property id=&quot;20300&quot; value=&quot;Slide 280 - &amp;quot;Individual Child Designations&amp;quot;&quot;/&gt;&lt;property id=&quot;20307&quot; value=&quot;529&quot;/&gt;&lt;/object&gt;&lt;object type=&quot;3&quot; unique_id=&quot;11292&quot;&gt;&lt;property id=&quot;20148&quot; value=&quot;5&quot;/&gt;&lt;property id=&quot;20300&quot; value=&quot;Slide 281 - &amp;quot;General Guidance&amp;quot;&quot;/&gt;&lt;property id=&quot;20307&quot; value=&quot;530&quot;/&gt;&lt;/object&gt;&lt;object type=&quot;3&quot; unique_id=&quot;11293&quot;&gt;&lt;property id=&quot;20148&quot; value=&quot;5&quot;/&gt;&lt;property id=&quot;20300&quot; value=&quot;Slide 282 - &amp;quot;Your Data&amp;quot;&quot;/&gt;&lt;property id=&quot;20307&quot; value=&quot;531&quot;/&gt;&lt;/object&gt;&lt;object type=&quot;3&quot; unique_id=&quot;11294&quot;&gt;&lt;property id=&quot;20148&quot; value=&quot;5&quot;/&gt;&lt;property id=&quot;20300&quot; value=&quot;Slide 283 - &amp;quot;Step 1: Review the Data&amp;quot;&quot;/&gt;&lt;property id=&quot;20307&quot; value=&quot;532&quot;/&gt;&lt;/object&gt;&lt;object type=&quot;3&quot; unique_id=&quot;11295&quot;&gt;&lt;property id=&quot;20148&quot; value=&quot;5&quot;/&gt;&lt;property id=&quot;20300&quot; value=&quot;Slide 284 - &amp;quot;Step 2: Evaluate the Options &amp;quot;&quot;/&gt;&lt;property id=&quot;20307&quot; value=&quot;533&quot;/&gt;&lt;/object&gt;&lt;object type=&quot;3&quot; unique_id=&quot;11296&quot;&gt;&lt;property id=&quot;20148&quot; value=&quot;5&quot;/&gt;&lt;property id=&quot;20300&quot; value=&quot;Slide 285 - &amp;quot;Step 2: Evaluate the Options&amp;quot;&quot;/&gt;&lt;property id=&quot;20307&quot; value=&quot;534&quot;/&gt;&lt;/object&gt;&lt;object type=&quot;3&quot; unique_id=&quot;11297&quot;&gt;&lt;property id=&quot;20148&quot; value=&quot;5&quot;/&gt;&lt;property id=&quot;20300&quot; value=&quot;Slide 286 - &amp;quot;Step 3: Make a Decision&amp;quot;&quot;/&gt;&lt;property id=&quot;20307&quot; value=&quot;535&quot;/&gt;&lt;/object&gt;&lt;object type=&quot;3&quot; unique_id=&quot;11298&quot;&gt;&lt;property id=&quot;20148&quot; value=&quot;5&quot;/&gt;&lt;property id=&quot;20300&quot; value=&quot;Slide 287 - &amp;quot;Debrief&amp;quot;&quot;/&gt;&lt;property id=&quot;20307&quot; value=&quot;536&quot;/&gt;&lt;/object&gt;&lt;object type=&quot;3&quot; unique_id=&quot;12193&quot;&gt;&lt;property id=&quot;20148&quot; value=&quot;5&quot;/&gt;&lt;property id=&quot;20300&quot; value=&quot;Slide 288 - &amp;quot;Session 11&amp;quot;&quot;/&gt;&lt;property id=&quot;20307&quot; value=&quot;537&quot;/&gt;&lt;/object&gt;&lt;object type=&quot;3&quot; unique_id=&quot;12194&quot;&gt;&lt;property id=&quot;20148&quot; value=&quot;5&quot;/&gt;&lt;property id=&quot;20300&quot; value=&quot;Slide 289 - &amp;quot;Kindergarten&amp;quot;&quot;/&gt;&lt;property id=&quot;20307&quot; value=&quot;538&quot;/&gt;&lt;/object&gt;&lt;object type=&quot;3&quot; unique_id=&quot;12195&quot;&gt;&lt;property id=&quot;20148&quot; value=&quot;5&quot;/&gt;&lt;property id=&quot;20300&quot; value=&quot;Slide 290 - &amp;quot;Kindergarten&amp;#x0D;&amp;#x0A; Assessment and Remediation Guide&amp;#x0D;&amp;#x0A; Unit 4: Push and Say&amp;quot;&quot;/&gt;&lt;property id=&quot;20307&quot; value=&quot;539&quot;/&gt;&lt;/object&gt;&lt;object type=&quot;3&quot; unique_id=&quot;12196&quot;&gt;&lt;property id=&quot;20148&quot; value=&quot;5&quot;/&gt;&lt;property id=&quot;20300&quot; value=&quot;Slide 291 - &amp;quot;Kindergarten&amp;#x0D;&amp;#x0A; Assessment and Remediation Guide&amp;#x0D;&amp;#x0A; Unit 4: Oh Nuts&amp;quot;&quot;/&gt;&lt;property id=&quot;20307&quot; value=&quot;540&quot;/&gt;&lt;/object&gt;&lt;object type=&quot;3&quot; unique_id=&quot;12197&quot;&gt;&lt;property id=&quot;20148&quot; value=&quot;5&quot;/&gt;&lt;property id=&quot;20300&quot; value=&quot;Slide 292 - &amp;quot;Kindergarten&amp;#x0D;&amp;#x0A; Assessment and Remediation Guide&amp;#x0D;&amp;#x0A; Unit 4: Bingo&amp;quot;&quot;/&gt;&lt;property id=&quot;20307&quot; value=&quot;541&quot;/&gt;&lt;/object&gt;&lt;object type=&quot;3&quot; unique_id=&quot;12198&quot;&gt;&lt;property id=&quot;20148&quot; value=&quot;5&quot;/&gt;&lt;property id=&quot;20300&quot; value=&quot;Slide 293 - &amp;quot;Kindergarten&amp;#x0D;&amp;#x0A; Assessment and Remediation Guide&amp;#x0D;&amp;#x0A; Unit 4: Race to the Top&amp;quot;&quot;/&gt;&lt;property id=&quot;20307&quot; value=&quot;542&quot;/&gt;&lt;/object&gt;&lt;object type=&quot;3&quot; unique_id=&quot;12199&quot;&gt;&lt;property id=&quot;20148&quot; value=&quot;5&quot;/&gt;&lt;property id=&quot;20300&quot; value=&quot;Slide 294 - &amp;quot;Kindergarten&amp;#x0D;&amp;#x0A; Assessment and Remediation Guide&amp;#x0D;&amp;#x0A; Unit 4: Tic Tac Toe&amp;quot;&quot;/&gt;&lt;property id=&quot;20307&quot; value=&quot;543&quot;/&gt;&lt;/object&gt;&lt;object type=&quot;3&quot; unique_id=&quot;12200&quot;&gt;&lt;property id=&quot;20148&quot; value=&quot;5&quot;/&gt;&lt;property id=&quot;20300&quot; value=&quot;Slide 295 - &amp;quot;Kindergarten&amp;#x0D;&amp;#x0A; Assessment and Remediation Guide&amp;#x0D;&amp;#x0A; Unit 6: Letter Name Game&amp;quot;&quot;/&gt;&lt;property id=&quot;20307&quot; value=&quot;544&quot;/&gt;&lt;/object&gt;&lt;object type=&quot;3&quot; unique_id=&quot;12201&quot;&gt;&lt;property id=&quot;20148&quot; value=&quot;5&quot;/&gt;&lt;property id=&quot;20300&quot; value=&quot;Slide 296 - &amp;quot;First Grade&amp;quot;&quot;/&gt;&lt;property id=&quot;20307&quot; value=&quot;545&quot;/&gt;&lt;/object&gt;&lt;object type=&quot;3&quot; unique_id=&quot;12202&quot;&gt;&lt;property id=&quot;20148&quot; value=&quot;5&quot;/&gt;&lt;property id=&quot;20300&quot; value=&quot;Slide 297 - &amp;quot;First Grade&amp;#x0D;&amp;#x0A; Assessment and Remediation Guide&amp;#x0D;&amp;#x0A; Unit 3: Wiggle Cards&amp;quot;&quot;/&gt;&lt;property id=&quot;20307&quot; value=&quot;546&quot;/&gt;&lt;/object&gt;&lt;object type=&quot;3&quot; unique_id=&quot;12203&quot;&gt;&lt;property id=&quot;20148&quot; value=&quot;5&quot;/&gt;&lt;property id=&quot;20300&quot; value=&quot;Slide 298 - &amp;quot;First Grade&amp;#x0D;&amp;#x0A; Assessment and Remediation Guide&amp;#x0D;&amp;#x0A; Unit 4: Spicy Sentences&amp;quot;&quot;/&gt;&lt;property id=&quot;20307&quot; value=&quot;547&quot;/&gt;&lt;/object&gt;&lt;object type=&quot;3&quot; unique_id=&quot;12204&quot;&gt;&lt;property id=&quot;20148&quot; value=&quot;5&quot;/&gt;&lt;property id=&quot;20300&quot; value=&quot;Slide 299 - &amp;quot;Second Grade&amp;quot;&quot;/&gt;&lt;property id=&quot;20307&quot; value=&quot;548&quot;/&gt;&lt;/object&gt;&lt;object type=&quot;3&quot; unique_id=&quot;12205&quot;&gt;&lt;property id=&quot;20148&quot; value=&quot;5&quot;/&gt;&lt;property id=&quot;20300&quot; value=&quot;Slide 300 - &amp;quot;Second Grade&amp;#x0D;&amp;#x0A; Assessment and Remediation Guide&amp;#x0D;&amp;#x0A; Word Block&amp;quot;&quot;/&gt;&lt;property id=&quot;20307&quot; value=&quot;549&quot;/&gt;&lt;/object&gt;&lt;object type=&quot;3&quot; unique_id=&quot;12206&quot;&gt;&lt;property id=&quot;20148&quot; value=&quot;5&quot;/&gt;&lt;property id=&quot;20300&quot; value=&quot;Slide 301 - &amp;quot;Office Hours&amp;quot;&quot;/&gt;&lt;property id=&quot;20307&quot; value=&quot;550&quot;/&gt;&lt;/object&gt;&lt;object type=&quot;3&quot; unique_id=&quot;12207&quot;&gt;&lt;property id=&quot;20148&quot; value=&quot;5&quot;/&gt;&lt;property id=&quot;20300&quot; value=&quot;Slide 71 - &amp;quot;What are Kings and Queens?&amp;quot;&quot;/&gt;&lt;property id=&quot;20307&quot; value=&quot;551&quot;/&gt;&lt;/object&gt;&lt;object type=&quot;3&quot; unique_id=&quot;12208&quot;&gt;&lt;property id=&quot;20148&quot; value=&quot;5&quot;/&gt;&lt;property id=&quot;20300&quot; value=&quot;Slide 72 - &amp;quot;Stories in a Domain&amp;amp;#x09;&amp;quot;&quot;/&gt;&lt;property id=&quot;20307&quot; value=&quot;552&quot;/&gt;&lt;/object&gt;&lt;object type=&quot;3&quot; unique_id=&quot;12209&quot;&gt;&lt;property id=&quot;20148&quot; value=&quot;5&quot;/&gt;&lt;property id=&quot;20300&quot; value=&quot;Slide 73 - &amp;quot;Building Webs of Words in Domains&amp;quot;&quot;/&gt;&lt;property id=&quot;20307&quot; value=&quot;553&quot;/&gt;&lt;/object&gt;&lt;object type=&quot;3&quot; unique_id=&quot;12210&quot;&gt;&lt;property id=&quot;20148&quot; value=&quot;5&quot;/&gt;&lt;property id=&quot;20300&quot; value=&quot;Slide 74 - &amp;quot;Paragraph 1&amp;quot;&quot;/&gt;&lt;property id=&quot;20307&quot; value=&quot;554&quot;/&gt;&lt;/object&gt;&lt;object type=&quot;3&quot; unique_id=&quot;12211&quot;&gt;&lt;property id=&quot;20148&quot; value=&quot;5&quot;/&gt;&lt;property id=&quot;20300&quot; value=&quot;Slide 75 - &amp;quot;Building Webs of Words in Domains&amp;quot;&quot;/&gt;&lt;property id=&quot;20307&quot; value=&quot;555&quot;/&gt;&lt;/object&gt;&lt;object type=&quot;3&quot; unique_id=&quot;12212&quot;&gt;&lt;property id=&quot;20148&quot; value=&quot;5&quot;/&gt;&lt;property id=&quot;20300&quot; value=&quot;Slide 76 - &amp;quot;Paragraph 2&amp;quot;&quot;/&gt;&lt;property id=&quot;20307&quot; value=&quot;556&quot;/&gt;&lt;/object&gt;&lt;object type=&quot;3&quot; unique_id=&quot;12213&quot;&gt;&lt;property id=&quot;20148&quot; value=&quot;5&quot;/&gt;&lt;property id=&quot;20300&quot; value=&quot;Slide 77 - &amp;quot;Building Webs of Words in Domains&amp;quot;&quot;/&gt;&lt;property id=&quot;20307&quot; value=&quot;557&quot;/&gt;&lt;/object&gt;&lt;object type=&quot;3&quot; unique_id=&quot;12214&quot;&gt;&lt;property id=&quot;20148&quot; value=&quot;5&quot;/&gt;&lt;property id=&quot;20300&quot; value=&quot;Slide 78 - &amp;quot;Paragraph 3&amp;quot;&quot;/&gt;&lt;property id=&quot;20307&quot; value=&quot;558&quot;/&gt;&lt;/object&gt;&lt;object type=&quot;3&quot; unique_id=&quot;12215&quot;&gt;&lt;property id=&quot;20148&quot; value=&quot;5&quot;/&gt;&lt;property id=&quot;20300&quot; value=&quot;Slide 79 - &amp;quot;Activity: Add to the Web&amp;quot;&quot;/&gt;&lt;property id=&quot;20307&quot; value=&quot;55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1_engage template 2 0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rtoGothic St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5904</TotalTime>
  <Words>1795</Words>
  <Application>Microsoft Office PowerPoint</Application>
  <PresentationFormat>On-screen Show (4:3)</PresentationFormat>
  <Paragraphs>239</Paragraphs>
  <Slides>38</Slides>
  <Notes>38</Notes>
  <HiddenSlides>1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1_engage template 2 0</vt:lpstr>
      <vt:lpstr>2_engage template 2 0</vt:lpstr>
      <vt:lpstr>5_engage template 2 0</vt:lpstr>
      <vt:lpstr>11_engage template 2 0</vt:lpstr>
      <vt:lpstr>Creative Commons Licensing</vt:lpstr>
      <vt:lpstr>Session 3</vt:lpstr>
      <vt:lpstr>Key Design Principles of Listening and Learning</vt:lpstr>
      <vt:lpstr>Overview of Listening and Learning Materials</vt:lpstr>
      <vt:lpstr>Listening &amp; Learning Instruction</vt:lpstr>
      <vt:lpstr>CKLA uses Read-alouds to Support Oral Language Skills that Underlie and Parallel Reading and Writing Skills.  </vt:lpstr>
      <vt:lpstr>Language Development</vt:lpstr>
      <vt:lpstr>Listening (LC) versus Reading  Comprehension (RC)</vt:lpstr>
      <vt:lpstr>Written Language Uses Richer Vocabulary</vt:lpstr>
      <vt:lpstr>Where is the Text Complexity in the Skills Strand?</vt:lpstr>
      <vt:lpstr>Where is the Text Complexity in the Listening and Learning Strand?</vt:lpstr>
      <vt:lpstr>Activity: Filling in Gaps</vt:lpstr>
      <vt:lpstr>Knowledge Helps Fill in Gaps</vt:lpstr>
      <vt:lpstr>Knowledge Helps  Resolve Ambiguity</vt:lpstr>
      <vt:lpstr>Knowledge Helps  Resolve Ambiguity</vt:lpstr>
      <vt:lpstr>The CKLA Listening &amp; Learning Strand Uses Knowledge-Building Complex Texts</vt:lpstr>
      <vt:lpstr>Building Understanding and Respect</vt:lpstr>
      <vt:lpstr>CKLA Systematically Builds Knowledge </vt:lpstr>
      <vt:lpstr>What Does It Mean to Build Knowledge Systematically?</vt:lpstr>
      <vt:lpstr>What We Know</vt:lpstr>
      <vt:lpstr>Coherence</vt:lpstr>
      <vt:lpstr>Systematic Knowledge Building </vt:lpstr>
      <vt:lpstr>CKLA Stays On Topic To Foster The Most Efficient Word Learning </vt:lpstr>
      <vt:lpstr>PowerPoint Presentation</vt:lpstr>
      <vt:lpstr>What We Know</vt:lpstr>
      <vt:lpstr>What are Kings and Queens?</vt:lpstr>
      <vt:lpstr>Stories in a Domain </vt:lpstr>
      <vt:lpstr>Building Webs of Words in Domains</vt:lpstr>
      <vt:lpstr>Paragraph 1</vt:lpstr>
      <vt:lpstr>Building Webs of Words in Domains</vt:lpstr>
      <vt:lpstr>Paragraph 2</vt:lpstr>
      <vt:lpstr>Building Webs of Words in Domains</vt:lpstr>
      <vt:lpstr>Paragraph 3</vt:lpstr>
      <vt:lpstr>Sections 3 &amp; 4</vt:lpstr>
      <vt:lpstr>Activity: Add to the Web</vt:lpstr>
      <vt:lpstr>Systematic Knowledge Building</vt:lpstr>
      <vt:lpstr>Leveling the Playing Field</vt:lpstr>
      <vt:lpstr>Reflection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 Commons Licensing</dc:title>
  <dc:creator>Jamie Talbot</dc:creator>
  <cp:lastModifiedBy>Christina Erland</cp:lastModifiedBy>
  <cp:revision>515</cp:revision>
  <cp:lastPrinted>2014-07-05T19:45:34Z</cp:lastPrinted>
  <dcterms:created xsi:type="dcterms:W3CDTF">2014-06-23T15:58:28Z</dcterms:created>
  <dcterms:modified xsi:type="dcterms:W3CDTF">2014-08-01T13:24:52Z</dcterms:modified>
</cp:coreProperties>
</file>