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88" r:id="rId2"/>
  </p:sldMasterIdLst>
  <p:notesMasterIdLst>
    <p:notesMasterId r:id="rId32"/>
  </p:notesMasterIdLst>
  <p:handoutMasterIdLst>
    <p:handoutMasterId r:id="rId33"/>
  </p:handoutMasterIdLst>
  <p:sldIdLst>
    <p:sldId id="291" r:id="rId3"/>
    <p:sldId id="302" r:id="rId4"/>
    <p:sldId id="303" r:id="rId5"/>
    <p:sldId id="306" r:id="rId6"/>
    <p:sldId id="307" r:id="rId7"/>
    <p:sldId id="310" r:id="rId8"/>
    <p:sldId id="349" r:id="rId9"/>
    <p:sldId id="351" r:id="rId10"/>
    <p:sldId id="336" r:id="rId11"/>
    <p:sldId id="337" r:id="rId12"/>
    <p:sldId id="315" r:id="rId13"/>
    <p:sldId id="322" r:id="rId14"/>
    <p:sldId id="346" r:id="rId15"/>
    <p:sldId id="323" r:id="rId16"/>
    <p:sldId id="347" r:id="rId17"/>
    <p:sldId id="324" r:id="rId18"/>
    <p:sldId id="325" r:id="rId19"/>
    <p:sldId id="353" r:id="rId20"/>
    <p:sldId id="357" r:id="rId21"/>
    <p:sldId id="358" r:id="rId22"/>
    <p:sldId id="350" r:id="rId23"/>
    <p:sldId id="339" r:id="rId24"/>
    <p:sldId id="340" r:id="rId25"/>
    <p:sldId id="341" r:id="rId26"/>
    <p:sldId id="342" r:id="rId27"/>
    <p:sldId id="343" r:id="rId28"/>
    <p:sldId id="356" r:id="rId29"/>
    <p:sldId id="330" r:id="rId30"/>
    <p:sldId id="345" r:id="rId31"/>
  </p:sldIdLst>
  <p:sldSz cx="9144000" cy="6858000" type="screen4x3"/>
  <p:notesSz cx="7023100" cy="93091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4F48"/>
    <a:srgbClr val="3D7FA9"/>
    <a:srgbClr val="A693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14" autoAdjust="0"/>
  </p:normalViewPr>
  <p:slideViewPr>
    <p:cSldViewPr>
      <p:cViewPr>
        <p:scale>
          <a:sx n="50" d="100"/>
          <a:sy n="50" d="100"/>
        </p:scale>
        <p:origin x="-1956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32" y="-84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2BA16F0-057C-41DD-9173-C02B45EE591A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3DBA871-9D15-45DE-AB6F-6CDF6D17AA3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8014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15046" y="244364"/>
            <a:ext cx="3064134" cy="48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652" tIns="49327" rIns="98652" bIns="49327" numCol="1" anchor="b" anchorCtr="0" compatLnSpc="1">
            <a:prstTxWarp prst="textNoShape">
              <a:avLst/>
            </a:prstTxWarp>
          </a:bodyPr>
          <a:lstStyle>
            <a:lvl1pPr>
              <a:defRPr sz="15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" name="Placeholder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57213" y="747713"/>
            <a:ext cx="3910012" cy="2932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21404" y="3757094"/>
            <a:ext cx="6289558" cy="5008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652" tIns="49327" rIns="98652" bIns="49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21404" y="8766069"/>
            <a:ext cx="6289559" cy="48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652" tIns="49327" rIns="98652" bIns="49327" numCol="1" anchor="t" anchorCtr="0" compatLnSpc="1">
            <a:prstTxWarp prst="textNoShape">
              <a:avLst/>
            </a:prstTxWarp>
          </a:bodyPr>
          <a:lstStyle>
            <a:lvl1pPr>
              <a:defRPr sz="8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579180" y="244364"/>
            <a:ext cx="884363" cy="48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652" tIns="49327" rIns="98652" bIns="49327" numCol="1" anchor="b" anchorCtr="0" compatLnSpc="1">
            <a:prstTxWarp prst="textNoShape">
              <a:avLst/>
            </a:prstTxWarp>
          </a:bodyPr>
          <a:lstStyle>
            <a:lvl1pPr algn="r">
              <a:defRPr sz="1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</a:t>
            </a:r>
            <a:fld id="{EC8DABF5-24EF-4EBE-983E-25A63DBF3B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42868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228600" indent="-228600" algn="l" defTabSz="914400" rtl="0" eaLnBrk="1" latinLnBrk="0" hangingPunct="1">
      <a:buFont typeface="+mj-lt"/>
      <a:buAutoNum type="arabicPeriod"/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396875" indent="-171450" algn="l" defTabSz="914400" rtl="0" eaLnBrk="1" latinLnBrk="0" hangingPunct="1">
      <a:buFont typeface="Arial" pitchFamily="34" charset="0"/>
      <a:buChar char="•"/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581025" indent="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744538" indent="0" algn="l" defTabSz="914400" rtl="0" eaLnBrk="1" latinLnBrk="0" hangingPunct="1">
      <a:defRPr sz="1400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255" indent="-29163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546" indent="-23330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3164" indent="-23330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782" indent="-23330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6401" indent="-23330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3019" indent="-23330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9637" indent="-23330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6256" indent="-23330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695D67A7-D7B0-44EC-8F4C-FE26E80012E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02405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255" indent="-29163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546" indent="-23330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3164" indent="-23330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782" indent="-23330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6401" indent="-23330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3019" indent="-23330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9637" indent="-23330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6256" indent="-23330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www.creativecommons.org/licenses/by-nc-sa/3.0/</a:t>
            </a:r>
            <a:endParaRPr lang="en-US" dirty="0">
              <a:solidFill>
                <a:srgbClr val="A69372"/>
              </a:solidFill>
            </a:endParaRPr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Notes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12"/>
              </a:spcBef>
            </a:pPr>
            <a:endParaRPr lang="en-US" dirty="0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186" indent="-29161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442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3018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596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6172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749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9326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903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49BDF54D-0B53-4FD3-8A16-028BECC7950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4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1677" indent="-341677"/>
            <a:endParaRPr lang="en-US" sz="1600" b="1" dirty="0"/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5"/>
          </p:nvPr>
        </p:nvSpPr>
        <p:spPr bwMode="auto">
          <a:xfrm>
            <a:off x="701092" y="233964"/>
            <a:ext cx="3724857" cy="46483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17063" indent="-27579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03174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44445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85714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26985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6825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0952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5079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cs typeface="Arial" pitchFamily="34" charset="0"/>
              </a:rPr>
              <a:t>Slide  </a:t>
            </a:r>
            <a:fld id="{5520BA66-BA3E-47BD-88E6-F3234DBB4A26}" type="slidenum">
              <a:rPr lang="en-US" smtClean="0">
                <a:solidFill>
                  <a:srgbClr val="000000"/>
                </a:solidFill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1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C8DABF5-24EF-4EBE-983E-25A63DBF3B2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901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81923" name="Slide Image Placeholder 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0655" y="8767302"/>
            <a:ext cx="6212273" cy="46483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17233" indent="-27585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03436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44810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1986185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427558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868933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310307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751682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948A54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</a:p>
        </p:txBody>
      </p:sp>
      <p:sp>
        <p:nvSpPr>
          <p:cNvPr id="81925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17233" indent="-27585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03436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44810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1986185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427558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868933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310307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751682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dirty="0" smtClean="0"/>
              <a:t>Slide </a:t>
            </a:r>
            <a:fld id="{49AB3A67-A409-47D6-A373-F5819F972092}" type="slidenum">
              <a:rPr lang="en-US" smtClean="0"/>
              <a:pPr eaLnBrk="1" hangingPunct="1"/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C8DABF5-24EF-4EBE-983E-25A63DBF3B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13037714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82947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17233" indent="-27585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03436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44810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1986185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427558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868933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310307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751682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948A54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</a:p>
        </p:txBody>
      </p:sp>
      <p:sp>
        <p:nvSpPr>
          <p:cNvPr id="82948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17233" indent="-27585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03436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44810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1986185" indent="-2206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427558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868933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310307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751682" indent="-2206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dirty="0" smtClean="0">
                <a:latin typeface="Calibri" pitchFamily="34" charset="0"/>
              </a:rPr>
              <a:t>Slide </a:t>
            </a:r>
            <a:fld id="{124AB327-4D67-4254-AB8A-EB2443AA03EF}" type="slidenum">
              <a:rPr lang="en-US" smtClean="0">
                <a:latin typeface="Calibri" pitchFamily="34" charset="0"/>
              </a:rPr>
              <a:pPr eaLnBrk="1" hangingPunct="1"/>
              <a:t>15</a:t>
            </a:fld>
            <a:endParaRPr lang="en-US" dirty="0" smtClean="0">
              <a:latin typeface="Calibri" pitchFamily="34" charset="0"/>
            </a:endParaRPr>
          </a:p>
        </p:txBody>
      </p:sp>
      <p:sp>
        <p:nvSpPr>
          <p:cNvPr id="82949" name="Slide Image Placeholder 8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109" indent="-29158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321" indent="-23326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2850" indent="-23326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379" indent="-23326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5908" indent="-2332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435" indent="-2332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8965" indent="-2332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493" indent="-2332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9B862A73-2E30-455E-B16F-39E1842947A0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A45F8634-F8B7-4D22-A3F1-180CE8B2E1D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0585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Shutterstock_</a:t>
            </a:r>
            <a:r>
              <a:rPr lang="en-US" sz="1400" b="1" i="0" u="none" strike="noStrike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27588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C8DABF5-24EF-4EBE-983E-25A63DBF3B2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754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618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C8DABF5-24EF-4EBE-983E-25A63DBF3B2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270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3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A45F8634-F8B7-4D22-A3F1-180CE8B2E1D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7209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7876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55301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186" indent="-29161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442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3018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596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6172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749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9326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903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371810D8-B1C4-4446-84A5-F97A7E8253BA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68613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074" indent="-29156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268" indent="-23325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2774" indent="-23325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279" indent="-23325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5787" indent="-2332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293" indent="-2332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8799" indent="-2332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307" indent="-2332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C6E6BD90-9ED3-495F-8FE9-DF2A1F770E9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186" indent="-29161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442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3018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596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6172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749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9326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903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00E297A2-B6AE-4F4F-B4F3-9D904A1D230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0" dirty="0" smtClean="0"/>
              <a:t>Shutterstock_</a:t>
            </a:r>
            <a:r>
              <a:rPr lang="en-US" sz="1400" b="1" i="0" u="none" strike="noStrike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546012</a:t>
            </a:r>
            <a:r>
              <a:rPr lang="en-US" b="1" i="0" dirty="0" smtClean="0"/>
              <a:t> (bookshelf)</a:t>
            </a:r>
          </a:p>
        </p:txBody>
      </p:sp>
      <p:sp>
        <p:nvSpPr>
          <p:cNvPr id="74756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186" indent="-29161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442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3018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596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6172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749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9326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903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srgbClr val="A69372"/>
              </a:solidFill>
            </a:endParaRPr>
          </a:p>
        </p:txBody>
      </p:sp>
      <p:sp>
        <p:nvSpPr>
          <p:cNvPr id="74757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186" indent="-29161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442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3018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596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6172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749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9326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903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3F297160-6A7B-4346-B310-027D0CC90E50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707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701093" y="233964"/>
            <a:ext cx="3045172" cy="464839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A49FF5FD-8044-4825-8367-BE49191DCC69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9" name="Footer Placeholder 3"/>
          <p:cNvSpPr txBox="1">
            <a:spLocks/>
          </p:cNvSpPr>
          <p:nvPr/>
        </p:nvSpPr>
        <p:spPr bwMode="auto">
          <a:xfrm>
            <a:off x="422391" y="8769350"/>
            <a:ext cx="6289559" cy="48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652" tIns="49327" rIns="98652" bIns="4932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5555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C8DABF5-24EF-4EBE-983E-25A63DBF3B2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6272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i="0" u="none" strike="noStrike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Shutterstock_27588</a:t>
            </a:r>
            <a:r>
              <a:rPr lang="en-US" sz="1400" b="1" i="0" u="none" strike="noStrike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(child reading); </a:t>
            </a:r>
          </a:p>
          <a:p>
            <a:r>
              <a:rPr lang="en-US" sz="1400" b="1" i="0" u="none" strike="noStrike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Shutterstock_46308418</a:t>
            </a:r>
            <a:r>
              <a:rPr lang="en-US" b="1" dirty="0" smtClean="0"/>
              <a:t> (children</a:t>
            </a:r>
            <a:r>
              <a:rPr lang="en-US" b="1" baseline="0" dirty="0" smtClean="0"/>
              <a:t> reading)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C8DABF5-24EF-4EBE-983E-25A63DBF3B27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846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C8DABF5-24EF-4EBE-983E-25A63DBF3B2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622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109" indent="-29158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321" indent="-23326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2850" indent="-23326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379" indent="-23326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5908" indent="-2332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435" indent="-2332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8965" indent="-2332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493" indent="-2332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D7E8775D-1898-4D44-8CE5-EB76B402408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A45F8634-F8B7-4D22-A3F1-180CE8B2E1D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08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endParaRPr lang="en-US" b="1" dirty="0" smtClean="0"/>
          </a:p>
        </p:txBody>
      </p:sp>
      <p:sp>
        <p:nvSpPr>
          <p:cNvPr id="291846" name="Slide Image Placeholder 10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" name="Slide Number Placeholder 1"/>
          <p:cNvSpPr>
            <a:spLocks noGrp="1"/>
          </p:cNvSpPr>
          <p:nvPr>
            <p:ph type="sldNum" sz="quarter" idx="5"/>
          </p:nvPr>
        </p:nvSpPr>
        <p:spPr bwMode="auto">
          <a:xfrm>
            <a:off x="701092" y="233964"/>
            <a:ext cx="3801057" cy="46483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17063" indent="-27579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03174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44445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85714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26985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6825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0952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5079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cs typeface="Arial" pitchFamily="34" charset="0"/>
              </a:rPr>
              <a:t>Slide  </a:t>
            </a:r>
            <a:fld id="{5520BA66-BA3E-47BD-88E6-F3234DBB4A26}" type="slidenum">
              <a:rPr lang="en-US" smtClean="0">
                <a:solidFill>
                  <a:srgbClr val="000000"/>
                </a:solidFill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5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53968" indent="3175">
              <a:defRPr/>
            </a:pPr>
            <a:endParaRPr lang="en-US" b="1" dirty="0" smtClean="0"/>
          </a:p>
        </p:txBody>
      </p:sp>
      <p:sp>
        <p:nvSpPr>
          <p:cNvPr id="292870" name="Slide Image Placeholder 10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" name="Slide Number Placeholder 1"/>
          <p:cNvSpPr>
            <a:spLocks noGrp="1"/>
          </p:cNvSpPr>
          <p:nvPr>
            <p:ph type="sldNum" sz="quarter" idx="5"/>
          </p:nvPr>
        </p:nvSpPr>
        <p:spPr bwMode="auto">
          <a:xfrm>
            <a:off x="701092" y="233964"/>
            <a:ext cx="3801057" cy="46483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17063" indent="-27579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03174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44445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85714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26985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6825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0952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5079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cs typeface="Arial" pitchFamily="34" charset="0"/>
              </a:rPr>
              <a:t>Slide  </a:t>
            </a:r>
            <a:fld id="{5520BA66-BA3E-47BD-88E6-F3234DBB4A26}" type="slidenum">
              <a:rPr lang="en-US" smtClean="0">
                <a:solidFill>
                  <a:srgbClr val="000000"/>
                </a:solidFill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endParaRPr lang="en-US" b="1" dirty="0" smtClean="0"/>
          </a:p>
        </p:txBody>
      </p:sp>
      <p:sp>
        <p:nvSpPr>
          <p:cNvPr id="291846" name="Slide Image Placeholder 10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" name="Slide Number Placeholder 1"/>
          <p:cNvSpPr>
            <a:spLocks noGrp="1"/>
          </p:cNvSpPr>
          <p:nvPr>
            <p:ph type="sldNum" sz="quarter" idx="5"/>
          </p:nvPr>
        </p:nvSpPr>
        <p:spPr bwMode="auto">
          <a:xfrm>
            <a:off x="701092" y="233964"/>
            <a:ext cx="3801057" cy="46483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17063" indent="-27579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03174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44445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85714" indent="-220635" defTabSz="97907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26985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6825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0952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50794" indent="-220635" defTabSz="9790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cs typeface="Arial" pitchFamily="34" charset="0"/>
              </a:rPr>
              <a:t>Slide  </a:t>
            </a:r>
            <a:fld id="{5520BA66-BA3E-47BD-88E6-F3234DBB4A26}" type="slidenum">
              <a:rPr lang="en-US" smtClean="0">
                <a:solidFill>
                  <a:srgbClr val="000000"/>
                </a:solidFill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12"/>
              </a:spcBef>
            </a:pPr>
            <a:endParaRPr 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8186" indent="-29161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6442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3018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9596" indent="-233289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6172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32749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9326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65903" indent="-2332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/>
              <a:t>Slide </a:t>
            </a:r>
            <a:fld id="{23FA6A19-01FD-42FB-BD49-6700FEF8506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21404" y="8766069"/>
            <a:ext cx="6289559" cy="48872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457200"/>
            <a:ext cx="1011699" cy="7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42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10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855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E495D-E681-4BF3-B083-579AAEC03DF2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91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EA046-2CF6-4856-8EB2-B18BF3DE1D0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983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00" y="6477000"/>
            <a:ext cx="15240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CCEF7-986C-44BB-B2F9-87C56DA104F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16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9B528-6205-4529-BE35-E05B57E1B0E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63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040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hyperlink" Target="http://www.creativecommons.org/licenses/by-nc-sa/3.0/" TargetMode="Externa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58B171-DCF1-4F9E-AD6F-A124255111FE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228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/>
            <a:r>
              <a:rPr lang="en-US" sz="900" dirty="0" smtClean="0">
                <a:solidFill>
                  <a:schemeClr val="bg1"/>
                </a:solidFill>
              </a:rPr>
              <a:t>© 2014 </a:t>
            </a:r>
            <a:r>
              <a:rPr lang="en-US" sz="900" dirty="0">
                <a:solidFill>
                  <a:schemeClr val="bg1"/>
                </a:solidFill>
              </a:rPr>
              <a:t>Core Knowledge Foundation. This work is licensed under a Creative Commons  Attribution-</a:t>
            </a:r>
            <a:r>
              <a:rPr lang="en-US" sz="900" dirty="0" err="1">
                <a:solidFill>
                  <a:schemeClr val="bg1"/>
                </a:solidFill>
              </a:rPr>
              <a:t>NonCommercial</a:t>
            </a:r>
            <a:r>
              <a:rPr lang="en-US" sz="900" dirty="0">
                <a:solidFill>
                  <a:schemeClr val="bg1"/>
                </a:solidFill>
              </a:rPr>
              <a:t>-</a:t>
            </a:r>
            <a:r>
              <a:rPr lang="en-US" sz="900" dirty="0" err="1">
                <a:solidFill>
                  <a:schemeClr val="bg1"/>
                </a:solidFill>
              </a:rPr>
              <a:t>ShareAlike</a:t>
            </a:r>
            <a:r>
              <a:rPr lang="en-US" sz="900" dirty="0">
                <a:solidFill>
                  <a:schemeClr val="bg1"/>
                </a:solidFill>
              </a:rPr>
              <a:t> 3.0 </a:t>
            </a:r>
            <a:r>
              <a:rPr lang="en-US" sz="900" dirty="0" err="1">
                <a:solidFill>
                  <a:schemeClr val="bg1"/>
                </a:solidFill>
              </a:rPr>
              <a:t>Unported</a:t>
            </a:r>
            <a:r>
              <a:rPr lang="en-US" sz="900" dirty="0">
                <a:solidFill>
                  <a:schemeClr val="bg1"/>
                </a:solidFill>
              </a:rPr>
              <a:t> License.  </a:t>
            </a:r>
            <a:r>
              <a:rPr lang="en-US" sz="900" dirty="0">
                <a:solidFill>
                  <a:schemeClr val="bg1"/>
                </a:solidFill>
                <a:hlinkClick r:id="rId11"/>
              </a:rPr>
              <a:t>www.creativecommons.org/licenses/by-nc-sa/3.0/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412992"/>
            <a:ext cx="484688" cy="3657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90500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/>
            <a:r>
              <a:rPr lang="en-US" sz="900" dirty="0" smtClean="0">
                <a:solidFill>
                  <a:schemeClr val="tx1"/>
                </a:solidFill>
              </a:rPr>
              <a:t>© 2014 </a:t>
            </a:r>
            <a:r>
              <a:rPr lang="en-US" sz="900" dirty="0">
                <a:solidFill>
                  <a:schemeClr val="tx1"/>
                </a:solidFill>
              </a:rPr>
              <a:t>Core Knowledge Foundation. This work is licensed under a Creative Commons  Attribution-</a:t>
            </a:r>
            <a:r>
              <a:rPr lang="en-US" sz="900" dirty="0" err="1">
                <a:solidFill>
                  <a:schemeClr val="tx1"/>
                </a:solidFill>
              </a:rPr>
              <a:t>NonCommercial</a:t>
            </a:r>
            <a:r>
              <a:rPr lang="en-US" sz="900" dirty="0">
                <a:solidFill>
                  <a:schemeClr val="tx1"/>
                </a:solidFill>
              </a:rPr>
              <a:t>-</a:t>
            </a:r>
            <a:r>
              <a:rPr lang="en-US" sz="900" dirty="0" err="1">
                <a:solidFill>
                  <a:schemeClr val="tx1"/>
                </a:solidFill>
              </a:rPr>
              <a:t>ShareAlike</a:t>
            </a:r>
            <a:r>
              <a:rPr lang="en-US" sz="900" dirty="0">
                <a:solidFill>
                  <a:schemeClr val="tx1"/>
                </a:solidFill>
              </a:rPr>
              <a:t> 3.0 </a:t>
            </a:r>
            <a:r>
              <a:rPr lang="en-US" sz="900" dirty="0" err="1">
                <a:solidFill>
                  <a:schemeClr val="tx1"/>
                </a:solidFill>
              </a:rPr>
              <a:t>Unported</a:t>
            </a:r>
            <a:r>
              <a:rPr lang="en-US" sz="900" dirty="0">
                <a:solidFill>
                  <a:schemeClr val="tx1"/>
                </a:solidFill>
              </a:rPr>
              <a:t> License.  </a:t>
            </a:r>
            <a:r>
              <a:rPr lang="en-US" sz="900" dirty="0">
                <a:solidFill>
                  <a:schemeClr val="tx1"/>
                </a:solidFill>
                <a:hlinkClick r:id="rId3"/>
              </a:rPr>
              <a:t>www.creativecommons.org/licenses/by-nc-sa/3.0/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972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Creative Commons Licensing</a:t>
            </a:r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457200" y="1570037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1600" dirty="0" smtClean="0"/>
              <a:t>You are free:</a:t>
            </a:r>
          </a:p>
          <a:p>
            <a:pPr marL="0" indent="0"/>
            <a:r>
              <a:rPr lang="en-US" sz="1600" dirty="0" smtClean="0"/>
              <a:t>to Share — to copy, distribute and transmit the work </a:t>
            </a:r>
          </a:p>
          <a:p>
            <a:pPr marL="0" indent="0"/>
            <a:r>
              <a:rPr lang="en-US" sz="1600" dirty="0" smtClean="0"/>
              <a:t>to Remix — to adapt the work </a:t>
            </a:r>
          </a:p>
          <a:p>
            <a:pPr marL="0" indent="0">
              <a:buFontTx/>
              <a:buNone/>
            </a:pPr>
            <a:r>
              <a:rPr lang="en-US" sz="1600" dirty="0" smtClean="0"/>
              <a:t>Under the following conditions:</a:t>
            </a:r>
          </a:p>
          <a:p>
            <a:pPr marL="0" indent="0"/>
            <a:r>
              <a:rPr lang="en-US" sz="1600" dirty="0" smtClean="0"/>
              <a:t>Attribution — You must attribute the work in the following manner:</a:t>
            </a:r>
          </a:p>
          <a:p>
            <a:pPr lvl="1"/>
            <a:r>
              <a:rPr lang="en-US" sz="1200" dirty="0" smtClean="0"/>
              <a:t>This work is based on an original work of the Core Knowledge® Foundation made available through licensing under a Creative Commons  Attribution-NonCommercial-ShareAlike 3.0 Unported License.  This does not in any way imply that the Core Knowledge Foundation endorses this work.</a:t>
            </a:r>
          </a:p>
          <a:p>
            <a:pPr marL="0" indent="0"/>
            <a:r>
              <a:rPr lang="en-US" sz="1600" dirty="0" smtClean="0"/>
              <a:t>Noncommercial — You may not use this work for commercial purposes.</a:t>
            </a:r>
          </a:p>
          <a:p>
            <a:pPr marL="0" indent="0"/>
            <a:r>
              <a:rPr lang="en-US" sz="1600" dirty="0" smtClean="0"/>
              <a:t>Share Alike — If you alter, transform, or build upon this work, you may distribute the resulting work only under the same or similar license to this one. </a:t>
            </a:r>
          </a:p>
          <a:p>
            <a:pPr marL="0" indent="0">
              <a:buFontTx/>
              <a:buNone/>
            </a:pPr>
            <a:r>
              <a:rPr lang="en-US" sz="1600" dirty="0" smtClean="0"/>
              <a:t>With the understanding that: </a:t>
            </a:r>
          </a:p>
          <a:p>
            <a:pPr marL="0" indent="0"/>
            <a:r>
              <a:rPr lang="en-US" sz="1600" dirty="0" smtClean="0"/>
              <a:t>For any reuse or distribution, you must make clear to others the license terms of this work. The best way to do this is with a link to this web page: </a:t>
            </a:r>
            <a:r>
              <a:rPr lang="en-US" sz="1600" dirty="0" smtClean="0">
                <a:hlinkClick r:id="rId3"/>
              </a:rPr>
              <a:t>http://creativecommons.org/licenses/by-nc-sa/3.0/</a:t>
            </a:r>
            <a:r>
              <a:rPr lang="en-US" sz="1600" dirty="0" smtClean="0"/>
              <a:t>  </a:t>
            </a:r>
          </a:p>
          <a:p>
            <a:pPr marL="0" indent="0"/>
            <a:endParaRPr lang="en-US" sz="2000" dirty="0" smtClean="0"/>
          </a:p>
        </p:txBody>
      </p:sp>
      <p:sp>
        <p:nvSpPr>
          <p:cNvPr id="48133" name="Rectangle 8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EE48750-DE90-43DC-BCBD-D5C3986B2EA9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1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  <p:pic>
        <p:nvPicPr>
          <p:cNvPr id="48132" name="Picture 4" descr="by-nc-sa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1857375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79371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cs typeface="+mj-cs"/>
              </a:rPr>
              <a:t>Learning to Read is a Complex Endeavor</a:t>
            </a:r>
            <a:endParaRPr lang="en-US" dirty="0" smtClean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41516"/>
            <a:ext cx="6705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100" dirty="0" smtClean="0"/>
              <a:t>26 Letters</a:t>
            </a:r>
          </a:p>
          <a:p>
            <a:pPr marL="336550" lvl="1" indent="0" eaLnBrk="1" hangingPunct="1">
              <a:buFont typeface="Wingdings" pitchFamily="2" charset="2"/>
              <a:buNone/>
              <a:defRPr/>
            </a:pPr>
            <a:r>
              <a:rPr lang="en-US" sz="2100" dirty="0" smtClean="0"/>
              <a:t>A B C D E F G H I J K L M N O P Q R S T …</a:t>
            </a:r>
          </a:p>
          <a:p>
            <a:pPr eaLnBrk="1" hangingPunct="1">
              <a:defRPr/>
            </a:pPr>
            <a:r>
              <a:rPr lang="en-US" sz="2100" dirty="0" smtClean="0"/>
              <a:t>52 Total with Upper- and Lowercase</a:t>
            </a:r>
          </a:p>
          <a:p>
            <a:pPr indent="9525" eaLnBrk="1" hangingPunct="1">
              <a:buFontTx/>
              <a:buNone/>
              <a:defRPr/>
            </a:pPr>
            <a:r>
              <a:rPr lang="en-US" sz="2100" dirty="0" smtClean="0">
                <a:solidFill>
                  <a:schemeClr val="tx1"/>
                </a:solidFill>
              </a:rPr>
              <a:t>a b c d e f g h i j k l m n o p q r s t u v w x …</a:t>
            </a:r>
          </a:p>
          <a:p>
            <a:pPr eaLnBrk="1" hangingPunct="1">
              <a:defRPr/>
            </a:pPr>
            <a:r>
              <a:rPr lang="en-US" sz="2100" dirty="0" smtClean="0"/>
              <a:t>16 Distinctly Different Uppercase</a:t>
            </a:r>
          </a:p>
          <a:p>
            <a:pPr indent="9525" eaLnBrk="1" hangingPunct="1">
              <a:buFontTx/>
              <a:buNone/>
              <a:defRPr/>
            </a:pPr>
            <a:r>
              <a:rPr lang="en-US" sz="2100" dirty="0" smtClean="0">
                <a:solidFill>
                  <a:schemeClr val="tx1"/>
                </a:solidFill>
              </a:rPr>
              <a:t>A B D E F G H I J K L M N Q R T </a:t>
            </a:r>
          </a:p>
          <a:p>
            <a:pPr eaLnBrk="1" hangingPunct="1">
              <a:defRPr/>
            </a:pPr>
            <a:r>
              <a:rPr lang="en-US" sz="2100" dirty="0" smtClean="0"/>
              <a:t>44 </a:t>
            </a:r>
            <a:r>
              <a:rPr lang="en-US" sz="2100" dirty="0"/>
              <a:t>S</a:t>
            </a:r>
            <a:r>
              <a:rPr lang="en-US" sz="2100" dirty="0" smtClean="0"/>
              <a:t>ounds</a:t>
            </a:r>
          </a:p>
          <a:p>
            <a:pPr indent="9525" eaLnBrk="1" hangingPunct="1">
              <a:buFontTx/>
              <a:buNone/>
              <a:defRPr/>
            </a:pPr>
            <a:r>
              <a:rPr lang="en-US" sz="2100" dirty="0" smtClean="0">
                <a:solidFill>
                  <a:schemeClr val="tx1"/>
                </a:solidFill>
              </a:rPr>
              <a:t>26  consonant, 18 vowel</a:t>
            </a:r>
          </a:p>
          <a:p>
            <a:pPr eaLnBrk="1" hangingPunct="1">
              <a:defRPr/>
            </a:pPr>
            <a:r>
              <a:rPr lang="en-US" sz="2100" dirty="0" smtClean="0"/>
              <a:t>150 </a:t>
            </a:r>
            <a:r>
              <a:rPr lang="en-US" sz="2100" dirty="0"/>
              <a:t>S</a:t>
            </a:r>
            <a:r>
              <a:rPr lang="en-US" sz="2100" dirty="0" smtClean="0"/>
              <a:t>pellings</a:t>
            </a:r>
          </a:p>
          <a:p>
            <a:pPr indent="9525" eaLnBrk="1" hangingPunct="1">
              <a:buFontTx/>
              <a:buNone/>
              <a:defRPr/>
            </a:pPr>
            <a:r>
              <a:rPr lang="en-US" sz="2100" dirty="0" smtClean="0">
                <a:solidFill>
                  <a:schemeClr val="tx1"/>
                </a:solidFill>
              </a:rPr>
              <a:t>/ie/ </a:t>
            </a:r>
            <a:r>
              <a:rPr lang="en-US" sz="2100" dirty="0" smtClean="0"/>
              <a:t>=</a:t>
            </a:r>
            <a:r>
              <a:rPr lang="en-US" sz="2100" dirty="0" smtClean="0">
                <a:solidFill>
                  <a:srgbClr val="D54F48"/>
                </a:solidFill>
              </a:rPr>
              <a:t> </a:t>
            </a:r>
            <a:r>
              <a:rPr lang="en-US" sz="2100" dirty="0" smtClean="0">
                <a:solidFill>
                  <a:schemeClr val="tx1"/>
                </a:solidFill>
              </a:rPr>
              <a:t>ie</a:t>
            </a:r>
            <a:r>
              <a:rPr lang="en-US" sz="2100" dirty="0" smtClean="0">
                <a:solidFill>
                  <a:srgbClr val="D54F48"/>
                </a:solidFill>
              </a:rPr>
              <a:t>  </a:t>
            </a:r>
            <a:r>
              <a:rPr lang="en-US" sz="2100" dirty="0" smtClean="0"/>
              <a:t>|</a:t>
            </a:r>
            <a:r>
              <a:rPr lang="en-US" sz="2100" dirty="0" smtClean="0">
                <a:solidFill>
                  <a:srgbClr val="D54F48"/>
                </a:solidFill>
              </a:rPr>
              <a:t> </a:t>
            </a:r>
            <a:r>
              <a:rPr lang="en-US" sz="2100" dirty="0" smtClean="0">
                <a:solidFill>
                  <a:schemeClr val="tx1"/>
                </a:solidFill>
              </a:rPr>
              <a:t> i_e  </a:t>
            </a:r>
            <a:r>
              <a:rPr lang="en-US" sz="2100" dirty="0" smtClean="0"/>
              <a:t>|</a:t>
            </a:r>
            <a:r>
              <a:rPr lang="en-US" sz="2100" dirty="0" smtClean="0">
                <a:solidFill>
                  <a:srgbClr val="D54F48"/>
                </a:solidFill>
              </a:rPr>
              <a:t>  </a:t>
            </a:r>
            <a:r>
              <a:rPr lang="en-US" sz="2100" dirty="0" smtClean="0">
                <a:solidFill>
                  <a:schemeClr val="tx1"/>
                </a:solidFill>
              </a:rPr>
              <a:t>igh</a:t>
            </a:r>
            <a:r>
              <a:rPr lang="en-US" sz="2100" dirty="0" smtClean="0">
                <a:solidFill>
                  <a:srgbClr val="D54F48"/>
                </a:solidFill>
              </a:rPr>
              <a:t> </a:t>
            </a:r>
            <a:r>
              <a:rPr lang="en-US" sz="2100" dirty="0" smtClean="0"/>
              <a:t> | </a:t>
            </a:r>
            <a:r>
              <a:rPr lang="en-US" sz="2100" dirty="0" smtClean="0">
                <a:solidFill>
                  <a:schemeClr val="tx1"/>
                </a:solidFill>
              </a:rPr>
              <a:t> y </a:t>
            </a:r>
            <a:r>
              <a:rPr lang="en-US" sz="2100" dirty="0" smtClean="0"/>
              <a:t> | </a:t>
            </a:r>
            <a:r>
              <a:rPr lang="en-US" sz="2100" dirty="0" smtClean="0">
                <a:solidFill>
                  <a:schemeClr val="tx1"/>
                </a:solidFill>
              </a:rPr>
              <a:t>ye</a:t>
            </a:r>
            <a:r>
              <a:rPr lang="en-US" sz="2100" dirty="0" smtClean="0">
                <a:solidFill>
                  <a:srgbClr val="D54F48"/>
                </a:solidFill>
              </a:rPr>
              <a:t>  </a:t>
            </a:r>
            <a:r>
              <a:rPr lang="en-US" sz="2100" dirty="0" smtClean="0"/>
              <a:t>|</a:t>
            </a:r>
            <a:r>
              <a:rPr lang="en-US" sz="2100" dirty="0" smtClean="0">
                <a:solidFill>
                  <a:srgbClr val="D54F48"/>
                </a:solidFill>
              </a:rPr>
              <a:t>  </a:t>
            </a:r>
            <a:r>
              <a:rPr lang="en-US" sz="2100" dirty="0" smtClean="0">
                <a:solidFill>
                  <a:schemeClr val="tx1"/>
                </a:solidFill>
              </a:rPr>
              <a:t>y_e</a:t>
            </a:r>
          </a:p>
          <a:p>
            <a:pPr eaLnBrk="1" hangingPunct="1">
              <a:defRPr/>
            </a:pPr>
            <a:r>
              <a:rPr lang="en-US" sz="2100" dirty="0" smtClean="0"/>
              <a:t>Directionality   </a:t>
            </a:r>
            <a:r>
              <a:rPr lang="en-US" sz="2100" dirty="0" smtClean="0">
                <a:solidFill>
                  <a:schemeClr val="tx1"/>
                </a:solidFill>
                <a:latin typeface="Wingdings" pitchFamily="2" charset="2"/>
                <a:sym typeface="Wingdings" pitchFamily="2" charset="2"/>
              </a:rPr>
              <a:t> </a:t>
            </a:r>
            <a:endParaRPr lang="en-US" sz="2100" dirty="0" smtClean="0">
              <a:solidFill>
                <a:schemeClr val="tx1"/>
              </a:solidFill>
            </a:endParaRPr>
          </a:p>
        </p:txBody>
      </p:sp>
      <p:sp>
        <p:nvSpPr>
          <p:cNvPr id="1638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0871C3E-BAD8-43E6-90A6-1B24D30618D9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10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72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Aspects of the Skills Strand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1175" indent="-457200">
              <a:buFont typeface="Arial" pitchFamily="34" charset="0"/>
              <a:buChar char="•"/>
            </a:pPr>
            <a:r>
              <a:rPr lang="en-US" dirty="0" smtClean="0"/>
              <a:t>Focus on sounds, or phonemes</a:t>
            </a:r>
          </a:p>
          <a:p>
            <a:pPr marL="511175" indent="-457200">
              <a:buFont typeface="Arial" pitchFamily="34" charset="0"/>
              <a:buChar char="•"/>
            </a:pPr>
            <a:r>
              <a:rPr lang="en-US" dirty="0" smtClean="0"/>
              <a:t>Teaches the most common or least ambiguous spellings first</a:t>
            </a:r>
          </a:p>
          <a:p>
            <a:pPr marL="511175" indent="-457200">
              <a:buFont typeface="Arial" pitchFamily="34" charset="0"/>
              <a:buChar char="•"/>
            </a:pPr>
            <a:r>
              <a:rPr lang="en-US" dirty="0"/>
              <a:t>Reading and writing </a:t>
            </a:r>
            <a:r>
              <a:rPr lang="en-US" dirty="0" smtClean="0"/>
              <a:t>are taught </a:t>
            </a:r>
            <a:r>
              <a:rPr lang="en-US" dirty="0"/>
              <a:t>in </a:t>
            </a:r>
            <a:r>
              <a:rPr lang="en-US" dirty="0" smtClean="0"/>
              <a:t>tandem</a:t>
            </a:r>
            <a:endParaRPr lang="en-US" dirty="0"/>
          </a:p>
          <a:p>
            <a:pPr marL="511175" indent="-457200">
              <a:buFont typeface="Arial" pitchFamily="34" charset="0"/>
              <a:buChar char="•"/>
            </a:pPr>
            <a:r>
              <a:rPr lang="en-US" dirty="0" smtClean="0"/>
              <a:t>Students read and write only what they have been taught</a:t>
            </a:r>
          </a:p>
          <a:p>
            <a:pPr marL="511175" indent="-457200">
              <a:buFont typeface="Arial" pitchFamily="34" charset="0"/>
              <a:buChar char="•"/>
            </a:pPr>
            <a:r>
              <a:rPr lang="en-US" dirty="0" smtClean="0"/>
              <a:t>100% decodable readers</a:t>
            </a:r>
          </a:p>
          <a:p>
            <a:pPr marL="53975" indent="0"/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itle 7"/>
          <p:cNvSpPr txBox="1">
            <a:spLocks/>
          </p:cNvSpPr>
          <p:nvPr/>
        </p:nvSpPr>
        <p:spPr bwMode="auto">
          <a:xfrm>
            <a:off x="0" y="5029200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3975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ＭＳ Ｐゴシック" charset="-128"/>
                <a:cs typeface="ＭＳ Ｐゴシック" charset="-128"/>
              </a:rPr>
              <a:t/>
            </a:r>
            <a:b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ＭＳ Ｐゴシック" charset="-128"/>
                <a:cs typeface="ＭＳ Ｐゴシック" charset="-128"/>
              </a:rPr>
            </a:b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ＭＳ Ｐゴシック" charset="-128"/>
                <a:cs typeface="ＭＳ Ｐゴシック" charset="-128"/>
              </a:rPr>
              <a:t>Leave Nothing Out So We Leave No One Behind</a:t>
            </a:r>
            <a:b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ＭＳ Ｐゴシック" charset="-128"/>
                <a:cs typeface="ＭＳ Ｐゴシック" charset="-128"/>
              </a:rPr>
            </a:b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513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9090" name="Picture 2" descr="consonants_chart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381000"/>
            <a:ext cx="4830763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091" name="Text Box 3"/>
          <p:cNvSpPr txBox="1">
            <a:spLocks noChangeArrowheads="1"/>
          </p:cNvSpPr>
          <p:nvPr/>
        </p:nvSpPr>
        <p:spPr bwMode="auto">
          <a:xfrm>
            <a:off x="873369" y="3121003"/>
            <a:ext cx="3124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3D7FA9"/>
                </a:solidFill>
              </a:rPr>
              <a:t>Consonants</a:t>
            </a:r>
          </a:p>
        </p:txBody>
      </p:sp>
      <p:sp>
        <p:nvSpPr>
          <p:cNvPr id="1369092" name="Text Box 4"/>
          <p:cNvSpPr txBox="1">
            <a:spLocks noChangeArrowheads="1"/>
          </p:cNvSpPr>
          <p:nvPr/>
        </p:nvSpPr>
        <p:spPr bwMode="auto">
          <a:xfrm>
            <a:off x="60143" y="76200"/>
            <a:ext cx="13993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/>
              <a:t>Spellings</a:t>
            </a:r>
          </a:p>
        </p:txBody>
      </p:sp>
      <p:sp>
        <p:nvSpPr>
          <p:cNvPr id="1369093" name="Text Box 5"/>
          <p:cNvSpPr txBox="1">
            <a:spLocks noChangeArrowheads="1"/>
          </p:cNvSpPr>
          <p:nvPr/>
        </p:nvSpPr>
        <p:spPr bwMode="auto">
          <a:xfrm>
            <a:off x="3962400" y="76200"/>
            <a:ext cx="1397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/>
              <a:t>Sounds</a:t>
            </a:r>
          </a:p>
        </p:txBody>
      </p:sp>
      <p:pic>
        <p:nvPicPr>
          <p:cNvPr id="6" name="Picture 2" descr="consonants_chart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3450" y="1083480"/>
            <a:ext cx="4341812" cy="501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911970" y="762000"/>
            <a:ext cx="16256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/>
              <a:t>Spellings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178800" y="685800"/>
            <a:ext cx="96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/>
              <a:t>Sounds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570310" y="3121003"/>
            <a:ext cx="22020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smtClean="0">
                <a:solidFill>
                  <a:srgbClr val="3D7FA9"/>
                </a:solidFill>
              </a:rPr>
              <a:t>Vowels</a:t>
            </a:r>
            <a:endParaRPr lang="en-US" sz="3600" b="1" dirty="0">
              <a:solidFill>
                <a:srgbClr val="3D7FA9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4038600" y="379590"/>
            <a:ext cx="685800" cy="6129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8191500" y="1050319"/>
            <a:ext cx="698500" cy="46496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553200"/>
            <a:ext cx="91440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EngageNY.org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7010400" y="6553200"/>
            <a:ext cx="2133600" cy="304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C8C0315-AA84-4C49-8CCA-8680D7517DE8}" type="slidenum">
              <a:rPr lang="en-US" smtClean="0">
                <a:solidFill>
                  <a:srgbClr val="FFFFFF"/>
                </a:solidFill>
              </a:rPr>
              <a:pPr/>
              <a:t>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64100" y="6019800"/>
            <a:ext cx="3251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76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Basic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13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096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308" y="1562100"/>
            <a:ext cx="6655092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6898" y="1752600"/>
            <a:ext cx="822960" cy="4332744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solidFill>
              <a:srgbClr val="F373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baseline="-25000" dirty="0">
              <a:solidFill>
                <a:srgbClr val="FFFFFF"/>
              </a:solidFill>
            </a:endParaRPr>
          </a:p>
        </p:txBody>
      </p:sp>
      <p:sp>
        <p:nvSpPr>
          <p:cNvPr id="40965" name="TextBox 8"/>
          <p:cNvSpPr txBox="1">
            <a:spLocks noChangeArrowheads="1"/>
          </p:cNvSpPr>
          <p:nvPr/>
        </p:nvSpPr>
        <p:spPr bwMode="auto">
          <a:xfrm>
            <a:off x="4419600" y="3378200"/>
            <a:ext cx="3048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277100" y="1562100"/>
            <a:ext cx="990600" cy="838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40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786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CKLA Links Sounds and Spellings Explicitly</a:t>
            </a:r>
            <a:endParaRPr lang="en-U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0032" y="1636055"/>
            <a:ext cx="2177952" cy="14017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2133600" cy="304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C8C0315-AA84-4C49-8CCA-8680D7517DE8}" type="slidenum">
              <a:rPr lang="en-US" smtClean="0">
                <a:solidFill>
                  <a:srgbClr val="FFFFFF"/>
                </a:solidFill>
              </a:rPr>
              <a:pPr/>
              <a:t>14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7528" y="1613841"/>
            <a:ext cx="2832100" cy="13255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2400" y="3116947"/>
            <a:ext cx="3639562" cy="3795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baseline="-25000" dirty="0">
                <a:solidFill>
                  <a:srgbClr val="D54F48"/>
                </a:solidFill>
                <a:latin typeface="Arial Black" pitchFamily="34" charset="0"/>
                <a:ea typeface="ＭＳ Ｐゴシック" charset="-128"/>
              </a:rPr>
              <a:t>KINDERGARTEN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75426" y="2973318"/>
            <a:ext cx="276706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baseline="-25000" dirty="0">
                <a:solidFill>
                  <a:srgbClr val="D54F48"/>
                </a:solidFill>
                <a:latin typeface="Arial Black" pitchFamily="34" charset="0"/>
                <a:ea typeface="ＭＳ Ｐゴシック" charset="-128"/>
              </a:rPr>
              <a:t>FIRST GRADE</a:t>
            </a:r>
            <a:r>
              <a:rPr lang="en-US" sz="2800" b="1" dirty="0">
                <a:solidFill>
                  <a:srgbClr val="D54F48"/>
                </a:solidFill>
                <a:latin typeface="Arial Black" pitchFamily="34" charset="0"/>
                <a:ea typeface="ＭＳ Ｐゴシック" charset="-128"/>
              </a:rPr>
              <a:t> </a:t>
            </a:r>
            <a:endParaRPr lang="en-US" sz="2800" b="1" baseline="-25000" dirty="0">
              <a:solidFill>
                <a:srgbClr val="D54F48"/>
              </a:solidFill>
              <a:latin typeface="Arial Black" pitchFamily="34" charset="0"/>
              <a:ea typeface="ＭＳ Ｐゴシック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42490" y="3116946"/>
            <a:ext cx="2568110" cy="3795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baseline="-25000" dirty="0">
                <a:solidFill>
                  <a:srgbClr val="D54F48"/>
                </a:solidFill>
                <a:latin typeface="Arial Black" pitchFamily="34" charset="0"/>
                <a:ea typeface="ＭＳ Ｐゴシック" charset="-128"/>
              </a:rPr>
              <a:t>SECOND GRADE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86596" y="1613841"/>
            <a:ext cx="1887151" cy="13255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0032" y="3701421"/>
            <a:ext cx="2298700" cy="15627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86100" y="3729178"/>
            <a:ext cx="2730500" cy="1534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4716" y="3700342"/>
            <a:ext cx="2886883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-533400" y="1238256"/>
            <a:ext cx="99741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730500" y="1752600"/>
            <a:ext cx="0" cy="41452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943600" y="1752600"/>
            <a:ext cx="0" cy="41452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878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The Value of Most Frequent, Least Ambiguous Sound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55638" y="1574364"/>
            <a:ext cx="3641725" cy="4525963"/>
          </a:xfr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846638" y="1574364"/>
            <a:ext cx="3641725" cy="4522788"/>
          </a:xfr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15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113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Will Students Read?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0A13384-5DBC-4F21-BCB8-B0067D9E37BF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16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  <p:grpSp>
        <p:nvGrpSpPr>
          <p:cNvPr id="18436" name="Group 17"/>
          <p:cNvGrpSpPr>
            <a:grpSpLocks/>
          </p:cNvGrpSpPr>
          <p:nvPr/>
        </p:nvGrpSpPr>
        <p:grpSpPr bwMode="auto">
          <a:xfrm>
            <a:off x="304800" y="1266825"/>
            <a:ext cx="8578850" cy="4676774"/>
            <a:chOff x="304800" y="1219200"/>
            <a:chExt cx="8578506" cy="4677240"/>
          </a:xfrm>
        </p:grpSpPr>
        <p:pic>
          <p:nvPicPr>
            <p:cNvPr id="34829" name="Picture 13" descr="N:\NYSED P-2 ELA\ProfessionalDevelopment\_MiscResources\Cover&amp;CodeLoadPages\G2_U6_CVR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720000">
              <a:off x="6643434" y="2946572"/>
              <a:ext cx="2239872" cy="274347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34825" name="Picture 9" descr="N:\NYSED P-2 ELA\ProfessionalDevelopment\_MiscResources\Cover&amp;CodeLoadPages\G1_U4_CVR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2186" y="1219200"/>
              <a:ext cx="2208124" cy="274347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34823" name="Picture 7" descr="N:\NYSED P-2 ELA\ProfessionalDevelopment\_MiscResources\Cover&amp;CodeLoadPages\GK_U9_CVR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982" y="1219200"/>
              <a:ext cx="2208124" cy="274347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34824" name="Picture 8" descr="N:\NYSED P-2 ELA\ProfessionalDevelopment\_MiscResources\Cover&amp;CodeLoadPages\G1_U1_CVR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720000">
              <a:off x="1784290" y="3076760"/>
              <a:ext cx="2208124" cy="274347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34828" name="Picture 12" descr="N:\NYSED P-2 ELA\ProfessionalDevelopment\_MiscResources\Cover&amp;CodeLoadPages\G2_U4_CVR.jp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388" y="1219200"/>
              <a:ext cx="2225585" cy="274347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34830" name="Picture 14" descr="N:\NYSED P-2 ELA\ProfessionalDevelopment\_MiscResources\Cover&amp;CodeLoadPages\GK_U6_CVR.jp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880000">
              <a:off x="304800" y="3152967"/>
              <a:ext cx="2208124" cy="274347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34826" name="Picture 10" descr="N:\NYSED P-2 ELA\ProfessionalDevelopment\_MiscResources\Cover&amp;CodeLoadPages\G1_U6_CVR.jp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880000">
              <a:off x="4008289" y="3000552"/>
              <a:ext cx="2208123" cy="274347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0703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100% Decodable Readers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169" y="1618278"/>
            <a:ext cx="3670662" cy="4525963"/>
          </a:xfr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4495800" y="1602780"/>
            <a:ext cx="4191000" cy="4525963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Summarizes previously taught spellings used in </a:t>
            </a:r>
            <a:r>
              <a:rPr lang="en-US" dirty="0" smtClean="0"/>
              <a:t>the Student Reader</a:t>
            </a:r>
            <a:endParaRPr lang="en-US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Lists new spellings added during </a:t>
            </a:r>
            <a:r>
              <a:rPr lang="en-US" dirty="0" smtClean="0"/>
              <a:t>the unit</a:t>
            </a:r>
            <a:endParaRPr lang="en-US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Shows previously taught tricky words used in the reader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Shows code </a:t>
            </a:r>
            <a:r>
              <a:rPr lang="en-US" dirty="0" smtClean="0"/>
              <a:t>load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803E8-9360-4176-9DE9-0AFF2C7A32D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56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at Home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754813" y="1833390"/>
            <a:ext cx="2355655" cy="2966413"/>
          </a:xfr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18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2482196" y="2570481"/>
            <a:ext cx="2355655" cy="2966413"/>
          </a:xfr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0043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Also in the Skills Strand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00000">
            <a:off x="1810980" y="1824224"/>
            <a:ext cx="1908598" cy="2468880"/>
          </a:xfr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2045649"/>
            <a:ext cx="1907732" cy="2468880"/>
          </a:xfr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19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0000">
            <a:off x="462478" y="1824591"/>
            <a:ext cx="1908175" cy="2468563"/>
          </a:xfr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Content Placeholder 7"/>
          <p:cNvPicPr>
            <a:picLocks noGrp="1" noChangeAspect="1"/>
          </p:cNvPicPr>
          <p:nvPr>
            <p:ph sz="half" idx="4294967295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196" y="2819400"/>
            <a:ext cx="1901825" cy="2468563"/>
          </a:xfr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416566" y="4491335"/>
            <a:ext cx="1555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D54F48"/>
                </a:solidFill>
              </a:rPr>
              <a:t>Grammar</a:t>
            </a:r>
            <a:endParaRPr lang="en-US" sz="2400" b="1" dirty="0">
              <a:solidFill>
                <a:srgbClr val="D54F48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8800" y="5405735"/>
            <a:ext cx="1960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D54F48"/>
                </a:solidFill>
              </a:rPr>
              <a:t>Handwriting</a:t>
            </a:r>
            <a:endParaRPr lang="en-US" sz="2400" b="1" dirty="0">
              <a:solidFill>
                <a:srgbClr val="D54F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9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Session </a:t>
            </a:r>
            <a:r>
              <a:rPr lang="en-US" smtClean="0"/>
              <a:t>12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1219200"/>
          </a:xfrm>
        </p:spPr>
        <p:txBody>
          <a:bodyPr/>
          <a:lstStyle/>
          <a:p>
            <a:r>
              <a:rPr lang="en-US" dirty="0" smtClean="0"/>
              <a:t>Tools for Working with Parents in the Core Knowledge Language Arts Program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00800"/>
            <a:ext cx="91440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EngageNY.org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69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Three-Step Writing Process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3CCEF7-986C-44BB-B2F9-87C56DA104F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20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600200"/>
            <a:ext cx="3498850" cy="4525963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267200" y="1752600"/>
            <a:ext cx="4572000" cy="45259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600" dirty="0" smtClean="0"/>
              <a:t>Various text types are taught across the grades.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For any one text type (e.g., fictional narrative), the writing process for that text type occurs over consecutive lessons.</a:t>
            </a:r>
          </a:p>
          <a:p>
            <a:pPr>
              <a:buFont typeface="Arial" pitchFamily="34" charset="0"/>
              <a:buChar char="•"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83250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617452"/>
            <a:ext cx="7772400" cy="1470025"/>
          </a:xfrm>
        </p:spPr>
        <p:txBody>
          <a:bodyPr/>
          <a:lstStyle/>
          <a:p>
            <a:r>
              <a:rPr lang="en-US" dirty="0" smtClean="0"/>
              <a:t>Listening &amp; Learning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subTitle" idx="1"/>
          </p:nvPr>
        </p:nvSpPr>
        <p:spPr>
          <a:xfrm>
            <a:off x="1371600" y="3810000"/>
            <a:ext cx="6400800" cy="1219200"/>
          </a:xfrm>
        </p:spPr>
        <p:txBody>
          <a:bodyPr/>
          <a:lstStyle/>
          <a:p>
            <a:r>
              <a:rPr lang="en-US" dirty="0" smtClean="0"/>
              <a:t>Content-Rich Read-Alouds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400800"/>
            <a:ext cx="91440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EngageNY.org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900000">
            <a:off x="7297330" y="2209983"/>
            <a:ext cx="1418032" cy="181508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062"/>
          <a:stretch/>
        </p:blipFill>
        <p:spPr bwMode="auto">
          <a:xfrm>
            <a:off x="304800" y="2360343"/>
            <a:ext cx="2651125" cy="48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27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Listening vs. Reading Comprehension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 algn="r">
              <a:defRPr/>
            </a:pPr>
            <a:fld id="{C7B0CCA4-1BCD-4057-A733-A5263C0CB96F}" type="slidenum">
              <a:rPr lang="en-US" smtClean="0"/>
              <a:pPr algn="r">
                <a:defRPr/>
              </a:pPr>
              <a:t>22</a:t>
            </a:fld>
            <a:endParaRPr lang="en-US" dirty="0"/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0675" y="2057400"/>
            <a:ext cx="6107113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86400" y="5715000"/>
            <a:ext cx="208915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CartoGothic Std"/>
                <a:cs typeface="Arial" charset="0"/>
              </a:rPr>
              <a:t>T. G. Sticht, 1974, 1984</a:t>
            </a:r>
          </a:p>
        </p:txBody>
      </p:sp>
    </p:spTree>
    <p:extLst>
      <p:ext uri="{BB962C8B-B14F-4D97-AF65-F5344CB8AC3E}">
        <p14:creationId xmlns:p14="http://schemas.microsoft.com/office/powerpoint/2010/main" val="5196968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2559307"/>
              </p:ext>
            </p:extLst>
          </p:nvPr>
        </p:nvGraphicFramePr>
        <p:xfrm>
          <a:off x="457200" y="0"/>
          <a:ext cx="8229600" cy="6476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42743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PreK</a:t>
                      </a:r>
                      <a:endParaRPr lang="en-US" sz="1800" dirty="0"/>
                    </a:p>
                  </a:txBody>
                  <a:tcPr>
                    <a:solidFill>
                      <a:srgbClr val="3D7F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Kindergarten</a:t>
                      </a:r>
                      <a:endParaRPr lang="en-US" sz="1800" dirty="0"/>
                    </a:p>
                  </a:txBody>
                  <a:tcPr>
                    <a:solidFill>
                      <a:srgbClr val="3D7F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Grade 1</a:t>
                      </a:r>
                      <a:endParaRPr lang="en-US" sz="1800" dirty="0"/>
                    </a:p>
                  </a:txBody>
                  <a:tcPr>
                    <a:solidFill>
                      <a:srgbClr val="3D7F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Grade 2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3D7FA9"/>
                    </a:solidFill>
                  </a:tcPr>
                </a:tc>
              </a:tr>
              <a:tr h="504615">
                <a:tc>
                  <a:txBody>
                    <a:bodyPr/>
                    <a:lstStyle/>
                    <a:p>
                      <a:pPr marL="0" marR="0" indent="0" defTabSz="1270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All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About Me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Nursery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Rhymes and Fables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Fables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Stories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Fairy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Tales and Tall Tales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427436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Families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Five Senses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Human Body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Early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Asian Civilizations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04615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Animals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Stories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Different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Lands, Similar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Stories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Ancient Greek Civilization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504615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Plants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Plants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Early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World Civilizations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Greek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Myths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04615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Habitats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Farms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Early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American Civilizations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War of 1812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504615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Dispersed throughout the year: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Native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Americans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Astronomy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Cycles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in Nature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427436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Classic Tales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Kings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Queens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History of the Earth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Westward Expansion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504615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Important People in American History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Seasons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Weather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Animals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Habitats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Insects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41750"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Columbus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the Pilgrims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Fairy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Tales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U.S. Civil War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541750"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Colonial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Towns and Townspeople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New Nation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Human Body: Building Blocks and Nutrition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41750"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Taking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Care of the Earth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Frontier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Explorers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itchFamily="34" charset="0"/>
                        </a:rPr>
                        <a:t>Immigration</a:t>
                      </a:r>
                      <a:endParaRPr lang="en-US" sz="1400" dirty="0">
                        <a:latin typeface="Calibri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541750"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Presidents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American Symbols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Fighting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for a Cause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cxnSp>
        <p:nvCxnSpPr>
          <p:cNvPr id="21" name="Elbow Connector 20"/>
          <p:cNvCxnSpPr>
            <a:cxnSpLocks noChangeShapeType="1"/>
          </p:cNvCxnSpPr>
          <p:nvPr/>
        </p:nvCxnSpPr>
        <p:spPr bwMode="auto">
          <a:xfrm>
            <a:off x="1676400" y="685800"/>
            <a:ext cx="838200" cy="53340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D54F48"/>
            </a:solidFill>
            <a:miter lim="800000"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Arrow Connector 23"/>
          <p:cNvCxnSpPr>
            <a:cxnSpLocks noChangeShapeType="1"/>
          </p:cNvCxnSpPr>
          <p:nvPr/>
        </p:nvCxnSpPr>
        <p:spPr bwMode="auto">
          <a:xfrm>
            <a:off x="3813175" y="1176338"/>
            <a:ext cx="762000" cy="0"/>
          </a:xfrm>
          <a:prstGeom prst="straightConnector1">
            <a:avLst/>
          </a:prstGeom>
          <a:noFill/>
          <a:ln w="25400">
            <a:solidFill>
              <a:srgbClr val="D54F48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Elbow Connector 31"/>
          <p:cNvCxnSpPr>
            <a:cxnSpLocks noChangeShapeType="1"/>
          </p:cNvCxnSpPr>
          <p:nvPr/>
        </p:nvCxnSpPr>
        <p:spPr bwMode="auto">
          <a:xfrm rot="16200000" flipH="1">
            <a:off x="4305300" y="2781300"/>
            <a:ext cx="3962400" cy="685800"/>
          </a:xfrm>
          <a:prstGeom prst="bentConnector3">
            <a:avLst>
              <a:gd name="adj1" fmla="val -207"/>
            </a:avLst>
          </a:prstGeom>
          <a:noFill/>
          <a:ln w="25400">
            <a:solidFill>
              <a:srgbClr val="D54F48"/>
            </a:solidFill>
            <a:miter lim="800000"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Straight Arrow Connector 44"/>
          <p:cNvCxnSpPr>
            <a:cxnSpLocks noChangeShapeType="1"/>
          </p:cNvCxnSpPr>
          <p:nvPr/>
        </p:nvCxnSpPr>
        <p:spPr bwMode="auto">
          <a:xfrm>
            <a:off x="1219200" y="1676400"/>
            <a:ext cx="3352800" cy="2362200"/>
          </a:xfrm>
          <a:prstGeom prst="straightConnector1">
            <a:avLst/>
          </a:prstGeom>
          <a:noFill/>
          <a:ln w="25400">
            <a:solidFill>
              <a:srgbClr val="D54F48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Straight Arrow Connector 46"/>
          <p:cNvCxnSpPr>
            <a:cxnSpLocks noChangeShapeType="1"/>
          </p:cNvCxnSpPr>
          <p:nvPr/>
        </p:nvCxnSpPr>
        <p:spPr bwMode="auto">
          <a:xfrm>
            <a:off x="7848600" y="1676400"/>
            <a:ext cx="0" cy="533400"/>
          </a:xfrm>
          <a:prstGeom prst="straightConnector1">
            <a:avLst/>
          </a:prstGeom>
          <a:noFill/>
          <a:ln w="25400">
            <a:solidFill>
              <a:srgbClr val="D54F48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Elbow Connector 52"/>
          <p:cNvCxnSpPr>
            <a:cxnSpLocks noChangeShapeType="1"/>
          </p:cNvCxnSpPr>
          <p:nvPr/>
        </p:nvCxnSpPr>
        <p:spPr bwMode="auto">
          <a:xfrm rot="16200000" flipH="1">
            <a:off x="7619999" y="3505199"/>
            <a:ext cx="1066801" cy="304800"/>
          </a:xfrm>
          <a:prstGeom prst="bentConnector3">
            <a:avLst>
              <a:gd name="adj1" fmla="val -965"/>
            </a:avLst>
          </a:prstGeom>
          <a:noFill/>
          <a:ln w="25400">
            <a:solidFill>
              <a:srgbClr val="D54F48"/>
            </a:solidFill>
            <a:miter lim="800000"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Straight Arrow Connector 55"/>
          <p:cNvCxnSpPr>
            <a:cxnSpLocks noChangeShapeType="1"/>
          </p:cNvCxnSpPr>
          <p:nvPr/>
        </p:nvCxnSpPr>
        <p:spPr bwMode="auto">
          <a:xfrm>
            <a:off x="3962400" y="5181600"/>
            <a:ext cx="609600" cy="0"/>
          </a:xfrm>
          <a:prstGeom prst="straightConnector1">
            <a:avLst/>
          </a:prstGeom>
          <a:noFill/>
          <a:ln w="25400">
            <a:solidFill>
              <a:srgbClr val="D54F48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7"/>
          <p:cNvCxnSpPr>
            <a:cxnSpLocks noChangeShapeType="1"/>
          </p:cNvCxnSpPr>
          <p:nvPr/>
        </p:nvCxnSpPr>
        <p:spPr bwMode="auto">
          <a:xfrm>
            <a:off x="5715000" y="5105400"/>
            <a:ext cx="0" cy="457200"/>
          </a:xfrm>
          <a:prstGeom prst="straightConnector1">
            <a:avLst/>
          </a:prstGeom>
          <a:noFill/>
          <a:ln w="25400">
            <a:solidFill>
              <a:srgbClr val="D54F48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0" y="6553200"/>
            <a:ext cx="91440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EngageNY.org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634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543800" y="6477000"/>
            <a:ext cx="1600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2765C79A-ACFC-4B3C-BBE3-DDC692E4A200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23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9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Coherence within Grades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 algn="r">
              <a:defRPr/>
            </a:pPr>
            <a:fld id="{C7B0CCA4-1BCD-4057-A733-A5263C0CB96F}" type="slidenum">
              <a:rPr lang="en-US" smtClean="0"/>
              <a:pPr algn="r">
                <a:defRPr/>
              </a:pPr>
              <a:t>24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213" y="990600"/>
            <a:ext cx="4649787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7813" y="1774825"/>
            <a:ext cx="4649787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2413" y="2560638"/>
            <a:ext cx="4649787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013" y="3200400"/>
            <a:ext cx="4649787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213" y="990600"/>
            <a:ext cx="7850187" cy="5403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193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Message from Research</a:t>
            </a:r>
            <a:endParaRPr lang="en-US" dirty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53000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sz="3200" dirty="0" smtClean="0">
                <a:cs typeface="+mn-cs"/>
              </a:rPr>
              <a:t>The power of vocabulary is not in familiarity with the individual word itself, as it is in the </a:t>
            </a:r>
            <a:r>
              <a:rPr lang="en-US" sz="3200" dirty="0" smtClean="0">
                <a:solidFill>
                  <a:srgbClr val="D54F48"/>
                </a:solidFill>
                <a:cs typeface="+mn-cs"/>
              </a:rPr>
              <a:t>web of connections</a:t>
            </a:r>
            <a:r>
              <a:rPr lang="en-US" sz="3200" dirty="0" smtClean="0">
                <a:cs typeface="+mn-cs"/>
              </a:rPr>
              <a:t> built in relation to that word.</a:t>
            </a:r>
            <a:endParaRPr lang="en-US" sz="3200" dirty="0">
              <a:cs typeface="+mn-cs"/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 algn="r">
              <a:defRPr/>
            </a:pPr>
            <a:fld id="{C7B0CCA4-1BCD-4057-A733-A5263C0CB96F}" type="slidenum">
              <a:rPr lang="en-US" smtClean="0"/>
              <a:pPr algn="r"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65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Listening &amp; Learning </a:t>
            </a:r>
            <a:br>
              <a:rPr lang="en-US" dirty="0" smtClean="0"/>
            </a:br>
            <a:r>
              <a:rPr lang="en-US" dirty="0" smtClean="0"/>
              <a:t>Read-Alouds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00000">
            <a:off x="863944" y="2199580"/>
            <a:ext cx="2737586" cy="350348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776352"/>
            <a:ext cx="5943600" cy="4091048"/>
          </a:xfr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26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17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Listening &amp; Learning 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Read-Aloud (35–40 minutes)</a:t>
            </a:r>
          </a:p>
          <a:p>
            <a:pPr lvl="1"/>
            <a:r>
              <a:rPr lang="en-US" dirty="0" smtClean="0"/>
              <a:t>Introducing the Read-Aloud (10 min)</a:t>
            </a:r>
          </a:p>
          <a:p>
            <a:pPr lvl="1"/>
            <a:r>
              <a:rPr lang="en-US" dirty="0" smtClean="0"/>
              <a:t>Presenting the Read-Aloud (10–15 min)</a:t>
            </a:r>
          </a:p>
          <a:p>
            <a:pPr lvl="1"/>
            <a:r>
              <a:rPr lang="en-US" dirty="0" smtClean="0"/>
              <a:t>Discussing the Read-Aloud (15 min)</a:t>
            </a:r>
          </a:p>
          <a:p>
            <a:pPr lvl="2"/>
            <a:r>
              <a:rPr lang="en-US" dirty="0" smtClean="0"/>
              <a:t>Comprehension Questions (10 min)</a:t>
            </a:r>
          </a:p>
          <a:p>
            <a:pPr lvl="2"/>
            <a:r>
              <a:rPr lang="en-US" dirty="0" smtClean="0"/>
              <a:t>Word Work (5 min)</a:t>
            </a:r>
          </a:p>
          <a:p>
            <a:r>
              <a:rPr lang="en-US" dirty="0" smtClean="0"/>
              <a:t>Extension Activities (15–20 min)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27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36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 for Learning at Home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special area that supports learning.</a:t>
            </a:r>
          </a:p>
          <a:p>
            <a:r>
              <a:rPr lang="en-US" dirty="0" smtClean="0"/>
              <a:t>Include tools to support learning (paper, pencils, markers, etc.).</a:t>
            </a:r>
          </a:p>
          <a:p>
            <a:r>
              <a:rPr lang="en-US" dirty="0" smtClean="0"/>
              <a:t>Consider educational gifts that support learning.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28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3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 Your Child’s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r>
              <a:rPr lang="en-US" sz="2200" dirty="0" smtClean="0"/>
              <a:t>Follow guidance in take home letters.</a:t>
            </a:r>
          </a:p>
          <a:p>
            <a:r>
              <a:rPr lang="en-US" sz="2200" dirty="0"/>
              <a:t>Have your </a:t>
            </a:r>
            <a:r>
              <a:rPr lang="en-US" sz="2200" dirty="0" smtClean="0"/>
              <a:t>child </a:t>
            </a:r>
            <a:r>
              <a:rPr lang="en-US" sz="2200" dirty="0"/>
              <a:t>read to </a:t>
            </a:r>
            <a:r>
              <a:rPr lang="en-US" sz="2200" dirty="0" smtClean="0"/>
              <a:t>you.</a:t>
            </a:r>
          </a:p>
          <a:p>
            <a:r>
              <a:rPr lang="en-US" sz="2200" dirty="0" smtClean="0"/>
              <a:t>Complete practice activities sent home by teacher.</a:t>
            </a:r>
            <a:endParaRPr lang="en-US" sz="2200" dirty="0"/>
          </a:p>
          <a:p>
            <a:r>
              <a:rPr lang="en-US" sz="2200" dirty="0" smtClean="0"/>
              <a:t>Attend field trips and events centered around the people and places in the stories.</a:t>
            </a:r>
          </a:p>
          <a:p>
            <a:r>
              <a:rPr lang="en-US" sz="2200" dirty="0" smtClean="0"/>
              <a:t>Read to your child from the domain trade book list.</a:t>
            </a:r>
          </a:p>
          <a:p>
            <a:r>
              <a:rPr lang="en-US" sz="2200" dirty="0" smtClean="0"/>
              <a:t>Read to your child from </a:t>
            </a:r>
            <a:r>
              <a:rPr lang="en-US" sz="2200" i="1" dirty="0" smtClean="0"/>
              <a:t>What Your—Grader Needs to Know.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29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2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NTI / Pilot Session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/>
              <a:t>Participants will become familiar with the key points that they should discuss with parents at a </a:t>
            </a:r>
            <a:r>
              <a:rPr lang="en-US" sz="2400" dirty="0" smtClean="0"/>
              <a:t>back-to-school </a:t>
            </a:r>
            <a:r>
              <a:rPr lang="en-US" sz="2400" dirty="0"/>
              <a:t>night to support information-sharing and messaging to parents about CKLA.</a:t>
            </a:r>
          </a:p>
          <a:p>
            <a:pPr lvl="0"/>
            <a:r>
              <a:rPr lang="en-US" sz="2400" dirty="0"/>
              <a:t>Participants will gain experience, through </a:t>
            </a:r>
            <a:r>
              <a:rPr lang="en-US" sz="2400" dirty="0" smtClean="0"/>
              <a:t>role play</a:t>
            </a:r>
            <a:r>
              <a:rPr lang="en-US" sz="2400" dirty="0"/>
              <a:t>, in answering common questions that may occur from parents. </a:t>
            </a:r>
          </a:p>
          <a:p>
            <a:r>
              <a:rPr lang="en-US" sz="2400" dirty="0"/>
              <a:t>Participants will become familiar with the tools within CKLA for home-school connection, including parent letters and take-home </a:t>
            </a:r>
            <a:r>
              <a:rPr lang="en-US" sz="2400" dirty="0" smtClean="0"/>
              <a:t>materials.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1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Reading?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553200"/>
            <a:ext cx="2133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7046919-407D-48CA-BD1E-3AC5EC3C9279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4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1825135"/>
            <a:ext cx="5086649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0" dirty="0" smtClean="0">
                <a:solidFill>
                  <a:srgbClr val="D54F48"/>
                </a:solidFill>
                <a:latin typeface="Arial Black"/>
                <a:cs typeface="Arial Black"/>
              </a:rPr>
              <a:t>D  </a:t>
            </a:r>
            <a:r>
              <a:rPr lang="en-US" sz="2000" dirty="0" smtClean="0">
                <a:solidFill>
                  <a:srgbClr val="D54F48"/>
                </a:solidFill>
                <a:latin typeface="Arial Black"/>
                <a:cs typeface="Arial Black"/>
              </a:rPr>
              <a:t> </a:t>
            </a:r>
            <a:r>
              <a:rPr lang="en-US" sz="6000" dirty="0">
                <a:solidFill>
                  <a:srgbClr val="D54F48"/>
                </a:solidFill>
                <a:cs typeface="Arial Black"/>
              </a:rPr>
              <a:t>x</a:t>
            </a:r>
            <a:r>
              <a:rPr lang="en-US" sz="6000" dirty="0">
                <a:solidFill>
                  <a:srgbClr val="D54F48"/>
                </a:solidFill>
                <a:latin typeface="Arial Black"/>
                <a:cs typeface="Arial Black"/>
              </a:rPr>
              <a:t> </a:t>
            </a:r>
            <a:r>
              <a:rPr lang="en-US" sz="6000" dirty="0" smtClean="0">
                <a:solidFill>
                  <a:srgbClr val="D54F48"/>
                </a:solidFill>
                <a:latin typeface="Arial Black"/>
                <a:cs typeface="Arial Black"/>
              </a:rPr>
              <a:t> </a:t>
            </a:r>
            <a:r>
              <a:rPr lang="en-US" sz="1600" dirty="0" smtClean="0">
                <a:solidFill>
                  <a:srgbClr val="D54F48"/>
                </a:solidFill>
                <a:latin typeface="Arial Black"/>
                <a:cs typeface="Arial Black"/>
              </a:rPr>
              <a:t> </a:t>
            </a:r>
            <a:r>
              <a:rPr lang="en-US" sz="6000" dirty="0">
                <a:solidFill>
                  <a:srgbClr val="D54F48"/>
                </a:solidFill>
                <a:latin typeface="Arial Black"/>
                <a:cs typeface="Arial Black"/>
              </a:rPr>
              <a:t>C </a:t>
            </a:r>
            <a:r>
              <a:rPr lang="en-US" sz="6000" dirty="0" smtClean="0">
                <a:solidFill>
                  <a:srgbClr val="D54F48"/>
                </a:solidFill>
                <a:latin typeface="Arial Black"/>
                <a:cs typeface="Arial Black"/>
              </a:rPr>
              <a:t> </a:t>
            </a:r>
            <a:r>
              <a:rPr lang="en-US" sz="6000" dirty="0" smtClean="0">
                <a:solidFill>
                  <a:srgbClr val="D54F48"/>
                </a:solidFill>
                <a:cs typeface="Arial Black"/>
              </a:rPr>
              <a:t>=</a:t>
            </a:r>
            <a:r>
              <a:rPr lang="en-US" sz="6000" dirty="0" smtClean="0">
                <a:solidFill>
                  <a:srgbClr val="D54F48"/>
                </a:solidFill>
                <a:latin typeface="Arial Black"/>
                <a:cs typeface="Arial Black"/>
              </a:rPr>
              <a:t>  </a:t>
            </a:r>
            <a:r>
              <a:rPr lang="en-US" sz="1600" dirty="0" smtClean="0">
                <a:solidFill>
                  <a:srgbClr val="D54F48"/>
                </a:solidFill>
                <a:latin typeface="Arial Black"/>
                <a:cs typeface="Arial Black"/>
              </a:rPr>
              <a:t> </a:t>
            </a:r>
            <a:r>
              <a:rPr lang="en-US" sz="6000" dirty="0">
                <a:solidFill>
                  <a:srgbClr val="D54F48"/>
                </a:solidFill>
                <a:latin typeface="Arial Black"/>
                <a:cs typeface="Arial Black"/>
              </a:rPr>
              <a:t>R</a:t>
            </a:r>
          </a:p>
        </p:txBody>
      </p:sp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7010400" y="6557319"/>
            <a:ext cx="21336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1" kern="1200">
                <a:solidFill>
                  <a:schemeClr val="bg1"/>
                </a:solidFill>
                <a:latin typeface="CartoGothic Std" pitchFamily="34" charset="0"/>
                <a:ea typeface="ＭＳ Ｐゴシック" charset="-128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8C0315-AA84-4C49-8CCA-8680D7517DE8}" type="slidenum">
              <a:rPr lang="en-US" b="0" smtClean="0">
                <a:solidFill>
                  <a:srgbClr val="FFFFFF"/>
                </a:solidFill>
              </a:rPr>
              <a:pPr/>
              <a:t>4</a:t>
            </a:fld>
            <a:endParaRPr lang="en-US" b="0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18884" y="1676400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D54F48"/>
                </a:solidFill>
                <a:latin typeface="Arial Black" pitchFamily="34" charset="0"/>
              </a:rPr>
              <a:t>D</a:t>
            </a:r>
            <a:r>
              <a:rPr lang="en-US" dirty="0" smtClean="0">
                <a:solidFill>
                  <a:srgbClr val="D54F48"/>
                </a:solidFill>
              </a:rPr>
              <a:t>ecoding</a:t>
            </a:r>
            <a:endParaRPr lang="en-US" dirty="0">
              <a:solidFill>
                <a:srgbClr val="D54F48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6800" y="1676400"/>
            <a:ext cx="1813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D54F48"/>
                </a:solidFill>
                <a:latin typeface="Arial Black" pitchFamily="34" charset="0"/>
              </a:rPr>
              <a:t>C</a:t>
            </a:r>
            <a:r>
              <a:rPr lang="en-US" dirty="0" smtClean="0">
                <a:solidFill>
                  <a:srgbClr val="D54F48"/>
                </a:solidFill>
              </a:rPr>
              <a:t>omprehension</a:t>
            </a:r>
            <a:endParaRPr lang="en-US" dirty="0">
              <a:solidFill>
                <a:srgbClr val="D54F48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01500" y="167640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D54F48"/>
                </a:solidFill>
                <a:latin typeface="Arial Black" pitchFamily="34" charset="0"/>
              </a:rPr>
              <a:t>R</a:t>
            </a:r>
            <a:r>
              <a:rPr lang="en-US" dirty="0" smtClean="0">
                <a:solidFill>
                  <a:srgbClr val="D54F48"/>
                </a:solidFill>
              </a:rPr>
              <a:t>eading</a:t>
            </a:r>
            <a:endParaRPr lang="en-US" dirty="0">
              <a:solidFill>
                <a:srgbClr val="D54F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91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en-US" dirty="0" smtClean="0"/>
              <a:t>CKLA = Two Keys to Reading Success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3CCEF7-986C-44BB-B2F9-87C56DA104F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419"/>
          <a:stretch/>
        </p:blipFill>
        <p:spPr bwMode="auto">
          <a:xfrm>
            <a:off x="762000" y="2017254"/>
            <a:ext cx="2670175" cy="573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900000">
            <a:off x="759989" y="3056253"/>
            <a:ext cx="2203445" cy="283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062"/>
          <a:stretch/>
        </p:blipFill>
        <p:spPr bwMode="auto">
          <a:xfrm>
            <a:off x="5730873" y="2057400"/>
            <a:ext cx="2651125" cy="48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900000">
            <a:off x="6541696" y="3034632"/>
            <a:ext cx="2000252" cy="256032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4378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4000" dirty="0" smtClean="0">
                <a:sym typeface="Wingdings" pitchFamily="2" charset="2"/>
              </a:rPr>
              <a:t>What Will My Child Learn from the Skills Strand?</a:t>
            </a:r>
            <a:endParaRPr lang="en-US" sz="4000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648200" y="1626203"/>
            <a:ext cx="4038600" cy="4525963"/>
          </a:xfrm>
        </p:spPr>
        <p:txBody>
          <a:bodyPr/>
          <a:lstStyle/>
          <a:p>
            <a:r>
              <a:rPr lang="en-US" dirty="0" smtClean="0"/>
              <a:t>Phonics</a:t>
            </a:r>
          </a:p>
          <a:p>
            <a:r>
              <a:rPr lang="en-US" dirty="0" smtClean="0"/>
              <a:t>Grammar</a:t>
            </a:r>
          </a:p>
          <a:p>
            <a:r>
              <a:rPr lang="en-US" dirty="0" smtClean="0"/>
              <a:t>Spelling</a:t>
            </a:r>
          </a:p>
          <a:p>
            <a:r>
              <a:rPr lang="en-US" dirty="0" smtClean="0"/>
              <a:t>Handwriting</a:t>
            </a:r>
          </a:p>
          <a:p>
            <a:r>
              <a:rPr lang="en-US" dirty="0" smtClean="0"/>
              <a:t>Writing Process</a:t>
            </a:r>
          </a:p>
          <a:p>
            <a:r>
              <a:rPr lang="en-US" dirty="0" smtClean="0"/>
              <a:t>Reading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803E8-9360-4176-9DE9-0AFF2C7A32D4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900000">
            <a:off x="1995068" y="3101289"/>
            <a:ext cx="2132366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419"/>
          <a:stretch/>
        </p:blipFill>
        <p:spPr bwMode="auto">
          <a:xfrm>
            <a:off x="762000" y="2017254"/>
            <a:ext cx="2670175" cy="573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96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4000" dirty="0" smtClean="0"/>
              <a:t>What Will My Child Learn in the Listening &amp; Learning Strand?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257798" cy="4525963"/>
          </a:xfrm>
        </p:spPr>
        <p:txBody>
          <a:bodyPr/>
          <a:lstStyle/>
          <a:p>
            <a:pPr>
              <a:buClr>
                <a:srgbClr val="3D7FA9"/>
              </a:buClr>
            </a:pPr>
            <a:r>
              <a:rPr lang="en-US" sz="2400" dirty="0" smtClean="0"/>
              <a:t>Fiction and nonfiction, informational </a:t>
            </a:r>
            <a:r>
              <a:rPr lang="en-US" sz="2400" dirty="0" smtClean="0">
                <a:solidFill>
                  <a:srgbClr val="D54F48"/>
                </a:solidFill>
              </a:rPr>
              <a:t>read-aloud </a:t>
            </a:r>
            <a:r>
              <a:rPr lang="en-US" sz="2400" dirty="0" smtClean="0"/>
              <a:t>selections</a:t>
            </a:r>
          </a:p>
          <a:p>
            <a:pPr>
              <a:buClr>
                <a:srgbClr val="3D7FA9"/>
              </a:buClr>
            </a:pPr>
            <a:r>
              <a:rPr lang="en-US" sz="2400" dirty="0" smtClean="0"/>
              <a:t>Focus on </a:t>
            </a:r>
            <a:r>
              <a:rPr lang="en-US" sz="2400" dirty="0" smtClean="0">
                <a:solidFill>
                  <a:srgbClr val="D54F48"/>
                </a:solidFill>
              </a:rPr>
              <a:t>listening comprehension</a:t>
            </a:r>
          </a:p>
          <a:p>
            <a:pPr>
              <a:buClr>
                <a:srgbClr val="3D7FA9"/>
              </a:buClr>
            </a:pPr>
            <a:r>
              <a:rPr lang="en-US" sz="2400" dirty="0" smtClean="0"/>
              <a:t>Text-based </a:t>
            </a:r>
            <a:r>
              <a:rPr lang="en-US" sz="2400" dirty="0" smtClean="0">
                <a:solidFill>
                  <a:srgbClr val="D54F48"/>
                </a:solidFill>
              </a:rPr>
              <a:t>discussions</a:t>
            </a:r>
          </a:p>
          <a:p>
            <a:pPr>
              <a:buClr>
                <a:srgbClr val="3D7FA9"/>
              </a:buClr>
            </a:pPr>
            <a:r>
              <a:rPr lang="en-US" sz="2400" dirty="0" smtClean="0">
                <a:solidFill>
                  <a:srgbClr val="D54F48"/>
                </a:solidFill>
              </a:rPr>
              <a:t>Vocabulary</a:t>
            </a:r>
          </a:p>
          <a:p>
            <a:pPr>
              <a:buClr>
                <a:srgbClr val="3D7FA9"/>
              </a:buClr>
            </a:pPr>
            <a:r>
              <a:rPr lang="en-US" sz="2400" dirty="0" smtClean="0">
                <a:solidFill>
                  <a:srgbClr val="D54F48"/>
                </a:solidFill>
              </a:rPr>
              <a:t>Extension activities </a:t>
            </a:r>
            <a:r>
              <a:rPr lang="en-US" sz="2400" dirty="0" smtClean="0"/>
              <a:t>that incorporate drawing, dictation, and writing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7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900000">
            <a:off x="6024850" y="2891354"/>
            <a:ext cx="2085042" cy="266885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062"/>
          <a:stretch/>
        </p:blipFill>
        <p:spPr bwMode="auto">
          <a:xfrm>
            <a:off x="5730873" y="2057400"/>
            <a:ext cx="2651125" cy="48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40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sym typeface="Wingdings" pitchFamily="2" charset="2"/>
              </a:rPr>
              <a:t>The Skills Strand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Systematic Instruction in the Sound Structure of Language</a:t>
            </a:r>
            <a:endParaRPr lang="en-US" dirty="0"/>
          </a:p>
        </p:txBody>
      </p:sp>
      <p:pic>
        <p:nvPicPr>
          <p:cNvPr id="31750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900000">
            <a:off x="7202350" y="2424067"/>
            <a:ext cx="1284435" cy="1652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77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What is the Significance of this Number?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sz="19900" dirty="0" smtClean="0">
                <a:cs typeface="+mn-cs"/>
              </a:rPr>
              <a:t>270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22A3803B-D179-44D2-9040-4D5DFD5A028B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9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58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eative Commons Licensing&amp;quot;&quot;/&gt;&lt;property id=&quot;20307&quot; value=&quot;291&quot;/&gt;&lt;/object&gt;&lt;object type=&quot;3&quot; unique_id=&quot;10005&quot;&gt;&lt;property id=&quot;20148&quot; value=&quot;5&quot;/&gt;&lt;property id=&quot;20300&quot; value=&quot;Slide 2 - &amp;quot;Session 5&amp;quot;&quot;/&gt;&lt;property id=&quot;20307&quot; value=&quot;302&quot;/&gt;&lt;/object&gt;&lt;object type=&quot;3&quot; unique_id=&quot;10006&quot;&gt;&lt;property id=&quot;20148&quot; value=&quot;5&quot;/&gt;&lt;property id=&quot;20300&quot; value=&quot;Slide 3 - &amp;quot;NTI / Pilot Session Objectives&amp;quot;&quot;/&gt;&lt;property id=&quot;20307&quot; value=&quot;303&quot;/&gt;&lt;/object&gt;&lt;object type=&quot;3&quot; unique_id=&quot;10007&quot;&gt;&lt;property id=&quot;20148&quot; value=&quot;5&quot;/&gt;&lt;property id=&quot;20300&quot; value=&quot;Slide 4 - &amp;quot;What is Reading?&amp;quot;&quot;/&gt;&lt;property id=&quot;20307&quot; value=&quot;306&quot;/&gt;&lt;/object&gt;&lt;object type=&quot;3&quot; unique_id=&quot;10008&quot;&gt;&lt;property id=&quot;20148&quot; value=&quot;5&quot;/&gt;&lt;property id=&quot;20300&quot; value=&quot;Slide 5 - &amp;quot;CKLA = Two Keys to Reading Success&amp;quot;&quot;/&gt;&lt;property id=&quot;20307&quot; value=&quot;307&quot;/&gt;&lt;/object&gt;&lt;object type=&quot;3&quot; unique_id=&quot;10009&quot;&gt;&lt;property id=&quot;20148&quot; value=&quot;5&quot;/&gt;&lt;property id=&quot;20300&quot; value=&quot;Slide 6 - &amp;quot;What Will My Child Learn from the Skills Strand?&amp;quot;&quot;/&gt;&lt;property id=&quot;20307&quot; value=&quot;310&quot;/&gt;&lt;/object&gt;&lt;object type=&quot;3&quot; unique_id=&quot;10010&quot;&gt;&lt;property id=&quot;20148&quot; value=&quot;5&quot;/&gt;&lt;property id=&quot;20300&quot; value=&quot;Slide 7 - &amp;quot;What Will My Child Learn in the Listening &amp;amp; Learning Strand?&amp;quot;&quot;/&gt;&lt;property id=&quot;20307&quot; value=&quot;349&quot;/&gt;&lt;/object&gt;&lt;object type=&quot;3&quot; unique_id=&quot;10011&quot;&gt;&lt;property id=&quot;20148&quot; value=&quot;5&quot;/&gt;&lt;property id=&quot;20300&quot; value=&quot;Slide 8 - &amp;quot;The Skills Strand&amp;quot;&quot;/&gt;&lt;property id=&quot;20307&quot; value=&quot;351&quot;/&gt;&lt;/object&gt;&lt;object type=&quot;3&quot; unique_id=&quot;10012&quot;&gt;&lt;property id=&quot;20148&quot; value=&quot;5&quot;/&gt;&lt;property id=&quot;20300&quot; value=&quot;Slide 9 - &amp;quot;What is the Significance of this Number?&amp;quot;&quot;/&gt;&lt;property id=&quot;20307&quot; value=&quot;336&quot;/&gt;&lt;/object&gt;&lt;object type=&quot;3&quot; unique_id=&quot;10013&quot;&gt;&lt;property id=&quot;20148&quot; value=&quot;5&quot;/&gt;&lt;property id=&quot;20300&quot; value=&quot;Slide 10 - &amp;quot;Learning to Read is a Complex Endeavor&amp;quot;&quot;/&gt;&lt;property id=&quot;20307&quot; value=&quot;337&quot;/&gt;&lt;/object&gt;&lt;object type=&quot;3&quot; unique_id=&quot;10014&quot;&gt;&lt;property id=&quot;20148&quot; value=&quot;5&quot;/&gt;&lt;property id=&quot;20300&quot; value=&quot;Slide 11 - &amp;quot;Key Aspects of the Skills Strand&amp;quot;&quot;/&gt;&lt;property id=&quot;20307&quot; value=&quot;315&quot;/&gt;&lt;/object&gt;&lt;object type=&quot;3&quot; unique_id=&quot;10015&quot;&gt;&lt;property id=&quot;20148&quot; value=&quot;5&quot;/&gt;&lt;property id=&quot;20300&quot; value=&quot;Slide 12&quot;/&gt;&lt;property id=&quot;20307&quot; value=&quot;322&quot;/&gt;&lt;/object&gt;&lt;object type=&quot;3&quot; unique_id=&quot;10016&quot;&gt;&lt;property id=&quot;20148&quot; value=&quot;5&quot;/&gt;&lt;property id=&quot;20300&quot; value=&quot;Slide 13 - &amp;quot;Basic Code&amp;quot;&quot;/&gt;&lt;property id=&quot;20307&quot; value=&quot;346&quot;/&gt;&lt;/object&gt;&lt;object type=&quot;3&quot; unique_id=&quot;10017&quot;&gt;&lt;property id=&quot;20148&quot; value=&quot;5&quot;/&gt;&lt;property id=&quot;20300&quot; value=&quot;Slide 14 - &amp;quot;CKLA Links Sounds and Spellings Explicitly&amp;quot;&quot;/&gt;&lt;property id=&quot;20307&quot; value=&quot;323&quot;/&gt;&lt;/object&gt;&lt;object type=&quot;3&quot; unique_id=&quot;10018&quot;&gt;&lt;property id=&quot;20148&quot; value=&quot;5&quot;/&gt;&lt;property id=&quot;20300&quot; value=&quot;Slide 15 - &amp;quot;The Value of Most Frequent, Least Ambiguous Sound&amp;quot;&quot;/&gt;&lt;property id=&quot;20307&quot; value=&quot;347&quot;/&gt;&lt;/object&gt;&lt;object type=&quot;3&quot; unique_id=&quot;10019&quot;&gt;&lt;property id=&quot;20148&quot; value=&quot;5&quot;/&gt;&lt;property id=&quot;20300&quot; value=&quot;Slide 16 - &amp;quot;What Will Students Read?&amp;quot;&quot;/&gt;&lt;property id=&quot;20307&quot; value=&quot;324&quot;/&gt;&lt;/object&gt;&lt;object type=&quot;3&quot; unique_id=&quot;10020&quot;&gt;&lt;property id=&quot;20148&quot; value=&quot;5&quot;/&gt;&lt;property id=&quot;20300&quot; value=&quot;Slide 17 - &amp;quot;100% Decodable Readers&amp;quot;&quot;/&gt;&lt;property id=&quot;20307&quot; value=&quot;325&quot;/&gt;&lt;/object&gt;&lt;object type=&quot;3&quot; unique_id=&quot;10021&quot;&gt;&lt;property id=&quot;20148&quot; value=&quot;5&quot;/&gt;&lt;property id=&quot;20300&quot; value=&quot;Slide 18 - &amp;quot;Reading at Home&amp;quot;&quot;/&gt;&lt;property id=&quot;20307&quot; value=&quot;353&quot;/&gt;&lt;/object&gt;&lt;object type=&quot;3&quot; unique_id=&quot;10022&quot;&gt;&lt;property id=&quot;20148&quot; value=&quot;5&quot;/&gt;&lt;property id=&quot;20300&quot; value=&quot;Slide 19 - &amp;quot;Also in the Skills Strand&amp;quot;&quot;/&gt;&lt;property id=&quot;20307&quot; value=&quot;357&quot;/&gt;&lt;/object&gt;&lt;object type=&quot;3&quot; unique_id=&quot;10023&quot;&gt;&lt;property id=&quot;20148&quot; value=&quot;5&quot;/&gt;&lt;property id=&quot;20300&quot; value=&quot;Slide 20 - &amp;quot;Three-Step Writing Process&amp;quot;&quot;/&gt;&lt;property id=&quot;20307&quot; value=&quot;358&quot;/&gt;&lt;/object&gt;&lt;object type=&quot;3&quot; unique_id=&quot;10024&quot;&gt;&lt;property id=&quot;20148&quot; value=&quot;5&quot;/&gt;&lt;property id=&quot;20300&quot; value=&quot;Slide 21 - &amp;quot;Listening &amp;amp; Learning&amp;quot;&quot;/&gt;&lt;property id=&quot;20307&quot; value=&quot;350&quot;/&gt;&lt;/object&gt;&lt;object type=&quot;3&quot; unique_id=&quot;10025&quot;&gt;&lt;property id=&quot;20148&quot; value=&quot;5&quot;/&gt;&lt;property id=&quot;20300&quot; value=&quot;Slide 22 - &amp;quot;Listening vs. Reading Comprehension&amp;quot;&quot;/&gt;&lt;property id=&quot;20307&quot; value=&quot;339&quot;/&gt;&lt;/object&gt;&lt;object type=&quot;3&quot; unique_id=&quot;10026&quot;&gt;&lt;property id=&quot;20148&quot; value=&quot;5&quot;/&gt;&lt;property id=&quot;20300&quot; value=&quot;Slide 23&quot;/&gt;&lt;property id=&quot;20307&quot; value=&quot;340&quot;/&gt;&lt;/object&gt;&lt;object type=&quot;3&quot; unique_id=&quot;10027&quot;&gt;&lt;property id=&quot;20148&quot; value=&quot;5&quot;/&gt;&lt;property id=&quot;20300&quot; value=&quot;Slide 24 - &amp;quot;Coherence within Grades&amp;quot;&quot;/&gt;&lt;property id=&quot;20307&quot; value=&quot;341&quot;/&gt;&lt;/object&gt;&lt;object type=&quot;3&quot; unique_id=&quot;10028&quot;&gt;&lt;property id=&quot;20148&quot; value=&quot;5&quot;/&gt;&lt;property id=&quot;20300&quot; value=&quot;Slide 25 - &amp;quot;Message from Research&amp;quot;&quot;/&gt;&lt;property id=&quot;20307&quot; value=&quot;342&quot;/&gt;&lt;/object&gt;&lt;object type=&quot;3&quot; unique_id=&quot;10029&quot;&gt;&lt;property id=&quot;20148&quot; value=&quot;5&quot;/&gt;&lt;property id=&quot;20300&quot; value=&quot;Slide 26 - &amp;quot;Listening &amp;amp; Learning &amp;#x0D;&amp;#x0A;Read-Alouds&amp;quot;&quot;/&gt;&lt;property id=&quot;20307&quot; value=&quot;343&quot;/&gt;&lt;/object&gt;&lt;object type=&quot;3&quot; unique_id=&quot;10030&quot;&gt;&lt;property id=&quot;20148&quot; value=&quot;5&quot;/&gt;&lt;property id=&quot;20300&quot; value=&quot;Slide 27 - &amp;quot;Listening &amp;amp; Learning Lessons&amp;quot;&quot;/&gt;&lt;property id=&quot;20307&quot; value=&quot;356&quot;/&gt;&lt;/object&gt;&lt;object type=&quot;3&quot; unique_id=&quot;10031&quot;&gt;&lt;property id=&quot;20148&quot; value=&quot;5&quot;/&gt;&lt;property id=&quot;20300&quot; value=&quot;Slide 28 - &amp;quot;Prepare for Learning at Home&amp;quot;&quot;/&gt;&lt;property id=&quot;20307&quot; value=&quot;330&quot;/&gt;&lt;/object&gt;&lt;object type=&quot;3&quot; unique_id=&quot;10032&quot;&gt;&lt;property id=&quot;20148&quot; value=&quot;5&quot;/&gt;&lt;property id=&quot;20300&quot; value=&quot;Slide 29 - &amp;quot;Extend Your Child’s Learning&amp;quot;&quot;/&gt;&lt;property id=&quot;20307&quot; value=&quot;34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engage template 2 0</Template>
  <TotalTime>1252</TotalTime>
  <Words>1665</Words>
  <Application>Microsoft Office PowerPoint</Application>
  <PresentationFormat>On-screen Show (4:3)</PresentationFormat>
  <Paragraphs>261</Paragraphs>
  <Slides>29</Slides>
  <Notes>29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engage template 2 0</vt:lpstr>
      <vt:lpstr>Custom Design</vt:lpstr>
      <vt:lpstr>Creative Commons Licensing</vt:lpstr>
      <vt:lpstr>Session 12</vt:lpstr>
      <vt:lpstr>NTI / Pilot Session Objectives</vt:lpstr>
      <vt:lpstr>What is Reading?</vt:lpstr>
      <vt:lpstr>CKLA = Two Keys to Reading Success</vt:lpstr>
      <vt:lpstr>What Will My Child Learn from the Skills Strand?</vt:lpstr>
      <vt:lpstr>What Will My Child Learn in the Listening &amp; Learning Strand?</vt:lpstr>
      <vt:lpstr>The Skills Strand</vt:lpstr>
      <vt:lpstr>What is the Significance of this Number?</vt:lpstr>
      <vt:lpstr>Learning to Read is a Complex Endeavor</vt:lpstr>
      <vt:lpstr>Key Aspects of the Skills Strand</vt:lpstr>
      <vt:lpstr>PowerPoint Presentation</vt:lpstr>
      <vt:lpstr>Basic Code</vt:lpstr>
      <vt:lpstr>CKLA Links Sounds and Spellings Explicitly</vt:lpstr>
      <vt:lpstr>The Value of Most Frequent, Least Ambiguous Sound</vt:lpstr>
      <vt:lpstr>What Will Students Read?</vt:lpstr>
      <vt:lpstr>100% Decodable Readers</vt:lpstr>
      <vt:lpstr>Reading at Home</vt:lpstr>
      <vt:lpstr>Also in the Skills Strand</vt:lpstr>
      <vt:lpstr>Three-Step Writing Process</vt:lpstr>
      <vt:lpstr>Listening &amp; Learning</vt:lpstr>
      <vt:lpstr>Listening vs. Reading Comprehension</vt:lpstr>
      <vt:lpstr>PowerPoint Presentation</vt:lpstr>
      <vt:lpstr>Coherence within Grades</vt:lpstr>
      <vt:lpstr>Message from Research</vt:lpstr>
      <vt:lpstr>Listening &amp; Learning  Read-Alouds</vt:lpstr>
      <vt:lpstr>Listening &amp; Learning Lessons</vt:lpstr>
      <vt:lpstr>Prepare for Learning at Home</vt:lpstr>
      <vt:lpstr>Extend Your Child’s Learning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Materials Overview</dc:title>
  <dc:creator>Alice Wiggins</dc:creator>
  <cp:lastModifiedBy>Diane Tureski</cp:lastModifiedBy>
  <cp:revision>121</cp:revision>
  <cp:lastPrinted>2013-06-18T20:04:25Z</cp:lastPrinted>
  <dcterms:created xsi:type="dcterms:W3CDTF">2013-04-23T00:21:50Z</dcterms:created>
  <dcterms:modified xsi:type="dcterms:W3CDTF">2014-07-29T14:02:06Z</dcterms:modified>
</cp:coreProperties>
</file>