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98" r:id="rId2"/>
    <p:sldMasterId id="2147483704" r:id="rId3"/>
    <p:sldMasterId id="2147483739" r:id="rId4"/>
  </p:sldMasterIdLst>
  <p:notesMasterIdLst>
    <p:notesMasterId r:id="rId27"/>
  </p:notesMasterIdLst>
  <p:sldIdLst>
    <p:sldId id="758" r:id="rId5"/>
    <p:sldId id="759" r:id="rId6"/>
    <p:sldId id="760" r:id="rId7"/>
    <p:sldId id="761" r:id="rId8"/>
    <p:sldId id="762" r:id="rId9"/>
    <p:sldId id="763" r:id="rId10"/>
    <p:sldId id="764" r:id="rId11"/>
    <p:sldId id="765" r:id="rId12"/>
    <p:sldId id="766" r:id="rId13"/>
    <p:sldId id="767" r:id="rId14"/>
    <p:sldId id="768" r:id="rId15"/>
    <p:sldId id="769" r:id="rId16"/>
    <p:sldId id="770" r:id="rId17"/>
    <p:sldId id="771" r:id="rId18"/>
    <p:sldId id="772" r:id="rId19"/>
    <p:sldId id="774" r:id="rId20"/>
    <p:sldId id="775" r:id="rId21"/>
    <p:sldId id="776" r:id="rId22"/>
    <p:sldId id="777" r:id="rId23"/>
    <p:sldId id="778" r:id="rId24"/>
    <p:sldId id="779" r:id="rId25"/>
    <p:sldId id="773" r:id="rId26"/>
  </p:sldIdLst>
  <p:sldSz cx="9144000" cy="6858000" type="screen4x3"/>
  <p:notesSz cx="7077075" cy="9363075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2878"/>
    <a:srgbClr val="4AA942"/>
    <a:srgbClr val="7727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10968" autoAdjust="0"/>
    <p:restoredTop sz="49498" autoAdjust="0"/>
  </p:normalViewPr>
  <p:slideViewPr>
    <p:cSldViewPr>
      <p:cViewPr>
        <p:scale>
          <a:sx n="90" d="100"/>
          <a:sy n="90" d="100"/>
        </p:scale>
        <p:origin x="-3030" y="5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5586"/>
    </p:cViewPr>
  </p:sorterViewPr>
  <p:notesViewPr>
    <p:cSldViewPr>
      <p:cViewPr varScale="1">
        <p:scale>
          <a:sx n="83" d="100"/>
          <a:sy n="83" d="100"/>
        </p:scale>
        <p:origin x="-3774" y="-102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60570F43-22C4-420F-B303-480DD5FB7269}" type="datetimeFigureOut">
              <a:rPr lang="en-US" smtClean="0"/>
              <a:pPr/>
              <a:t>7/30/2014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3043BC65-0B42-492E-BAAE-EBF10AECE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33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eativecommons.org/licenses/by-nc-sa/3.0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616"/>
              </a:spcBef>
            </a:pPr>
            <a:endParaRPr lang="en-US" dirty="0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63233" indent="-29355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74204" indent="-23484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43885" indent="-23484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13567" indent="-23484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83249" indent="-23484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52930" indent="-23484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22612" indent="-23484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992293" indent="-23484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DC93F0C4-C305-47B2-A88B-FE02DF0383D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A69372"/>
                </a:solidFill>
              </a:rPr>
              <a:t>©2013 Core Knowledge Foundation. This work is licensed under a Creative Commons  Attribution-NonCommercial-ShareAlike 3.0 Unported License.  </a:t>
            </a:r>
            <a:r>
              <a:rPr lang="en-US" dirty="0" smtClean="0">
                <a:solidFill>
                  <a:srgbClr val="A69372"/>
                </a:solidFill>
                <a:hlinkClick r:id="rId3"/>
              </a:rPr>
              <a:t>www.creativecommons.org/licenses/by-nc-sa/3.0/</a:t>
            </a:r>
            <a:endParaRPr lang="en-US" dirty="0" smtClean="0">
              <a:solidFill>
                <a:srgbClr val="A69372"/>
              </a:solidFill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32452245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7099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7099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7099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3BC65-0B42-492E-BAAE-EBF10AECE8E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1903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3BC65-0B42-492E-BAAE-EBF10AECE8E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4979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3BC65-0B42-492E-BAAE-EBF10AECE8E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0363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C8DABF5-24EF-4EBE-983E-25A63DBF3B27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0491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C8DABF5-24EF-4EBE-983E-25A63DBF3B27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0023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C8DABF5-24EF-4EBE-983E-25A63DBF3B27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6260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C8DABF5-24EF-4EBE-983E-25A63DBF3B27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279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3BC65-0B42-492E-BAAE-EBF10AECE8E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5694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C8DABF5-24EF-4EBE-983E-25A63DBF3B27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5083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C8DABF5-24EF-4EBE-983E-25A63DBF3B27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385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3BC65-0B42-492E-BAAE-EBF10AECE8E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3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3BC65-0B42-492E-BAAE-EBF10AECE8E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921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709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3BC65-0B42-492E-BAAE-EBF10AECE8E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286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2903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638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5460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69372"/>
                </a:solidFill>
              </a:rPr>
              <a:t>© 2013 Core Knowledge Foundation. This work is licensed under a Creative Commons  Attribution-NonCommercial-ShareAlike 3.0 Unported License. www.creativecommons.org/licenses/by-nc-sa/3.0 /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 </a:t>
            </a:r>
            <a:fld id="{EC8DABF5-24EF-4EBE-983E-25A63DBF3B27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709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4525"/>
            <a:ext cx="91440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2192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78BCFF"/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650" y="457200"/>
            <a:ext cx="1011699" cy="76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211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EED4B5-4C4E-491F-A9C8-571BA07C8FE2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232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A3BEC37-56D8-465F-8F35-7FF8F1F3BAE4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538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8DB612-FC62-4E50-BFC7-58999444A1C5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095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4525"/>
            <a:ext cx="91440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2192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78BCFF"/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650" y="457200"/>
            <a:ext cx="1011699" cy="76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778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53400" y="6477000"/>
            <a:ext cx="9906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706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3CD23-F058-4554-9110-CBAE69F3FBEF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011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E495D-E681-4BF3-B083-579AAEC03DF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260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00" y="6477000"/>
            <a:ext cx="1524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CCEF7-986C-44BB-B2F9-87C56DA104FB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735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EA046-2CF6-4856-8EB2-B18BF3DE1D0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378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4525"/>
            <a:ext cx="91440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0" y="457200"/>
            <a:ext cx="1011238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2192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78BCFF"/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948267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53400" y="6477000"/>
            <a:ext cx="9906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044A0-1873-43CA-BEFE-6A8A4D3889CC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903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53400" y="6477000"/>
            <a:ext cx="990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52A21-DA16-4A72-82EE-C9164E14B903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674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6E358-5BBE-4EE1-946C-3347AE90F65E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4700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92F32-8D4D-4F9D-ADE4-323AD88C8925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722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B3C10-05E3-4EE8-BA22-661473373063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572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CB493-C3DD-4704-A7D7-8190A24DDADE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533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762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8BC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A0631-19FF-4D01-A2A9-6053B12C2434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669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00" y="6477000"/>
            <a:ext cx="1524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CA2B5-AC20-4C47-AECF-098EBBFE85AA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678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43800" y="6477000"/>
            <a:ext cx="16002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0F97E-1154-4462-BA42-F38C3B877D16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632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5D98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53200"/>
            <a:ext cx="9144000" cy="3048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www.coreknowledge.org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ABDC5-7142-4242-89BB-AB08B8F2E658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168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4525"/>
            <a:ext cx="91440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0" y="457200"/>
            <a:ext cx="1011238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2192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78BCFF"/>
                </a:solidFill>
                <a:latin typeface="+mn-lt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39016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53400" y="6477000"/>
            <a:ext cx="9906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270D47-1600-4476-8B1D-4C464AE35CAF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424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creativecommons.org/licenses/by-nc-sa/3.0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1.xml"/><Relationship Id="rId9" Type="http://schemas.openxmlformats.org/officeDocument/2006/relationships/hyperlink" Target="http://www.creativecommons.org/licenses/by-nc-sa/3.0/" TargetMode="Externa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7.xml"/><Relationship Id="rId10" Type="http://schemas.openxmlformats.org/officeDocument/2006/relationships/hyperlink" Target="http://www.creativecommons.org/licenses/by-nc-sa/3.0/" TargetMode="Externa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3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22.xml"/><Relationship Id="rId9" Type="http://schemas.openxmlformats.org/officeDocument/2006/relationships/hyperlink" Target="http://www.creativecommons.org/licenses/by-nc-sa/3.0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770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95BA57-3F9A-4EEE-A64D-6BBD78F8D45F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895600" y="6412468"/>
            <a:ext cx="533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FFFFFF"/>
                </a:solidFill>
              </a:rPr>
              <a:t>© 2014 Core Knowledge Foundation. This work is licensed under a Creative Commons  Attribution-</a:t>
            </a:r>
            <a:r>
              <a:rPr lang="en-US" sz="900" dirty="0" err="1">
                <a:solidFill>
                  <a:srgbClr val="FFFFFF"/>
                </a:solidFill>
              </a:rPr>
              <a:t>NonCommercial</a:t>
            </a:r>
            <a:r>
              <a:rPr lang="en-US" sz="900" dirty="0">
                <a:solidFill>
                  <a:srgbClr val="FFFFFF"/>
                </a:solidFill>
              </a:rPr>
              <a:t>-</a:t>
            </a:r>
            <a:r>
              <a:rPr lang="en-US" sz="900" dirty="0" err="1">
                <a:solidFill>
                  <a:srgbClr val="FFFFFF"/>
                </a:solidFill>
              </a:rPr>
              <a:t>ShareAlike</a:t>
            </a:r>
            <a:r>
              <a:rPr lang="en-US" sz="900" dirty="0">
                <a:solidFill>
                  <a:srgbClr val="FFFFFF"/>
                </a:solidFill>
              </a:rPr>
              <a:t> 3.0 </a:t>
            </a:r>
            <a:r>
              <a:rPr lang="en-US" sz="900" dirty="0" err="1">
                <a:solidFill>
                  <a:srgbClr val="FFFFFF"/>
                </a:solidFill>
              </a:rPr>
              <a:t>Unported</a:t>
            </a:r>
            <a:r>
              <a:rPr lang="en-US" sz="900" dirty="0">
                <a:solidFill>
                  <a:srgbClr val="FFFFFF"/>
                </a:solidFill>
              </a:rPr>
              <a:t> License.  </a:t>
            </a:r>
            <a:r>
              <a:rPr lang="en-US" sz="900" dirty="0">
                <a:solidFill>
                  <a:srgbClr val="FFFFFF"/>
                </a:solidFill>
                <a:hlinkClick r:id="rId10"/>
              </a:rPr>
              <a:t>www.creativecommons.org/licenses/by-nc-sa/3.0/</a:t>
            </a:r>
            <a:endParaRPr lang="en-US" sz="9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412992"/>
            <a:ext cx="484688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25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7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857250" indent="-40005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¦"/>
        <a:defRPr sz="24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2001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770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bg1"/>
                </a:solidFill>
                <a:latin typeface="+mj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E887C71-338E-47B1-95C3-6C5569419767}" type="slidenum">
              <a:rPr lang="en-US" altLang="en-US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1030" name="Picture 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"/>
          <p:cNvSpPr>
            <a:spLocks noChangeArrowheads="1"/>
          </p:cNvSpPr>
          <p:nvPr/>
        </p:nvSpPr>
        <p:spPr bwMode="auto">
          <a:xfrm>
            <a:off x="3001963" y="6411913"/>
            <a:ext cx="533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>
                <a:solidFill>
                  <a:srgbClr val="FFFFFF"/>
                </a:solidFill>
              </a:rPr>
              <a:t>© 2014 Core Knowledge Foundation. This work is licensed under a Creative Commons  Attribution-NonCommercial-ShareAlike 3.0 Unported License.  </a:t>
            </a:r>
            <a:r>
              <a:rPr lang="en-US" altLang="en-US" sz="900">
                <a:solidFill>
                  <a:srgbClr val="FFFFFF"/>
                </a:solidFill>
                <a:hlinkClick r:id="rId9"/>
              </a:rPr>
              <a:t>www.creativecommons.org/licenses/by-nc-sa/3.0/</a:t>
            </a:r>
            <a:endParaRPr lang="en-US" altLang="en-US" sz="900">
              <a:solidFill>
                <a:srgbClr val="FFFFFF"/>
              </a:solidFill>
            </a:endParaRPr>
          </a:p>
        </p:txBody>
      </p:sp>
      <p:pic>
        <p:nvPicPr>
          <p:cNvPr id="2" name="Pictur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413500"/>
            <a:ext cx="4841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3530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7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857250" indent="-400050" algn="l" rtl="0" fontAlgn="base">
        <a:spcBef>
          <a:spcPct val="20000"/>
        </a:spcBef>
        <a:spcAft>
          <a:spcPct val="0"/>
        </a:spcAft>
        <a:buSzPct val="50000"/>
        <a:buFont typeface="Wingdings" pitchFamily="2" charset="2"/>
        <a:buChar char="¦"/>
        <a:defRPr sz="24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20015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770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58B171-DCF1-4F9E-AD6F-A124255111FE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971800" y="6412468"/>
            <a:ext cx="533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2813"/>
            <a:r>
              <a:rPr lang="en-US" sz="900" dirty="0">
                <a:solidFill>
                  <a:srgbClr val="FFFFFF"/>
                </a:solidFill>
              </a:rPr>
              <a:t>© 2014 Core Knowledge Foundation. This work is licensed under a Creative Commons  Attribution-NonCommercial-ShareAlike 3.0 Unported License.  </a:t>
            </a:r>
            <a:r>
              <a:rPr lang="en-US" sz="900" dirty="0">
                <a:solidFill>
                  <a:srgbClr val="FFFFFF"/>
                </a:solidFill>
                <a:hlinkClick r:id="rId10"/>
              </a:rPr>
              <a:t>www.creativecommons.org/licenses/by-nc-sa/3.0/</a:t>
            </a:r>
            <a:endParaRPr lang="en-US" sz="9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412992"/>
            <a:ext cx="484688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05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7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857250" indent="-40005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¦"/>
        <a:defRPr sz="24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2001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770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bg1"/>
                </a:solidFill>
                <a:latin typeface="+mj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65F294-D01D-4792-972D-709345206460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"/>
          <p:cNvSpPr>
            <a:spLocks noChangeArrowheads="1"/>
          </p:cNvSpPr>
          <p:nvPr/>
        </p:nvSpPr>
        <p:spPr bwMode="auto">
          <a:xfrm>
            <a:off x="3001963" y="6411913"/>
            <a:ext cx="533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900">
                <a:solidFill>
                  <a:srgbClr val="FFFFFF"/>
                </a:solidFill>
              </a:rPr>
              <a:t>© 2014 Core Knowledge Foundation. This work is licensed under a Creative Commons  Attribution-NonCommercial-ShareAlike 3.0 Unported License.  </a:t>
            </a:r>
            <a:r>
              <a:rPr lang="en-US" altLang="en-US" sz="900">
                <a:solidFill>
                  <a:srgbClr val="FFFFFF"/>
                </a:solidFill>
                <a:hlinkClick r:id="rId9"/>
              </a:rPr>
              <a:t>www.creativecommons.org/licenses/by-nc-sa/3.0/</a:t>
            </a:r>
            <a:endParaRPr lang="en-US" altLang="en-US" sz="900">
              <a:solidFill>
                <a:srgbClr val="FFFFFF"/>
              </a:solidFill>
            </a:endParaRPr>
          </a:p>
        </p:txBody>
      </p:sp>
      <p:pic>
        <p:nvPicPr>
          <p:cNvPr id="2" name="Pictur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413500"/>
            <a:ext cx="4841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6863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7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857250" indent="-400050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¦"/>
        <a:defRPr sz="2400" b="1">
          <a:solidFill>
            <a:srgbClr val="6060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2001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Session 11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Grouping and Placement</a:t>
            </a:r>
            <a:r>
              <a:rPr lang="en-US" dirty="0" smtClean="0">
                <a:cs typeface="+mn-cs"/>
              </a:rPr>
              <a:t>: 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Making Classrooms Work</a:t>
            </a:r>
          </a:p>
        </p:txBody>
      </p:sp>
    </p:spTree>
    <p:extLst>
      <p:ext uri="{BB962C8B-B14F-4D97-AF65-F5344CB8AC3E}">
        <p14:creationId xmlns:p14="http://schemas.microsoft.com/office/powerpoint/2010/main" val="323570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Evaluate the Options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419600" y="1600200"/>
            <a:ext cx="4267200" cy="4525963"/>
          </a:xfrm>
        </p:spPr>
        <p:txBody>
          <a:bodyPr/>
          <a:lstStyle/>
          <a:p>
            <a:r>
              <a:rPr lang="en-US" dirty="0" smtClean="0"/>
              <a:t>Consider three different approaches for grouping students</a:t>
            </a:r>
          </a:p>
          <a:p>
            <a:r>
              <a:rPr lang="en-US" dirty="0" smtClean="0"/>
              <a:t>Derived from observations in field</a:t>
            </a:r>
          </a:p>
          <a:p>
            <a:pPr lvl="1"/>
            <a:r>
              <a:rPr lang="en-US" dirty="0" smtClean="0"/>
              <a:t>3 instructional groups per class</a:t>
            </a:r>
          </a:p>
          <a:p>
            <a:pPr lvl="1"/>
            <a:r>
              <a:rPr lang="en-US" dirty="0" smtClean="0"/>
              <a:t>3 classrooms per  	grade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3" t="8569" r="8269" b="15056"/>
          <a:stretch/>
        </p:blipFill>
        <p:spPr>
          <a:xfrm>
            <a:off x="304800" y="1600200"/>
            <a:ext cx="3733800" cy="447004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657600" y="586740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90000"/>
                </a:solidFill>
              </a:rPr>
              <a:t>(H)</a:t>
            </a:r>
            <a:endParaRPr lang="en-US" b="1" dirty="0">
              <a:solidFill>
                <a:srgbClr val="99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8400" y="3505200"/>
            <a:ext cx="18473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1" dirty="0" smtClean="0">
              <a:solidFill>
                <a:srgbClr val="990000"/>
              </a:solidFill>
            </a:endParaRPr>
          </a:p>
          <a:p>
            <a:endParaRPr lang="en-US" b="1" dirty="0">
              <a:solidFill>
                <a:srgbClr val="990000"/>
              </a:solidFill>
            </a:endParaRPr>
          </a:p>
          <a:p>
            <a:endParaRPr lang="en-US" b="1" dirty="0" smtClean="0">
              <a:solidFill>
                <a:srgbClr val="990000"/>
              </a:solidFill>
            </a:endParaRPr>
          </a:p>
          <a:p>
            <a:endParaRPr lang="en-US" b="1" dirty="0">
              <a:solidFill>
                <a:srgbClr val="990000"/>
              </a:solidFill>
            </a:endParaRPr>
          </a:p>
          <a:p>
            <a:endParaRPr lang="en-US" b="1" dirty="0" smtClean="0">
              <a:solidFill>
                <a:srgbClr val="990000"/>
              </a:solidFill>
            </a:endParaRPr>
          </a:p>
          <a:p>
            <a:endParaRPr lang="en-US" b="1" dirty="0">
              <a:solidFill>
                <a:srgbClr val="990000"/>
              </a:solidFill>
            </a:endParaRPr>
          </a:p>
          <a:p>
            <a:endParaRPr lang="en-US" b="1" dirty="0" smtClean="0">
              <a:solidFill>
                <a:srgbClr val="990000"/>
              </a:solidFill>
            </a:endParaRPr>
          </a:p>
          <a:p>
            <a:endParaRPr lang="en-US" b="1" dirty="0" smtClean="0">
              <a:solidFill>
                <a:srgbClr val="990000"/>
              </a:solidFill>
            </a:endParaRPr>
          </a:p>
          <a:p>
            <a:endParaRPr lang="en-US" b="1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17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Evaluate the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6210" y="1600200"/>
            <a:ext cx="338059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Directions for activity: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Work in grade-level group to evaluate the scenarios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Use the Evaluate Barriers and Benefits of Grouping Options Record Sheet (Part 2)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Choose 2 questions to walkthrough scenarios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11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47"/>
          <a:stretch/>
        </p:blipFill>
        <p:spPr>
          <a:xfrm>
            <a:off x="161609" y="1600200"/>
            <a:ext cx="3326946" cy="3657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3" t="8569" r="8269" b="15056"/>
          <a:stretch/>
        </p:blipFill>
        <p:spPr>
          <a:xfrm>
            <a:off x="2590800" y="2514600"/>
            <a:ext cx="2715410" cy="325084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3048000" y="1905000"/>
            <a:ext cx="17520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90000"/>
                </a:solidFill>
              </a:rPr>
              <a:t>TW. p</a:t>
            </a:r>
            <a:r>
              <a:rPr lang="en-US" dirty="0" smtClean="0"/>
              <a:t>.</a:t>
            </a:r>
          </a:p>
          <a:p>
            <a:r>
              <a:rPr lang="en-US" dirty="0" smtClean="0"/>
              <a:t>                       </a:t>
            </a:r>
            <a:r>
              <a:rPr lang="en-US" dirty="0" smtClean="0">
                <a:solidFill>
                  <a:srgbClr val="990000"/>
                </a:solidFill>
              </a:rPr>
              <a:t>H</a:t>
            </a:r>
            <a:endParaRPr lang="en-US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93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Determining Grouping:</a:t>
            </a:r>
            <a:br>
              <a:rPr lang="en-US" dirty="0" smtClean="0"/>
            </a:br>
            <a:r>
              <a:rPr lang="en-US" dirty="0" smtClean="0"/>
              <a:t> A Three-Step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722437"/>
            <a:ext cx="71628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Step 1: 	Examine the class data.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endParaRPr lang="en-US" dirty="0" smtClean="0"/>
          </a:p>
          <a:p>
            <a:pPr marL="1828800" indent="-1828800">
              <a:buNone/>
            </a:pPr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Step 2: 	Evaluate grouping options </a:t>
            </a:r>
            <a:r>
              <a:rPr lang="en-US" i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(noting benefits and barriers)</a:t>
            </a:r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.</a:t>
            </a:r>
          </a:p>
          <a:p>
            <a:endParaRPr lang="en-US" dirty="0" smtClean="0"/>
          </a:p>
          <a:p>
            <a:pPr marL="1828800" indent="-1828800">
              <a:buNone/>
            </a:pPr>
            <a:r>
              <a:rPr lang="en-US" dirty="0" smtClean="0"/>
              <a:t>Step 3:	Make a final selection for a grouping strategy.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12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45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3: Choose An Approach: </a:t>
            </a:r>
            <a:br>
              <a:rPr lang="en-US" dirty="0" smtClean="0"/>
            </a:br>
            <a:r>
              <a:rPr lang="en-US" dirty="0" smtClean="0"/>
              <a:t>Team Brainstorming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864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(A) Team Brainstorming: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/>
              <a:t>Instructional Teams: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Based on your reflection of the three options, and considering your school(s), which option would be the best fit?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Be ready to share your preferred choice and why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13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9" t="3701" r="3298" b="33225"/>
          <a:stretch/>
        </p:blipFill>
        <p:spPr>
          <a:xfrm>
            <a:off x="5943600" y="1981200"/>
            <a:ext cx="2826489" cy="313128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3400" y="5504128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Note: This does not need to be the final decision – but what you are leaning toward at this point in time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334000" y="2286000"/>
            <a:ext cx="1295400" cy="152400"/>
          </a:xfrm>
          <a:prstGeom prst="straightConnector1">
            <a:avLst/>
          </a:prstGeom>
          <a:ln w="19050">
            <a:solidFill>
              <a:srgbClr val="99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58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3: Choose An Approach:</a:t>
            </a:r>
            <a:br>
              <a:rPr lang="en-US" dirty="0" smtClean="0"/>
            </a:br>
            <a:r>
              <a:rPr lang="en-US" dirty="0" smtClean="0"/>
              <a:t>Gathering New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(B) Gathering New Ideas:</a:t>
            </a:r>
          </a:p>
          <a:p>
            <a:r>
              <a:rPr lang="en-US" sz="2000" dirty="0" smtClean="0"/>
              <a:t>Stand and network with an individual from another school/district:</a:t>
            </a:r>
          </a:p>
          <a:p>
            <a:pPr lvl="1"/>
            <a:r>
              <a:rPr lang="en-US" sz="1700" dirty="0" smtClean="0"/>
              <a:t>A – Share the option you chose and rationale</a:t>
            </a:r>
          </a:p>
          <a:p>
            <a:pPr lvl="1"/>
            <a:r>
              <a:rPr lang="en-US" sz="1700" dirty="0" smtClean="0"/>
              <a:t>B </a:t>
            </a:r>
            <a:r>
              <a:rPr lang="en-US" sz="1700" dirty="0"/>
              <a:t>– Share the option you chose and rationale</a:t>
            </a:r>
          </a:p>
          <a:p>
            <a:pPr lvl="1"/>
            <a:r>
              <a:rPr lang="en-US" sz="1700" dirty="0" smtClean="0"/>
              <a:t>Open Exchange – ask each other questions about choice</a:t>
            </a:r>
            <a:endParaRPr lang="en-US" sz="1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05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3: Choose An Approach: </a:t>
            </a:r>
            <a:br>
              <a:rPr lang="en-US" dirty="0" smtClean="0"/>
            </a:br>
            <a:r>
              <a:rPr lang="en-US" dirty="0" smtClean="0"/>
              <a:t>Team Decision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(C) Team Decision:</a:t>
            </a:r>
          </a:p>
          <a:p>
            <a:r>
              <a:rPr lang="en-US" sz="2000" dirty="0" smtClean="0"/>
              <a:t>Share Ideas gathered during networking</a:t>
            </a:r>
          </a:p>
          <a:p>
            <a:r>
              <a:rPr lang="en-US" sz="2000" dirty="0" smtClean="0"/>
              <a:t>Decide on grouping option</a:t>
            </a:r>
          </a:p>
          <a:p>
            <a:r>
              <a:rPr lang="en-US" sz="2000" dirty="0" smtClean="0"/>
              <a:t>Note:</a:t>
            </a:r>
          </a:p>
          <a:p>
            <a:pPr lvl="1"/>
            <a:r>
              <a:rPr lang="en-US" sz="1400" dirty="0" smtClean="0"/>
              <a:t>What are the benefits of this option?</a:t>
            </a:r>
          </a:p>
          <a:p>
            <a:pPr lvl="1"/>
            <a:r>
              <a:rPr lang="en-US" sz="1400" dirty="0" smtClean="0"/>
              <a:t>What are the barriers? </a:t>
            </a:r>
          </a:p>
          <a:p>
            <a:pPr marL="400050" indent="-285750"/>
            <a:r>
              <a:rPr lang="en-US" sz="1700" dirty="0" smtClean="0"/>
              <a:t>Graph your Decision</a:t>
            </a:r>
          </a:p>
          <a:p>
            <a:pPr marL="400050" indent="-285750"/>
            <a:endParaRPr lang="en-US" sz="1700" dirty="0" smtClean="0"/>
          </a:p>
          <a:p>
            <a:pPr marL="400050" indent="-285750"/>
            <a:r>
              <a:rPr lang="en-US" sz="1700" dirty="0" smtClean="0"/>
              <a:t>Debriefing of grouping option decisions</a:t>
            </a:r>
            <a:endParaRPr lang="en-US" sz="1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15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9" t="3701" r="3298" b="33225"/>
          <a:stretch/>
        </p:blipFill>
        <p:spPr>
          <a:xfrm>
            <a:off x="5562600" y="1828800"/>
            <a:ext cx="2826489" cy="313128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4914900" y="2971800"/>
            <a:ext cx="1295400" cy="152400"/>
          </a:xfrm>
          <a:prstGeom prst="straightConnector1">
            <a:avLst/>
          </a:prstGeom>
          <a:ln w="19050">
            <a:solidFill>
              <a:srgbClr val="99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698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"/>
            <a:ext cx="9144000" cy="20845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 rot="16200000">
            <a:off x="1424441" y="3095244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 rot="16200000">
            <a:off x="1424441" y="2702052"/>
            <a:ext cx="351511" cy="3515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 rot="16200000">
            <a:off x="1424441" y="2311146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 rot="16200000">
            <a:off x="1424441" y="1908810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 rot="16200000">
            <a:off x="1424441" y="1517904"/>
            <a:ext cx="351511" cy="351511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 rot="16200000">
            <a:off x="1424441" y="1124712"/>
            <a:ext cx="351511" cy="351511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 rot="16200000">
            <a:off x="1819604" y="3095244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 rot="16200000">
            <a:off x="1819604" y="2702052"/>
            <a:ext cx="351511" cy="3515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 rot="16200000">
            <a:off x="1819604" y="2311146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16200000">
            <a:off x="1819604" y="1908810"/>
            <a:ext cx="351511" cy="351511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 rot="16200000">
            <a:off x="1819604" y="1517904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 rot="16200000">
            <a:off x="1819604" y="1124712"/>
            <a:ext cx="351511" cy="351511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 rot="16200000">
            <a:off x="2208027" y="3095244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 rot="16200000">
            <a:off x="2208027" y="2702052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 rot="16200000">
            <a:off x="2208027" y="2311146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 rot="16200000">
            <a:off x="2208027" y="1908810"/>
            <a:ext cx="351511" cy="351511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 rot="16200000">
            <a:off x="2208027" y="1517904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 rot="16200000">
            <a:off x="2208027" y="1124712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 rot="16200000">
            <a:off x="2606040" y="3095244"/>
            <a:ext cx="351511" cy="351511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 rot="16200000">
            <a:off x="2606040" y="2702052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 rot="16200000">
            <a:off x="2606040" y="2311146"/>
            <a:ext cx="351511" cy="351511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 rot="16200000">
            <a:off x="2606040" y="1908810"/>
            <a:ext cx="351511" cy="3515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 rot="16200000">
            <a:off x="2606040" y="1517904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 rot="16200000">
            <a:off x="2606040" y="1124712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 rot="16200000">
            <a:off x="1413414" y="5704517"/>
            <a:ext cx="355344" cy="355344"/>
          </a:xfrm>
          <a:prstGeom prst="rect">
            <a:avLst/>
          </a:prstGeom>
          <a:solidFill>
            <a:srgbClr val="EEDE12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 rot="16200000">
            <a:off x="1413414" y="5305169"/>
            <a:ext cx="355344" cy="3553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 rot="16200000">
            <a:off x="1413414" y="4904638"/>
            <a:ext cx="355344" cy="355344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 rot="16200000">
            <a:off x="1413414" y="4504993"/>
            <a:ext cx="355344" cy="355344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 rot="16200000">
            <a:off x="1413414" y="4116779"/>
            <a:ext cx="355344" cy="355344"/>
          </a:xfrm>
          <a:prstGeom prst="rect">
            <a:avLst/>
          </a:prstGeom>
          <a:solidFill>
            <a:srgbClr val="FFFF00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 rot="16200000">
            <a:off x="1413414" y="3718616"/>
            <a:ext cx="355344" cy="355344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 rot="16200000">
            <a:off x="1812762" y="5704517"/>
            <a:ext cx="355344" cy="355344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 rot="16200000">
            <a:off x="1812762" y="5305169"/>
            <a:ext cx="355344" cy="355344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 rot="16200000">
            <a:off x="1812762" y="4904638"/>
            <a:ext cx="355344" cy="355344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 rot="16200000">
            <a:off x="1812762" y="4504993"/>
            <a:ext cx="355344" cy="355344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 rot="16200000">
            <a:off x="1812762" y="4116779"/>
            <a:ext cx="355344" cy="355344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 rot="16200000">
            <a:off x="1812762" y="3718616"/>
            <a:ext cx="355344" cy="355344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 rot="16200000">
            <a:off x="2209148" y="5704517"/>
            <a:ext cx="355344" cy="355344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 rot="16200000">
            <a:off x="2209148" y="5305169"/>
            <a:ext cx="355344" cy="355344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 rot="16200000">
            <a:off x="2209148" y="4904638"/>
            <a:ext cx="355344" cy="355344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 rot="16200000">
            <a:off x="2209148" y="4504993"/>
            <a:ext cx="355344" cy="355344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 rot="16200000">
            <a:off x="2209148" y="4116779"/>
            <a:ext cx="355344" cy="355344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 rot="16200000">
            <a:off x="2209148" y="3718616"/>
            <a:ext cx="355344" cy="355344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 rot="16200000">
            <a:off x="2606040" y="5704517"/>
            <a:ext cx="355344" cy="355344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 rot="16200000">
            <a:off x="2606040" y="5305169"/>
            <a:ext cx="355344" cy="3553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 rot="16200000">
            <a:off x="2606040" y="4904638"/>
            <a:ext cx="355344" cy="355344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 rot="16200000">
            <a:off x="2606040" y="4504993"/>
            <a:ext cx="355344" cy="355344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 rot="16200000">
            <a:off x="2606040" y="4116779"/>
            <a:ext cx="355344" cy="355344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 rot="16200000">
            <a:off x="2606040" y="3718616"/>
            <a:ext cx="355344" cy="355344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2015209" y="533400"/>
            <a:ext cx="381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E31836"/>
                </a:solidFill>
              </a:rPr>
              <a:t>K</a:t>
            </a:r>
            <a:endParaRPr lang="en-US" sz="2800" b="1" dirty="0">
              <a:solidFill>
                <a:srgbClr val="E31836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 rot="16200000">
            <a:off x="4125731" y="3106674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 rot="16200000">
            <a:off x="4125731" y="2713482"/>
            <a:ext cx="351511" cy="351511"/>
          </a:xfrm>
          <a:prstGeom prst="rect">
            <a:avLst/>
          </a:prstGeom>
          <a:solidFill>
            <a:srgbClr val="E74513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 rot="16200000">
            <a:off x="4125731" y="2311146"/>
            <a:ext cx="351511" cy="351511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 rot="16200000">
            <a:off x="4125731" y="1908810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 rot="16200000">
            <a:off x="4125731" y="1517904"/>
            <a:ext cx="351511" cy="351511"/>
          </a:xfrm>
          <a:prstGeom prst="rect">
            <a:avLst/>
          </a:prstGeom>
          <a:solidFill>
            <a:srgbClr val="E74513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 rot="16200000">
            <a:off x="4125731" y="1124712"/>
            <a:ext cx="351511" cy="3515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 rot="16200000">
            <a:off x="4520894" y="3106674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 rot="16200000">
            <a:off x="4520894" y="2713482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 rot="16200000">
            <a:off x="4520894" y="2311146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 rot="16200000">
            <a:off x="4520894" y="1908810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 rot="16200000">
            <a:off x="4520894" y="1517904"/>
            <a:ext cx="351511" cy="3515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 rot="16200000">
            <a:off x="4520894" y="1124712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 rot="16200000">
            <a:off x="4920747" y="3106674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 rot="16200000">
            <a:off x="4920747" y="2713482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 rot="16200000">
            <a:off x="4920747" y="2311146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 rot="16200000">
            <a:off x="4920747" y="1908810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 rot="16200000">
            <a:off x="4920747" y="1517904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 rot="16200000">
            <a:off x="4920747" y="1124712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 rot="16200000">
            <a:off x="5314457" y="3106674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 rot="16200000">
            <a:off x="5314457" y="2713482"/>
            <a:ext cx="351511" cy="3515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 rot="16200000">
            <a:off x="5314457" y="2311146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 rot="16200000">
            <a:off x="5314457" y="1908810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 rot="16200000">
            <a:off x="5314457" y="1517904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 rot="16200000">
            <a:off x="5314457" y="1124712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 rot="16200000">
            <a:off x="4129542" y="5687798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 rot="16200000">
            <a:off x="4129542" y="5292635"/>
            <a:ext cx="351511" cy="3515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 rot="16200000">
            <a:off x="4129542" y="4896301"/>
            <a:ext cx="351511" cy="351511"/>
          </a:xfrm>
          <a:prstGeom prst="rect">
            <a:avLst/>
          </a:prstGeom>
          <a:solidFill>
            <a:srgbClr val="E31836">
              <a:alpha val="47059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 rot="16200000">
            <a:off x="4129542" y="4500845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 rot="16200000">
            <a:off x="4129542" y="4105389"/>
            <a:ext cx="351511" cy="3515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 rot="16200000">
            <a:off x="4129542" y="3711399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 rot="16200000">
            <a:off x="4524705" y="5687798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 rot="16200000">
            <a:off x="4524705" y="5292635"/>
            <a:ext cx="351511" cy="351511"/>
          </a:xfrm>
          <a:prstGeom prst="rect">
            <a:avLst/>
          </a:prstGeom>
          <a:solidFill>
            <a:schemeClr val="accent4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 rot="16200000">
            <a:off x="4524705" y="4896301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 rot="16200000">
            <a:off x="4524705" y="4500845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 rot="16200000">
            <a:off x="4524705" y="4105389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 rot="16200000">
            <a:off x="4524705" y="3711399"/>
            <a:ext cx="351511" cy="351511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/>
          <p:cNvSpPr/>
          <p:nvPr/>
        </p:nvSpPr>
        <p:spPr>
          <a:xfrm rot="16200000">
            <a:off x="4916938" y="5687798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/>
          <p:cNvSpPr/>
          <p:nvPr/>
        </p:nvSpPr>
        <p:spPr>
          <a:xfrm rot="16200000">
            <a:off x="4916938" y="5292635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 rot="16200000">
            <a:off x="4916938" y="4896301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 rot="16200000">
            <a:off x="4916938" y="4500845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 rot="16200000">
            <a:off x="4916938" y="4105389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 rot="16200000">
            <a:off x="4916938" y="3711399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 rot="16200000">
            <a:off x="5310647" y="5687798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/>
          <p:cNvSpPr/>
          <p:nvPr/>
        </p:nvSpPr>
        <p:spPr>
          <a:xfrm rot="16200000">
            <a:off x="5310647" y="5292635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/>
          <p:cNvSpPr/>
          <p:nvPr/>
        </p:nvSpPr>
        <p:spPr>
          <a:xfrm rot="16200000">
            <a:off x="5310647" y="4896301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/>
          <p:cNvSpPr/>
          <p:nvPr/>
        </p:nvSpPr>
        <p:spPr>
          <a:xfrm rot="16200000">
            <a:off x="5310647" y="4500845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/>
          <p:cNvSpPr/>
          <p:nvPr/>
        </p:nvSpPr>
        <p:spPr>
          <a:xfrm rot="16200000">
            <a:off x="5310647" y="4105389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/>
          <p:cNvSpPr/>
          <p:nvPr/>
        </p:nvSpPr>
        <p:spPr>
          <a:xfrm rot="16200000">
            <a:off x="5310647" y="3711399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TextBox 139"/>
          <p:cNvSpPr txBox="1"/>
          <p:nvPr/>
        </p:nvSpPr>
        <p:spPr>
          <a:xfrm>
            <a:off x="4717999" y="53084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EEB211"/>
                </a:solidFill>
              </a:rPr>
              <a:t>1</a:t>
            </a:r>
            <a:endParaRPr lang="en-US" sz="2800" b="1" dirty="0">
              <a:solidFill>
                <a:srgbClr val="EEB211"/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 rot="16200000">
            <a:off x="6792731" y="3108960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 rot="16200000">
            <a:off x="6792731" y="2713482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 rot="16200000">
            <a:off x="6792731" y="2311146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 rot="16200000">
            <a:off x="6792731" y="1908810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 rot="16200000">
            <a:off x="6792731" y="1517904"/>
            <a:ext cx="351511" cy="3515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/>
          <p:cNvSpPr/>
          <p:nvPr/>
        </p:nvSpPr>
        <p:spPr>
          <a:xfrm rot="16200000">
            <a:off x="6792731" y="1124712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/>
          <p:cNvSpPr/>
          <p:nvPr/>
        </p:nvSpPr>
        <p:spPr>
          <a:xfrm rot="16200000">
            <a:off x="7176464" y="3108960"/>
            <a:ext cx="351511" cy="351511"/>
          </a:xfrm>
          <a:prstGeom prst="rect">
            <a:avLst/>
          </a:prstGeom>
          <a:solidFill>
            <a:srgbClr val="2656C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 rot="16200000">
            <a:off x="7176464" y="2713482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 rot="16200000">
            <a:off x="7176464" y="2311146"/>
            <a:ext cx="351511" cy="3515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/>
          <p:cNvSpPr/>
          <p:nvPr/>
        </p:nvSpPr>
        <p:spPr>
          <a:xfrm rot="16200000">
            <a:off x="7176464" y="1908810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 rot="16200000">
            <a:off x="7176464" y="1517904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 rot="16200000">
            <a:off x="7176464" y="1124712"/>
            <a:ext cx="351511" cy="3515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/>
          <p:cNvSpPr/>
          <p:nvPr/>
        </p:nvSpPr>
        <p:spPr>
          <a:xfrm rot="16200000">
            <a:off x="7564887" y="3108960"/>
            <a:ext cx="351511" cy="351511"/>
          </a:xfrm>
          <a:prstGeom prst="rect">
            <a:avLst/>
          </a:prstGeom>
          <a:solidFill>
            <a:srgbClr val="2656C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/>
          <p:cNvSpPr/>
          <p:nvPr/>
        </p:nvSpPr>
        <p:spPr>
          <a:xfrm rot="16200000">
            <a:off x="7564887" y="2713482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 rot="16200000">
            <a:off x="7564887" y="2311146"/>
            <a:ext cx="351511" cy="351511"/>
          </a:xfrm>
          <a:prstGeom prst="rect">
            <a:avLst/>
          </a:prstGeom>
          <a:solidFill>
            <a:srgbClr val="2656C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 rot="16200000">
            <a:off x="7564887" y="1908810"/>
            <a:ext cx="351511" cy="3515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/>
          <p:cNvSpPr/>
          <p:nvPr/>
        </p:nvSpPr>
        <p:spPr>
          <a:xfrm rot="16200000">
            <a:off x="7564887" y="1517904"/>
            <a:ext cx="351511" cy="3515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 rot="16200000">
            <a:off x="7564887" y="1124712"/>
            <a:ext cx="351511" cy="351511"/>
          </a:xfrm>
          <a:prstGeom prst="rect">
            <a:avLst/>
          </a:prstGeom>
          <a:solidFill>
            <a:srgbClr val="2656C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/>
          <p:cNvSpPr/>
          <p:nvPr/>
        </p:nvSpPr>
        <p:spPr>
          <a:xfrm rot="16200000">
            <a:off x="7955280" y="3108960"/>
            <a:ext cx="351511" cy="3515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 rot="16200000">
            <a:off x="7955280" y="2714543"/>
            <a:ext cx="351511" cy="3515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/>
          <p:cNvSpPr/>
          <p:nvPr/>
        </p:nvSpPr>
        <p:spPr>
          <a:xfrm rot="16200000">
            <a:off x="7955280" y="2306779"/>
            <a:ext cx="351511" cy="3515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/>
          <p:cNvSpPr/>
          <p:nvPr/>
        </p:nvSpPr>
        <p:spPr>
          <a:xfrm rot="16200000">
            <a:off x="7955280" y="1908810"/>
            <a:ext cx="351511" cy="3515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 rot="16200000">
            <a:off x="7955280" y="1517904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 rot="16200000">
            <a:off x="7955280" y="1124712"/>
            <a:ext cx="351511" cy="3515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/>
          <p:cNvSpPr/>
          <p:nvPr/>
        </p:nvSpPr>
        <p:spPr>
          <a:xfrm rot="16200000">
            <a:off x="6771812" y="5675968"/>
            <a:ext cx="355010" cy="355011"/>
          </a:xfrm>
          <a:prstGeom prst="rect">
            <a:avLst/>
          </a:prstGeom>
          <a:solidFill>
            <a:srgbClr val="EEDE12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/>
          <p:cNvSpPr/>
          <p:nvPr/>
        </p:nvSpPr>
        <p:spPr>
          <a:xfrm rot="16200000">
            <a:off x="6771812" y="5276985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/>
          <p:cNvSpPr/>
          <p:nvPr/>
        </p:nvSpPr>
        <p:spPr>
          <a:xfrm rot="16200000">
            <a:off x="6771812" y="4876819"/>
            <a:ext cx="355010" cy="3550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/>
          <p:cNvSpPr/>
          <p:nvPr/>
        </p:nvSpPr>
        <p:spPr>
          <a:xfrm rot="16200000">
            <a:off x="6771812" y="4477539"/>
            <a:ext cx="355010" cy="3550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/>
          <p:cNvSpPr/>
          <p:nvPr/>
        </p:nvSpPr>
        <p:spPr>
          <a:xfrm rot="16200000">
            <a:off x="6771812" y="4089690"/>
            <a:ext cx="355010" cy="3550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/>
          <p:cNvSpPr/>
          <p:nvPr/>
        </p:nvSpPr>
        <p:spPr>
          <a:xfrm rot="16200000">
            <a:off x="6771812" y="3691890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/>
          <p:cNvSpPr/>
          <p:nvPr/>
        </p:nvSpPr>
        <p:spPr>
          <a:xfrm rot="16200000">
            <a:off x="7170795" y="5675968"/>
            <a:ext cx="355010" cy="3550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/>
          <p:cNvSpPr/>
          <p:nvPr/>
        </p:nvSpPr>
        <p:spPr>
          <a:xfrm rot="16200000">
            <a:off x="7170795" y="5276985"/>
            <a:ext cx="355010" cy="355011"/>
          </a:xfrm>
          <a:prstGeom prst="rect">
            <a:avLst/>
          </a:prstGeom>
          <a:solidFill>
            <a:srgbClr val="2656C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/>
          <p:cNvSpPr/>
          <p:nvPr/>
        </p:nvSpPr>
        <p:spPr>
          <a:xfrm rot="16200000">
            <a:off x="7170795" y="4876819"/>
            <a:ext cx="355010" cy="3550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/>
          <p:cNvSpPr/>
          <p:nvPr/>
        </p:nvSpPr>
        <p:spPr>
          <a:xfrm rot="16200000">
            <a:off x="7170795" y="4477539"/>
            <a:ext cx="355010" cy="3550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 176"/>
          <p:cNvSpPr/>
          <p:nvPr/>
        </p:nvSpPr>
        <p:spPr>
          <a:xfrm rot="16200000">
            <a:off x="7170795" y="4089690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/>
          <p:cNvSpPr/>
          <p:nvPr/>
        </p:nvSpPr>
        <p:spPr>
          <a:xfrm rot="16200000">
            <a:off x="7170795" y="3691890"/>
            <a:ext cx="355010" cy="355011"/>
          </a:xfrm>
          <a:prstGeom prst="rect">
            <a:avLst/>
          </a:prstGeom>
          <a:solidFill>
            <a:schemeClr val="accent1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/>
          <p:cNvSpPr/>
          <p:nvPr/>
        </p:nvSpPr>
        <p:spPr>
          <a:xfrm rot="16200000">
            <a:off x="7566820" y="5675968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/>
          <p:cNvSpPr/>
          <p:nvPr/>
        </p:nvSpPr>
        <p:spPr>
          <a:xfrm rot="16200000">
            <a:off x="7566820" y="5276985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/>
          <p:cNvSpPr/>
          <p:nvPr/>
        </p:nvSpPr>
        <p:spPr>
          <a:xfrm rot="16200000">
            <a:off x="7566820" y="4876819"/>
            <a:ext cx="355010" cy="355011"/>
          </a:xfrm>
          <a:prstGeom prst="rect">
            <a:avLst/>
          </a:prstGeom>
          <a:solidFill>
            <a:srgbClr val="2656C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/>
          <p:cNvSpPr/>
          <p:nvPr/>
        </p:nvSpPr>
        <p:spPr>
          <a:xfrm rot="16200000">
            <a:off x="7566820" y="4477539"/>
            <a:ext cx="355010" cy="3550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 182"/>
          <p:cNvSpPr/>
          <p:nvPr/>
        </p:nvSpPr>
        <p:spPr>
          <a:xfrm rot="16200000">
            <a:off x="7566820" y="4089690"/>
            <a:ext cx="355010" cy="3550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/>
          <p:cNvSpPr/>
          <p:nvPr/>
        </p:nvSpPr>
        <p:spPr>
          <a:xfrm rot="16200000">
            <a:off x="7566820" y="3691890"/>
            <a:ext cx="355010" cy="355011"/>
          </a:xfrm>
          <a:prstGeom prst="rect">
            <a:avLst/>
          </a:prstGeom>
          <a:solidFill>
            <a:srgbClr val="2656C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184"/>
          <p:cNvSpPr/>
          <p:nvPr/>
        </p:nvSpPr>
        <p:spPr>
          <a:xfrm rot="16200000">
            <a:off x="7964335" y="5675968"/>
            <a:ext cx="355010" cy="3550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/>
          <p:cNvSpPr/>
          <p:nvPr/>
        </p:nvSpPr>
        <p:spPr>
          <a:xfrm rot="16200000">
            <a:off x="7964335" y="5276985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ctangle 186"/>
          <p:cNvSpPr/>
          <p:nvPr/>
        </p:nvSpPr>
        <p:spPr>
          <a:xfrm rot="16200000">
            <a:off x="7964335" y="4876819"/>
            <a:ext cx="355010" cy="355011"/>
          </a:xfrm>
          <a:prstGeom prst="rect">
            <a:avLst/>
          </a:prstGeom>
          <a:solidFill>
            <a:srgbClr val="2656C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/>
          <p:cNvSpPr/>
          <p:nvPr/>
        </p:nvSpPr>
        <p:spPr>
          <a:xfrm rot="16200000">
            <a:off x="7964335" y="4477539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/>
          <p:cNvSpPr/>
          <p:nvPr/>
        </p:nvSpPr>
        <p:spPr>
          <a:xfrm rot="16200000">
            <a:off x="7964335" y="4089690"/>
            <a:ext cx="355010" cy="355011"/>
          </a:xfrm>
          <a:prstGeom prst="rect">
            <a:avLst/>
          </a:prstGeom>
          <a:solidFill>
            <a:srgbClr val="72AF2F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/>
          <p:cNvSpPr/>
          <p:nvPr/>
        </p:nvSpPr>
        <p:spPr>
          <a:xfrm rot="16200000">
            <a:off x="7964335" y="3691890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TextBox 190"/>
          <p:cNvSpPr txBox="1"/>
          <p:nvPr/>
        </p:nvSpPr>
        <p:spPr>
          <a:xfrm>
            <a:off x="7345269" y="533400"/>
            <a:ext cx="381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4AA942"/>
                </a:solidFill>
              </a:rPr>
              <a:t>2</a:t>
            </a:r>
            <a:endParaRPr lang="en-US" sz="2800" b="1" dirty="0">
              <a:solidFill>
                <a:srgbClr val="4AA942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04800" y="2119355"/>
            <a:ext cx="773781" cy="2867399"/>
            <a:chOff x="369219" y="2119355"/>
            <a:chExt cx="773781" cy="2867399"/>
          </a:xfrm>
        </p:grpSpPr>
        <p:sp>
          <p:nvSpPr>
            <p:cNvPr id="166" name="TextBox 165"/>
            <p:cNvSpPr txBox="1"/>
            <p:nvPr/>
          </p:nvSpPr>
          <p:spPr>
            <a:xfrm>
              <a:off x="384459" y="2119355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Class 1</a:t>
              </a:r>
              <a:endParaRPr lang="en-US" sz="1600" b="1" dirty="0"/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369219" y="4648200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Class 2</a:t>
              </a:r>
              <a:endParaRPr lang="en-US" sz="1600" b="1" dirty="0"/>
            </a:p>
          </p:txBody>
        </p:sp>
      </p:grpSp>
      <p:sp>
        <p:nvSpPr>
          <p:cNvPr id="192" name="Title 2"/>
          <p:cNvSpPr txBox="1">
            <a:spLocks/>
          </p:cNvSpPr>
          <p:nvPr/>
        </p:nvSpPr>
        <p:spPr>
          <a:xfrm>
            <a:off x="762000" y="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chemeClr val="bg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chemeClr val="bg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chemeClr val="bg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chemeClr val="bg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54F48"/>
                </a:solidFill>
                <a:latin typeface="CartoGothic Std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54F48"/>
                </a:solidFill>
                <a:latin typeface="CartoGothic Std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54F48"/>
                </a:solidFill>
                <a:latin typeface="CartoGothic Std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54F48"/>
                </a:solidFill>
                <a:latin typeface="CartoGothic Std" pitchFamily="34" charset="0"/>
              </a:defRPr>
            </a:lvl9pPr>
          </a:lstStyle>
          <a:p>
            <a:r>
              <a:rPr lang="en-US" sz="2200" dirty="0">
                <a:solidFill>
                  <a:schemeClr val="tx1"/>
                </a:solidFill>
              </a:rPr>
              <a:t>Individual Classrooms </a:t>
            </a:r>
            <a:r>
              <a:rPr lang="en-US" sz="2200" dirty="0" smtClean="0">
                <a:solidFill>
                  <a:schemeClr val="tx1"/>
                </a:solidFill>
              </a:rPr>
              <a:t>Have Diverse Student Needs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2EA046-2CF6-4856-8EB2-B18BF3DE1D0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16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20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Rectangle 193"/>
          <p:cNvSpPr/>
          <p:nvPr/>
        </p:nvSpPr>
        <p:spPr>
          <a:xfrm>
            <a:off x="0" y="-1"/>
            <a:ext cx="9144000" cy="20845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Title 2"/>
          <p:cNvSpPr txBox="1">
            <a:spLocks/>
          </p:cNvSpPr>
          <p:nvPr/>
        </p:nvSpPr>
        <p:spPr>
          <a:xfrm>
            <a:off x="7620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chemeClr val="bg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chemeClr val="bg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chemeClr val="bg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chemeClr val="bg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54F48"/>
                </a:solidFill>
                <a:latin typeface="CartoGothic Std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54F48"/>
                </a:solidFill>
                <a:latin typeface="CartoGothic Std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54F48"/>
                </a:solidFill>
                <a:latin typeface="CartoGothic Std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54F48"/>
                </a:solidFill>
                <a:latin typeface="CartoGothic Std" pitchFamily="34" charset="0"/>
              </a:defRPr>
            </a:lvl9pPr>
          </a:lstStyle>
          <a:p>
            <a:r>
              <a:rPr lang="en-US" sz="2200" dirty="0" smtClean="0">
                <a:solidFill>
                  <a:srgbClr val="000000"/>
                </a:solidFill>
              </a:rPr>
              <a:t>Classroom Level Grouping Narrows the Range of Needs </a:t>
            </a:r>
            <a:r>
              <a:rPr lang="en-US" sz="2200" dirty="0">
                <a:solidFill>
                  <a:srgbClr val="000000"/>
                </a:solidFill>
              </a:rPr>
              <a:t>t</a:t>
            </a:r>
            <a:r>
              <a:rPr lang="en-US" sz="2200" dirty="0" smtClean="0">
                <a:solidFill>
                  <a:srgbClr val="000000"/>
                </a:solidFill>
              </a:rPr>
              <a:t>o Be Addressed During Instruction and Practice</a:t>
            </a: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rot="16200000">
            <a:off x="1424441" y="3095244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 rot="16200000">
            <a:off x="1424441" y="2702052"/>
            <a:ext cx="351511" cy="351511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 rot="16200000">
            <a:off x="1424441" y="2311146"/>
            <a:ext cx="351511" cy="351511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 rot="16200000">
            <a:off x="1424441" y="1908810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 rot="16200000">
            <a:off x="1424441" y="1517904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 rot="16200000">
            <a:off x="1424441" y="1124712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 rot="16200000">
            <a:off x="1819604" y="3095244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 rot="16200000">
            <a:off x="1819604" y="2702052"/>
            <a:ext cx="351511" cy="351511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 rot="16200000">
            <a:off x="1819604" y="2311146"/>
            <a:ext cx="351511" cy="3515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16200000">
            <a:off x="1819604" y="1908810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 rot="16200000">
            <a:off x="1819604" y="1517904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 rot="16200000">
            <a:off x="1819604" y="1124712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 rot="16200000">
            <a:off x="2208027" y="3095244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 rot="16200000">
            <a:off x="2208027" y="2702052"/>
            <a:ext cx="351511" cy="351511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 rot="16200000">
            <a:off x="2208027" y="2311146"/>
            <a:ext cx="351511" cy="3515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 rot="16200000">
            <a:off x="2208027" y="1908810"/>
            <a:ext cx="351511" cy="351511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 rot="16200000">
            <a:off x="2208027" y="1517904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 rot="16200000">
            <a:off x="2208027" y="1124712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 rot="16200000">
            <a:off x="2606040" y="3095244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 rot="16200000">
            <a:off x="2606040" y="2702052"/>
            <a:ext cx="351511" cy="351511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 rot="16200000">
            <a:off x="2606040" y="2311146"/>
            <a:ext cx="351511" cy="3515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 rot="16200000">
            <a:off x="2606040" y="1908810"/>
            <a:ext cx="351511" cy="351511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 rot="16200000">
            <a:off x="2606040" y="1517904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 rot="16200000">
            <a:off x="2606040" y="1124712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 rot="16200000">
            <a:off x="1413414" y="5704517"/>
            <a:ext cx="355344" cy="355344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 rot="16200000">
            <a:off x="1413414" y="5305169"/>
            <a:ext cx="355344" cy="355344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 rot="16200000">
            <a:off x="1413414" y="4904638"/>
            <a:ext cx="355344" cy="355344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 rot="16200000">
            <a:off x="1413414" y="4504993"/>
            <a:ext cx="355344" cy="355344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 rot="16200000">
            <a:off x="1413414" y="4116779"/>
            <a:ext cx="355344" cy="355344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 rot="16200000">
            <a:off x="1413414" y="3718616"/>
            <a:ext cx="355344" cy="355344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 rot="16200000">
            <a:off x="1812762" y="5704517"/>
            <a:ext cx="355344" cy="355344"/>
          </a:xfrm>
          <a:prstGeom prst="rect">
            <a:avLst/>
          </a:prstGeom>
          <a:solidFill>
            <a:srgbClr val="FFFF00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 rot="16200000">
            <a:off x="1812762" y="5305169"/>
            <a:ext cx="355344" cy="355344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 rot="16200000">
            <a:off x="1812762" y="4904638"/>
            <a:ext cx="355344" cy="355344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 rot="16200000">
            <a:off x="1812762" y="4504993"/>
            <a:ext cx="355344" cy="355344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 rot="16200000">
            <a:off x="1812762" y="4116779"/>
            <a:ext cx="355344" cy="355344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 rot="16200000">
            <a:off x="1812762" y="3718616"/>
            <a:ext cx="355344" cy="355344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 rot="16200000">
            <a:off x="2209148" y="5704517"/>
            <a:ext cx="355344" cy="355344"/>
          </a:xfrm>
          <a:prstGeom prst="rect">
            <a:avLst/>
          </a:prstGeom>
          <a:solidFill>
            <a:srgbClr val="EEDE12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 rot="16200000">
            <a:off x="2209148" y="5305169"/>
            <a:ext cx="355344" cy="355344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 rot="16200000">
            <a:off x="2209148" y="4904638"/>
            <a:ext cx="355344" cy="3553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 rot="16200000">
            <a:off x="2209148" y="4504993"/>
            <a:ext cx="355344" cy="355344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 rot="16200000">
            <a:off x="2209148" y="4116779"/>
            <a:ext cx="355344" cy="355344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 rot="16200000">
            <a:off x="2209148" y="3718616"/>
            <a:ext cx="355344" cy="355344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 rot="16200000">
            <a:off x="2606040" y="5704517"/>
            <a:ext cx="355344" cy="355344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 rot="16200000">
            <a:off x="2606040" y="5305169"/>
            <a:ext cx="355344" cy="355344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 rot="16200000">
            <a:off x="2606040" y="4904638"/>
            <a:ext cx="355344" cy="3553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 rot="16200000">
            <a:off x="2606040" y="4504993"/>
            <a:ext cx="355344" cy="355344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 rot="16200000">
            <a:off x="2606040" y="4116779"/>
            <a:ext cx="355344" cy="355344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 rot="16200000">
            <a:off x="2606040" y="3718616"/>
            <a:ext cx="355344" cy="355344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2015209" y="619780"/>
            <a:ext cx="381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E31836"/>
                </a:solidFill>
              </a:rPr>
              <a:t>K</a:t>
            </a:r>
            <a:endParaRPr lang="en-US" sz="2800" b="1" dirty="0">
              <a:solidFill>
                <a:srgbClr val="E31836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 rot="16200000">
            <a:off x="4125731" y="3106674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 rot="16200000">
            <a:off x="4125731" y="2713482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 rot="16200000">
            <a:off x="4125731" y="2311146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 rot="16200000">
            <a:off x="4125731" y="1908810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 rot="16200000">
            <a:off x="4125731" y="1517904"/>
            <a:ext cx="351511" cy="351511"/>
          </a:xfrm>
          <a:prstGeom prst="rect">
            <a:avLst/>
          </a:prstGeom>
          <a:solidFill>
            <a:srgbClr val="E74513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 rot="16200000">
            <a:off x="4125731" y="1124712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 rot="16200000">
            <a:off x="4520894" y="3106674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 rot="16200000">
            <a:off x="4520894" y="2713482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 rot="16200000">
            <a:off x="4520894" y="2311146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 rot="16200000">
            <a:off x="4520894" y="1908810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 rot="16200000">
            <a:off x="4520894" y="1517904"/>
            <a:ext cx="351511" cy="351511"/>
          </a:xfrm>
          <a:prstGeom prst="rect">
            <a:avLst/>
          </a:prstGeom>
          <a:solidFill>
            <a:srgbClr val="E74513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 rot="16200000">
            <a:off x="4520894" y="1124712"/>
            <a:ext cx="351511" cy="351511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 rot="16200000">
            <a:off x="4920747" y="3106674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 rot="16200000">
            <a:off x="4920747" y="2713482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 rot="16200000">
            <a:off x="4920747" y="2311146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 rot="16200000">
            <a:off x="4920747" y="1908810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 rot="16200000">
            <a:off x="4920747" y="1517904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 rot="16200000">
            <a:off x="4920747" y="1124712"/>
            <a:ext cx="351511" cy="3515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 rot="16200000">
            <a:off x="5314457" y="3106674"/>
            <a:ext cx="351511" cy="351511"/>
          </a:xfrm>
          <a:prstGeom prst="rect">
            <a:avLst/>
          </a:prstGeom>
          <a:solidFill>
            <a:schemeClr val="accent4">
              <a:alpha val="69804"/>
            </a:scheme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 rot="16200000">
            <a:off x="5314457" y="2713482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 rot="16200000">
            <a:off x="5314457" y="2311146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 rot="16200000">
            <a:off x="5314457" y="1908810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 rot="16200000">
            <a:off x="5314457" y="1517904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 rot="16200000">
            <a:off x="5314457" y="1124712"/>
            <a:ext cx="351511" cy="3515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 rot="16200000">
            <a:off x="4129542" y="5687798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 rot="16200000">
            <a:off x="4129542" y="5292635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 rot="16200000">
            <a:off x="4129542" y="4896301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 rot="16200000">
            <a:off x="4129542" y="4500845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 rot="16200000">
            <a:off x="4129542" y="4105389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 rot="16200000">
            <a:off x="4129542" y="3711399"/>
            <a:ext cx="351511" cy="351511"/>
          </a:xfrm>
          <a:prstGeom prst="rect">
            <a:avLst/>
          </a:prstGeom>
          <a:solidFill>
            <a:srgbClr val="E31836">
              <a:alpha val="47059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 rot="16200000">
            <a:off x="4524705" y="5687798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 rot="16200000">
            <a:off x="4524705" y="5292635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 rot="16200000">
            <a:off x="4524705" y="4896301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 rot="16200000">
            <a:off x="4524705" y="4500845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 rot="16200000">
            <a:off x="4524705" y="4105389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 rot="16200000">
            <a:off x="4524705" y="3711399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/>
          <p:cNvSpPr/>
          <p:nvPr/>
        </p:nvSpPr>
        <p:spPr>
          <a:xfrm rot="16200000">
            <a:off x="4916938" y="5687798"/>
            <a:ext cx="351511" cy="3515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/>
          <p:cNvSpPr/>
          <p:nvPr/>
        </p:nvSpPr>
        <p:spPr>
          <a:xfrm rot="16200000">
            <a:off x="4916938" y="5292635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 rot="16200000">
            <a:off x="4916938" y="4896301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 rot="16200000">
            <a:off x="4916938" y="4500845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 rot="16200000">
            <a:off x="4916938" y="4105389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 rot="16200000">
            <a:off x="4916938" y="3711399"/>
            <a:ext cx="351511" cy="351511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 rot="16200000">
            <a:off x="5310647" y="5687798"/>
            <a:ext cx="351511" cy="351511"/>
          </a:xfrm>
          <a:prstGeom prst="rect">
            <a:avLst/>
          </a:prstGeom>
          <a:solidFill>
            <a:schemeClr val="accent4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/>
          <p:cNvSpPr/>
          <p:nvPr/>
        </p:nvSpPr>
        <p:spPr>
          <a:xfrm rot="16200000">
            <a:off x="5310647" y="5292635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/>
          <p:cNvSpPr/>
          <p:nvPr/>
        </p:nvSpPr>
        <p:spPr>
          <a:xfrm rot="16200000">
            <a:off x="5310647" y="4896301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/>
          <p:cNvSpPr/>
          <p:nvPr/>
        </p:nvSpPr>
        <p:spPr>
          <a:xfrm rot="16200000">
            <a:off x="5310647" y="4500845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/>
          <p:cNvSpPr/>
          <p:nvPr/>
        </p:nvSpPr>
        <p:spPr>
          <a:xfrm rot="16200000">
            <a:off x="5310647" y="4105389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/>
          <p:cNvSpPr/>
          <p:nvPr/>
        </p:nvSpPr>
        <p:spPr>
          <a:xfrm rot="16200000">
            <a:off x="5310647" y="3711399"/>
            <a:ext cx="351511" cy="3515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TextBox 139"/>
          <p:cNvSpPr txBox="1"/>
          <p:nvPr/>
        </p:nvSpPr>
        <p:spPr>
          <a:xfrm>
            <a:off x="4717999" y="61722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EEB211"/>
                </a:solidFill>
              </a:rPr>
              <a:t>1</a:t>
            </a:r>
            <a:endParaRPr lang="en-US" sz="2800" b="1" dirty="0">
              <a:solidFill>
                <a:srgbClr val="EEB211"/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 rot="16200000">
            <a:off x="6792731" y="3108960"/>
            <a:ext cx="351511" cy="3515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 rot="16200000">
            <a:off x="6792731" y="2713482"/>
            <a:ext cx="351511" cy="3515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 rot="16200000">
            <a:off x="6792731" y="2311146"/>
            <a:ext cx="351511" cy="3515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 rot="16200000">
            <a:off x="6792731" y="1908810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 rot="16200000">
            <a:off x="6792731" y="1517904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/>
          <p:cNvSpPr/>
          <p:nvPr/>
        </p:nvSpPr>
        <p:spPr>
          <a:xfrm rot="16200000">
            <a:off x="6792731" y="1124712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/>
          <p:cNvSpPr/>
          <p:nvPr/>
        </p:nvSpPr>
        <p:spPr>
          <a:xfrm rot="16200000">
            <a:off x="7176464" y="3108960"/>
            <a:ext cx="351511" cy="3515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 rot="16200000">
            <a:off x="7176464" y="2713482"/>
            <a:ext cx="351511" cy="3515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 rot="16200000">
            <a:off x="7176464" y="2311146"/>
            <a:ext cx="351511" cy="3515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/>
          <p:cNvSpPr/>
          <p:nvPr/>
        </p:nvSpPr>
        <p:spPr>
          <a:xfrm rot="16200000">
            <a:off x="7176464" y="1908810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 rot="16200000">
            <a:off x="7176464" y="1517904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 rot="16200000">
            <a:off x="7176464" y="1124712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/>
          <p:cNvSpPr/>
          <p:nvPr/>
        </p:nvSpPr>
        <p:spPr>
          <a:xfrm rot="16200000">
            <a:off x="7564887" y="3108960"/>
            <a:ext cx="351511" cy="3515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/>
          <p:cNvSpPr/>
          <p:nvPr/>
        </p:nvSpPr>
        <p:spPr>
          <a:xfrm rot="16200000">
            <a:off x="7564887" y="2713482"/>
            <a:ext cx="351511" cy="3515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 rot="16200000">
            <a:off x="7564887" y="2311146"/>
            <a:ext cx="351511" cy="3515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 rot="16200000">
            <a:off x="7564887" y="1908810"/>
            <a:ext cx="351511" cy="3515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/>
          <p:cNvSpPr/>
          <p:nvPr/>
        </p:nvSpPr>
        <p:spPr>
          <a:xfrm rot="16200000">
            <a:off x="7564887" y="1517904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 rot="16200000">
            <a:off x="7564887" y="1124712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/>
          <p:cNvSpPr/>
          <p:nvPr/>
        </p:nvSpPr>
        <p:spPr>
          <a:xfrm rot="16200000">
            <a:off x="7955280" y="3108960"/>
            <a:ext cx="351511" cy="3515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 rot="16200000">
            <a:off x="7955280" y="2714543"/>
            <a:ext cx="351511" cy="3515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/>
          <p:cNvSpPr/>
          <p:nvPr/>
        </p:nvSpPr>
        <p:spPr>
          <a:xfrm rot="16200000">
            <a:off x="7955280" y="2306779"/>
            <a:ext cx="351511" cy="3515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/>
          <p:cNvSpPr/>
          <p:nvPr/>
        </p:nvSpPr>
        <p:spPr>
          <a:xfrm rot="16200000">
            <a:off x="7955280" y="1908810"/>
            <a:ext cx="351511" cy="3515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 rot="16200000">
            <a:off x="7955280" y="1517904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 rot="16200000">
            <a:off x="7955280" y="1124712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/>
          <p:cNvSpPr/>
          <p:nvPr/>
        </p:nvSpPr>
        <p:spPr>
          <a:xfrm rot="16200000">
            <a:off x="6771812" y="5675968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/>
          <p:cNvSpPr/>
          <p:nvPr/>
        </p:nvSpPr>
        <p:spPr>
          <a:xfrm rot="16200000">
            <a:off x="6771812" y="5276985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/>
          <p:cNvSpPr/>
          <p:nvPr/>
        </p:nvSpPr>
        <p:spPr>
          <a:xfrm rot="16200000">
            <a:off x="6771812" y="4876819"/>
            <a:ext cx="355010" cy="3550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/>
          <p:cNvSpPr/>
          <p:nvPr/>
        </p:nvSpPr>
        <p:spPr>
          <a:xfrm rot="16200000">
            <a:off x="6771812" y="4477539"/>
            <a:ext cx="355010" cy="355011"/>
          </a:xfrm>
          <a:prstGeom prst="rect">
            <a:avLst/>
          </a:prstGeom>
          <a:solidFill>
            <a:schemeClr val="accent1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/>
          <p:cNvSpPr/>
          <p:nvPr/>
        </p:nvSpPr>
        <p:spPr>
          <a:xfrm rot="16200000">
            <a:off x="6771812" y="4089690"/>
            <a:ext cx="355010" cy="3550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/>
          <p:cNvSpPr/>
          <p:nvPr/>
        </p:nvSpPr>
        <p:spPr>
          <a:xfrm rot="16200000">
            <a:off x="6771812" y="3691890"/>
            <a:ext cx="355010" cy="355011"/>
          </a:xfrm>
          <a:prstGeom prst="rect">
            <a:avLst/>
          </a:prstGeom>
          <a:solidFill>
            <a:srgbClr val="EEDE12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/>
          <p:cNvSpPr/>
          <p:nvPr/>
        </p:nvSpPr>
        <p:spPr>
          <a:xfrm rot="16200000">
            <a:off x="7170795" y="5675968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/>
          <p:cNvSpPr/>
          <p:nvPr/>
        </p:nvSpPr>
        <p:spPr>
          <a:xfrm rot="16200000">
            <a:off x="7170795" y="5276985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/>
          <p:cNvSpPr/>
          <p:nvPr/>
        </p:nvSpPr>
        <p:spPr>
          <a:xfrm rot="16200000">
            <a:off x="7170795" y="4876819"/>
            <a:ext cx="355010" cy="3550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/>
          <p:cNvSpPr/>
          <p:nvPr/>
        </p:nvSpPr>
        <p:spPr>
          <a:xfrm rot="16200000">
            <a:off x="7170795" y="4477539"/>
            <a:ext cx="355010" cy="3550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 176"/>
          <p:cNvSpPr/>
          <p:nvPr/>
        </p:nvSpPr>
        <p:spPr>
          <a:xfrm rot="16200000">
            <a:off x="7170795" y="4089690"/>
            <a:ext cx="355010" cy="355011"/>
          </a:xfrm>
          <a:prstGeom prst="rect">
            <a:avLst/>
          </a:prstGeom>
          <a:solidFill>
            <a:srgbClr val="72AF2F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/>
          <p:cNvSpPr/>
          <p:nvPr/>
        </p:nvSpPr>
        <p:spPr>
          <a:xfrm rot="16200000">
            <a:off x="7170795" y="3691890"/>
            <a:ext cx="355010" cy="3550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/>
          <p:cNvSpPr/>
          <p:nvPr/>
        </p:nvSpPr>
        <p:spPr>
          <a:xfrm rot="16200000">
            <a:off x="7566820" y="5675968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/>
          <p:cNvSpPr/>
          <p:nvPr/>
        </p:nvSpPr>
        <p:spPr>
          <a:xfrm rot="16200000">
            <a:off x="7566820" y="5276985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/>
          <p:cNvSpPr/>
          <p:nvPr/>
        </p:nvSpPr>
        <p:spPr>
          <a:xfrm rot="16200000">
            <a:off x="7566820" y="4876819"/>
            <a:ext cx="355010" cy="3550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/>
          <p:cNvSpPr/>
          <p:nvPr/>
        </p:nvSpPr>
        <p:spPr>
          <a:xfrm rot="16200000">
            <a:off x="7566820" y="4477539"/>
            <a:ext cx="355010" cy="3550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 182"/>
          <p:cNvSpPr/>
          <p:nvPr/>
        </p:nvSpPr>
        <p:spPr>
          <a:xfrm rot="16200000">
            <a:off x="7566820" y="4089690"/>
            <a:ext cx="355010" cy="3550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/>
          <p:cNvSpPr/>
          <p:nvPr/>
        </p:nvSpPr>
        <p:spPr>
          <a:xfrm rot="16200000">
            <a:off x="7566820" y="3691890"/>
            <a:ext cx="355010" cy="3550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184"/>
          <p:cNvSpPr/>
          <p:nvPr/>
        </p:nvSpPr>
        <p:spPr>
          <a:xfrm rot="16200000">
            <a:off x="7964335" y="5675968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/>
          <p:cNvSpPr/>
          <p:nvPr/>
        </p:nvSpPr>
        <p:spPr>
          <a:xfrm rot="16200000">
            <a:off x="7964335" y="5276985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ctangle 186"/>
          <p:cNvSpPr/>
          <p:nvPr/>
        </p:nvSpPr>
        <p:spPr>
          <a:xfrm rot="16200000">
            <a:off x="7964335" y="4876819"/>
            <a:ext cx="355010" cy="3550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/>
          <p:cNvSpPr/>
          <p:nvPr/>
        </p:nvSpPr>
        <p:spPr>
          <a:xfrm rot="16200000">
            <a:off x="7964335" y="4477539"/>
            <a:ext cx="355010" cy="3550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/>
          <p:cNvSpPr/>
          <p:nvPr/>
        </p:nvSpPr>
        <p:spPr>
          <a:xfrm rot="16200000">
            <a:off x="7964335" y="4089690"/>
            <a:ext cx="355010" cy="3550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/>
          <p:cNvSpPr/>
          <p:nvPr/>
        </p:nvSpPr>
        <p:spPr>
          <a:xfrm rot="16200000">
            <a:off x="7964335" y="3691890"/>
            <a:ext cx="355010" cy="3550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TextBox 190"/>
          <p:cNvSpPr txBox="1"/>
          <p:nvPr/>
        </p:nvSpPr>
        <p:spPr>
          <a:xfrm>
            <a:off x="7345269" y="619780"/>
            <a:ext cx="381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4AA942"/>
                </a:solidFill>
              </a:rPr>
              <a:t>2</a:t>
            </a:r>
            <a:endParaRPr lang="en-US" sz="2800" b="1" dirty="0">
              <a:solidFill>
                <a:srgbClr val="4AA942"/>
              </a:solidFill>
            </a:endParaRPr>
          </a:p>
        </p:txBody>
      </p:sp>
      <p:grpSp>
        <p:nvGrpSpPr>
          <p:cNvPr id="193" name="Group 192"/>
          <p:cNvGrpSpPr/>
          <p:nvPr/>
        </p:nvGrpSpPr>
        <p:grpSpPr>
          <a:xfrm>
            <a:off x="304800" y="2119355"/>
            <a:ext cx="773781" cy="2867399"/>
            <a:chOff x="369219" y="2119355"/>
            <a:chExt cx="773781" cy="2867399"/>
          </a:xfrm>
        </p:grpSpPr>
        <p:sp>
          <p:nvSpPr>
            <p:cNvPr id="195" name="TextBox 194"/>
            <p:cNvSpPr txBox="1"/>
            <p:nvPr/>
          </p:nvSpPr>
          <p:spPr>
            <a:xfrm>
              <a:off x="384459" y="2119355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Class 1</a:t>
              </a:r>
              <a:endParaRPr lang="en-US" sz="1600" b="1" dirty="0"/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369219" y="4648200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Class 2</a:t>
              </a:r>
              <a:endParaRPr lang="en-US" sz="1600" b="1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257300" y="1092200"/>
            <a:ext cx="1905000" cy="2413000"/>
            <a:chOff x="1257300" y="1092200"/>
            <a:chExt cx="1905000" cy="2413000"/>
          </a:xfrm>
        </p:grpSpPr>
        <p:sp>
          <p:nvSpPr>
            <p:cNvPr id="197" name="Rounded Rectangle 196"/>
            <p:cNvSpPr/>
            <p:nvPr/>
          </p:nvSpPr>
          <p:spPr>
            <a:xfrm>
              <a:off x="1257300" y="10922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Rounded Rectangle 217"/>
            <p:cNvSpPr/>
            <p:nvPr/>
          </p:nvSpPr>
          <p:spPr>
            <a:xfrm>
              <a:off x="1257300" y="2698775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Rounded Rectangle 221"/>
            <p:cNvSpPr/>
            <p:nvPr/>
          </p:nvSpPr>
          <p:spPr>
            <a:xfrm>
              <a:off x="1257300" y="19050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3" name="Group 222"/>
          <p:cNvGrpSpPr/>
          <p:nvPr/>
        </p:nvGrpSpPr>
        <p:grpSpPr>
          <a:xfrm>
            <a:off x="1257300" y="3695700"/>
            <a:ext cx="1905000" cy="2413000"/>
            <a:chOff x="1257300" y="1092200"/>
            <a:chExt cx="1905000" cy="2413000"/>
          </a:xfrm>
        </p:grpSpPr>
        <p:sp>
          <p:nvSpPr>
            <p:cNvPr id="224" name="Rounded Rectangle 223"/>
            <p:cNvSpPr/>
            <p:nvPr/>
          </p:nvSpPr>
          <p:spPr>
            <a:xfrm>
              <a:off x="1257300" y="10922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Rounded Rectangle 224"/>
            <p:cNvSpPr/>
            <p:nvPr/>
          </p:nvSpPr>
          <p:spPr>
            <a:xfrm>
              <a:off x="1257300" y="2698775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Rounded Rectangle 225"/>
            <p:cNvSpPr/>
            <p:nvPr/>
          </p:nvSpPr>
          <p:spPr>
            <a:xfrm>
              <a:off x="1257300" y="19050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7" name="Group 226"/>
          <p:cNvGrpSpPr/>
          <p:nvPr/>
        </p:nvGrpSpPr>
        <p:grpSpPr>
          <a:xfrm>
            <a:off x="3962400" y="1092200"/>
            <a:ext cx="1905000" cy="2413000"/>
            <a:chOff x="1257300" y="1092200"/>
            <a:chExt cx="1905000" cy="2413000"/>
          </a:xfrm>
        </p:grpSpPr>
        <p:sp>
          <p:nvSpPr>
            <p:cNvPr id="228" name="Rounded Rectangle 227"/>
            <p:cNvSpPr/>
            <p:nvPr/>
          </p:nvSpPr>
          <p:spPr>
            <a:xfrm>
              <a:off x="1257300" y="10922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Rounded Rectangle 228"/>
            <p:cNvSpPr/>
            <p:nvPr/>
          </p:nvSpPr>
          <p:spPr>
            <a:xfrm>
              <a:off x="1257300" y="2698775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Rounded Rectangle 229"/>
            <p:cNvSpPr/>
            <p:nvPr/>
          </p:nvSpPr>
          <p:spPr>
            <a:xfrm>
              <a:off x="1257300" y="19050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1" name="Group 230"/>
          <p:cNvGrpSpPr/>
          <p:nvPr/>
        </p:nvGrpSpPr>
        <p:grpSpPr>
          <a:xfrm>
            <a:off x="6629400" y="1092200"/>
            <a:ext cx="1905000" cy="2413000"/>
            <a:chOff x="1257300" y="1092200"/>
            <a:chExt cx="1905000" cy="2413000"/>
          </a:xfrm>
        </p:grpSpPr>
        <p:sp>
          <p:nvSpPr>
            <p:cNvPr id="232" name="Rounded Rectangle 231"/>
            <p:cNvSpPr/>
            <p:nvPr/>
          </p:nvSpPr>
          <p:spPr>
            <a:xfrm>
              <a:off x="1257300" y="10922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Rounded Rectangle 232"/>
            <p:cNvSpPr/>
            <p:nvPr/>
          </p:nvSpPr>
          <p:spPr>
            <a:xfrm>
              <a:off x="1257300" y="2698775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Rounded Rectangle 233"/>
            <p:cNvSpPr/>
            <p:nvPr/>
          </p:nvSpPr>
          <p:spPr>
            <a:xfrm>
              <a:off x="1257300" y="19050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2EA046-2CF6-4856-8EB2-B18BF3DE1D0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17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231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Rectangle 165"/>
          <p:cNvSpPr/>
          <p:nvPr/>
        </p:nvSpPr>
        <p:spPr>
          <a:xfrm>
            <a:off x="0" y="-1"/>
            <a:ext cx="9144000" cy="20845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Title 2"/>
          <p:cNvSpPr txBox="1">
            <a:spLocks/>
          </p:cNvSpPr>
          <p:nvPr/>
        </p:nvSpPr>
        <p:spPr>
          <a:xfrm>
            <a:off x="6858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chemeClr val="bg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chemeClr val="bg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chemeClr val="bg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chemeClr val="bg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54F48"/>
                </a:solidFill>
                <a:latin typeface="CartoGothic Std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54F48"/>
                </a:solidFill>
                <a:latin typeface="CartoGothic Std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54F48"/>
                </a:solidFill>
                <a:latin typeface="CartoGothic Std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54F48"/>
                </a:solidFill>
                <a:latin typeface="CartoGothic Std" pitchFamily="34" charset="0"/>
              </a:defRPr>
            </a:lvl9pPr>
          </a:lstStyle>
          <a:p>
            <a:r>
              <a:rPr lang="en-US" sz="2400" dirty="0" smtClean="0">
                <a:solidFill>
                  <a:srgbClr val="000000"/>
                </a:solidFill>
              </a:rPr>
              <a:t>Grade Level Grouping Further Narrows the Range of Needs To Be Addressed During Instruction &amp; Practice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rot="16200000">
            <a:off x="1424441" y="3095244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 rot="16200000">
            <a:off x="1424441" y="2702052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 rot="16200000">
            <a:off x="1424441" y="2311146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 rot="16200000">
            <a:off x="1424441" y="1908810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 rot="16200000">
            <a:off x="1424441" y="1517904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 rot="16200000">
            <a:off x="1424441" y="1124712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 rot="16200000">
            <a:off x="1819604" y="3095244"/>
            <a:ext cx="351511" cy="351511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 rot="16200000">
            <a:off x="1819604" y="2702052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 rot="16200000">
            <a:off x="1819604" y="2311146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16200000">
            <a:off x="1819604" y="1908810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 rot="16200000">
            <a:off x="1819604" y="1517904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 rot="16200000">
            <a:off x="1819604" y="1124712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 rot="16200000">
            <a:off x="2208027" y="3095244"/>
            <a:ext cx="351511" cy="351511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 rot="16200000">
            <a:off x="2208027" y="2702052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 rot="16200000">
            <a:off x="2208027" y="2311146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 rot="16200000">
            <a:off x="2208027" y="1908810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 rot="16200000">
            <a:off x="2208027" y="1517904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 rot="16200000">
            <a:off x="2208027" y="1124712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 rot="16200000">
            <a:off x="2606040" y="3095244"/>
            <a:ext cx="351511" cy="351511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 rot="16200000">
            <a:off x="2606040" y="2702052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 rot="16200000">
            <a:off x="2606040" y="2311146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 rot="16200000">
            <a:off x="2606040" y="1908810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 rot="16200000">
            <a:off x="2606040" y="1517904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 rot="16200000">
            <a:off x="2606040" y="1124712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 rot="16200000">
            <a:off x="1413414" y="5704517"/>
            <a:ext cx="355344" cy="355344"/>
          </a:xfrm>
          <a:prstGeom prst="rect">
            <a:avLst/>
          </a:prstGeom>
          <a:solidFill>
            <a:srgbClr val="FFFF00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 rot="16200000">
            <a:off x="1413414" y="5305169"/>
            <a:ext cx="355344" cy="355344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 rot="16200000">
            <a:off x="1413414" y="4904638"/>
            <a:ext cx="355344" cy="355344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 rot="16200000">
            <a:off x="1413414" y="4504993"/>
            <a:ext cx="355344" cy="355344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 rot="16200000">
            <a:off x="1413414" y="4116779"/>
            <a:ext cx="355344" cy="3553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 rot="16200000">
            <a:off x="1413414" y="3718616"/>
            <a:ext cx="355344" cy="355344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 rot="16200000">
            <a:off x="1812762" y="5704517"/>
            <a:ext cx="355344" cy="355344"/>
          </a:xfrm>
          <a:prstGeom prst="rect">
            <a:avLst/>
          </a:prstGeom>
          <a:solidFill>
            <a:srgbClr val="EEDE12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 rot="16200000">
            <a:off x="1812762" y="5305169"/>
            <a:ext cx="355344" cy="355344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 rot="16200000">
            <a:off x="1812762" y="4904638"/>
            <a:ext cx="355344" cy="355344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 rot="16200000">
            <a:off x="1812762" y="4504993"/>
            <a:ext cx="355344" cy="355344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 rot="16200000">
            <a:off x="1812762" y="4116779"/>
            <a:ext cx="355344" cy="3553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 rot="16200000">
            <a:off x="1812762" y="3718616"/>
            <a:ext cx="355344" cy="355344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 rot="16200000">
            <a:off x="2209148" y="5704517"/>
            <a:ext cx="355344" cy="355344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 rot="16200000">
            <a:off x="2209148" y="5305169"/>
            <a:ext cx="355344" cy="355344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 rot="16200000">
            <a:off x="2209148" y="4904638"/>
            <a:ext cx="355344" cy="355344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 rot="16200000">
            <a:off x="2209148" y="4504993"/>
            <a:ext cx="355344" cy="355344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 rot="16200000">
            <a:off x="2209148" y="4116779"/>
            <a:ext cx="355344" cy="3553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 rot="16200000">
            <a:off x="2209148" y="3718616"/>
            <a:ext cx="355344" cy="355344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 rot="16200000">
            <a:off x="2606040" y="5704517"/>
            <a:ext cx="355344" cy="355344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 rot="16200000">
            <a:off x="2606040" y="5305169"/>
            <a:ext cx="355344" cy="355344"/>
          </a:xfrm>
          <a:prstGeom prst="rect">
            <a:avLst/>
          </a:prstGeom>
          <a:solidFill>
            <a:srgbClr val="FFFF00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 rot="16200000">
            <a:off x="2606040" y="4904638"/>
            <a:ext cx="355344" cy="355344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 rot="16200000">
            <a:off x="2606040" y="4504993"/>
            <a:ext cx="355344" cy="355344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 rot="16200000">
            <a:off x="2606040" y="4116779"/>
            <a:ext cx="355344" cy="3553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 rot="16200000">
            <a:off x="2606040" y="3718616"/>
            <a:ext cx="355344" cy="3553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2015209" y="619780"/>
            <a:ext cx="381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E31836"/>
                </a:solidFill>
              </a:rPr>
              <a:t>K</a:t>
            </a:r>
            <a:endParaRPr lang="en-US" sz="2800" b="1" dirty="0">
              <a:solidFill>
                <a:srgbClr val="E31836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 rot="16200000">
            <a:off x="4125731" y="3106674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 rot="16200000">
            <a:off x="4125731" y="2713482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 rot="16200000">
            <a:off x="4125731" y="2311146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 rot="16200000">
            <a:off x="4125731" y="1908810"/>
            <a:ext cx="351511" cy="351511"/>
          </a:xfrm>
          <a:prstGeom prst="rect">
            <a:avLst/>
          </a:prstGeom>
          <a:solidFill>
            <a:srgbClr val="E74513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 rot="16200000">
            <a:off x="4125731" y="1517904"/>
            <a:ext cx="351511" cy="351511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 rot="16200000">
            <a:off x="4125731" y="1124712"/>
            <a:ext cx="351511" cy="351511"/>
          </a:xfrm>
          <a:prstGeom prst="rect">
            <a:avLst/>
          </a:prstGeom>
          <a:solidFill>
            <a:srgbClr val="E31836">
              <a:alpha val="47059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 rot="16200000">
            <a:off x="4520894" y="3106674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 rot="16200000">
            <a:off x="4520894" y="2713482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 rot="16200000">
            <a:off x="4520894" y="2311146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 rot="16200000">
            <a:off x="4520894" y="1908810"/>
            <a:ext cx="351511" cy="351511"/>
          </a:xfrm>
          <a:prstGeom prst="rect">
            <a:avLst/>
          </a:prstGeom>
          <a:solidFill>
            <a:srgbClr val="E74513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 rot="16200000">
            <a:off x="4520894" y="1517904"/>
            <a:ext cx="351511" cy="3515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 rot="16200000">
            <a:off x="4520894" y="1124712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 rot="16200000">
            <a:off x="4920747" y="3106674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 rot="16200000">
            <a:off x="4920747" y="2713482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 rot="16200000">
            <a:off x="4920747" y="2311146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 rot="16200000">
            <a:off x="4920747" y="1908810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 rot="16200000">
            <a:off x="4920747" y="1517904"/>
            <a:ext cx="351511" cy="3515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 rot="16200000">
            <a:off x="4920747" y="1124712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 rot="16200000">
            <a:off x="5314457" y="3106674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 rot="16200000">
            <a:off x="5314457" y="2713482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 rot="16200000">
            <a:off x="5314457" y="2311146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 rot="16200000">
            <a:off x="5314457" y="1908810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 rot="16200000">
            <a:off x="5314457" y="1517904"/>
            <a:ext cx="351511" cy="3515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 rot="16200000">
            <a:off x="5314457" y="1124712"/>
            <a:ext cx="351511" cy="351511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 rot="16200000">
            <a:off x="4129542" y="5687798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 rot="16200000">
            <a:off x="4129542" y="5292635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 rot="16200000">
            <a:off x="4129542" y="4896301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 rot="16200000">
            <a:off x="4129542" y="4500845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 rot="16200000">
            <a:off x="4129542" y="4105389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 rot="16200000">
            <a:off x="4129542" y="3711399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 rot="16200000">
            <a:off x="4524705" y="5687798"/>
            <a:ext cx="351511" cy="3515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 rot="16200000">
            <a:off x="4524705" y="5292635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 rot="16200000">
            <a:off x="4524705" y="4896301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 rot="16200000">
            <a:off x="4524705" y="4500845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 rot="16200000">
            <a:off x="4524705" y="4105389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 rot="16200000">
            <a:off x="4524705" y="3711399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/>
          <p:cNvSpPr/>
          <p:nvPr/>
        </p:nvSpPr>
        <p:spPr>
          <a:xfrm rot="16200000">
            <a:off x="4916938" y="5687798"/>
            <a:ext cx="351511" cy="3515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/>
          <p:cNvSpPr/>
          <p:nvPr/>
        </p:nvSpPr>
        <p:spPr>
          <a:xfrm rot="16200000">
            <a:off x="4916938" y="5292635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 rot="16200000">
            <a:off x="4916938" y="4896301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 rot="16200000">
            <a:off x="4916938" y="4500845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 rot="16200000">
            <a:off x="4916938" y="4105389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 rot="16200000">
            <a:off x="4916938" y="3711399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 rot="16200000">
            <a:off x="5310647" y="5687798"/>
            <a:ext cx="351511" cy="351511"/>
          </a:xfrm>
          <a:prstGeom prst="rect">
            <a:avLst/>
          </a:prstGeom>
          <a:solidFill>
            <a:schemeClr val="accent4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/>
          <p:cNvSpPr/>
          <p:nvPr/>
        </p:nvSpPr>
        <p:spPr>
          <a:xfrm rot="16200000">
            <a:off x="5310647" y="5292635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/>
          <p:cNvSpPr/>
          <p:nvPr/>
        </p:nvSpPr>
        <p:spPr>
          <a:xfrm rot="16200000">
            <a:off x="5310647" y="4896301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/>
          <p:cNvSpPr/>
          <p:nvPr/>
        </p:nvSpPr>
        <p:spPr>
          <a:xfrm rot="16200000">
            <a:off x="5310647" y="4500845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/>
          <p:cNvSpPr/>
          <p:nvPr/>
        </p:nvSpPr>
        <p:spPr>
          <a:xfrm rot="16200000">
            <a:off x="5310647" y="4105389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/>
          <p:cNvSpPr/>
          <p:nvPr/>
        </p:nvSpPr>
        <p:spPr>
          <a:xfrm rot="16200000">
            <a:off x="5310647" y="3711399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TextBox 139"/>
          <p:cNvSpPr txBox="1"/>
          <p:nvPr/>
        </p:nvSpPr>
        <p:spPr>
          <a:xfrm>
            <a:off x="4717999" y="61722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EEB211"/>
                </a:solidFill>
              </a:rPr>
              <a:t>1</a:t>
            </a:r>
            <a:endParaRPr lang="en-US" sz="2800" b="1" dirty="0">
              <a:solidFill>
                <a:srgbClr val="EEB211"/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 rot="16200000">
            <a:off x="6792731" y="3108960"/>
            <a:ext cx="351511" cy="3515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 rot="16200000">
            <a:off x="6792731" y="2713482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 rot="16200000">
            <a:off x="6792731" y="2311146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 rot="16200000">
            <a:off x="6792731" y="1908810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 rot="16200000">
            <a:off x="6792731" y="1517904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/>
          <p:cNvSpPr/>
          <p:nvPr/>
        </p:nvSpPr>
        <p:spPr>
          <a:xfrm rot="16200000">
            <a:off x="6792731" y="1124712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/>
          <p:cNvSpPr/>
          <p:nvPr/>
        </p:nvSpPr>
        <p:spPr>
          <a:xfrm rot="16200000">
            <a:off x="7176464" y="3108960"/>
            <a:ext cx="351511" cy="3515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 rot="16200000">
            <a:off x="7176464" y="2713482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 rot="16200000">
            <a:off x="7176464" y="2311146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/>
          <p:cNvSpPr/>
          <p:nvPr/>
        </p:nvSpPr>
        <p:spPr>
          <a:xfrm rot="16200000">
            <a:off x="7176464" y="1908810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 rot="16200000">
            <a:off x="7176464" y="1517904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 rot="16200000">
            <a:off x="7176464" y="1124712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/>
          <p:cNvSpPr/>
          <p:nvPr/>
        </p:nvSpPr>
        <p:spPr>
          <a:xfrm rot="16200000">
            <a:off x="7564887" y="3108960"/>
            <a:ext cx="351511" cy="3515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/>
          <p:cNvSpPr/>
          <p:nvPr/>
        </p:nvSpPr>
        <p:spPr>
          <a:xfrm rot="16200000">
            <a:off x="7564887" y="2713482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 rot="16200000">
            <a:off x="7564887" y="2311146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 rot="16200000">
            <a:off x="7564887" y="1908810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/>
          <p:cNvSpPr/>
          <p:nvPr/>
        </p:nvSpPr>
        <p:spPr>
          <a:xfrm rot="16200000">
            <a:off x="7564887" y="1517904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 rot="16200000">
            <a:off x="7564887" y="1124712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/>
          <p:cNvSpPr/>
          <p:nvPr/>
        </p:nvSpPr>
        <p:spPr>
          <a:xfrm rot="16200000">
            <a:off x="7955280" y="3108960"/>
            <a:ext cx="351511" cy="3515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 rot="16200000">
            <a:off x="7955280" y="2714543"/>
            <a:ext cx="351511" cy="3515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/>
          <p:cNvSpPr/>
          <p:nvPr/>
        </p:nvSpPr>
        <p:spPr>
          <a:xfrm rot="16200000">
            <a:off x="7955280" y="2306779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/>
          <p:cNvSpPr/>
          <p:nvPr/>
        </p:nvSpPr>
        <p:spPr>
          <a:xfrm rot="16200000">
            <a:off x="7955280" y="1908810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 rot="16200000">
            <a:off x="7955280" y="1517904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 rot="16200000">
            <a:off x="7955280" y="1124712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/>
          <p:cNvSpPr/>
          <p:nvPr/>
        </p:nvSpPr>
        <p:spPr>
          <a:xfrm rot="16200000">
            <a:off x="6771812" y="5675968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/>
          <p:cNvSpPr/>
          <p:nvPr/>
        </p:nvSpPr>
        <p:spPr>
          <a:xfrm rot="16200000">
            <a:off x="6771812" y="5276985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/>
          <p:cNvSpPr/>
          <p:nvPr/>
        </p:nvSpPr>
        <p:spPr>
          <a:xfrm rot="16200000">
            <a:off x="6771812" y="4876819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/>
          <p:cNvSpPr/>
          <p:nvPr/>
        </p:nvSpPr>
        <p:spPr>
          <a:xfrm rot="16200000">
            <a:off x="6771812" y="4477539"/>
            <a:ext cx="355010" cy="3550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/>
          <p:cNvSpPr/>
          <p:nvPr/>
        </p:nvSpPr>
        <p:spPr>
          <a:xfrm rot="16200000">
            <a:off x="6771812" y="4089690"/>
            <a:ext cx="355010" cy="3550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/>
          <p:cNvSpPr/>
          <p:nvPr/>
        </p:nvSpPr>
        <p:spPr>
          <a:xfrm rot="16200000">
            <a:off x="6771812" y="3691890"/>
            <a:ext cx="355010" cy="3550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/>
          <p:cNvSpPr/>
          <p:nvPr/>
        </p:nvSpPr>
        <p:spPr>
          <a:xfrm rot="16200000">
            <a:off x="7170795" y="5675968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/>
          <p:cNvSpPr/>
          <p:nvPr/>
        </p:nvSpPr>
        <p:spPr>
          <a:xfrm rot="16200000">
            <a:off x="7170795" y="5276985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/>
          <p:cNvSpPr/>
          <p:nvPr/>
        </p:nvSpPr>
        <p:spPr>
          <a:xfrm rot="16200000">
            <a:off x="7170795" y="4876819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/>
          <p:cNvSpPr/>
          <p:nvPr/>
        </p:nvSpPr>
        <p:spPr>
          <a:xfrm rot="16200000">
            <a:off x="7170795" y="4477539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 176"/>
          <p:cNvSpPr/>
          <p:nvPr/>
        </p:nvSpPr>
        <p:spPr>
          <a:xfrm rot="16200000">
            <a:off x="7170795" y="4089690"/>
            <a:ext cx="355010" cy="3550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/>
          <p:cNvSpPr/>
          <p:nvPr/>
        </p:nvSpPr>
        <p:spPr>
          <a:xfrm rot="16200000">
            <a:off x="7170795" y="3691890"/>
            <a:ext cx="355010" cy="3550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/>
          <p:cNvSpPr/>
          <p:nvPr/>
        </p:nvSpPr>
        <p:spPr>
          <a:xfrm rot="16200000">
            <a:off x="7566820" y="5675968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/>
          <p:cNvSpPr/>
          <p:nvPr/>
        </p:nvSpPr>
        <p:spPr>
          <a:xfrm rot="16200000">
            <a:off x="7566820" y="5276985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/>
          <p:cNvSpPr/>
          <p:nvPr/>
        </p:nvSpPr>
        <p:spPr>
          <a:xfrm rot="16200000">
            <a:off x="7566820" y="4876819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/>
          <p:cNvSpPr/>
          <p:nvPr/>
        </p:nvSpPr>
        <p:spPr>
          <a:xfrm rot="16200000">
            <a:off x="7566820" y="4477539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 182"/>
          <p:cNvSpPr/>
          <p:nvPr/>
        </p:nvSpPr>
        <p:spPr>
          <a:xfrm rot="16200000">
            <a:off x="7566820" y="4089690"/>
            <a:ext cx="355010" cy="3550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/>
          <p:cNvSpPr/>
          <p:nvPr/>
        </p:nvSpPr>
        <p:spPr>
          <a:xfrm rot="16200000">
            <a:off x="7566820" y="3691890"/>
            <a:ext cx="355010" cy="3550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184"/>
          <p:cNvSpPr/>
          <p:nvPr/>
        </p:nvSpPr>
        <p:spPr>
          <a:xfrm rot="16200000">
            <a:off x="7964335" y="5675968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/>
          <p:cNvSpPr/>
          <p:nvPr/>
        </p:nvSpPr>
        <p:spPr>
          <a:xfrm rot="16200000">
            <a:off x="7964335" y="5276985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ctangle 186"/>
          <p:cNvSpPr/>
          <p:nvPr/>
        </p:nvSpPr>
        <p:spPr>
          <a:xfrm rot="16200000">
            <a:off x="7964335" y="4876819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/>
          <p:cNvSpPr/>
          <p:nvPr/>
        </p:nvSpPr>
        <p:spPr>
          <a:xfrm rot="16200000">
            <a:off x="7964335" y="4477539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/>
          <p:cNvSpPr/>
          <p:nvPr/>
        </p:nvSpPr>
        <p:spPr>
          <a:xfrm rot="16200000">
            <a:off x="7964335" y="4089690"/>
            <a:ext cx="355010" cy="3550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/>
          <p:cNvSpPr/>
          <p:nvPr/>
        </p:nvSpPr>
        <p:spPr>
          <a:xfrm rot="16200000">
            <a:off x="7964335" y="3691890"/>
            <a:ext cx="355010" cy="3550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TextBox 190"/>
          <p:cNvSpPr txBox="1"/>
          <p:nvPr/>
        </p:nvSpPr>
        <p:spPr>
          <a:xfrm>
            <a:off x="7345269" y="619780"/>
            <a:ext cx="381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4AA942"/>
                </a:solidFill>
              </a:rPr>
              <a:t>2</a:t>
            </a:r>
            <a:endParaRPr lang="en-US" sz="2800" b="1" dirty="0">
              <a:solidFill>
                <a:srgbClr val="4AA942"/>
              </a:solidFill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304800" y="2119355"/>
            <a:ext cx="773781" cy="2867399"/>
            <a:chOff x="369219" y="2119355"/>
            <a:chExt cx="773781" cy="2867399"/>
          </a:xfrm>
        </p:grpSpPr>
        <p:sp>
          <p:nvSpPr>
            <p:cNvPr id="196" name="TextBox 195"/>
            <p:cNvSpPr txBox="1"/>
            <p:nvPr/>
          </p:nvSpPr>
          <p:spPr>
            <a:xfrm>
              <a:off x="384459" y="2119355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Class 1</a:t>
              </a:r>
              <a:endParaRPr lang="en-US" sz="1600" b="1" dirty="0"/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369219" y="4648200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Class 2</a:t>
              </a:r>
              <a:endParaRPr lang="en-US" sz="1600" b="1" dirty="0"/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1257300" y="1092200"/>
            <a:ext cx="1905000" cy="2413000"/>
            <a:chOff x="1257300" y="1092200"/>
            <a:chExt cx="1905000" cy="2413000"/>
          </a:xfrm>
        </p:grpSpPr>
        <p:sp>
          <p:nvSpPr>
            <p:cNvPr id="194" name="Rounded Rectangle 193"/>
            <p:cNvSpPr/>
            <p:nvPr/>
          </p:nvSpPr>
          <p:spPr>
            <a:xfrm>
              <a:off x="1257300" y="10922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Rounded Rectangle 201"/>
            <p:cNvSpPr/>
            <p:nvPr/>
          </p:nvSpPr>
          <p:spPr>
            <a:xfrm>
              <a:off x="1257300" y="2698775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Rounded Rectangle 202"/>
            <p:cNvSpPr/>
            <p:nvPr/>
          </p:nvSpPr>
          <p:spPr>
            <a:xfrm>
              <a:off x="1257300" y="19050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2" name="Group 211"/>
          <p:cNvGrpSpPr/>
          <p:nvPr/>
        </p:nvGrpSpPr>
        <p:grpSpPr>
          <a:xfrm>
            <a:off x="1257300" y="3695700"/>
            <a:ext cx="1905000" cy="2413000"/>
            <a:chOff x="1257300" y="1092200"/>
            <a:chExt cx="1905000" cy="2413000"/>
          </a:xfrm>
        </p:grpSpPr>
        <p:sp>
          <p:nvSpPr>
            <p:cNvPr id="213" name="Rounded Rectangle 212"/>
            <p:cNvSpPr/>
            <p:nvPr/>
          </p:nvSpPr>
          <p:spPr>
            <a:xfrm>
              <a:off x="1257300" y="10922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Rounded Rectangle 213"/>
            <p:cNvSpPr/>
            <p:nvPr/>
          </p:nvSpPr>
          <p:spPr>
            <a:xfrm>
              <a:off x="1257300" y="2698775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Rounded Rectangle 214"/>
            <p:cNvSpPr/>
            <p:nvPr/>
          </p:nvSpPr>
          <p:spPr>
            <a:xfrm>
              <a:off x="1257300" y="19050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3962400" y="1092200"/>
            <a:ext cx="1905000" cy="2413000"/>
            <a:chOff x="1257300" y="1092200"/>
            <a:chExt cx="1905000" cy="2413000"/>
          </a:xfrm>
        </p:grpSpPr>
        <p:sp>
          <p:nvSpPr>
            <p:cNvPr id="217" name="Rounded Rectangle 216"/>
            <p:cNvSpPr/>
            <p:nvPr/>
          </p:nvSpPr>
          <p:spPr>
            <a:xfrm>
              <a:off x="1257300" y="10922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Rounded Rectangle 217"/>
            <p:cNvSpPr/>
            <p:nvPr/>
          </p:nvSpPr>
          <p:spPr>
            <a:xfrm>
              <a:off x="1257300" y="2698775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Rounded Rectangle 218"/>
            <p:cNvSpPr/>
            <p:nvPr/>
          </p:nvSpPr>
          <p:spPr>
            <a:xfrm>
              <a:off x="1257300" y="19050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0" name="Group 219"/>
          <p:cNvGrpSpPr/>
          <p:nvPr/>
        </p:nvGrpSpPr>
        <p:grpSpPr>
          <a:xfrm>
            <a:off x="6629400" y="1092200"/>
            <a:ext cx="1905000" cy="2413000"/>
            <a:chOff x="1257300" y="1092200"/>
            <a:chExt cx="1905000" cy="2413000"/>
          </a:xfrm>
        </p:grpSpPr>
        <p:sp>
          <p:nvSpPr>
            <p:cNvPr id="221" name="Rounded Rectangle 220"/>
            <p:cNvSpPr/>
            <p:nvPr/>
          </p:nvSpPr>
          <p:spPr>
            <a:xfrm>
              <a:off x="1257300" y="10922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Rounded Rectangle 221"/>
            <p:cNvSpPr/>
            <p:nvPr/>
          </p:nvSpPr>
          <p:spPr>
            <a:xfrm>
              <a:off x="1257300" y="2698775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Rounded Rectangle 222"/>
            <p:cNvSpPr/>
            <p:nvPr/>
          </p:nvSpPr>
          <p:spPr>
            <a:xfrm>
              <a:off x="1257300" y="19050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2EA046-2CF6-4856-8EB2-B18BF3DE1D0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18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93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Rectangle 165"/>
          <p:cNvSpPr/>
          <p:nvPr/>
        </p:nvSpPr>
        <p:spPr>
          <a:xfrm>
            <a:off x="0" y="-1"/>
            <a:ext cx="9144000" cy="20845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 rot="16200000">
            <a:off x="1424441" y="3095244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 rot="16200000">
            <a:off x="1424441" y="2702052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 rot="16200000">
            <a:off x="1424441" y="2311146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 rot="16200000">
            <a:off x="1424441" y="1908810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 rot="16200000">
            <a:off x="1424441" y="1517904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 rot="16200000">
            <a:off x="1424441" y="1124712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 rot="16200000">
            <a:off x="1819604" y="3095244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 rot="16200000">
            <a:off x="1819604" y="2702052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 rot="16200000">
            <a:off x="1819604" y="2311146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16200000">
            <a:off x="1819604" y="1908810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 rot="16200000">
            <a:off x="1819604" y="1517904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 rot="16200000">
            <a:off x="1819604" y="1124712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 rot="16200000">
            <a:off x="2208027" y="3095244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 rot="16200000">
            <a:off x="2208027" y="2702052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 rot="16200000">
            <a:off x="2208027" y="2311146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 rot="16200000">
            <a:off x="2208027" y="1908810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 rot="16200000">
            <a:off x="2208027" y="1517904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 rot="16200000">
            <a:off x="2208027" y="1124712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 rot="16200000">
            <a:off x="2606040" y="3095244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 rot="16200000">
            <a:off x="2606040" y="2702052"/>
            <a:ext cx="351511" cy="351511"/>
          </a:xfrm>
          <a:prstGeom prst="rect">
            <a:avLst/>
          </a:prstGeom>
          <a:solidFill>
            <a:srgbClr val="D5275D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 rot="16200000">
            <a:off x="2606040" y="2311146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 rot="16200000">
            <a:off x="2606040" y="1908810"/>
            <a:ext cx="351511" cy="351511"/>
          </a:xfrm>
          <a:prstGeom prst="rect">
            <a:avLst/>
          </a:prstGeom>
          <a:solidFill>
            <a:srgbClr val="E31836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 rot="16200000">
            <a:off x="2606040" y="1517904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 rot="16200000">
            <a:off x="2606040" y="1124712"/>
            <a:ext cx="351511" cy="351511"/>
          </a:xfrm>
          <a:prstGeom prst="rect">
            <a:avLst/>
          </a:prstGeom>
          <a:solidFill>
            <a:srgbClr val="E31836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 rot="16200000">
            <a:off x="1413414" y="5704517"/>
            <a:ext cx="355344" cy="355344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 rot="16200000">
            <a:off x="1413414" y="5305169"/>
            <a:ext cx="355344" cy="355344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 rot="16200000">
            <a:off x="1413414" y="4904638"/>
            <a:ext cx="355344" cy="3553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 rot="16200000">
            <a:off x="1413414" y="4504993"/>
            <a:ext cx="355344" cy="3553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 rot="16200000">
            <a:off x="1413414" y="4116779"/>
            <a:ext cx="355344" cy="355344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 rot="16200000">
            <a:off x="1413414" y="3718616"/>
            <a:ext cx="355344" cy="355344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 rot="16200000">
            <a:off x="1812762" y="5704517"/>
            <a:ext cx="355344" cy="355344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 rot="16200000">
            <a:off x="1812762" y="5305169"/>
            <a:ext cx="355344" cy="355344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 rot="16200000">
            <a:off x="1812762" y="4904638"/>
            <a:ext cx="355344" cy="3553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 rot="16200000">
            <a:off x="1812762" y="4504993"/>
            <a:ext cx="355344" cy="3553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 rot="16200000">
            <a:off x="1812762" y="4116779"/>
            <a:ext cx="355344" cy="355344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 rot="16200000">
            <a:off x="1812762" y="3718616"/>
            <a:ext cx="355344" cy="355344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 rot="16200000">
            <a:off x="2209148" y="5704517"/>
            <a:ext cx="355344" cy="355344"/>
          </a:xfrm>
          <a:prstGeom prst="rect">
            <a:avLst/>
          </a:prstGeom>
          <a:solidFill>
            <a:srgbClr val="E74513"/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 rot="16200000">
            <a:off x="2209148" y="5305169"/>
            <a:ext cx="355344" cy="355344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 rot="16200000">
            <a:off x="2209148" y="4904638"/>
            <a:ext cx="355344" cy="3553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 rot="16200000">
            <a:off x="2209148" y="4504993"/>
            <a:ext cx="355344" cy="3553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 rot="16200000">
            <a:off x="2209148" y="4116779"/>
            <a:ext cx="355344" cy="355344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 rot="16200000">
            <a:off x="2209148" y="3718616"/>
            <a:ext cx="355344" cy="355344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 rot="16200000">
            <a:off x="2606040" y="5704517"/>
            <a:ext cx="355344" cy="355344"/>
          </a:xfrm>
          <a:prstGeom prst="rect">
            <a:avLst/>
          </a:prstGeom>
          <a:solidFill>
            <a:srgbClr val="E74513"/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 rot="16200000">
            <a:off x="2606040" y="5305169"/>
            <a:ext cx="355344" cy="355344"/>
          </a:xfrm>
          <a:prstGeom prst="rect">
            <a:avLst/>
          </a:prstGeom>
          <a:solidFill>
            <a:srgbClr val="E74513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 rot="16200000">
            <a:off x="2606040" y="4904638"/>
            <a:ext cx="355344" cy="3553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 rot="16200000">
            <a:off x="2606040" y="4504993"/>
            <a:ext cx="355344" cy="3553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 rot="16200000">
            <a:off x="2606040" y="4116779"/>
            <a:ext cx="355344" cy="355344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 rot="16200000">
            <a:off x="2606040" y="3718616"/>
            <a:ext cx="355344" cy="355344"/>
          </a:xfrm>
          <a:prstGeom prst="rect">
            <a:avLst/>
          </a:prstGeom>
          <a:solidFill>
            <a:srgbClr val="E46C0A">
              <a:alpha val="5882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2015209" y="609600"/>
            <a:ext cx="381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E31836"/>
                </a:solidFill>
              </a:rPr>
              <a:t>K</a:t>
            </a:r>
            <a:endParaRPr lang="en-US" sz="2800" b="1" dirty="0">
              <a:solidFill>
                <a:srgbClr val="E31836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 rot="16200000">
            <a:off x="4125731" y="3106674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 rot="16200000">
            <a:off x="4125731" y="2713482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 rot="16200000">
            <a:off x="4125731" y="2311146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 rot="16200000">
            <a:off x="4125731" y="1908810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 rot="16200000">
            <a:off x="4125731" y="1517904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 rot="16200000">
            <a:off x="4125731" y="1124712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 rot="16200000">
            <a:off x="4520894" y="3106674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 rot="16200000">
            <a:off x="4520894" y="2713482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 rot="16200000">
            <a:off x="4520894" y="2311146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 rot="16200000">
            <a:off x="4520894" y="1908810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 rot="16200000">
            <a:off x="4520894" y="1517904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 rot="16200000">
            <a:off x="4520894" y="1124712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 rot="16200000">
            <a:off x="4920747" y="3106674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 rot="16200000">
            <a:off x="4920747" y="2713482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 rot="16200000">
            <a:off x="4920747" y="2311146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 rot="16200000">
            <a:off x="4920747" y="1908810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 rot="16200000">
            <a:off x="4920747" y="1517904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 rot="16200000">
            <a:off x="4920747" y="1124712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 rot="16200000">
            <a:off x="5314457" y="3106674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 rot="16200000">
            <a:off x="5314457" y="2713482"/>
            <a:ext cx="351511" cy="351511"/>
          </a:xfrm>
          <a:prstGeom prst="rect">
            <a:avLst/>
          </a:prstGeom>
          <a:solidFill>
            <a:srgbClr val="EEDE12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 rot="16200000">
            <a:off x="5314457" y="2311146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 rot="16200000">
            <a:off x="5314457" y="1908810"/>
            <a:ext cx="351511" cy="351511"/>
          </a:xfrm>
          <a:prstGeom prst="rect">
            <a:avLst/>
          </a:prstGeom>
          <a:solidFill>
            <a:srgbClr val="FFFF0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 rot="16200000">
            <a:off x="5314457" y="1517904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 rot="16200000">
            <a:off x="5314457" y="1124712"/>
            <a:ext cx="351511" cy="351511"/>
          </a:xfrm>
          <a:prstGeom prst="rect">
            <a:avLst/>
          </a:prstGeom>
          <a:solidFill>
            <a:srgbClr val="FFFF00">
              <a:alpha val="47059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 rot="16200000">
            <a:off x="4129542" y="5687798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 rot="16200000">
            <a:off x="4129542" y="5292635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 rot="16200000">
            <a:off x="4129542" y="4896301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 rot="16200000">
            <a:off x="4129542" y="4500845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 rot="16200000">
            <a:off x="4129542" y="4105389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 rot="16200000">
            <a:off x="4129542" y="3711399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 rot="16200000">
            <a:off x="4524705" y="5687798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 rot="16200000">
            <a:off x="4524705" y="5292635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 rot="16200000">
            <a:off x="4524705" y="4896301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 rot="16200000">
            <a:off x="4524705" y="4500845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 rot="16200000">
            <a:off x="4524705" y="4105389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 rot="16200000">
            <a:off x="4524705" y="3711399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B51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/>
          <p:cNvSpPr/>
          <p:nvPr/>
        </p:nvSpPr>
        <p:spPr>
          <a:xfrm rot="16200000">
            <a:off x="4916938" y="5687798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/>
          <p:cNvSpPr/>
          <p:nvPr/>
        </p:nvSpPr>
        <p:spPr>
          <a:xfrm rot="16200000">
            <a:off x="4916938" y="5292635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 rot="16200000">
            <a:off x="4916938" y="4896301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 rot="16200000">
            <a:off x="4916938" y="4500845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 rot="16200000">
            <a:off x="4916938" y="4105389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 rot="16200000">
            <a:off x="4916938" y="3711399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 rot="16200000">
            <a:off x="5310647" y="5687798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/>
          <p:cNvSpPr/>
          <p:nvPr/>
        </p:nvSpPr>
        <p:spPr>
          <a:xfrm rot="16200000">
            <a:off x="5310647" y="5292635"/>
            <a:ext cx="351511" cy="351511"/>
          </a:xfrm>
          <a:prstGeom prst="rect">
            <a:avLst/>
          </a:prstGeom>
          <a:solidFill>
            <a:srgbClr val="72AF2F"/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/>
          <p:cNvSpPr/>
          <p:nvPr/>
        </p:nvSpPr>
        <p:spPr>
          <a:xfrm rot="16200000">
            <a:off x="5310647" y="4896301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/>
          <p:cNvSpPr/>
          <p:nvPr/>
        </p:nvSpPr>
        <p:spPr>
          <a:xfrm rot="16200000">
            <a:off x="5310647" y="4500845"/>
            <a:ext cx="351511" cy="351511"/>
          </a:xfrm>
          <a:prstGeom prst="rect">
            <a:avLst/>
          </a:prstGeom>
          <a:solidFill>
            <a:srgbClr val="92D050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/>
          <p:cNvSpPr/>
          <p:nvPr/>
        </p:nvSpPr>
        <p:spPr>
          <a:xfrm rot="16200000">
            <a:off x="5310647" y="4105389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/>
          <p:cNvSpPr/>
          <p:nvPr/>
        </p:nvSpPr>
        <p:spPr>
          <a:xfrm rot="16200000">
            <a:off x="5310647" y="3711399"/>
            <a:ext cx="351511" cy="351511"/>
          </a:xfrm>
          <a:prstGeom prst="rect">
            <a:avLst/>
          </a:prstGeom>
          <a:solidFill>
            <a:srgbClr val="92D050">
              <a:alpha val="69804"/>
            </a:srgbClr>
          </a:solidFill>
          <a:ln>
            <a:solidFill>
              <a:srgbClr val="D7A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TextBox 139"/>
          <p:cNvSpPr txBox="1"/>
          <p:nvPr/>
        </p:nvSpPr>
        <p:spPr>
          <a:xfrm>
            <a:off x="4717999" y="6096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EEB211"/>
                </a:solidFill>
              </a:rPr>
              <a:t>1</a:t>
            </a:r>
            <a:endParaRPr lang="en-US" sz="2800" b="1" dirty="0">
              <a:solidFill>
                <a:srgbClr val="EEB211"/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 rot="16200000">
            <a:off x="6792731" y="3108960"/>
            <a:ext cx="351511" cy="3515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 rot="16200000">
            <a:off x="6792731" y="2713482"/>
            <a:ext cx="351511" cy="3515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 rot="16200000">
            <a:off x="6792731" y="2311146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 rot="16200000">
            <a:off x="6792731" y="1908810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 rot="16200000">
            <a:off x="6792731" y="1517904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/>
          <p:cNvSpPr/>
          <p:nvPr/>
        </p:nvSpPr>
        <p:spPr>
          <a:xfrm rot="16200000">
            <a:off x="6792731" y="1124712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/>
          <p:cNvSpPr/>
          <p:nvPr/>
        </p:nvSpPr>
        <p:spPr>
          <a:xfrm rot="16200000">
            <a:off x="7176464" y="3108960"/>
            <a:ext cx="351511" cy="3515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 rot="16200000">
            <a:off x="7176464" y="2713482"/>
            <a:ext cx="351511" cy="3515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 rot="16200000">
            <a:off x="7176464" y="2311146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/>
          <p:cNvSpPr/>
          <p:nvPr/>
        </p:nvSpPr>
        <p:spPr>
          <a:xfrm rot="16200000">
            <a:off x="7176464" y="1908810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 rot="16200000">
            <a:off x="7176464" y="1517904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 rot="16200000">
            <a:off x="7176464" y="1124712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/>
          <p:cNvSpPr/>
          <p:nvPr/>
        </p:nvSpPr>
        <p:spPr>
          <a:xfrm rot="16200000">
            <a:off x="7564887" y="3108960"/>
            <a:ext cx="351511" cy="3515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/>
          <p:cNvSpPr/>
          <p:nvPr/>
        </p:nvSpPr>
        <p:spPr>
          <a:xfrm rot="16200000">
            <a:off x="7564887" y="2713482"/>
            <a:ext cx="351511" cy="3515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 rot="16200000">
            <a:off x="7564887" y="2311146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 rot="16200000">
            <a:off x="7564887" y="1908810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/>
          <p:cNvSpPr/>
          <p:nvPr/>
        </p:nvSpPr>
        <p:spPr>
          <a:xfrm rot="16200000">
            <a:off x="7564887" y="1517904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 rot="16200000">
            <a:off x="7564887" y="1124712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/>
          <p:cNvSpPr/>
          <p:nvPr/>
        </p:nvSpPr>
        <p:spPr>
          <a:xfrm rot="16200000">
            <a:off x="7955280" y="3108960"/>
            <a:ext cx="351511" cy="3515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 rot="16200000">
            <a:off x="7955280" y="2714543"/>
            <a:ext cx="351511" cy="351511"/>
          </a:xfrm>
          <a:prstGeom prst="rect">
            <a:avLst/>
          </a:prstGeom>
          <a:solidFill>
            <a:srgbClr val="3567D7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/>
          <p:cNvSpPr/>
          <p:nvPr/>
        </p:nvSpPr>
        <p:spPr>
          <a:xfrm rot="16200000">
            <a:off x="7955280" y="2306779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/>
          <p:cNvSpPr/>
          <p:nvPr/>
        </p:nvSpPr>
        <p:spPr>
          <a:xfrm rot="16200000">
            <a:off x="7955280" y="1908810"/>
            <a:ext cx="351511" cy="351511"/>
          </a:xfrm>
          <a:prstGeom prst="rect">
            <a:avLst/>
          </a:prstGeom>
          <a:solidFill>
            <a:schemeClr val="accent1"/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 rot="16200000">
            <a:off x="7955280" y="1517904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 rot="16200000">
            <a:off x="7955280" y="1124712"/>
            <a:ext cx="351511" cy="351511"/>
          </a:xfrm>
          <a:prstGeom prst="rect">
            <a:avLst/>
          </a:prstGeom>
          <a:solidFill>
            <a:srgbClr val="4F81BD">
              <a:alpha val="69804"/>
            </a:srgbClr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/>
          <p:cNvSpPr/>
          <p:nvPr/>
        </p:nvSpPr>
        <p:spPr>
          <a:xfrm rot="16200000">
            <a:off x="6771812" y="5675968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/>
          <p:cNvSpPr/>
          <p:nvPr/>
        </p:nvSpPr>
        <p:spPr>
          <a:xfrm rot="16200000">
            <a:off x="6771812" y="5276985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/>
          <p:cNvSpPr/>
          <p:nvPr/>
        </p:nvSpPr>
        <p:spPr>
          <a:xfrm rot="16200000">
            <a:off x="6771812" y="4876819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/>
          <p:cNvSpPr/>
          <p:nvPr/>
        </p:nvSpPr>
        <p:spPr>
          <a:xfrm rot="16200000">
            <a:off x="6771812" y="4477539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/>
          <p:cNvSpPr/>
          <p:nvPr/>
        </p:nvSpPr>
        <p:spPr>
          <a:xfrm rot="16200000">
            <a:off x="6771812" y="4089690"/>
            <a:ext cx="355010" cy="3550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/>
          <p:cNvSpPr/>
          <p:nvPr/>
        </p:nvSpPr>
        <p:spPr>
          <a:xfrm rot="16200000">
            <a:off x="6771812" y="3691890"/>
            <a:ext cx="355010" cy="3550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/>
          <p:cNvSpPr/>
          <p:nvPr/>
        </p:nvSpPr>
        <p:spPr>
          <a:xfrm rot="16200000">
            <a:off x="7170795" y="5675968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/>
          <p:cNvSpPr/>
          <p:nvPr/>
        </p:nvSpPr>
        <p:spPr>
          <a:xfrm rot="16200000">
            <a:off x="7170795" y="5276985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/>
          <p:cNvSpPr/>
          <p:nvPr/>
        </p:nvSpPr>
        <p:spPr>
          <a:xfrm rot="16200000">
            <a:off x="7170795" y="4876819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/>
          <p:cNvSpPr/>
          <p:nvPr/>
        </p:nvSpPr>
        <p:spPr>
          <a:xfrm rot="16200000">
            <a:off x="7170795" y="4477539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 176"/>
          <p:cNvSpPr/>
          <p:nvPr/>
        </p:nvSpPr>
        <p:spPr>
          <a:xfrm rot="16200000">
            <a:off x="7170795" y="4089690"/>
            <a:ext cx="355010" cy="3550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/>
          <p:cNvSpPr/>
          <p:nvPr/>
        </p:nvSpPr>
        <p:spPr>
          <a:xfrm rot="16200000">
            <a:off x="7170795" y="3691890"/>
            <a:ext cx="355010" cy="3550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EED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/>
          <p:cNvSpPr/>
          <p:nvPr/>
        </p:nvSpPr>
        <p:spPr>
          <a:xfrm rot="16200000">
            <a:off x="7566820" y="5675968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/>
          <p:cNvSpPr/>
          <p:nvPr/>
        </p:nvSpPr>
        <p:spPr>
          <a:xfrm rot="16200000">
            <a:off x="7566820" y="5276985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/>
          <p:cNvSpPr/>
          <p:nvPr/>
        </p:nvSpPr>
        <p:spPr>
          <a:xfrm rot="16200000">
            <a:off x="7566820" y="4876819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/>
          <p:cNvSpPr/>
          <p:nvPr/>
        </p:nvSpPr>
        <p:spPr>
          <a:xfrm rot="16200000">
            <a:off x="7566820" y="4477539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 182"/>
          <p:cNvSpPr/>
          <p:nvPr/>
        </p:nvSpPr>
        <p:spPr>
          <a:xfrm rot="16200000">
            <a:off x="7566820" y="4089690"/>
            <a:ext cx="355010" cy="3550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/>
          <p:cNvSpPr/>
          <p:nvPr/>
        </p:nvSpPr>
        <p:spPr>
          <a:xfrm rot="16200000">
            <a:off x="7566820" y="3691890"/>
            <a:ext cx="355010" cy="3550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184"/>
          <p:cNvSpPr/>
          <p:nvPr/>
        </p:nvSpPr>
        <p:spPr>
          <a:xfrm rot="16200000">
            <a:off x="7964335" y="5675968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/>
          <p:cNvSpPr/>
          <p:nvPr/>
        </p:nvSpPr>
        <p:spPr>
          <a:xfrm rot="16200000">
            <a:off x="7964335" y="5276985"/>
            <a:ext cx="355010" cy="355011"/>
          </a:xfrm>
          <a:prstGeom prst="rect">
            <a:avLst/>
          </a:prstGeom>
          <a:solidFill>
            <a:srgbClr val="6268A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ctangle 186"/>
          <p:cNvSpPr/>
          <p:nvPr/>
        </p:nvSpPr>
        <p:spPr>
          <a:xfrm rot="16200000">
            <a:off x="7964335" y="4876819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/>
          <p:cNvSpPr/>
          <p:nvPr/>
        </p:nvSpPr>
        <p:spPr>
          <a:xfrm rot="16200000">
            <a:off x="7964335" y="4477539"/>
            <a:ext cx="355010" cy="355011"/>
          </a:xfrm>
          <a:prstGeom prst="rect">
            <a:avLst/>
          </a:prstGeom>
          <a:solidFill>
            <a:schemeClr val="accent4"/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/>
          <p:cNvSpPr/>
          <p:nvPr/>
        </p:nvSpPr>
        <p:spPr>
          <a:xfrm rot="16200000">
            <a:off x="7964335" y="4089690"/>
            <a:ext cx="355010" cy="3550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/>
          <p:cNvSpPr/>
          <p:nvPr/>
        </p:nvSpPr>
        <p:spPr>
          <a:xfrm rot="16200000">
            <a:off x="7964335" y="3691890"/>
            <a:ext cx="355010" cy="355011"/>
          </a:xfrm>
          <a:prstGeom prst="rect">
            <a:avLst/>
          </a:prstGeom>
          <a:solidFill>
            <a:srgbClr val="8064A2">
              <a:alpha val="69804"/>
            </a:srgbClr>
          </a:solidFill>
          <a:ln>
            <a:solidFill>
              <a:srgbClr val="44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TextBox 190"/>
          <p:cNvSpPr txBox="1"/>
          <p:nvPr/>
        </p:nvSpPr>
        <p:spPr>
          <a:xfrm>
            <a:off x="7345269" y="609600"/>
            <a:ext cx="381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4AA942"/>
                </a:solidFill>
              </a:rPr>
              <a:t>2</a:t>
            </a:r>
            <a:endParaRPr lang="en-US" sz="2800" b="1" dirty="0">
              <a:solidFill>
                <a:srgbClr val="4AA942"/>
              </a:solidFill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304800" y="2119355"/>
            <a:ext cx="773781" cy="2867399"/>
            <a:chOff x="369219" y="2119355"/>
            <a:chExt cx="773781" cy="2867399"/>
          </a:xfrm>
        </p:grpSpPr>
        <p:sp>
          <p:nvSpPr>
            <p:cNvPr id="196" name="TextBox 195"/>
            <p:cNvSpPr txBox="1"/>
            <p:nvPr/>
          </p:nvSpPr>
          <p:spPr>
            <a:xfrm>
              <a:off x="384459" y="2119355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Class 1</a:t>
              </a:r>
              <a:endParaRPr lang="en-US" sz="1600" b="1" dirty="0"/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369219" y="4648200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Class 2</a:t>
              </a:r>
              <a:endParaRPr lang="en-US" sz="1600" b="1" dirty="0"/>
            </a:p>
          </p:txBody>
        </p:sp>
      </p:grpSp>
      <p:sp>
        <p:nvSpPr>
          <p:cNvPr id="199" name="Title 2"/>
          <p:cNvSpPr txBox="1">
            <a:spLocks/>
          </p:cNvSpPr>
          <p:nvPr/>
        </p:nvSpPr>
        <p:spPr>
          <a:xfrm>
            <a:off x="7620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chemeClr val="bg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chemeClr val="bg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chemeClr val="bg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chemeClr val="bg1"/>
                </a:solidFill>
                <a:latin typeface="Arial" charset="0"/>
                <a:ea typeface="Verdana" pitchFamily="34" charset="0"/>
                <a:cs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54F48"/>
                </a:solidFill>
                <a:latin typeface="CartoGothic Std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54F48"/>
                </a:solidFill>
                <a:latin typeface="CartoGothic Std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54F48"/>
                </a:solidFill>
                <a:latin typeface="CartoGothic Std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54F48"/>
                </a:solidFill>
                <a:latin typeface="CartoGothic Std" pitchFamily="34" charset="0"/>
              </a:defRPr>
            </a:lvl9pPr>
          </a:lstStyle>
          <a:p>
            <a:r>
              <a:rPr lang="en-US" sz="2400" dirty="0" smtClean="0">
                <a:solidFill>
                  <a:srgbClr val="000000"/>
                </a:solidFill>
              </a:rPr>
              <a:t>Grouping Across All Grades Allows for Even Tighter Groups with Similar Needs</a:t>
            </a:r>
            <a:endParaRPr lang="en-US" sz="2400" dirty="0">
              <a:solidFill>
                <a:srgbClr val="000000"/>
              </a:solidFill>
            </a:endParaRPr>
          </a:p>
        </p:txBody>
      </p:sp>
      <p:grpSp>
        <p:nvGrpSpPr>
          <p:cNvPr id="200" name="Group 199"/>
          <p:cNvGrpSpPr/>
          <p:nvPr/>
        </p:nvGrpSpPr>
        <p:grpSpPr>
          <a:xfrm>
            <a:off x="1257300" y="1092200"/>
            <a:ext cx="1905000" cy="2413000"/>
            <a:chOff x="1257300" y="1092200"/>
            <a:chExt cx="1905000" cy="2413000"/>
          </a:xfrm>
        </p:grpSpPr>
        <p:sp>
          <p:nvSpPr>
            <p:cNvPr id="201" name="Rounded Rectangle 200"/>
            <p:cNvSpPr/>
            <p:nvPr/>
          </p:nvSpPr>
          <p:spPr>
            <a:xfrm>
              <a:off x="1257300" y="10922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Rounded Rectangle 203"/>
            <p:cNvSpPr/>
            <p:nvPr/>
          </p:nvSpPr>
          <p:spPr>
            <a:xfrm>
              <a:off x="1257300" y="2698775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Rounded Rectangle 204"/>
            <p:cNvSpPr/>
            <p:nvPr/>
          </p:nvSpPr>
          <p:spPr>
            <a:xfrm>
              <a:off x="1257300" y="19050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6" name="Group 205"/>
          <p:cNvGrpSpPr/>
          <p:nvPr/>
        </p:nvGrpSpPr>
        <p:grpSpPr>
          <a:xfrm>
            <a:off x="1257300" y="3695700"/>
            <a:ext cx="1905000" cy="2413000"/>
            <a:chOff x="1257300" y="1092200"/>
            <a:chExt cx="1905000" cy="2413000"/>
          </a:xfrm>
        </p:grpSpPr>
        <p:sp>
          <p:nvSpPr>
            <p:cNvPr id="207" name="Rounded Rectangle 206"/>
            <p:cNvSpPr/>
            <p:nvPr/>
          </p:nvSpPr>
          <p:spPr>
            <a:xfrm>
              <a:off x="1257300" y="10922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Rounded Rectangle 207"/>
            <p:cNvSpPr/>
            <p:nvPr/>
          </p:nvSpPr>
          <p:spPr>
            <a:xfrm>
              <a:off x="1257300" y="2698775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Rounded Rectangle 208"/>
            <p:cNvSpPr/>
            <p:nvPr/>
          </p:nvSpPr>
          <p:spPr>
            <a:xfrm>
              <a:off x="1257300" y="19050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0" name="Group 209"/>
          <p:cNvGrpSpPr/>
          <p:nvPr/>
        </p:nvGrpSpPr>
        <p:grpSpPr>
          <a:xfrm>
            <a:off x="3962400" y="1092200"/>
            <a:ext cx="1905000" cy="2413000"/>
            <a:chOff x="1257300" y="1092200"/>
            <a:chExt cx="1905000" cy="2413000"/>
          </a:xfrm>
        </p:grpSpPr>
        <p:sp>
          <p:nvSpPr>
            <p:cNvPr id="211" name="Rounded Rectangle 210"/>
            <p:cNvSpPr/>
            <p:nvPr/>
          </p:nvSpPr>
          <p:spPr>
            <a:xfrm>
              <a:off x="1257300" y="10922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Rounded Rectangle 211"/>
            <p:cNvSpPr/>
            <p:nvPr/>
          </p:nvSpPr>
          <p:spPr>
            <a:xfrm>
              <a:off x="1257300" y="2698775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Rounded Rectangle 212"/>
            <p:cNvSpPr/>
            <p:nvPr/>
          </p:nvSpPr>
          <p:spPr>
            <a:xfrm>
              <a:off x="1257300" y="19050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4" name="Group 213"/>
          <p:cNvGrpSpPr/>
          <p:nvPr/>
        </p:nvGrpSpPr>
        <p:grpSpPr>
          <a:xfrm>
            <a:off x="6629400" y="1092200"/>
            <a:ext cx="1905000" cy="2413000"/>
            <a:chOff x="1257300" y="1092200"/>
            <a:chExt cx="1905000" cy="2413000"/>
          </a:xfrm>
        </p:grpSpPr>
        <p:sp>
          <p:nvSpPr>
            <p:cNvPr id="215" name="Rounded Rectangle 214"/>
            <p:cNvSpPr/>
            <p:nvPr/>
          </p:nvSpPr>
          <p:spPr>
            <a:xfrm>
              <a:off x="1257300" y="10922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Rounded Rectangle 215"/>
            <p:cNvSpPr/>
            <p:nvPr/>
          </p:nvSpPr>
          <p:spPr>
            <a:xfrm>
              <a:off x="1257300" y="2698775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Rounded Rectangle 216"/>
            <p:cNvSpPr/>
            <p:nvPr/>
          </p:nvSpPr>
          <p:spPr>
            <a:xfrm>
              <a:off x="1257300" y="1905000"/>
              <a:ext cx="1905000" cy="806425"/>
            </a:xfrm>
            <a:prstGeom prst="roundRect">
              <a:avLst/>
            </a:prstGeom>
            <a:noFill/>
            <a:ln w="34925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2EA046-2CF6-4856-8EB2-B18BF3DE1D0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19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564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endParaRPr lang="en-US" sz="10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We will be able to identify the </a:t>
            </a:r>
            <a:r>
              <a:rPr lang="en-US" dirty="0">
                <a:solidFill>
                  <a:srgbClr val="990000"/>
                </a:solidFill>
              </a:rPr>
              <a:t>factors involved </a:t>
            </a:r>
            <a:r>
              <a:rPr lang="en-US" b="0" dirty="0"/>
              <a:t>when considering </a:t>
            </a:r>
            <a:r>
              <a:rPr lang="en-US" dirty="0">
                <a:solidFill>
                  <a:srgbClr val="990000"/>
                </a:solidFill>
              </a:rPr>
              <a:t>flexible grouping options</a:t>
            </a:r>
            <a:r>
              <a:rPr lang="en-US" b="0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52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Providing Appropriate </a:t>
            </a:r>
            <a:r>
              <a:rPr lang="en-US" dirty="0"/>
              <a:t>Dosage</a:t>
            </a:r>
            <a:br>
              <a:rPr lang="en-US" dirty="0"/>
            </a:br>
            <a:r>
              <a:rPr lang="en-US" dirty="0" smtClean="0"/>
              <a:t>&amp; Exposure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1219200"/>
          </a:xfrm>
        </p:spPr>
        <p:txBody>
          <a:bodyPr/>
          <a:lstStyle/>
          <a:p>
            <a:r>
              <a:rPr lang="en-US" dirty="0" smtClean="0"/>
              <a:t>Avoiding Common Traps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52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hape 4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512763"/>
            <a:r>
              <a:rPr lang="en-US" altLang="en-US" dirty="0" smtClean="0"/>
              <a:t>Trying to Do or Keep Too Much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53000" cy="4525963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Time is </a:t>
            </a:r>
            <a:r>
              <a:rPr lang="en-US" altLang="en-US" dirty="0" smtClean="0"/>
              <a:t>the Most </a:t>
            </a:r>
            <a:r>
              <a:rPr lang="en-US" altLang="en-US" dirty="0"/>
              <a:t>Precious Classroom Resource</a:t>
            </a:r>
          </a:p>
          <a:p>
            <a:pPr>
              <a:defRPr/>
            </a:pPr>
            <a:r>
              <a:rPr lang="en-US" altLang="en-US" dirty="0"/>
              <a:t>Change is Hard</a:t>
            </a:r>
          </a:p>
          <a:p>
            <a:pPr>
              <a:defRPr/>
            </a:pPr>
            <a:r>
              <a:rPr lang="en-US" altLang="en-US" dirty="0"/>
              <a:t>Consider the Overlap</a:t>
            </a:r>
          </a:p>
          <a:p>
            <a:pPr lvl="1">
              <a:defRPr/>
            </a:pPr>
            <a:r>
              <a:rPr lang="en-US" altLang="en-US" i="1" dirty="0"/>
              <a:t>Intersection of Goals of Instruction and ELA components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21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2251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i="1" kern="1200" dirty="0">
                <a:solidFill>
                  <a:schemeClr val="bg1">
                    <a:lumMod val="50000"/>
                  </a:schemeClr>
                </a:solidFill>
              </a:rPr>
              <a:t>Do you feel you would be able to apply the grouping option chosen in your school? Why or why not? </a:t>
            </a:r>
            <a:endParaRPr lang="en-US" sz="2800" kern="12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sz="2800" i="1" kern="12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800" i="1" kern="1200" dirty="0" smtClean="0">
                <a:solidFill>
                  <a:schemeClr val="bg1">
                    <a:lumMod val="50000"/>
                  </a:schemeClr>
                </a:solidFill>
              </a:rPr>
              <a:t>If </a:t>
            </a:r>
            <a:r>
              <a:rPr lang="en-US" sz="2800" i="1" kern="1200" dirty="0">
                <a:solidFill>
                  <a:schemeClr val="bg1">
                    <a:lumMod val="50000"/>
                  </a:schemeClr>
                </a:solidFill>
              </a:rPr>
              <a:t>not, do you feel you have a sense of any trade-offs that you may be making and how to be strategic in managing </a:t>
            </a:r>
            <a:r>
              <a:rPr lang="en-US" sz="2800" i="1" kern="1200">
                <a:solidFill>
                  <a:schemeClr val="bg1">
                    <a:lumMod val="50000"/>
                  </a:schemeClr>
                </a:solidFill>
              </a:rPr>
              <a:t>these</a:t>
            </a:r>
            <a:r>
              <a:rPr lang="en-US" sz="2800" i="1" kern="1200" smtClean="0">
                <a:solidFill>
                  <a:schemeClr val="bg1">
                    <a:lumMod val="50000"/>
                  </a:schemeClr>
                </a:solidFill>
              </a:rPr>
              <a:t>?</a:t>
            </a:r>
            <a:endParaRPr lang="en-US" sz="2800" kern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88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Collecting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CKLA data collection process: 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dirty="0" smtClean="0"/>
              <a:t>collect results for individual students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dirty="0" smtClean="0"/>
              <a:t>place collective results for class on a class summary sheet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dirty="0" smtClean="0"/>
              <a:t>evaluate the results using placing and grouping guidelines to assign each child a group level based instructional need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5554476"/>
            <a:ext cx="8077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i="1" dirty="0" smtClean="0">
                <a:solidFill>
                  <a:srgbClr val="990000"/>
                </a:solidFill>
              </a:rPr>
              <a:t>Note: all </a:t>
            </a:r>
            <a:r>
              <a:rPr lang="en-US" sz="2000" i="1" dirty="0">
                <a:solidFill>
                  <a:srgbClr val="990000"/>
                </a:solidFill>
              </a:rPr>
              <a:t>tools are included in teacher materials 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57200" y="3643429"/>
            <a:ext cx="8305800" cy="1600200"/>
          </a:xfrm>
          <a:prstGeom prst="roundRect">
            <a:avLst/>
          </a:prstGeom>
          <a:noFill/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48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Determining Grouping:</a:t>
            </a:r>
            <a:br>
              <a:rPr lang="en-US" dirty="0" smtClean="0"/>
            </a:br>
            <a:r>
              <a:rPr lang="en-US" dirty="0" smtClean="0"/>
              <a:t> A Three-Step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224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Step 1: 	Examine the class data.</a:t>
            </a:r>
            <a:endParaRPr lang="en-US" dirty="0"/>
          </a:p>
          <a:p>
            <a:endParaRPr lang="en-US" dirty="0" smtClean="0"/>
          </a:p>
          <a:p>
            <a:pPr marL="1828800" indent="-1828800">
              <a:buNone/>
            </a:pPr>
            <a:r>
              <a:rPr lang="en-US" dirty="0" smtClean="0"/>
              <a:t>Step 2: 	Evaluate grouping options </a:t>
            </a:r>
            <a:r>
              <a:rPr lang="en-US" i="1" dirty="0" smtClean="0"/>
              <a:t>(noting benefits and barriers)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Step 3:	Make a final selection for a grouping 		strategy.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21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Examine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9800" y="1828800"/>
            <a:ext cx="2895600" cy="429736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200" dirty="0" smtClean="0"/>
              <a:t>Categorized </a:t>
            </a:r>
            <a:r>
              <a:rPr lang="en-US" sz="2200" dirty="0"/>
              <a:t>by administered </a:t>
            </a:r>
            <a:r>
              <a:rPr lang="en-US" sz="2200" dirty="0" smtClean="0"/>
              <a:t>tests </a:t>
            </a:r>
          </a:p>
          <a:p>
            <a:pPr>
              <a:spcAft>
                <a:spcPts val="1200"/>
              </a:spcAft>
            </a:pPr>
            <a:r>
              <a:rPr lang="en-US" sz="2200" dirty="0" smtClean="0"/>
              <a:t>Student scores</a:t>
            </a:r>
          </a:p>
          <a:p>
            <a:pPr>
              <a:spcAft>
                <a:spcPts val="1200"/>
              </a:spcAft>
            </a:pPr>
            <a:r>
              <a:rPr lang="en-US" sz="2200" dirty="0" smtClean="0"/>
              <a:t>Grouping designations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3" t="9412" r="6970" b="46732"/>
          <a:stretch/>
        </p:blipFill>
        <p:spPr>
          <a:xfrm>
            <a:off x="381000" y="1981200"/>
            <a:ext cx="5486401" cy="300765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935275" y="3581400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438399" y="3581400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05965" y="3573764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895064" y="3601022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343400" y="3601022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433624" y="3790086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914008" y="3790086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408966" y="3798819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904462" y="3797047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343400" y="3817218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840275" y="3790085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823784" y="3601021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433623" y="3984213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904458" y="4769249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924640" y="3987077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428845" y="4790515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428846" y="4573641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428847" y="4385929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433622" y="4200145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842588" y="4771566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842588" y="4573641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840274" y="4387701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842588" y="4183104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840275" y="3986529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3408966" y="3987077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904461" y="3996221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364665" y="3994711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892054" y="4583047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356487" y="4389495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904459" y="4398333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904460" y="4196053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4360576" y="4181483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4360576" y="4583046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4360576" y="4778787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3398333" y="4354316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398333" y="4584557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2913862" y="4771984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3408966" y="4774303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2911540" y="4575830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911541" y="4388795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2911542" y="4185420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3404191" y="4200144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5334000" y="3597602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609600" y="3593128"/>
            <a:ext cx="304800" cy="112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5334000" y="4774302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5344088" y="4584557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5344088" y="4387701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5322279" y="4174789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5344088" y="3990076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5326367" y="3805360"/>
            <a:ext cx="188925" cy="132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609600" y="3820085"/>
            <a:ext cx="304800" cy="112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609600" y="4196053"/>
            <a:ext cx="304800" cy="112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609600" y="4376402"/>
            <a:ext cx="304800" cy="112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609600" y="4575830"/>
            <a:ext cx="304800" cy="112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609600" y="4791347"/>
            <a:ext cx="304800" cy="112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622002" y="3987077"/>
            <a:ext cx="304800" cy="1128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1935124" y="2819400"/>
            <a:ext cx="304800" cy="4103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1439383" y="2819400"/>
            <a:ext cx="419100" cy="4103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2431566" y="2827855"/>
            <a:ext cx="405689" cy="5036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2922761" y="2823501"/>
            <a:ext cx="368808" cy="5186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3413487" y="2834133"/>
            <a:ext cx="368808" cy="4103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3891777" y="2838488"/>
            <a:ext cx="405689" cy="4103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4379820" y="2834134"/>
            <a:ext cx="368808" cy="4103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4857295" y="2834690"/>
            <a:ext cx="372687" cy="4103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5342707" y="2834134"/>
            <a:ext cx="304800" cy="4103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11658600" y="17526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ounded Rectangle 77"/>
          <p:cNvSpPr/>
          <p:nvPr/>
        </p:nvSpPr>
        <p:spPr>
          <a:xfrm>
            <a:off x="1371600" y="2819400"/>
            <a:ext cx="3954767" cy="522767"/>
          </a:xfrm>
          <a:prstGeom prst="roundRect">
            <a:avLst/>
          </a:prstGeom>
          <a:noFill/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ounded Rectangle 78"/>
          <p:cNvSpPr/>
          <p:nvPr/>
        </p:nvSpPr>
        <p:spPr>
          <a:xfrm>
            <a:off x="1379233" y="3535663"/>
            <a:ext cx="3954767" cy="1453196"/>
          </a:xfrm>
          <a:prstGeom prst="roundRect">
            <a:avLst/>
          </a:prstGeom>
          <a:noFill/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ounded Rectangle 79"/>
          <p:cNvSpPr/>
          <p:nvPr/>
        </p:nvSpPr>
        <p:spPr>
          <a:xfrm rot="5400000">
            <a:off x="4712060" y="3875504"/>
            <a:ext cx="1635046" cy="459435"/>
          </a:xfrm>
          <a:prstGeom prst="roundRect">
            <a:avLst/>
          </a:prstGeom>
          <a:noFill/>
          <a:ln w="31750"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95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8" grpId="0" animBg="1"/>
      <p:bldP spid="78" grpId="1" animBg="1"/>
      <p:bldP spid="79" grpId="0" animBg="1"/>
      <p:bldP spid="79" grpId="1" animBg="1"/>
      <p:bldP spid="8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Interpreting Scores:</a:t>
            </a:r>
            <a:br>
              <a:rPr lang="en-US" dirty="0" smtClean="0"/>
            </a:br>
            <a:r>
              <a:rPr lang="en-US" dirty="0" smtClean="0"/>
              <a:t>Individual Child Designations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2057400"/>
            <a:ext cx="4040188" cy="3951288"/>
          </a:xfrm>
        </p:spPr>
        <p:txBody>
          <a:bodyPr/>
          <a:lstStyle/>
          <a:p>
            <a:r>
              <a:rPr lang="en-US" dirty="0" smtClean="0"/>
              <a:t>In first and second grade, there are formal charts to help use assessment data.</a:t>
            </a:r>
          </a:p>
          <a:p>
            <a:endParaRPr lang="en-US" dirty="0"/>
          </a:p>
          <a:p>
            <a:r>
              <a:rPr lang="en-US" dirty="0" smtClean="0"/>
              <a:t>In K, the ‘group’ designation is more qualitative and based on trends of unit assessments.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14" b="41562"/>
          <a:stretch/>
        </p:blipFill>
        <p:spPr>
          <a:xfrm>
            <a:off x="4061012" y="1676400"/>
            <a:ext cx="5060576" cy="4038599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EE495D-E681-4BF3-B083-579AAEC03DF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6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3352800" y="2969559"/>
            <a:ext cx="1143000" cy="533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 dirty="0" smtClean="0"/>
              <a:t>General Guidance for 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sz="2200" dirty="0" smtClean="0"/>
              <a:t>Group 1: </a:t>
            </a:r>
            <a:r>
              <a:rPr lang="en-US" sz="2200" b="0" dirty="0" smtClean="0"/>
              <a:t>Child is well prepared (</a:t>
            </a:r>
            <a:r>
              <a:rPr lang="en-US" sz="2200" dirty="0" smtClean="0"/>
              <a:t>outstanding, strong</a:t>
            </a:r>
            <a:r>
              <a:rPr lang="en-US" sz="2200" b="0" dirty="0" smtClean="0"/>
              <a:t>) for the next step (e.g., in K for Unit 6; for 1</a:t>
            </a:r>
            <a:r>
              <a:rPr lang="en-US" sz="2200" b="0" baseline="30000" dirty="0" smtClean="0"/>
              <a:t>st</a:t>
            </a:r>
            <a:r>
              <a:rPr lang="en-US" sz="2200" b="0" dirty="0" smtClean="0"/>
              <a:t> and 2</a:t>
            </a:r>
            <a:r>
              <a:rPr lang="en-US" sz="2200" b="0" baseline="30000" dirty="0" smtClean="0"/>
              <a:t>nd</a:t>
            </a:r>
            <a:r>
              <a:rPr lang="en-US" sz="2200" b="0" dirty="0" smtClean="0"/>
              <a:t>, assessment determines how prepared child is for grade-level material).</a:t>
            </a:r>
          </a:p>
          <a:p>
            <a:endParaRPr lang="en-US" sz="2200" b="0" dirty="0"/>
          </a:p>
          <a:p>
            <a:r>
              <a:rPr lang="en-US" sz="2200" dirty="0" smtClean="0"/>
              <a:t>Group 2: </a:t>
            </a:r>
            <a:r>
              <a:rPr lang="en-US" sz="2200" b="0" dirty="0" smtClean="0"/>
              <a:t>Child is </a:t>
            </a:r>
            <a:r>
              <a:rPr lang="en-US" sz="2200" dirty="0" smtClean="0"/>
              <a:t>adequately</a:t>
            </a:r>
            <a:r>
              <a:rPr lang="en-US" sz="2200" b="0" dirty="0" smtClean="0"/>
              <a:t> prepared for the next step (but may have some vulnerability and/or need targeted practice/targeted  reinforcement to manage the next step).</a:t>
            </a:r>
          </a:p>
          <a:p>
            <a:endParaRPr lang="en-US" sz="2200" b="0" dirty="0" smtClean="0"/>
          </a:p>
          <a:p>
            <a:r>
              <a:rPr lang="en-US" sz="2200" dirty="0" smtClean="0"/>
              <a:t>Group 3: </a:t>
            </a:r>
            <a:r>
              <a:rPr lang="en-US" sz="2200" b="0" dirty="0" smtClean="0"/>
              <a:t>Child has </a:t>
            </a:r>
            <a:r>
              <a:rPr lang="en-US" sz="2200" dirty="0" smtClean="0"/>
              <a:t>questionable</a:t>
            </a:r>
            <a:r>
              <a:rPr lang="en-US" sz="2200" b="0" dirty="0" smtClean="0"/>
              <a:t> preparation for the next step. This child may require significantly slowing pace and/or may not be prepared for the grade-level material without significant support.</a:t>
            </a:r>
          </a:p>
          <a:p>
            <a:endParaRPr lang="en-US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7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59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Case Data Against Grouping Designation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876800" y="1600200"/>
            <a:ext cx="4038600" cy="4525963"/>
          </a:xfrm>
        </p:spPr>
        <p:txBody>
          <a:bodyPr/>
          <a:lstStyle/>
          <a:p>
            <a:r>
              <a:rPr lang="en-US" sz="2400" dirty="0" smtClean="0"/>
              <a:t>Examine grouping designation</a:t>
            </a:r>
          </a:p>
          <a:p>
            <a:pPr lvl="1"/>
            <a:r>
              <a:rPr lang="en-US" sz="1800" dirty="0" smtClean="0"/>
              <a:t>Planning and Grouping Sheet </a:t>
            </a:r>
            <a:r>
              <a:rPr lang="en-US" sz="1800" dirty="0" smtClean="0">
                <a:solidFill>
                  <a:srgbClr val="990000"/>
                </a:solidFill>
              </a:rPr>
              <a:t>(H)</a:t>
            </a:r>
          </a:p>
          <a:p>
            <a:pPr lvl="1"/>
            <a:r>
              <a:rPr lang="en-US" sz="1800" dirty="0" smtClean="0"/>
              <a:t>Examining Student Data Record Sheet (Step 1) 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990000"/>
                </a:solidFill>
              </a:rPr>
              <a:t>	</a:t>
            </a:r>
            <a:r>
              <a:rPr lang="en-US" sz="1800" dirty="0" smtClean="0">
                <a:solidFill>
                  <a:srgbClr val="990000"/>
                </a:solidFill>
              </a:rPr>
              <a:t>TW p</a:t>
            </a:r>
            <a:r>
              <a:rPr lang="en-US" sz="1800" dirty="0" smtClean="0"/>
              <a:t>. </a:t>
            </a:r>
          </a:p>
          <a:p>
            <a:pPr lvl="1"/>
            <a:r>
              <a:rPr lang="en-US" sz="1800" dirty="0" smtClean="0"/>
              <a:t>For Grades 1, and 2 use placement charts in back of assessment packet</a:t>
            </a:r>
          </a:p>
          <a:p>
            <a:pPr lvl="1"/>
            <a:r>
              <a:rPr lang="en-US" sz="1800" dirty="0" smtClean="0"/>
              <a:t>For Grade K, use criteria on bottom of K Planning and Grouping sheet.</a:t>
            </a:r>
          </a:p>
          <a:p>
            <a:pPr lvl="1"/>
            <a:endParaRPr lang="en-US" sz="21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8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3" t="9412" r="6970" b="46732"/>
          <a:stretch/>
        </p:blipFill>
        <p:spPr>
          <a:xfrm>
            <a:off x="152400" y="1676400"/>
            <a:ext cx="4153524" cy="2342029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733800" y="2200940"/>
            <a:ext cx="685800" cy="2438400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" name="Content Placeholder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86" r="6314" b="1410"/>
          <a:stretch/>
        </p:blipFill>
        <p:spPr>
          <a:xfrm rot="20698625">
            <a:off x="578506" y="3628542"/>
            <a:ext cx="1919852" cy="236502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">
            <a:off x="2271282" y="3705708"/>
            <a:ext cx="1190998" cy="23835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4269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Determining Grouping:</a:t>
            </a:r>
            <a:br>
              <a:rPr lang="en-US" dirty="0" smtClean="0"/>
            </a:br>
            <a:r>
              <a:rPr lang="en-US" dirty="0" smtClean="0"/>
              <a:t> A Three-Step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722437"/>
            <a:ext cx="71628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Step 1: 	Examine the class data.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endParaRPr lang="en-US" dirty="0" smtClean="0"/>
          </a:p>
          <a:p>
            <a:pPr marL="1828800" indent="-1828800">
              <a:buNone/>
            </a:pPr>
            <a:r>
              <a:rPr lang="en-US" dirty="0" smtClean="0"/>
              <a:t>Step 2: 	Evaluate grouping options </a:t>
            </a:r>
            <a:r>
              <a:rPr lang="en-US" i="1" dirty="0" smtClean="0"/>
              <a:t>(noting benefits and barriers)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1828800" indent="-1828800">
              <a:buNone/>
            </a:pPr>
            <a:r>
              <a:rPr lang="en-US" dirty="0" smtClean="0"/>
              <a:t>Step 3:	Make a final selection for a grouping strategy.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803E8-9360-4176-9DE9-0AFF2C7A32D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9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99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reative Commons Licensing&amp;quot;&quot;/&gt;&lt;property id=&quot;20307&quot; value=&quot;257&quot;/&gt;&lt;/object&gt;&lt;object type=&quot;3&quot; unique_id=&quot;10005&quot;&gt;&lt;property id=&quot;20148&quot; value=&quot;5&quot;/&gt;&lt;property id=&quot;20300&quot; value=&quot;Slide 2 - &amp;quot;The Three Pillar Model of Instruction&amp;quot;&quot;/&gt;&lt;property id=&quot;20307&quot; value=&quot;258&quot;/&gt;&lt;/object&gt;&lt;object type=&quot;3&quot; unique_id=&quot;10006&quot;&gt;&lt;property id=&quot;20148&quot; value=&quot;5&quot;/&gt;&lt;property id=&quot;20300&quot; value=&quot;Slide 3 - &amp;quot;Objectives&amp;quot;&quot;/&gt;&lt;property id=&quot;20307&quot; value=&quot;259&quot;/&gt;&lt;/object&gt;&lt;object type=&quot;3&quot; unique_id=&quot;10007&quot;&gt;&lt;property id=&quot;20148&quot; value=&quot;5&quot;/&gt;&lt;property id=&quot;20300&quot; value=&quot;Slide 4 - &amp;quot;The Three Pillar Model&amp;quot;&quot;/&gt;&lt;property id=&quot;20307&quot; value=&quot;260&quot;/&gt;&lt;/object&gt;&lt;object type=&quot;3&quot; unique_id=&quot;10008&quot;&gt;&lt;property id=&quot;20148&quot; value=&quot;5&quot;/&gt;&lt;property id=&quot;20300&quot; value=&quot;Slide 5 - &amp;quot;The Three Pillar Model of &amp;#x0D;&amp;#x0A;Language Arts Instruction&amp;quot;&quot;/&gt;&lt;property id=&quot;20307&quot; value=&quot;261&quot;/&gt;&lt;/object&gt;&lt;object type=&quot;3&quot; unique_id=&quot;10009&quot;&gt;&lt;property id=&quot;20148&quot; value=&quot;5&quot;/&gt;&lt;property id=&quot;20300&quot; value=&quot;Slide 6&quot;/&gt;&lt;property id=&quot;20307&quot; value=&quot;262&quot;/&gt;&lt;/object&gt;&lt;object type=&quot;3&quot; unique_id=&quot;10010&quot;&gt;&lt;property id=&quot;20148&quot; value=&quot;5&quot;/&gt;&lt;property id=&quot;20300&quot; value=&quot;Slide 7 - &amp;quot;How do we solve this reading problem?&amp;quot;&quot;/&gt;&lt;property id=&quot;20307&quot; value=&quot;263&quot;/&gt;&lt;/object&gt;&lt;object type=&quot;3&quot; unique_id=&quot;10011&quot;&gt;&lt;property id=&quot;20148&quot; value=&quot;5&quot;/&gt;&lt;property id=&quot;20300&quot; value=&quot;Slide 8 - &amp;quot;COMPONENTS OF COMPREHENSIVE ELA PROGRAM&amp;quot;&quot;/&gt;&lt;property id=&quot;20307&quot; value=&quot;264&quot;/&gt;&lt;/object&gt;&lt;object type=&quot;3&quot; unique_id=&quot;10012&quot;&gt;&lt;property id=&quot;20148&quot; value=&quot;5&quot;/&gt;&lt;property id=&quot;20300&quot; value=&quot;Slide 9 - &amp;quot;Pillar 1: Foundational Skills and Small Group Instruction&amp;quot;&quot;/&gt;&lt;property id=&quot;20307&quot; value=&quot;265&quot;/&gt;&lt;/object&gt;&lt;object type=&quot;3&quot; unique_id=&quot;10013&quot;&gt;&lt;property id=&quot;20148&quot; value=&quot;5&quot;/&gt;&lt;property id=&quot;20300&quot; value=&quot;Slide 10 - &amp;quot;CCLS Foundational Skills&amp;quot;&quot;/&gt;&lt;property id=&quot;20307&quot; value=&quot;266&quot;/&gt;&lt;/object&gt;&lt;object type=&quot;3&quot; unique_id=&quot;10014&quot;&gt;&lt;property id=&quot;20148&quot; value=&quot;5&quot;/&gt;&lt;property id=&quot;20300&quot; value=&quot;Slide 11 - &amp;quot;Exposure is Not Enough&amp;quot;&quot;/&gt;&lt;property id=&quot;20307&quot; value=&quot;267&quot;/&gt;&lt;/object&gt;&lt;object type=&quot;3&quot; unique_id=&quot;10015&quot;&gt;&lt;property id=&quot;20148&quot; value=&quot;5&quot;/&gt;&lt;property id=&quot;20300&quot; value=&quot;Slide 12 - &amp;quot;Exposure is Not Enough&amp;quot;&quot;/&gt;&lt;property id=&quot;20307&quot; value=&quot;268&quot;/&gt;&lt;/object&gt;&lt;object type=&quot;3&quot; unique_id=&quot;10016&quot;&gt;&lt;property id=&quot;20148&quot; value=&quot;5&quot;/&gt;&lt;property id=&quot;20300&quot; value=&quot;Slide 13 - &amp;quot;CKLA Skills Strand&amp;quot;&quot;/&gt;&lt;property id=&quot;20307&quot; value=&quot;269&quot;/&gt;&lt;/object&gt;&lt;object type=&quot;3&quot; unique_id=&quot;10017&quot;&gt;&lt;property id=&quot;20148&quot; value=&quot;5&quot;/&gt;&lt;property id=&quot;20300&quot; value=&quot;Slide 14 - &amp;quot;Pillar 2: Read-Alouds &amp;amp; &amp;#x0D;&amp;#x0A;Shared Interactive Reading&amp;quot;&quot;/&gt;&lt;property id=&quot;20307&quot; value=&quot;270&quot;/&gt;&lt;/object&gt;&lt;object type=&quot;3&quot; unique_id=&quot;10018&quot;&gt;&lt;property id=&quot;20148&quot; value=&quot;5&quot;/&gt;&lt;property id=&quot;20300&quot; value=&quot;Slide 15 - &amp;quot;Academic Language Through Listening And Learning &amp;quot;&quot;/&gt;&lt;property id=&quot;20307&quot; value=&quot;271&quot;/&gt;&lt;/object&gt;&lt;object type=&quot;3&quot; unique_id=&quot;10019&quot;&gt;&lt;property id=&quot;20148&quot; value=&quot;5&quot;/&gt;&lt;property id=&quot;20300&quot; value=&quot;Slide 16 - &amp;quot;CCLS &amp;amp; Vocabulary&amp;quot;&quot;/&gt;&lt;property id=&quot;20307&quot; value=&quot;272&quot;/&gt;&lt;/object&gt;&lt;object type=&quot;3&quot; unique_id=&quot;10020&quot;&gt;&lt;property id=&quot;20148&quot; value=&quot;5&quot;/&gt;&lt;property id=&quot;20300&quot; value=&quot;Slide 17 - &amp;quot;Meaningful Differences in Vocabulary&amp;quot;&quot;/&gt;&lt;property id=&quot;20307&quot; value=&quot;273&quot;/&gt;&lt;/object&gt;&lt;object type=&quot;3&quot; unique_id=&quot;10021&quot;&gt;&lt;property id=&quot;20148&quot; value=&quot;5&quot;/&gt;&lt;property id=&quot;20300&quot; value=&quot;Slide 18 - &amp;quot;How Many Million Words Heard&amp;quot;&quot;/&gt;&lt;property id=&quot;20307&quot; value=&quot;274&quot;/&gt;&lt;/object&gt;&lt;object type=&quot;3&quot; unique_id=&quot;10022&quot;&gt;&lt;property id=&quot;20148&quot; value=&quot;5&quot;/&gt;&lt;property id=&quot;20300&quot; value=&quot;Slide 19 - &amp;quot;Liben &amp;amp; Liben, 2013&amp;quot;&quot;/&gt;&lt;property id=&quot;20307&quot; value=&quot;275&quot;/&gt;&lt;/object&gt;&lt;object type=&quot;3&quot; unique_id=&quot;10023&quot;&gt;&lt;property id=&quot;20148&quot; value=&quot;5&quot;/&gt;&lt;property id=&quot;20300&quot; value=&quot;Slide 20 - &amp;quot;How CKLA Addresses Academic Language&amp;quot;&quot;/&gt;&lt;property id=&quot;20307&quot; value=&quot;276&quot;/&gt;&lt;/object&gt;&lt;object type=&quot;3&quot; unique_id=&quot;10024&quot;&gt;&lt;property id=&quot;20148&quot; value=&quot;5&quot;/&gt;&lt;property id=&quot;20300&quot; value=&quot;Slide 21 - &amp;quot;The Fourth-Grade Slump&amp;quot;&quot;/&gt;&lt;property id=&quot;20307&quot; value=&quot;277&quot;/&gt;&lt;/object&gt;&lt;object type=&quot;3&quot; unique_id=&quot;10025&quot;&gt;&lt;property id=&quot;20148&quot; value=&quot;5&quot;/&gt;&lt;property id=&quot;20300&quot; value=&quot;Slide 22 - &amp;quot;Importance of Background Knowledge&amp;#x0D;&amp;#x0A;&amp;quot;&quot;/&gt;&lt;property id=&quot;20307&quot; value=&quot;278&quot;/&gt;&lt;/object&gt;&lt;object type=&quot;3&quot; unique_id=&quot;10026&quot;&gt;&lt;property id=&quot;20148&quot; value=&quot;5&quot;/&gt;&lt;property id=&quot;20300&quot; value=&quot;Slide 23 - &amp;quot;To Learn Academic Language, All Texts Are Not “Created Equal”&amp;quot;&quot;/&gt;&lt;property id=&quot;20307&quot; value=&quot;279&quot;/&gt;&lt;/object&gt;&lt;object type=&quot;3&quot; unique_id=&quot;10027&quot;&gt;&lt;property id=&quot;20148&quot; value=&quot;5&quot;/&gt;&lt;property id=&quot;20300&quot; value=&quot;Slide 24 - &amp;quot;Building Knowledge Systematically Across Grades&amp;quot;&quot;/&gt;&lt;property id=&quot;20307&quot; value=&quot;280&quot;/&gt;&lt;/object&gt;&lt;object type=&quot;3&quot; unique_id=&quot;10028&quot;&gt;&lt;property id=&quot;20148&quot; value=&quot;5&quot;/&gt;&lt;property id=&quot;20300&quot; value=&quot;Slide 25 - &amp;quot;Pillar 3: Guided Reading and Guided Accountable Independent Reading&amp;quot;&quot;/&gt;&lt;property id=&quot;20307&quot; value=&quot;281&quot;/&gt;&lt;/object&gt;&lt;object type=&quot;3&quot; unique_id=&quot;10029&quot;&gt;&lt;property id=&quot;20148&quot; value=&quot;5&quot;/&gt;&lt;property id=&quot;20300&quot; value=&quot;Slide 26 - &amp;quot;WHAT IS GRAIR?&amp;quot;&quot;/&gt;&lt;property id=&quot;20307&quot; value=&quot;282&quot;/&gt;&lt;/object&gt;&lt;object type=&quot;3&quot; unique_id=&quot;10030&quot;&gt;&lt;property id=&quot;20148&quot; value=&quot;5&quot;/&gt;&lt;property id=&quot;20300&quot; value=&quot;Slide 27 - &amp;quot;COMPONENTS OF COMPREHENSIVE ELA PROGRAM&amp;quot;&quot;/&gt;&lt;property id=&quot;20307&quot; value=&quot;283&quot;/&gt;&lt;/object&gt;&lt;object type=&quot;3&quot; unique_id=&quot;10031&quot;&gt;&lt;property id=&quot;20148&quot; value=&quot;5&quot;/&gt;&lt;property id=&quot;20300&quot; value=&quot;Slide 28 - &amp;quot;Reflection&amp;quot;&quot;/&gt;&lt;property id=&quot;20307&quot; value=&quot;284&quot;/&gt;&lt;/object&gt;&lt;object type=&quot;3&quot; unique_id=&quot;10212&quot;&gt;&lt;property id=&quot;20148&quot; value=&quot;5&quot;/&gt;&lt;property id=&quot;20300&quot; value=&quot;Slide 29 - &amp;quot;Session 2&amp;quot;&quot;/&gt;&lt;property id=&quot;20307&quot; value=&quot;285&quot;/&gt;&lt;/object&gt;&lt;object type=&quot;3&quot; unique_id=&quot;10213&quot;&gt;&lt;property id=&quot;20148&quot; value=&quot;5&quot;/&gt;&lt;property id=&quot;20300&quot; value=&quot;Slide 30 - &amp;quot;Objectives&amp;quot;&quot;/&gt;&lt;property id=&quot;20307&quot; value=&quot;286&quot;/&gt;&lt;/object&gt;&lt;object type=&quot;3&quot; unique_id=&quot;10214&quot;&gt;&lt;property id=&quot;20148&quot; value=&quot;5&quot;/&gt;&lt;property id=&quot;20300&quot; value=&quot;Slide 31 - &amp;quot;The Three Pillar Model of &amp;#x0D;&amp;#x0A;Language Arts Instruction&amp;quot;&quot;/&gt;&lt;property id=&quot;20307&quot; value=&quot;287&quot;/&gt;&lt;/object&gt;&lt;object type=&quot;3&quot; unique_id=&quot;10215&quot;&gt;&lt;property id=&quot;20148&quot; value=&quot;5&quot;/&gt;&lt;property id=&quot;20300&quot; value=&quot;Slide 32 - &amp;quot;Two Keys to Reading&amp;quot;&quot;/&gt;&lt;property id=&quot;20307&quot; value=&quot;288&quot;/&gt;&lt;/object&gt;&lt;object type=&quot;3&quot; unique_id=&quot;10216&quot;&gt;&lt;property id=&quot;20148&quot; value=&quot;5&quot;/&gt;&lt;property id=&quot;20300&quot; value=&quot;Slide 33 - &amp;quot;Overview of Skills Materials&amp;quot;&quot;/&gt;&lt;property id=&quot;20307&quot; value=&quot;289&quot;/&gt;&lt;/object&gt;&lt;object type=&quot;3&quot; unique_id=&quot;10217&quot;&gt;&lt;property id=&quot;20148&quot; value=&quot;5&quot;/&gt;&lt;property id=&quot;20300&quot; value=&quot;Slide 34 - &amp;quot;Skills Strand Instruction&amp;quot;&quot;/&gt;&lt;property id=&quot;20307&quot; value=&quot;290&quot;/&gt;&lt;/object&gt;&lt;object type=&quot;3&quot; unique_id=&quot;10218&quot;&gt;&lt;property id=&quot;20148&quot; value=&quot;5&quot;/&gt;&lt;property id=&quot;20300&quot; value=&quot;Slide 35 - &amp;quot;CKLA Materials&amp;quot;&quot;/&gt;&lt;property id=&quot;20307&quot; value=&quot;291&quot;/&gt;&lt;/object&gt;&lt;object type=&quot;3&quot; unique_id=&quot;10219&quot;&gt;&lt;property id=&quot;20148&quot; value=&quot;5&quot;/&gt;&lt;property id=&quot;20300&quot; value=&quot;Slide 36 - &amp;quot;Listening &amp;amp; Learning Instruction&amp;quot;&quot;/&gt;&lt;property id=&quot;20307&quot; value=&quot;292&quot;/&gt;&lt;/object&gt;&lt;object type=&quot;3&quot; unique_id=&quot;10220&quot;&gt;&lt;property id=&quot;20148&quot; value=&quot;5&quot;/&gt;&lt;property id=&quot;20300&quot; value=&quot;Slide 37 - &amp;quot;Key Design Principles of the &amp;#x0D;&amp;#x0A;Skills Strand&amp;quot;&quot;/&gt;&lt;property id=&quot;20307&quot; value=&quot;293&quot;/&gt;&lt;/object&gt;&lt;object type=&quot;3&quot; unique_id=&quot;10221&quot;&gt;&lt;property id=&quot;20148&quot; value=&quot;5&quot;/&gt;&lt;property id=&quot;20300&quot; value=&quot;Slide 38 - &amp;quot;What is the Significance of 270?&amp;quot;&quot;/&gt;&lt;property id=&quot;20307&quot; value=&quot;294&quot;/&gt;&lt;/object&gt;&lt;object type=&quot;3&quot; unique_id=&quot;10222&quot;&gt;&lt;property id=&quot;20148&quot; value=&quot;5&quot;/&gt;&lt;property id=&quot;20300&quot; value=&quot;Slide 39 - &amp;quot;What We Know&amp;quot;&quot;/&gt;&lt;property id=&quot;20307&quot; value=&quot;295&quot;/&gt;&lt;/object&gt;&lt;object type=&quot;3&quot; unique_id=&quot;10223&quot;&gt;&lt;property id=&quot;20148&quot; value=&quot;5&quot;/&gt;&lt;property id=&quot;20300&quot; value=&quot;Slide 40 - &amp;quot;CKLA Teaches Children the Distinction Between Sounds and Spellings Using the Most Frequent or Least Ambiguous Soun&quot;/&gt;&lt;property id=&quot;20307&quot; value=&quot;296&quot;/&gt;&lt;/object&gt;&lt;object type=&quot;3&quot; unique_id=&quot;10224&quot;&gt;&lt;property id=&quot;20148&quot; value=&quot;5&quot;/&gt;&lt;property id=&quot;20300&quot; value=&quot;Slide 41 - &amp;quot;Sound: &amp;quot;&quot;/&gt;&lt;property id=&quot;20307&quot; value=&quot;297&quot;/&gt;&lt;/object&gt;&lt;object type=&quot;3&quot; unique_id=&quot;10225&quot;&gt;&lt;property id=&quot;20148&quot; value=&quot;5&quot;/&gt;&lt;property id=&quot;20300&quot; value=&quot;Slide 42 - &amp;quot;Basic Code: Vowels&amp;quot;&quot;/&gt;&lt;property id=&quot;20307&quot; value=&quot;298&quot;/&gt;&lt;/object&gt;&lt;object type=&quot;3&quot; unique_id=&quot;10226&quot;&gt;&lt;property id=&quot;20148&quot; value=&quot;5&quot;/&gt;&lt;property id=&quot;20300&quot; value=&quot;Slide 43 - &amp;quot;Most Frequent, Least Ambiguous&amp;#x0D;&amp;#x0A;Consonant Spellings&amp;quot;&quot;/&gt;&lt;property id=&quot;20307&quot; value=&quot;299&quot;/&gt;&lt;/object&gt;&lt;object type=&quot;3&quot; unique_id=&quot;10227&quot;&gt;&lt;property id=&quot;20148&quot; value=&quot;5&quot;/&gt;&lt;property id=&quot;20300&quot; value=&quot;Slide 44 - &amp;quot;The Value of Most Frequent, Least Ambiguous Sound&amp;quot;&quot;/&gt;&lt;property id=&quot;20307&quot; value=&quot;300&quot;/&gt;&lt;/object&gt;&lt;object type=&quot;3&quot; unique_id=&quot;10228&quot;&gt;&lt;property id=&quot;20148&quot; value=&quot;5&quot;/&gt;&lt;property id=&quot;20300&quot; value=&quot;Slide 45 - &amp;quot;CKLA Gives Intensive Practice to Build Reliability and Automaticity.&amp;#x0D;&amp;#x0A;&amp;quot;&quot;/&gt;&lt;property id=&quot;20307&quot; value=&quot;301&quot;/&gt;&lt;/object&gt;&lt;object type=&quot;3&quot; unique_id=&quot;10229&quot;&gt;&lt;property id=&quot;20148&quot; value=&quot;5&quot;/&gt;&lt;property id=&quot;20300&quot; value=&quot;Slide 46 - &amp;quot;Intensive Practice through the Day’s Lesson&amp;quot;&quot;/&gt;&lt;property id=&quot;20307&quot; value=&quot;302&quot;/&gt;&lt;/object&gt;&lt;object type=&quot;3&quot; unique_id=&quot;10230&quot;&gt;&lt;property id=&quot;20148&quot; value=&quot;5&quot;/&gt;&lt;property id=&quot;20300&quot; value=&quot;Slide 47 - &amp;quot;Areas of Confusion&amp;quot;&quot;/&gt;&lt;property id=&quot;20307&quot; value=&quot;303&quot;/&gt;&lt;/object&gt;&lt;object type=&quot;3&quot; unique_id=&quot;10231&quot;&gt;&lt;property id=&quot;20148&quot; value=&quot;5&quot;/&gt;&lt;property id=&quot;20300&quot; value=&quot;Slide 48 - &amp;quot;Practice in Making Distinctions&amp;quot;&quot;/&gt;&lt;property id=&quot;20307&quot; value=&quot;304&quot;/&gt;&lt;/object&gt;&lt;object type=&quot;3&quot; unique_id=&quot;10232&quot;&gt;&lt;property id=&quot;20148&quot; value=&quot;5&quot;/&gt;&lt;property id=&quot;20300&quot; value=&quot;Slide 49 - &amp;quot;CKLA Directly Instructs in those Oral Language Skills (Blending &amp;amp; Segmenting) that Underlie And Parallel Reading A&quot;/&gt;&lt;property id=&quot;20307&quot; value=&quot;305&quot;/&gt;&lt;/object&gt;&lt;object type=&quot;3&quot; unique_id=&quot;10233&quot;&gt;&lt;property id=&quot;20148&quot; value=&quot;5&quot;/&gt;&lt;property id=&quot;20300&quot; value=&quot;Slide 50 - &amp;quot;Blending and Segmenting&amp;amp;#x09;&amp;quot;&quot;/&gt;&lt;property id=&quot;20307&quot; value=&quot;306&quot;/&gt;&lt;/object&gt;&lt;object type=&quot;3&quot; unique_id=&quot;10234&quot;&gt;&lt;property id=&quot;20148&quot; value=&quot;5&quot;/&gt;&lt;property id=&quot;20300&quot; value=&quot;Slide 51 - &amp;quot;A Strong Foundation&amp;quot;&quot;/&gt;&lt;property id=&quot;20307&quot; value=&quot;307&quot;/&gt;&lt;/object&gt;&lt;object type=&quot;3&quot; unique_id=&quot;10235&quot;&gt;&lt;property id=&quot;20148&quot; value=&quot;5&quot;/&gt;&lt;property id=&quot;20300&quot; value=&quot;Slide 52 - &amp;quot;A Strong Foundation&amp;quot;&quot;/&gt;&lt;property id=&quot;20307&quot; value=&quot;308&quot;/&gt;&lt;/object&gt;&lt;object type=&quot;3&quot; unique_id=&quot;10236&quot;&gt;&lt;property id=&quot;20148&quot; value=&quot;5&quot;/&gt;&lt;property id=&quot;20300&quot; value=&quot;Slide 53 - &amp;quot;Key Design Principles of Listening and Learning&amp;quot;&quot;/&gt;&lt;property id=&quot;20307&quot; value=&quot;309&quot;/&gt;&lt;/object&gt;&lt;object type=&quot;3&quot; unique_id=&quot;10237&quot;&gt;&lt;property id=&quot;20148&quot; value=&quot;5&quot;/&gt;&lt;property id=&quot;20300&quot; value=&quot;Slide 54 - &amp;quot;CKLA uses Read-alouds to Support Oral Language Skills that Underlie and Parallel Reading and Writing Skills. &amp;#x0D;&amp;#x0A;&amp;quot;&quot;/&gt;&lt;property id=&quot;20307&quot; value=&quot;310&quot;/&gt;&lt;/object&gt;&lt;object type=&quot;3&quot; unique_id=&quot;10238&quot;&gt;&lt;property id=&quot;20148&quot; value=&quot;5&quot;/&gt;&lt;property id=&quot;20300&quot; value=&quot;Slide 55 - &amp;quot;Language Development&amp;quot;&quot;/&gt;&lt;property id=&quot;20307&quot; value=&quot;311&quot;/&gt;&lt;/object&gt;&lt;object type=&quot;3&quot; unique_id=&quot;10239&quot;&gt;&lt;property id=&quot;20148&quot; value=&quot;5&quot;/&gt;&lt;property id=&quot;20300&quot; value=&quot;Slide 56 - &amp;quot;Written Language Uses Richer Vocabulary&amp;quot;&quot;/&gt;&lt;property id=&quot;20307&quot; value=&quot;312&quot;/&gt;&lt;/object&gt;&lt;object type=&quot;3&quot; unique_id=&quot;10240&quot;&gt;&lt;property id=&quot;20148&quot; value=&quot;5&quot;/&gt;&lt;property id=&quot;20300&quot; value=&quot;Slide 57 - &amp;quot;Listening versus Reading Comprehension&amp;quot;&quot;/&gt;&lt;property id=&quot;20307&quot; value=&quot;313&quot;/&gt;&lt;/object&gt;&lt;object type=&quot;3&quot; unique_id=&quot;10241&quot;&gt;&lt;property id=&quot;20148&quot; value=&quot;5&quot;/&gt;&lt;property id=&quot;20300&quot; value=&quot;Slide 58 - &amp;quot;What is Text Complexity?&amp;quot;&quot;/&gt;&lt;property id=&quot;20307&quot; value=&quot;314&quot;/&gt;&lt;/object&gt;&lt;object type=&quot;3&quot; unique_id=&quot;10242&quot;&gt;&lt;property id=&quot;20148&quot; value=&quot;5&quot;/&gt;&lt;property id=&quot;20300&quot; value=&quot;Slide 59 - &amp;quot;Knowledge Helps Fill in Gaps&amp;quot;&quot;/&gt;&lt;property id=&quot;20307&quot; value=&quot;315&quot;/&gt;&lt;/object&gt;&lt;object type=&quot;3&quot; unique_id=&quot;10243&quot;&gt;&lt;property id=&quot;20148&quot; value=&quot;5&quot;/&gt;&lt;property id=&quot;20300&quot; value=&quot;Slide 60 - &amp;quot;Knowledge Helps &amp;#x0D;&amp;#x0A;Resolve Ambiguity&amp;quot;&quot;/&gt;&lt;property id=&quot;20307&quot; value=&quot;316&quot;/&gt;&lt;/object&gt;&lt;object type=&quot;3&quot; unique_id=&quot;10244&quot;&gt;&lt;property id=&quot;20148&quot; value=&quot;5&quot;/&gt;&lt;property id=&quot;20300&quot; value=&quot;Slide 61 - &amp;quot;Knowledge Helps &amp;#x0D;&amp;#x0A;Resolve Ambiguity&amp;quot;&quot;/&gt;&lt;property id=&quot;20307&quot; value=&quot;317&quot;/&gt;&lt;/object&gt;&lt;object type=&quot;3&quot; unique_id=&quot;10245&quot;&gt;&lt;property id=&quot;20148&quot; value=&quot;5&quot;/&gt;&lt;property id=&quot;20300&quot; value=&quot;Slide 62 - &amp;quot;The CKLA Listening &amp;amp; Learning Strand Uses Knowledge-Building Complex Texts&amp;quot;&quot;/&gt;&lt;property id=&quot;20307&quot; value=&quot;318&quot;/&gt;&lt;/object&gt;&lt;object type=&quot;3&quot; unique_id=&quot;10246&quot;&gt;&lt;property id=&quot;20148&quot; value=&quot;5&quot;/&gt;&lt;property id=&quot;20300&quot; value=&quot;Slide 63 - &amp;quot;What Does It Mean to Build Knowledge Systematically?&amp;quot;&quot;/&gt;&lt;property id=&quot;20307&quot; value=&quot;319&quot;/&gt;&lt;/object&gt;&lt;object type=&quot;3&quot; unique_id=&quot;10247&quot;&gt;&lt;property id=&quot;20148&quot; value=&quot;5&quot;/&gt;&lt;property id=&quot;20300&quot; value=&quot;Slide 64 - &amp;quot;CKLA Systematically Builds Knowledge&amp;#x0D;&amp;#x0A;&amp;quot;&quot;/&gt;&lt;property id=&quot;20307&quot; value=&quot;320&quot;/&gt;&lt;/object&gt;&lt;object type=&quot;3&quot; unique_id=&quot;10248&quot;&gt;&lt;property id=&quot;20148&quot; value=&quot;5&quot;/&gt;&lt;property id=&quot;20300&quot; value=&quot;Slide 65 - &amp;quot;What We Know&amp;quot;&quot;/&gt;&lt;property id=&quot;20307&quot; value=&quot;321&quot;/&gt;&lt;/object&gt;&lt;object type=&quot;3&quot; unique_id=&quot;10249&quot;&gt;&lt;property id=&quot;20148&quot; value=&quot;5&quot;/&gt;&lt;property id=&quot;20300&quot; value=&quot;Slide 66 - &amp;quot;Coherence&amp;quot;&quot;/&gt;&lt;property id=&quot;20307&quot; value=&quot;322&quot;/&gt;&lt;/object&gt;&lt;object type=&quot;3&quot; unique_id=&quot;10250&quot;&gt;&lt;property id=&quot;20148&quot; value=&quot;5&quot;/&gt;&lt;property id=&quot;20300&quot; value=&quot;Slide 67 - &amp;quot;Systematic Knowledge Building&amp;quot;&quot;/&gt;&lt;property id=&quot;20307&quot; value=&quot;323&quot;/&gt;&lt;/object&gt;&lt;object type=&quot;3&quot; unique_id=&quot;10251&quot;&gt;&lt;property id=&quot;20148&quot; value=&quot;5&quot;/&gt;&lt;property id=&quot;20300&quot; value=&quot;Slide 68 - &amp;quot;CKLA Stays On Topic To Foster The Most Efficient Word Learning &amp;quot;&quot;/&gt;&lt;property id=&quot;20307&quot; value=&quot;324&quot;/&gt;&lt;/object&gt;&lt;object type=&quot;3&quot; unique_id=&quot;10252&quot;&gt;&lt;property id=&quot;20148&quot; value=&quot;5&quot;/&gt;&lt;property id=&quot;20300&quot; value=&quot;Slide 69&quot;/&gt;&lt;property id=&quot;20307&quot; value=&quot;325&quot;/&gt;&lt;/object&gt;&lt;object type=&quot;3&quot; unique_id=&quot;10253&quot;&gt;&lt;property id=&quot;20148&quot; value=&quot;5&quot;/&gt;&lt;property id=&quot;20300&quot; value=&quot;Slide 70 - &amp;quot;What We Know&amp;quot;&quot;/&gt;&lt;property id=&quot;20307&quot; value=&quot;326&quot;/&gt;&lt;/object&gt;&lt;object type=&quot;3&quot; unique_id=&quot;10256&quot;&gt;&lt;property id=&quot;20148&quot; value=&quot;5&quot;/&gt;&lt;property id=&quot;20300&quot; value=&quot;Slide 80 - &amp;quot;Sections 3 &amp;amp; 4&amp;quot;&quot;/&gt;&lt;property id=&quot;20307&quot; value=&quot;329&quot;/&gt;&lt;/object&gt;&lt;object type=&quot;3&quot; unique_id=&quot;10257&quot;&gt;&lt;property id=&quot;20148&quot; value=&quot;5&quot;/&gt;&lt;property id=&quot;20300&quot; value=&quot;Slide 81 - &amp;quot;Systematic Knowledge Building&amp;quot;&quot;/&gt;&lt;property id=&quot;20307&quot; value=&quot;330&quot;/&gt;&lt;/object&gt;&lt;object type=&quot;3&quot; unique_id=&quot;10258&quot;&gt;&lt;property id=&quot;20148&quot; value=&quot;5&quot;/&gt;&lt;property id=&quot;20300&quot; value=&quot;Slide 82 - &amp;quot;Leveling the Playing Field&amp;quot;&quot;/&gt;&lt;property id=&quot;20307&quot; value=&quot;331&quot;/&gt;&lt;/object&gt;&lt;object type=&quot;3&quot; unique_id=&quot;10259&quot;&gt;&lt;property id=&quot;20148&quot; value=&quot;5&quot;/&gt;&lt;property id=&quot;20300&quot; value=&quot;Slide 83 - &amp;quot;Session 3&amp;quot;&quot;/&gt;&lt;property id=&quot;20307&quot; value=&quot;332&quot;/&gt;&lt;/object&gt;&lt;object type=&quot;3&quot; unique_id=&quot;10260&quot;&gt;&lt;property id=&quot;20148&quot; value=&quot;5&quot;/&gt;&lt;property id=&quot;20300&quot; value=&quot;Slide 84 - &amp;quot;Objectives&amp;quot;&quot;/&gt;&lt;property id=&quot;20307&quot; value=&quot;333&quot;/&gt;&lt;/object&gt;&lt;object type=&quot;3&quot; unique_id=&quot;10261&quot;&gt;&lt;property id=&quot;20148&quot; value=&quot;5&quot;/&gt;&lt;property id=&quot;20300&quot; value=&quot;Slide 85 - &amp;quot;CKLA Materials&amp;quot;&quot;/&gt;&lt;property id=&quot;20307&quot; value=&quot;334&quot;/&gt;&lt;/object&gt;&lt;object type=&quot;3&quot; unique_id=&quot;10262&quot;&gt;&lt;property id=&quot;20148&quot; value=&quot;5&quot;/&gt;&lt;property id=&quot;20300&quot; value=&quot;Slide 86 - &amp;quot;Tell It Again! Read Aloud Anthology&amp;quot;&quot;/&gt;&lt;property id=&quot;20307&quot; value=&quot;335&quot;/&gt;&lt;/object&gt;&lt;object type=&quot;3&quot; unique_id=&quot;10263&quot;&gt;&lt;property id=&quot;20148&quot; value=&quot;5&quot;/&gt;&lt;property id=&quot;20300&quot; value=&quot;Slide 87&quot;/&gt;&lt;property id=&quot;20307&quot; value=&quot;336&quot;/&gt;&lt;/object&gt;&lt;object type=&quot;3&quot; unique_id=&quot;10264&quot;&gt;&lt;property id=&quot;20148&quot; value=&quot;5&quot;/&gt;&lt;property id=&quot;20300&quot; value=&quot;Slide 88 - &amp;quot;Materials Scavenger Hunt&amp;quot;&quot;/&gt;&lt;property id=&quot;20307&quot; value=&quot;337&quot;/&gt;&lt;/object&gt;&lt;object type=&quot;3&quot; unique_id=&quot;10265&quot;&gt;&lt;property id=&quot;20148&quot; value=&quot;5&quot;/&gt;&lt;property id=&quot;20300&quot; value=&quot;Slide 89 - &amp;quot;Sharing our Findings: &amp;#x0D;&amp;#x0A;The Alignment Chart&amp;quot;&quot;/&gt;&lt;property id=&quot;20307&quot; value=&quot;338&quot;/&gt;&lt;/object&gt;&lt;object type=&quot;3&quot; unique_id=&quot;10266&quot;&gt;&lt;property id=&quot;20148&quot; value=&quot;5&quot;/&gt;&lt;property id=&quot;20300&quot; value=&quot;Slide 90 - &amp;quot;Sharing our Findings:&amp;#x0D;&amp;#x0A;Domain Background Knowledge&amp;quot;&quot;/&gt;&lt;property id=&quot;20307&quot; value=&quot;339&quot;/&gt;&lt;/object&gt;&lt;object type=&quot;3&quot; unique_id=&quot;10267&quot;&gt;&lt;property id=&quot;20148&quot; value=&quot;5&quot;/&gt;&lt;property id=&quot;20300&quot; value=&quot;Slide 91 - &amp;quot;Sharing our Findings:&amp;#x0D;&amp;#x0A;Core Vocabulary&amp;quot;&quot;/&gt;&lt;property id=&quot;20307&quot; value=&quot;340&quot;/&gt;&lt;/object&gt;&lt;object type=&quot;3&quot; unique_id=&quot;10268&quot;&gt;&lt;property id=&quot;20148&quot; value=&quot;5&quot;/&gt;&lt;property id=&quot;20300&quot; value=&quot;Slide 92 - &amp;quot;Sharing our Findings:&amp;#x0D;&amp;#x0A;Day-by-Day Pacing Calendar&amp;quot;&quot;/&gt;&lt;property id=&quot;20307&quot; value=&quot;341&quot;/&gt;&lt;/object&gt;&lt;object type=&quot;3&quot; unique_id=&quot;10269&quot;&gt;&lt;property id=&quot;20148&quot; value=&quot;5&quot;/&gt;&lt;property id=&quot;20300&quot; value=&quot;Slide 93 - &amp;quot;Sharing our Findings: &amp;#x0D;&amp;#x0A;Recommended Resources&amp;quot;&quot;/&gt;&lt;property id=&quot;20307&quot; value=&quot;342&quot;/&gt;&lt;/object&gt;&lt;object type=&quot;3&quot; unique_id=&quot;10270&quot;&gt;&lt;property id=&quot;20148&quot; value=&quot;5&quot;/&gt;&lt;property id=&quot;20300&quot; value=&quot;Slide 94 - &amp;quot;Sharing our Findings: &amp;#x0D;&amp;#x0A;Parent Take Home Letters&amp;quot;&quot;/&gt;&lt;property id=&quot;20307&quot; value=&quot;343&quot;/&gt;&lt;/object&gt;&lt;object type=&quot;3&quot; unique_id=&quot;10271&quot;&gt;&lt;property id=&quot;20148&quot; value=&quot;5&quot;/&gt;&lt;property id=&quot;20300&quot; value=&quot;Slide 95 - &amp;quot;Sharing our Findings: &amp;#x0D;&amp;#x0A;Domain Assessment&amp;quot;&quot;/&gt;&lt;property id=&quot;20307&quot; value=&quot;344&quot;/&gt;&lt;/object&gt;&lt;object type=&quot;3&quot; unique_id=&quot;10272&quot;&gt;&lt;property id=&quot;20148&quot; value=&quot;5&quot;/&gt;&lt;property id=&quot;20300&quot; value=&quot;Slide 96 - &amp;quot;The Components of a Read-Aloud&amp;quot;&quot;/&gt;&lt;property id=&quot;20307&quot; value=&quot;345&quot;/&gt;&lt;/object&gt;&lt;object type=&quot;3&quot; unique_id=&quot;10273&quot;&gt;&lt;property id=&quot;20148&quot; value=&quot;5&quot;/&gt;&lt;property id=&quot;20300&quot; value=&quot;Slide 97 - &amp;quot;Taking a Closer Look at &amp;#x0D;&amp;#x0A;Listening and Learning Lessons&amp;quot;&quot;/&gt;&lt;property id=&quot;20307&quot; value=&quot;346&quot;/&gt;&lt;/object&gt;&lt;object type=&quot;3&quot; unique_id=&quot;10274&quot;&gt;&lt;property id=&quot;20148&quot; value=&quot;5&quot;/&gt;&lt;property id=&quot;20300&quot; value=&quot;Slide 98 - &amp;quot;Lesson Overview&amp;quot;&quot;/&gt;&lt;property id=&quot;20307&quot; value=&quot;347&quot;/&gt;&lt;/object&gt;&lt;object type=&quot;3&quot; unique_id=&quot;10275&quot;&gt;&lt;property id=&quot;20148&quot; value=&quot;5&quot;/&gt;&lt;property id=&quot;20300&quot; value=&quot;Slide 99 - &amp;quot;Lesson Overview&amp;quot;&quot;/&gt;&lt;property id=&quot;20307&quot; value=&quot;348&quot;/&gt;&lt;/object&gt;&lt;object type=&quot;3&quot; unique_id=&quot;10276&quot;&gt;&lt;property id=&quot;20148&quot; value=&quot;5&quot;/&gt;&lt;property id=&quot;20300&quot; value=&quot;Slide 100 - &amp;quot;Introducing the Read-Aloud&amp;quot;&quot;/&gt;&lt;property id=&quot;20307&quot; value=&quot;349&quot;/&gt;&lt;/object&gt;&lt;object type=&quot;3&quot; unique_id=&quot;10277&quot;&gt;&lt;property id=&quot;20148&quot; value=&quot;5&quot;/&gt;&lt;property id=&quot;20300&quot; value=&quot;Slide 101 - &amp;quot;Introducing a Read-Aloud&amp;quot;&quot;/&gt;&lt;property id=&quot;20307&quot; value=&quot;350&quot;/&gt;&lt;/object&gt;&lt;object type=&quot;3&quot; unique_id=&quot;10278&quot;&gt;&lt;property id=&quot;20148&quot; value=&quot;5&quot;/&gt;&lt;property id=&quot;20300&quot; value=&quot;Slide 102 - &amp;quot;Introduction Activities&amp;quot;&quot;/&gt;&lt;property id=&quot;20307&quot; value=&quot;351&quot;/&gt;&lt;/object&gt;&lt;object type=&quot;3&quot; unique_id=&quot;10279&quot;&gt;&lt;property id=&quot;20148&quot; value=&quot;5&quot;/&gt;&lt;property id=&quot;20300&quot; value=&quot;Slide 103 - &amp;quot;Presenting the Read-Aloud&amp;quot;&quot;/&gt;&lt;property id=&quot;20307&quot; value=&quot;352&quot;/&gt;&lt;/object&gt;&lt;object type=&quot;3&quot; unique_id=&quot;10280&quot;&gt;&lt;property id=&quot;20148&quot; value=&quot;5&quot;/&gt;&lt;property id=&quot;20300&quot; value=&quot;Slide 104 - &amp;quot;Presenting the Read Aloud&amp;quot;&quot;/&gt;&lt;property id=&quot;20307&quot; value=&quot;353&quot;/&gt;&lt;/object&gt;&lt;object type=&quot;3&quot; unique_id=&quot;10281&quot;&gt;&lt;property id=&quot;20148&quot; value=&quot;5&quot;/&gt;&lt;property id=&quot;20300&quot; value=&quot;Slide 105 - &amp;quot;Discussing the Read-Aloud&amp;quot;&quot;/&gt;&lt;property id=&quot;20307&quot; value=&quot;354&quot;/&gt;&lt;/object&gt;&lt;object type=&quot;3&quot; unique_id=&quot;10282&quot;&gt;&lt;property id=&quot;20148&quot; value=&quot;5&quot;/&gt;&lt;property id=&quot;20300&quot; value=&quot;Slide 106 - &amp;quot;Comprehension Questions&amp;quot;&quot;/&gt;&lt;property id=&quot;20307&quot; value=&quot;355&quot;/&gt;&lt;/object&gt;&lt;object type=&quot;3&quot; unique_id=&quot;10283&quot;&gt;&lt;property id=&quot;20148&quot; value=&quot;5&quot;/&gt;&lt;property id=&quot;20300&quot; value=&quot;Slide 107 - &amp;quot;Word Work Exercises&amp;quot;&quot;/&gt;&lt;property id=&quot;20307&quot; value=&quot;356&quot;/&gt;&lt;/object&gt;&lt;object type=&quot;3&quot; unique_id=&quot;10284&quot;&gt;&lt;property id=&quot;20148&quot; value=&quot;5&quot;/&gt;&lt;property id=&quot;20300&quot; value=&quot;Slide 108 - &amp;quot;Steps for Word Work&amp;quot;&quot;/&gt;&lt;property id=&quot;20307&quot; value=&quot;357&quot;/&gt;&lt;/object&gt;&lt;object type=&quot;3&quot; unique_id=&quot;10285&quot;&gt;&lt;property id=&quot;20148&quot; value=&quot;5&quot;/&gt;&lt;property id=&quot;20300&quot; value=&quot;Slide 109 - &amp;quot;Extension Activities&amp;quot;&quot;/&gt;&lt;property id=&quot;20307&quot; value=&quot;358&quot;/&gt;&lt;/object&gt;&lt;object type=&quot;3&quot; unique_id=&quot;10286&quot;&gt;&lt;property id=&quot;20148&quot; value=&quot;5&quot;/&gt;&lt;property id=&quot;20300&quot; value=&quot;Slide 110 - &amp;quot;Extension Activities&amp;quot;&quot;/&gt;&lt;property id=&quot;20307&quot; value=&quot;359&quot;/&gt;&lt;/object&gt;&lt;object type=&quot;3&quot; unique_id=&quot;10287&quot;&gt;&lt;property id=&quot;20148&quot; value=&quot;5&quot;/&gt;&lt;property id=&quot;20300&quot; value=&quot;Slide 111 - &amp;quot;Listening and Learning in Action&amp;quot;&quot;/&gt;&lt;property id=&quot;20307&quot; value=&quot;360&quot;/&gt;&lt;/object&gt;&lt;object type=&quot;3&quot; unique_id=&quot;10288&quot;&gt;&lt;property id=&quot;20148&quot; value=&quot;5&quot;/&gt;&lt;property id=&quot;20300&quot; value=&quot;Slide 112 - &amp;quot;Framing the Activity&amp;quot;&quot;/&gt;&lt;property id=&quot;20307&quot; value=&quot;361&quot;/&gt;&lt;/object&gt;&lt;object type=&quot;3&quot; unique_id=&quot;10289&quot;&gt;&lt;property id=&quot;20148&quot; value=&quot;5&quot;/&gt;&lt;property id=&quot;20300&quot; value=&quot;Slide 113 - &amp;quot;Introducing the Read-Aloud: &amp;#x0D;&amp;#x0A;Tug-of-War&amp;quot;&quot;/&gt;&lt;property id=&quot;20307&quot; value=&quot;362&quot;/&gt;&lt;/object&gt;&lt;object type=&quot;3&quot; unique_id=&quot;10290&quot;&gt;&lt;property id=&quot;20148&quot; value=&quot;5&quot;/&gt;&lt;property id=&quot;20300&quot; value=&quot;Slide 114 - &amp;quot;Turn and Talk&amp;quot;&quot;/&gt;&lt;property id=&quot;20307&quot; value=&quot;363&quot;/&gt;&lt;/object&gt;&lt;object type=&quot;3&quot; unique_id=&quot;10291&quot;&gt;&lt;property id=&quot;20148&quot; value=&quot;5&quot;/&gt;&lt;property id=&quot;20300&quot; value=&quot;Slide 115 - &amp;quot;Presenting the Read-Aloud: &amp;#x0D;&amp;#x0A;Tug-of-War&amp;quot;&quot;/&gt;&lt;property id=&quot;20307&quot; value=&quot;364&quot;/&gt;&lt;/object&gt;&lt;object type=&quot;3&quot; unique_id=&quot;10292&quot;&gt;&lt;property id=&quot;20148&quot; value=&quot;5&quot;/&gt;&lt;property id=&quot;20300&quot; value=&quot;Slide 116 - &amp;quot;Pair Verbal Fluency&amp;quot;&quot;/&gt;&lt;property id=&quot;20307&quot; value=&quot;365&quot;/&gt;&lt;/object&gt;&lt;object type=&quot;3&quot; unique_id=&quot;10293&quot;&gt;&lt;property id=&quot;20148&quot; value=&quot;5&quot;/&gt;&lt;property id=&quot;20300&quot; value=&quot;Slide 117 - &amp;quot;Discussing the Read-Aloud: &amp;#x0D;&amp;#x0A;Tug-of-War&amp;quot;&quot;/&gt;&lt;property id=&quot;20307&quot; value=&quot;366&quot;/&gt;&lt;/object&gt;&lt;object type=&quot;3&quot; unique_id=&quot;10294&quot;&gt;&lt;property id=&quot;20148&quot; value=&quot;5&quot;/&gt;&lt;property id=&quot;20300&quot; value=&quot;Slide 118 - &amp;quot;Viewing Implementation &amp;#x0D;&amp;#x0A;Through a Different Lens&amp;quot;&quot;/&gt;&lt;property id=&quot;20307&quot; value=&quot;367&quot;/&gt;&lt;/object&gt;&lt;object type=&quot;3&quot; unique_id=&quot;10295&quot;&gt;&lt;property id=&quot;20148&quot; value=&quot;5&quot;/&gt;&lt;property id=&quot;20300&quot; value=&quot;Slide 119 - &amp;quot;Step 1: Lesson Review&amp;quot;&quot;/&gt;&lt;property id=&quot;20307&quot; value=&quot;368&quot;/&gt;&lt;/object&gt;&lt;object type=&quot;3&quot; unique_id=&quot;10296&quot;&gt;&lt;property id=&quot;20148&quot; value=&quot;5&quot;/&gt;&lt;property id=&quot;20300&quot; value=&quot;Slide 120 - &amp;quot;Step 2: Watch and Annotate &amp;quot;&quot;/&gt;&lt;property id=&quot;20307&quot; value=&quot;369&quot;/&gt;&lt;/object&gt;&lt;object type=&quot;3&quot; unique_id=&quot;10297&quot;&gt;&lt;property id=&quot;20148&quot; value=&quot;5&quot;/&gt;&lt;property id=&quot;20300&quot; value=&quot;Slide 121 - &amp;quot;Step 3: Table Sharing&amp;quot;&quot;/&gt;&lt;property id=&quot;20307&quot; value=&quot;370&quot;/&gt;&lt;/object&gt;&lt;object type=&quot;3&quot; unique_id=&quot;10298&quot;&gt;&lt;property id=&quot;20148&quot; value=&quot;5&quot;/&gt;&lt;property id=&quot;20300&quot; value=&quot;Slide 122 - &amp;quot;Supporting All Learners&amp;quot;&quot;/&gt;&lt;property id=&quot;20307&quot; value=&quot;371&quot;/&gt;&lt;/object&gt;&lt;object type=&quot;3&quot; unique_id=&quot;10299&quot;&gt;&lt;property id=&quot;20148&quot; value=&quot;5&quot;/&gt;&lt;property id=&quot;20300&quot; value=&quot;Slide 123 - &amp;quot;Resources: Supplemental Guide&amp;quot;&quot;/&gt;&lt;property id=&quot;20307&quot; value=&quot;372&quot;/&gt;&lt;/object&gt;&lt;object type=&quot;3&quot; unique_id=&quot;10300&quot;&gt;&lt;property id=&quot;20148&quot; value=&quot;5&quot;/&gt;&lt;property id=&quot;20300&quot; value=&quot;Slide 124 - &amp;quot;Modified Read-Alouds&amp;quot;&quot;/&gt;&lt;property id=&quot;20307&quot; value=&quot;373&quot;/&gt;&lt;/object&gt;&lt;object type=&quot;3&quot; unique_id=&quot;10301&quot;&gt;&lt;property id=&quot;20148&quot; value=&quot;5&quot;/&gt;&lt;property id=&quot;20300&quot; value=&quot;Slide 125 - &amp;quot;Vocabulary Charts&amp;quot;&quot;/&gt;&lt;property id=&quot;20307&quot; value=&quot;374&quot;/&gt;&lt;/object&gt;&lt;object type=&quot;3&quot; unique_id=&quot;10302&quot;&gt;&lt;property id=&quot;20148&quot; value=&quot;5&quot;/&gt;&lt;property id=&quot;20300&quot; value=&quot;Slide 126 - &amp;quot;Activities&amp;quot;&quot;/&gt;&lt;property id=&quot;20307&quot; value=&quot;375&quot;/&gt;&lt;/object&gt;&lt;object type=&quot;3&quot; unique_id=&quot;10303&quot;&gt;&lt;property id=&quot;20148&quot; value=&quot;5&quot;/&gt;&lt;property id=&quot;20300&quot; value=&quot;Slide 127 - &amp;quot;Transitional Supplemental Guide&amp;quot;&quot;/&gt;&lt;property id=&quot;20307&quot; value=&quot;376&quot;/&gt;&lt;/object&gt;&lt;object type=&quot;3&quot; unique_id=&quot;10304&quot;&gt;&lt;property id=&quot;20148&quot; value=&quot;5&quot;/&gt;&lt;property id=&quot;20300&quot; value=&quot;Slide 128 - &amp;quot;Transitional Supplemental Guide&amp;quot;&quot;/&gt;&lt;property id=&quot;20307&quot; value=&quot;377&quot;/&gt;&lt;/object&gt;&lt;object type=&quot;3&quot; unique_id=&quot;10305&quot;&gt;&lt;property id=&quot;20148&quot; value=&quot;5&quot;/&gt;&lt;property id=&quot;20300&quot; value=&quot;Slide 130 - &amp;quot;A Comparison: L&amp;amp;L Anthology  &amp;amp; the Supplemental Guide&amp;quot;&quot;/&gt;&lt;property id=&quot;20307&quot; value=&quot;378&quot;/&gt;&lt;/object&gt;&lt;object type=&quot;3&quot; unique_id=&quot;10306&quot;&gt;&lt;property id=&quot;20148&quot; value=&quot;5&quot;/&gt;&lt;property id=&quot;20300&quot; value=&quot;Slide 131&quot;/&gt;&lt;property id=&quot;20307&quot; value=&quot;379&quot;/&gt;&lt;/object&gt;&lt;object type=&quot;3&quot; unique_id=&quot;10307&quot;&gt;&lt;property id=&quot;20148&quot; value=&quot;5&quot;/&gt;&lt;property id=&quot;20300&quot; value=&quot;Slide 129&quot;/&gt;&lt;property id=&quot;20307&quot; value=&quot;380&quot;/&gt;&lt;/object&gt;&lt;object type=&quot;3&quot; unique_id=&quot;10308&quot;&gt;&lt;property id=&quot;20148&quot; value=&quot;5&quot;/&gt;&lt;property id=&quot;20300&quot; value=&quot;Slide 132 - &amp;quot;Reflection:  Listening  and Learning&amp;quot;&quot;/&gt;&lt;property id=&quot;20307&quot; value=&quot;381&quot;/&gt;&lt;/object&gt;&lt;object type=&quot;3&quot; unique_id=&quot;10309&quot;&gt;&lt;property id=&quot;20148&quot; value=&quot;5&quot;/&gt;&lt;property id=&quot;20300&quot; value=&quot;Slide 133 - &amp;quot;Core Knowledge Language Arts&amp;quot;&quot;/&gt;&lt;property id=&quot;20307&quot; value=&quot;382&quot;/&gt;&lt;/object&gt;&lt;object type=&quot;3&quot; unique_id=&quot;10310&quot;&gt;&lt;property id=&quot;20148&quot; value=&quot;5&quot;/&gt;&lt;property id=&quot;20300&quot; value=&quot;Slide 134 - &amp;quot;&amp;#x0D;&amp;#x0A;Online Parking Lot&amp;quot;&quot;/&gt;&lt;property id=&quot;20307&quot; value=&quot;383&quot;/&gt;&lt;/object&gt;&lt;object type=&quot;3&quot; unique_id=&quot;10311&quot;&gt;&lt;property id=&quot;20148&quot; value=&quot;5&quot;/&gt;&lt;property id=&quot;20300&quot; value=&quot;Slide 135 - &amp;quot;Objectives&amp;quot;&quot;/&gt;&lt;property id=&quot;20307&quot; value=&quot;384&quot;/&gt;&lt;/object&gt;&lt;object type=&quot;3&quot; unique_id=&quot;10312&quot;&gt;&lt;property id=&quot;20148&quot; value=&quot;5&quot;/&gt;&lt;property id=&quot;20300&quot; value=&quot;Slide 136 - &amp;quot;Skills Strand Design Principle Review&amp;quot;&quot;/&gt;&lt;property id=&quot;20307&quot; value=&quot;385&quot;/&gt;&lt;/object&gt;&lt;object type=&quot;3&quot; unique_id=&quot;10313&quot;&gt;&lt;property id=&quot;20148&quot; value=&quot;5&quot;/&gt;&lt;property id=&quot;20300&quot; value=&quot;Slide 137 - &amp;quot;Skills Stand Teacher Materials&amp;quot;&quot;/&gt;&lt;property id=&quot;20307&quot; value=&quot;386&quot;/&gt;&lt;/object&gt;&lt;object type=&quot;3&quot; unique_id=&quot;10314&quot;&gt;&lt;property id=&quot;20148&quot; value=&quot;5&quot;/&gt;&lt;property id=&quot;20300&quot; value=&quot;Slide 138 - &amp;quot;Teacher Guide&amp;quot;&quot;/&gt;&lt;property id=&quot;20307&quot; value=&quot;387&quot;/&gt;&lt;/object&gt;&lt;object type=&quot;3&quot; unique_id=&quot;10315&quot;&gt;&lt;property id=&quot;20148&quot; value=&quot;5&quot;/&gt;&lt;property id=&quot;20300&quot; value=&quot;Slide 139 - &amp;quot;Big Books&amp;quot;&quot;/&gt;&lt;property id=&quot;20307&quot; value=&quot;388&quot;/&gt;&lt;/object&gt;&lt;object type=&quot;3&quot; unique_id=&quot;10316&quot;&gt;&lt;property id=&quot;20148&quot; value=&quot;5&quot;/&gt;&lt;property id=&quot;20300&quot; value=&quot;Slide 140 - &amp;quot;Sound Posters &amp;amp; Cards&amp;quot;&quot;/&gt;&lt;property id=&quot;20307&quot; value=&quot;389&quot;/&gt;&lt;/object&gt;&lt;object type=&quot;3&quot; unique_id=&quot;10317&quot;&gt;&lt;property id=&quot;20148&quot; value=&quot;5&quot;/&gt;&lt;property id=&quot;20300&quot; value=&quot;Slide 141 - &amp;quot;Code Flip Books &amp;amp; &amp;#x0D;&amp;#x0A;Letter Cards&amp;quot;&quot;/&gt;&lt;property id=&quot;20307&quot; value=&quot;390&quot;/&gt;&lt;/object&gt;&lt;object type=&quot;3&quot; unique_id=&quot;10318&quot;&gt;&lt;property id=&quot;20148&quot; value=&quot;5&quot;/&gt;&lt;property id=&quot;20300&quot; value=&quot;Slide 142 - &amp;quot;Large Card Letters&amp;quot;&quot;/&gt;&lt;property id=&quot;20307&quot; value=&quot;391&quot;/&gt;&lt;/object&gt;&lt;object type=&quot;3&quot; unique_id=&quot;10319&quot;&gt;&lt;property id=&quot;20148&quot; value=&quot;5&quot;/&gt;&lt;property id=&quot;20300&quot; value=&quot;Slide 143 - &amp;quot;Blending Picture Cards&amp;quot;&quot;/&gt;&lt;property id=&quot;20307&quot; value=&quot;392&quot;/&gt;&lt;/object&gt;&lt;object type=&quot;3&quot; unique_id=&quot;10320&quot;&gt;&lt;property id=&quot;20148&quot; value=&quot;5&quot;/&gt;&lt;property id=&quot;20300&quot; value=&quot;Slide 144 - &amp;quot;Timeline Posters and Cards&amp;quot;&quot;/&gt;&lt;property id=&quot;20307&quot; value=&quot;393&quot;/&gt;&lt;/object&gt;&lt;object type=&quot;3&quot; unique_id=&quot;10321&quot;&gt;&lt;property id=&quot;20148&quot; value=&quot;5&quot;/&gt;&lt;property id=&quot;20300&quot; value=&quot;Slide 145 - &amp;quot;Skills Strand Student Materials&amp;quot;&quot;/&gt;&lt;property id=&quot;20307&quot; value=&quot;394&quot;/&gt;&lt;/object&gt;&lt;object type=&quot;3&quot; unique_id=&quot;10322&quot;&gt;&lt;property id=&quot;20148&quot; value=&quot;5&quot;/&gt;&lt;property id=&quot;20300&quot; value=&quot;Slide 146 - &amp;quot;Student Workbooks&amp;quot;&quot;/&gt;&lt;property id=&quot;20307&quot; value=&quot;395&quot;/&gt;&lt;/object&gt;&lt;object type=&quot;3&quot; unique_id=&quot;10323&quot;&gt;&lt;property id=&quot;20148&quot; value=&quot;5&quot;/&gt;&lt;property id=&quot;20300&quot; value=&quot;Slide 147 - &amp;quot;Student Readers&amp;quot;&quot;/&gt;&lt;property id=&quot;20307&quot; value=&quot;396&quot;/&gt;&lt;/object&gt;&lt;object type=&quot;3&quot; unique_id=&quot;10324&quot;&gt;&lt;property id=&quot;20148&quot; value=&quot;5&quot;/&gt;&lt;property id=&quot;20300&quot; value=&quot;Slide 148 - &amp;quot;Chaining Folders &amp;amp; &amp;#x0D;&amp;#x0A;Small Letter Cards&amp;quot;&quot;/&gt;&lt;property id=&quot;20307&quot; value=&quot;397&quot;/&gt;&lt;/object&gt;&lt;object type=&quot;3&quot; unique_id=&quot;10325&quot;&gt;&lt;property id=&quot;20148&quot; value=&quot;5&quot;/&gt;&lt;property id=&quot;20300&quot; value=&quot;Slide 149 - &amp;quot;Additional Support Materials&amp;quot;&quot;/&gt;&lt;property id=&quot;20307&quot; value=&quot;398&quot;/&gt;&lt;/object&gt;&lt;object type=&quot;3&quot; unique_id=&quot;10326&quot;&gt;&lt;property id=&quot;20148&quot; value=&quot;5&quot;/&gt;&lt;property id=&quot;20300&quot; value=&quot;Slide 150 - &amp;quot;The Skills Strand &amp;#x0D;&amp;#x0A;Teacher Guide Components&amp;quot;&quot;/&gt;&lt;property id=&quot;20307&quot; value=&quot;399&quot;/&gt;&lt;/object&gt;&lt;object type=&quot;3&quot; unique_id=&quot;10327&quot;&gt;&lt;property id=&quot;20148&quot; value=&quot;5&quot;/&gt;&lt;property id=&quot;20300&quot; value=&quot;Slide 151 - &amp;quot; Unpacking the &amp;#x0D;&amp;#x0A;Skills Strand Teacher Guide  &amp;quot;&quot;/&gt;&lt;property id=&quot;20307&quot; value=&quot;400&quot;/&gt;&lt;/object&gt;&lt;object type=&quot;3&quot; unique_id=&quot;10328&quot;&gt;&lt;property id=&quot;20148&quot; value=&quot;5&quot;/&gt;&lt;property id=&quot;20300&quot; value=&quot;Slide 152 - &amp;quot;Activity: Unpacking the Teacher Guide&amp;quot;&quot;/&gt;&lt;property id=&quot;20307&quot; value=&quot;401&quot;/&gt;&lt;/object&gt;&lt;object type=&quot;3&quot; unique_id=&quot;10329&quot;&gt;&lt;property id=&quot;20148&quot; value=&quot;5&quot;/&gt;&lt;property id=&quot;20300&quot; value=&quot;Slide 153 - &amp;quot;Debrief on the Skills Strand &amp;#x0D;&amp;#x0A;Teacher’s Guide&amp;quot;&quot;/&gt;&lt;property id=&quot;20307&quot; value=&quot;402&quot;/&gt;&lt;/object&gt;&lt;object type=&quot;3&quot; unique_id=&quot;10330&quot;&gt;&lt;property id=&quot;20148&quot; value=&quot;5&quot;/&gt;&lt;property id=&quot;20300&quot; value=&quot;Slide 154 - &amp;quot;Session 5&amp;quot;&quot;/&gt;&lt;property id=&quot;20307&quot; value=&quot;403&quot;/&gt;&lt;/object&gt;&lt;object type=&quot;3&quot; unique_id=&quot;10331&quot;&gt;&lt;property id=&quot;20148&quot; value=&quot;5&quot;/&gt;&lt;property id=&quot;20300&quot; value=&quot;Slide 155 - &amp;quot;Station 1&amp;quot;&quot;/&gt;&lt;property id=&quot;20307&quot; value=&quot;404&quot;/&gt;&lt;/object&gt;&lt;object type=&quot;3&quot; unique_id=&quot;10332&quot;&gt;&lt;property id=&quot;20148&quot; value=&quot;5&quot;/&gt;&lt;property id=&quot;20300&quot; value=&quot;Slide 156 - &amp;quot;Decodable Words Display&amp;quot;&quot;/&gt;&lt;property id=&quot;20307&quot; value=&quot;405&quot;/&gt;&lt;/object&gt;&lt;object type=&quot;3&quot; unique_id=&quot;10333&quot;&gt;&lt;property id=&quot;20148&quot; value=&quot;5&quot;/&gt;&lt;property id=&quot;20300&quot; value=&quot;Slide 157 - &amp;quot;First Grade&amp;quot;&quot;/&gt;&lt;property id=&quot;20307&quot; value=&quot;406&quot;/&gt;&lt;/object&gt;&lt;object type=&quot;3&quot; unique_id=&quot;10334&quot;&gt;&lt;property id=&quot;20148&quot; value=&quot;5&quot;/&gt;&lt;property id=&quot;20300&quot; value=&quot;Slide 158 - &amp;quot;Skills: Sounds and Spellings Chart&amp;quot;&quot;/&gt;&lt;property id=&quot;20307&quot; value=&quot;407&quot;/&gt;&lt;/object&gt;&lt;object type=&quot;3&quot; unique_id=&quot;10335&quot;&gt;&lt;property id=&quot;20148&quot; value=&quot;5&quot;/&gt;&lt;property id=&quot;20300&quot; value=&quot;Slide 159 - &amp;quot;Tricky Word Wall&amp;quot;&quot;/&gt;&lt;property id=&quot;20307&quot; value=&quot;408&quot;/&gt;&lt;/object&gt;&lt;object type=&quot;3&quot; unique_id=&quot;10336&quot;&gt;&lt;property id=&quot;20148&quot; value=&quot;5&quot;/&gt;&lt;property id=&quot;20300&quot; value=&quot;Slide 160 - &amp;quot;Human Body Domain Concept/Vocabulary Wall&amp;quot;&quot;/&gt;&lt;property id=&quot;20307&quot; value=&quot;409&quot;/&gt;&lt;/object&gt;&lt;object type=&quot;3&quot; unique_id=&quot;10337&quot;&gt;&lt;property id=&quot;20148&quot; value=&quot;5&quot;/&gt;&lt;property id=&quot;20300&quot; value=&quot;Slide 161 - &amp;quot;Domain Organization and Storage&amp;quot;&quot;/&gt;&lt;property id=&quot;20307&quot; value=&quot;410&quot;/&gt;&lt;/object&gt;&lt;object type=&quot;3&quot; unique_id=&quot;10338&quot;&gt;&lt;property id=&quot;20148&quot; value=&quot;5&quot;/&gt;&lt;property id=&quot;20300&quot; value=&quot;Slide 162 - &amp;quot;Easy Material Access with Seat Sacks &amp;quot;&quot;/&gt;&lt;property id=&quot;20307&quot; value=&quot;411&quot;/&gt;&lt;/object&gt;&lt;object type=&quot;3&quot; unique_id=&quot;10339&quot;&gt;&lt;property id=&quot;20148&quot; value=&quot;5&quot;/&gt;&lt;property id=&quot;20300&quot; value=&quot;Slide 163 - &amp;quot;Pyramid Pantry Read Aloud&amp;#x0D;&amp;#x0A;Images displayed on Smart Board&amp;quot;&quot;/&gt;&lt;property id=&quot;20307&quot; value=&quot;412&quot;/&gt;&lt;/object&gt;&lt;object type=&quot;3&quot; unique_id=&quot;10340&quot;&gt;&lt;property id=&quot;20148&quot; value=&quot;5&quot;/&gt;&lt;property id=&quot;20300&quot; value=&quot;Slide 164 - &amp;quot;Second Grade&amp;quot;&quot;/&gt;&lt;property id=&quot;20307&quot; value=&quot;413&quot;/&gt;&lt;/object&gt;&lt;object type=&quot;3&quot; unique_id=&quot;10341&quot;&gt;&lt;property id=&quot;20148&quot; value=&quot;5&quot;/&gt;&lt;property id=&quot;20300&quot; value=&quot;Slide 165 - &amp;quot;Early Asian Civilization Realia&amp;quot;&quot;/&gt;&lt;property id=&quot;20307&quot; value=&quot;414&quot;/&gt;&lt;/object&gt;&lt;object type=&quot;3&quot; unique_id=&quot;10342&quot;&gt;&lt;property id=&quot;20148&quot; value=&quot;5&quot;/&gt;&lt;property id=&quot;20300&quot; value=&quot;Slide 166 - &amp;quot;Early Asian Civilization Concept Wall&amp;quot;&quot;/&gt;&lt;property id=&quot;20307&quot; value=&quot;415&quot;/&gt;&lt;/object&gt;&lt;object type=&quot;3&quot; unique_id=&quot;10343&quot;&gt;&lt;property id=&quot;20148&quot; value=&quot;5&quot;/&gt;&lt;property id=&quot;20300&quot; value=&quot;Slide 167 - &amp;quot;Chinese Artifacts&amp;quot;&quot;/&gt;&lt;property id=&quot;20307&quot; value=&quot;416&quot;/&gt;&lt;/object&gt;&lt;object type=&quot;3&quot; unique_id=&quot;10344&quot;&gt;&lt;property id=&quot;20148&quot; value=&quot;5&quot;/&gt;&lt;property id=&quot;20300&quot; value=&quot;Slide 168 - &amp;quot;Environment Supports Domain&amp;quot;&quot;/&gt;&lt;property id=&quot;20307&quot; value=&quot;417&quot;/&gt;&lt;/object&gt;&lt;object type=&quot;3&quot; unique_id=&quot;10345&quot;&gt;&lt;property id=&quot;20148&quot; value=&quot;5&quot;/&gt;&lt;property id=&quot;20300&quot; value=&quot;Slide 169 - &amp;quot;Early Asian Civilizations-Student folder for India&amp;quot;&quot;/&gt;&lt;property id=&quot;20307&quot; value=&quot;418&quot;/&gt;&lt;/object&gt;&lt;object type=&quot;3&quot; unique_id=&quot;10346&quot;&gt;&lt;property id=&quot;20148&quot; value=&quot;5&quot;/&gt;&lt;property id=&quot;20300&quot; value=&quot;Slide 170 - &amp;quot;Station 2&amp;quot;&quot;/&gt;&lt;property id=&quot;20307&quot; value=&quot;419&quot;/&gt;&lt;/object&gt;&lt;object type=&quot;3&quot; unique_id=&quot;10347&quot;&gt;&lt;property id=&quot;20148&quot; value=&quot;5&quot;/&gt;&lt;property id=&quot;20300&quot; value=&quot;Slide 171 - &amp;quot;Classroom Work Samples&amp;quot;&quot;/&gt;&lt;property id=&quot;20307&quot; value=&quot;420&quot;/&gt;&lt;/object&gt;&lt;object type=&quot;3&quot; unique_id=&quot;10348&quot;&gt;&lt;property id=&quot;20148&quot; value=&quot;5&quot;/&gt;&lt;property id=&quot;20300&quot; value=&quot;Slide 172 - &amp;quot;Kindergarten&amp;quot;&quot;/&gt;&lt;property id=&quot;20307&quot; value=&quot;421&quot;/&gt;&lt;/object&gt;&lt;object type=&quot;3&quot; unique_id=&quot;10349&quot;&gt;&lt;property id=&quot;20148&quot; value=&quot;5&quot;/&gt;&lt;property id=&quot;20300&quot; value=&quot;Slide 173 - &amp;quot;Extension Activity- Tug-of-War&amp;quot;&quot;/&gt;&lt;property id=&quot;20307&quot; value=&quot;422&quot;/&gt;&lt;/object&gt;&lt;object type=&quot;3&quot; unique_id=&quot;10350&quot;&gt;&lt;property id=&quot;20148&quot; value=&quot;5&quot;/&gt;&lt;property id=&quot;20300&quot; value=&quot;Slide 174 - &amp;quot;Extension Activity-&amp;#x0D;&amp;#x0A;Goldilocks and the Three Bears&amp;quot;&quot;/&gt;&lt;property id=&quot;20307&quot; value=&quot;423&quot;/&gt;&lt;/object&gt;&lt;object type=&quot;3&quot; unique_id=&quot;10351&quot;&gt;&lt;property id=&quot;20148&quot; value=&quot;5&quot;/&gt;&lt;property id=&quot;20300&quot; value=&quot;Slide 175 - &amp;quot;Goldilocks and the Three Bears&amp;#x0D;&amp;#x0A;Characters, Setting , Plot&amp;quot;&quot;/&gt;&lt;property id=&quot;20307&quot; value=&quot;424&quot;/&gt;&lt;/object&gt;&lt;object type=&quot;3&quot; unique_id=&quot;10352&quot;&gt;&lt;property id=&quot;20148&quot; value=&quot;5&quot;/&gt;&lt;property id=&quot;20300&quot; value=&quot;Slide 176 - &amp;quot;Extension Activities: The three Billy Goats Gruff: Story Details&amp;quot;&quot;/&gt;&lt;property id=&quot;20307&quot; value=&quot;425&quot;/&gt;&lt;/object&gt;&lt;object type=&quot;3&quot; unique_id=&quot;10353&quot;&gt;&lt;property id=&quot;20148&quot; value=&quot;5&quot;/&gt;&lt;property id=&quot;20300&quot; value=&quot;Slide 177 - &amp;quot;Extension: The Three Little Pigs&amp;quot;&quot;/&gt;&lt;property id=&quot;20307&quot; value=&quot;426&quot;/&gt;&lt;/object&gt;&lt;object type=&quot;3&quot; unique_id=&quot;10354&quot;&gt;&lt;property id=&quot;20148&quot; value=&quot;5&quot;/&gt;&lt;property id=&quot;20300&quot; value=&quot;Slide 178 - &amp;quot;The Three Little Pigs&amp;#x0D;&amp;#x0A;Sequencing Activity&amp;quot;&quot;/&gt;&lt;property id=&quot;20307&quot; value=&quot;427&quot;/&gt;&lt;/object&gt;&lt;object type=&quot;3&quot; unique_id=&quot;10355&quot;&gt;&lt;property id=&quot;20148&quot; value=&quot;5&quot;/&gt;&lt;property id=&quot;20300&quot; value=&quot;Slide 179&quot;/&gt;&lt;property id=&quot;20307&quot; value=&quot;428&quot;/&gt;&lt;/object&gt;&lt;object type=&quot;3&quot; unique_id=&quot;10356&quot;&gt;&lt;property id=&quot;20148&quot; value=&quot;5&quot;/&gt;&lt;property id=&quot;20300&quot; value=&quot;Slide 180 - &amp;quot;Bulletin Board Task Card&amp;quot;&quot;/&gt;&lt;property id=&quot;20307&quot; value=&quot;429&quot;/&gt;&lt;/object&gt;&lt;object type=&quot;3&quot; unique_id=&quot;10357&quot;&gt;&lt;property id=&quot;20148&quot; value=&quot;5&quot;/&gt;&lt;property id=&quot;20300&quot; value=&quot;Slide 181 - &amp;quot;Extension: Sequencing Chicken Little&amp;quot;&quot;/&gt;&lt;property id=&quot;20307&quot; value=&quot;430&quot;/&gt;&lt;/object&gt;&lt;object type=&quot;3&quot; unique_id=&quot;10358&quot;&gt;&lt;property id=&quot;20148&quot; value=&quot;5&quot;/&gt;&lt;property id=&quot;20300&quot; value=&quot;Slide 182 - &amp;quot;Extension: Chicken Little&amp;quot;&quot;/&gt;&lt;property id=&quot;20307&quot; value=&quot;431&quot;/&gt;&lt;/object&gt;&lt;object type=&quot;3&quot; unique_id=&quot;10359&quot;&gt;&lt;property id=&quot;20148&quot; value=&quot;5&quot;/&gt;&lt;property id=&quot;20300&quot; value=&quot;Slide 183 - &amp;quot;Five Senses Task Card&amp;quot;&quot;/&gt;&lt;property id=&quot;20307&quot; value=&quot;432&quot;/&gt;&lt;/object&gt;&lt;object type=&quot;3&quot; unique_id=&quot;10360&quot;&gt;&lt;property id=&quot;20148&quot; value=&quot;5&quot;/&gt;&lt;property id=&quot;20300&quot; value=&quot;Slide 184 - &amp;quot;GRADE 1&amp;quot;&quot;/&gt;&lt;property id=&quot;20307&quot; value=&quot;433&quot;/&gt;&lt;/object&gt;&lt;object type=&quot;3&quot; unique_id=&quot;10361&quot;&gt;&lt;property id=&quot;20148&quot; value=&quot;5&quot;/&gt;&lt;property id=&quot;20300&quot; value=&quot;Slide 185 - &amp;quot;Extension: Human Body&amp;#x0D;&amp;#x0A;The Pyramid Pantry&amp;quot;&quot;/&gt;&lt;property id=&quot;20307&quot; value=&quot;434&quot;/&gt;&lt;/object&gt;&lt;object type=&quot;3&quot; unique_id=&quot;10362&quot;&gt;&lt;property id=&quot;20148&quot; value=&quot;5&quot;/&gt;&lt;property id=&quot;20300&quot; value=&quot;Slide 186 - &amp;quot;Extension: Pyramid Pantry&amp;quot;&quot;/&gt;&lt;property id=&quot;20307&quot; value=&quot;435&quot;/&gt;&lt;/object&gt;&lt;object type=&quot;3&quot; unique_id=&quot;10363&quot;&gt;&lt;property id=&quot;20148&quot; value=&quot;5&quot;/&gt;&lt;property id=&quot;20300&quot; value=&quot;Slide 187 - &amp;quot;Extension: Pyramid Pantry&amp;quot;&quot;/&gt;&lt;property id=&quot;20307&quot; value=&quot;436&quot;/&gt;&lt;/object&gt;&lt;object type=&quot;3&quot; unique_id=&quot;10364&quot;&gt;&lt;property id=&quot;20148&quot; value=&quot;5&quot;/&gt;&lt;property id=&quot;20300&quot; value=&quot;Slide 188 - &amp;quot;Pyramid Pantry: &amp;#x0D;&amp;#x0A;Activity with Student Writing&amp;quot;&quot;/&gt;&lt;property id=&quot;20307&quot; value=&quot;437&quot;/&gt;&lt;/object&gt;&lt;object type=&quot;3&quot; unique_id=&quot;10365&quot;&gt;&lt;property id=&quot;20148&quot; value=&quot;5&quot;/&gt;&lt;property id=&quot;20300&quot; value=&quot;Slide 189 - &amp;quot;GRADE 2&amp;quot;&quot;/&gt;&lt;property id=&quot;20307&quot; value=&quot;438&quot;/&gt;&lt;/object&gt;&lt;object type=&quot;3&quot; unique_id=&quot;10366&quot;&gt;&lt;property id=&quot;20148&quot; value=&quot;5&quot;/&gt;&lt;property id=&quot;20300&quot; value=&quot;Slide 190 - &amp;quot;Extension Activity: &amp;#x0D;&amp;#x0A;Teacher Models and Supports &amp;quot;&quot;/&gt;&lt;property id=&quot;20307&quot; value=&quot;439&quot;/&gt;&lt;/object&gt;&lt;object type=&quot;3&quot; unique_id=&quot;10367&quot;&gt;&lt;property id=&quot;20148&quot; value=&quot;5&quot;/&gt;&lt;property id=&quot;20300&quot; value=&quot;Slide 191 - &amp;quot;Extensions keep students engaged&amp;quot;&quot;/&gt;&lt;property id=&quot;20307&quot; value=&quot;440&quot;/&gt;&lt;/object&gt;&lt;object type=&quot;3&quot; unique_id=&quot;10368&quot;&gt;&lt;property id=&quot;20148&quot; value=&quot;5&quot;/&gt;&lt;property id=&quot;20300&quot; value=&quot;Slide 192 - &amp;quot;Extension: Chinese New Year&amp;quot;&quot;/&gt;&lt;property id=&quot;20307&quot; value=&quot;441&quot;/&gt;&lt;/object&gt;&lt;object type=&quot;3&quot; unique_id=&quot;10369&quot;&gt;&lt;property id=&quot;20148&quot; value=&quot;5&quot;/&gt;&lt;property id=&quot;20300&quot; value=&quot;Slide 193 - &amp;quot;Extension-&amp;#x0D;&amp;#x0A;Characteristics of Hinduism and Buddism&amp;quot;&quot;/&gt;&lt;property id=&quot;20307&quot; value=&quot;442&quot;/&gt;&lt;/object&gt;&lt;object type=&quot;3&quot; unique_id=&quot;10370&quot;&gt;&lt;property id=&quot;20148&quot; value=&quot;5&quot;/&gt;&lt;property id=&quot;20300&quot; value=&quot;Slide 194 - &amp;quot;Indian Gods&amp;quot;&quot;/&gt;&lt;property id=&quot;20307&quot; value=&quot;443&quot;/&gt;&lt;/object&gt;&lt;object type=&quot;3&quot; unique_id=&quot;10371&quot;&gt;&lt;property id=&quot;20148&quot; value=&quot;5&quot;/&gt;&lt;property id=&quot;20300&quot; value=&quot;Slide 195 - &amp;quot;Student Folder-China&amp;quot;&quot;/&gt;&lt;property id=&quot;20307&quot; value=&quot;444&quot;/&gt;&lt;/object&gt;&lt;object type=&quot;3&quot; unique_id=&quot;10372&quot;&gt;&lt;property id=&quot;20148&quot; value=&quot;5&quot;/&gt;&lt;property id=&quot;20300&quot; value=&quot;Slide 196 - &amp;quot;Confucius Says…&amp;quot;&quot;/&gt;&lt;property id=&quot;20307&quot; value=&quot;445&quot;/&gt;&lt;/object&gt;&lt;object type=&quot;3&quot; unique_id=&quot;10373&quot;&gt;&lt;property id=&quot;20148&quot; value=&quot;5&quot;/&gt;&lt;property id=&quot;20300&quot; value=&quot;Slide 197 - &amp;quot;Chinese extension-vocabulary&amp;quot;&quot;/&gt;&lt;property id=&quot;20307&quot; value=&quot;446&quot;/&gt;&lt;/object&gt;&lt;object type=&quot;3&quot; unique_id=&quot;10374&quot;&gt;&lt;property id=&quot;20148&quot; value=&quot;5&quot;/&gt;&lt;property id=&quot;20300&quot; value=&quot;Slide 198 - &amp;quot;Early Civilizations Chart: &amp;#x0D;&amp;#x0A; India and China&amp;quot;&quot;/&gt;&lt;property id=&quot;20307&quot; value=&quot;447&quot;/&gt;&lt;/object&gt;&lt;object type=&quot;3&quot; unique_id=&quot;10375&quot;&gt;&lt;property id=&quot;20148&quot; value=&quot;5&quot;/&gt;&lt;property id=&quot;20300&quot; value=&quot;Slide 199 - &amp;quot;Chinese Folktales &amp;#x0D;&amp;#x0A;“The Magic Paintbrush”&amp;quot;&quot;/&gt;&lt;property id=&quot;20307&quot; value=&quot;448&quot;/&gt;&lt;/object&gt;&lt;object type=&quot;3&quot; unique_id=&quot;10376&quot;&gt;&lt;property id=&quot;20148&quot; value=&quot;5&quot;/&gt;&lt;property id=&quot;20300&quot; value=&quot;Slide 200 - &amp;quot;Content, Art and Writing Connection&amp;quot;&quot;/&gt;&lt;property id=&quot;20307&quot; value=&quot;449&quot;/&gt;&lt;/object&gt;&lt;object type=&quot;3&quot; unique_id=&quot;10377&quot;&gt;&lt;property id=&quot;20148&quot; value=&quot;5&quot;/&gt;&lt;property id=&quot;20300&quot; value=&quot;Slide 201 - &amp;quot;Magic Paintbrush Writing&amp;quot;&quot;/&gt;&lt;property id=&quot;20307&quot; value=&quot;450&quot;/&gt;&lt;/object&gt;&lt;object type=&quot;3&quot; unique_id=&quot;10378&quot;&gt;&lt;property id=&quot;20148&quot; value=&quot;5&quot;/&gt;&lt;property id=&quot;20300&quot; value=&quot;Slide 202 - &amp;quot;Magic Paintbrush: Writing&amp;quot;&quot;/&gt;&lt;property id=&quot;20307&quot; value=&quot;451&quot;/&gt;&lt;/object&gt;&lt;object type=&quot;3&quot; unique_id=&quot;10379&quot;&gt;&lt;property id=&quot;20148&quot; value=&quot;5&quot;/&gt;&lt;property id=&quot;20300&quot; value=&quot;Slide 203 - &amp;quot;“Fish see the worm not the hook”&amp;quot;&quot;/&gt;&lt;property id=&quot;20307&quot; value=&quot;452&quot;/&gt;&lt;/object&gt;&lt;object type=&quot;3&quot; unique_id=&quot;10380&quot;&gt;&lt;property id=&quot;20148&quot; value=&quot;5&quot;/&gt;&lt;property id=&quot;20300&quot; value=&quot;Slide 204 - &amp;quot;Wall of China Fact Finder&amp;quot;&quot;/&gt;&lt;property id=&quot;20307&quot; value=&quot;453&quot;/&gt;&lt;/object&gt;&lt;object type=&quot;3&quot; unique_id=&quot;10381&quot;&gt;&lt;property id=&quot;20148&quot; value=&quot;5&quot;/&gt;&lt;property id=&quot;20300&quot; value=&quot;Slide 205 - &amp;quot;Session 6&amp;quot;&quot;/&gt;&lt;property id=&quot;20307&quot; value=&quot;454&quot;/&gt;&lt;/object&gt;&lt;object type=&quot;3&quot; unique_id=&quot;10382&quot;&gt;&lt;property id=&quot;20148&quot; value=&quot;5&quot;/&gt;&lt;property id=&quot;20300&quot; value=&quot;Slide 206 - &amp;quot;Objectives&amp;quot;&quot;/&gt;&lt;property id=&quot;20307&quot; value=&quot;455&quot;/&gt;&lt;/object&gt;&lt;object type=&quot;3&quot; unique_id=&quot;10383&quot;&gt;&lt;property id=&quot;20148&quot; value=&quot;5&quot;/&gt;&lt;property id=&quot;20300&quot; value=&quot;Slide 207 - &amp;quot;A Student's Journey: &amp;#x0D;Reading&amp;quot;&quot;/&gt;&lt;property id=&quot;20307&quot; value=&quot;456&quot;/&gt;&lt;/object&gt;&lt;object type=&quot;3&quot; unique_id=&quot;10384&quot;&gt;&lt;property id=&quot;20148&quot; value=&quot;5&quot;/&gt;&lt;property id=&quot;20300&quot; value=&quot;Slide 208 - &amp;quot;A Student's Journey:&amp;#x0D;Writing&amp;quot;&quot;/&gt;&lt;property id=&quot;20307&quot; value=&quot;457&quot;/&gt;&lt;/object&gt;&lt;object type=&quot;3&quot; unique_id=&quot;10385&quot;&gt;&lt;property id=&quot;20148&quot; value=&quot;5&quot;/&gt;&lt;property id=&quot;20300&quot; value=&quot;Slide 209 - &amp;quot;How Did They Get There?&amp;quot;&quot;/&gt;&lt;property id=&quot;20307&quot; value=&quot;458&quot;/&gt;&lt;/object&gt;&lt;object type=&quot;3&quot; unique_id=&quot;10386&quot;&gt;&lt;property id=&quot;20148&quot; value=&quot;5&quot;/&gt;&lt;property id=&quot;20300&quot; value=&quot;Slide 210 - &amp;quot;Lesson Types&amp;quot;&quot;/&gt;&lt;property id=&quot;20307&quot; value=&quot;459&quot;/&gt;&lt;/object&gt;&lt;object type=&quot;3&quot; unique_id=&quot;10387&quot;&gt;&lt;property id=&quot;20148&quot; value=&quot;5&quot;/&gt;&lt;property id=&quot;20300&quot; value=&quot;Slide 211 - &amp;quot;Basic Code Lessons&amp;quot;&quot;/&gt;&lt;property id=&quot;20307&quot; value=&quot;460&quot;/&gt;&lt;/object&gt;&lt;object type=&quot;3&quot; unique_id=&quot;10388&quot;&gt;&lt;property id=&quot;20148&quot; value=&quot;5&quot;/&gt;&lt;property id=&quot;20300&quot; value=&quot;Slide 212 - &amp;quot;The Basic Code Lesson&amp;quot;&quot;/&gt;&lt;property id=&quot;20307&quot; value=&quot;461&quot;/&gt;&lt;/object&gt;&lt;object type=&quot;3&quot; unique_id=&quot;10389&quot;&gt;&lt;property id=&quot;20148&quot; value=&quot;5&quot;/&gt;&lt;property id=&quot;20300&quot; value=&quot;Slide 213 - &amp;quot;The Basic Code Lesson&amp;quot;&quot;/&gt;&lt;property id=&quot;20307&quot; value=&quot;462&quot;/&gt;&lt;/object&gt;&lt;object type=&quot;3&quot; unique_id=&quot;10390&quot;&gt;&lt;property id=&quot;20148&quot; value=&quot;5&quot;/&gt;&lt;property id=&quot;20300&quot; value=&quot;Slide 214 - &amp;quot;Not a Smorgasbord&amp;quot;&quot;/&gt;&lt;property id=&quot;20307&quot; value=&quot;463&quot;/&gt;&lt;/object&gt;&lt;object type=&quot;3&quot; unique_id=&quot;10391&quot;&gt;&lt;property id=&quot;20148&quot; value=&quot;5&quot;/&gt;&lt;property id=&quot;20300&quot; value=&quot;Slide 215 - &amp;quot;Critical Behaviors of &amp;#x0D;&amp;#x0A;Basic Code Lessons&amp;quot;&quot;/&gt;&lt;property id=&quot;20307&quot; value=&quot;464&quot;/&gt;&lt;/object&gt;&lt;object type=&quot;3&quot; unique_id=&quot;10392&quot;&gt;&lt;property id=&quot;20148&quot; value=&quot;5&quot;/&gt;&lt;property id=&quot;20300&quot; value=&quot;Slide 216 - &amp;quot;Critical Behaviors of &amp;#x0D;&amp;#x0A;Basic Code Lessons&amp;quot;&quot;/&gt;&lt;property id=&quot;20307&quot; value=&quot;465&quot;/&gt;&lt;/object&gt;&lt;object type=&quot;3&quot; unique_id=&quot;10393&quot;&gt;&lt;property id=&quot;20148&quot; value=&quot;5&quot;/&gt;&lt;property id=&quot;20300&quot; value=&quot;Slide 217 - &amp;quot;Basic Code Demonstration Lesson&amp;quot;&quot;/&gt;&lt;property id=&quot;20307&quot; value=&quot;466&quot;/&gt;&lt;/object&gt;&lt;object type=&quot;3&quot; unique_id=&quot;10394&quot;&gt;&lt;property id=&quot;20148&quot; value=&quot;5&quot;/&gt;&lt;property id=&quot;20300&quot; value=&quot;Slide 218 - &amp;quot;Sharing our Findings&amp;quot;&quot;/&gt;&lt;property id=&quot;20307&quot; value=&quot;467&quot;/&gt;&lt;/object&gt;&lt;object type=&quot;3&quot; unique_id=&quot;10395&quot;&gt;&lt;property id=&quot;20148&quot; value=&quot;5&quot;/&gt;&lt;property id=&quot;20300&quot; value=&quot;Slide 219 - &amp;quot;Warm Up&amp;quot;&quot;/&gt;&lt;property id=&quot;20307&quot; value=&quot;468&quot;/&gt;&lt;/object&gt;&lt;object type=&quot;3&quot; unique_id=&quot;10396&quot;&gt;&lt;property id=&quot;20148&quot; value=&quot;5&quot;/&gt;&lt;property id=&quot;20300&quot; value=&quot;Slide 220 - &amp;quot;Introducing the Sound&amp;quot;&quot;/&gt;&lt;property id=&quot;20307&quot; value=&quot;469&quot;/&gt;&lt;/object&gt;&lt;object type=&quot;3&quot; unique_id=&quot;10397&quot;&gt;&lt;property id=&quot;20148&quot; value=&quot;5&quot;/&gt;&lt;property id=&quot;20300&quot; value=&quot;Slide 221 - &amp;quot;Oral Language Exercises&amp;quot;&quot;/&gt;&lt;property id=&quot;20307&quot; value=&quot;470&quot;/&gt;&lt;/object&gt;&lt;object type=&quot;3&quot; unique_id=&quot;10398&quot;&gt;&lt;property id=&quot;20148&quot; value=&quot;5&quot;/&gt;&lt;property id=&quot;20300&quot; value=&quot;Slide 222 - &amp;quot;Introducing the Spelling&amp;quot;&quot;/&gt;&lt;property id=&quot;20307&quot; value=&quot;471&quot;/&gt;&lt;/object&gt;&lt;object type=&quot;3&quot; unique_id=&quot;10399&quot;&gt;&lt;property id=&quot;20148&quot; value=&quot;5&quot;/&gt;&lt;property id=&quot;20300&quot; value=&quot;Slide 223 - &amp;quot;Practice using Worksheet&amp;quot;&quot;/&gt;&lt;property id=&quot;20307&quot; value=&quot;472&quot;/&gt;&lt;/object&gt;&lt;object type=&quot;3&quot; unique_id=&quot;10400&quot;&gt;&lt;property id=&quot;20148&quot; value=&quot;5&quot;/&gt;&lt;property id=&quot;20300&quot; value=&quot;Slide 224 - &amp;quot;Advanced Code &amp;quot;&quot;/&gt;&lt;property id=&quot;20307&quot; value=&quot;473&quot;/&gt;&lt;/object&gt;&lt;object type=&quot;3&quot; unique_id=&quot;10401&quot;&gt;&lt;property id=&quot;20148&quot; value=&quot;5&quot;/&gt;&lt;property id=&quot;20300&quot; value=&quot;Slide 225 - &amp;quot;&amp;#x0D;&amp;#x0A;The Spelling Alternative Lessons &amp;#x0D;&amp;#x0A;&amp;quot;&quot;/&gt;&lt;property id=&quot;20307&quot; value=&quot;474&quot;/&gt;&lt;/object&gt;&lt;object type=&quot;3&quot; unique_id=&quot;10402&quot;&gt;&lt;property id=&quot;20148&quot; value=&quot;5&quot;/&gt;&lt;property id=&quot;20300&quot; value=&quot;Slide 226&quot;/&gt;&lt;property id=&quot;20307&quot; value=&quot;475&quot;/&gt;&lt;/object&gt;&lt;object type=&quot;3&quot; unique_id=&quot;10403&quot;&gt;&lt;property id=&quot;20148&quot; value=&quot;5&quot;/&gt;&lt;property id=&quot;20300&quot; value=&quot;Slide 227&quot;/&gt;&lt;property id=&quot;20307&quot; value=&quot;476&quot;/&gt;&lt;/object&gt;&lt;object type=&quot;3&quot; unique_id=&quot;10404&quot;&gt;&lt;property id=&quot;20148&quot; value=&quot;5&quot;/&gt;&lt;property id=&quot;20300&quot; value=&quot;Slide 228&quot;/&gt;&lt;property id=&quot;20307&quot; value=&quot;477&quot;/&gt;&lt;/object&gt;&lt;object type=&quot;3&quot; unique_id=&quot;10405&quot;&gt;&lt;property id=&quot;20148&quot; value=&quot;5&quot;/&gt;&lt;property id=&quot;20300&quot; value=&quot;Slide 229 - &amp;quot;The Spelling Alternative Lesson&amp;quot;&quot;/&gt;&lt;property id=&quot;20307&quot; value=&quot;478&quot;/&gt;&lt;/object&gt;&lt;object type=&quot;3&quot; unique_id=&quot;10406&quot;&gt;&lt;property id=&quot;20148&quot; value=&quot;5&quot;/&gt;&lt;property id=&quot;20300&quot; value=&quot;Slide 230 - &amp;quot;Learning the Critical Behaviors of Spelling Alternative Lessons&amp;quot;&quot;/&gt;&lt;property id=&quot;20307&quot; value=&quot;479&quot;/&gt;&lt;/object&gt;&lt;object type=&quot;3&quot; unique_id=&quot;10407&quot;&gt;&lt;property id=&quot;20148&quot; value=&quot;5&quot;/&gt;&lt;property id=&quot;20300&quot; value=&quot;Slide 231 - &amp;quot;Spelling Alternative &amp;#x0D;Demonstration Lesson&amp;quot;&quot;/&gt;&lt;property id=&quot;20307&quot; value=&quot;480&quot;/&gt;&lt;/object&gt;&lt;object type=&quot;3&quot; unique_id=&quot;10408&quot;&gt;&lt;property id=&quot;20148&quot; value=&quot;5&quot;/&gt;&lt;property id=&quot;20300&quot; value=&quot;Slide 232 - &amp;quot;Grade Level &amp;#x0D;&amp;#x0A;Spelling Alternative Lesson&amp;quot;&quot;/&gt;&lt;property id=&quot;20307&quot; value=&quot;481&quot;/&gt;&lt;/object&gt;&lt;object type=&quot;3&quot; unique_id=&quot;10409&quot;&gt;&lt;property id=&quot;20148&quot; value=&quot;5&quot;/&gt;&lt;property id=&quot;20300&quot; value=&quot;Slide 233 - &amp;quot;Sharing Findings in Triads&amp;quot;&quot;/&gt;&lt;property id=&quot;20307&quot; value=&quot;482&quot;/&gt;&lt;/object&gt;&lt;object type=&quot;3&quot; unique_id=&quot;10410&quot;&gt;&lt;property id=&quot;20148&quot; value=&quot;5&quot;/&gt;&lt;property id=&quot;20300&quot; value=&quot;Slide 234 - &amp;quot;Key Takeaways: Spelling Alternatives&amp;quot;&quot;/&gt;&lt;property id=&quot;20307&quot; value=&quot;483&quot;/&gt;&lt;/object&gt;&lt;object type=&quot;3&quot; unique_id=&quot;10411&quot;&gt;&lt;property id=&quot;20148&quot; value=&quot;5&quot;/&gt;&lt;property id=&quot;20300&quot; value=&quot;Slide 235 - &amp;quot;Many Different Lesson Types&amp;quot;&quot;/&gt;&lt;property id=&quot;20307&quot; value=&quot;484&quot;/&gt;&lt;/object&gt;&lt;object type=&quot;3&quot; unique_id=&quot;10412&quot;&gt;&lt;property id=&quot;20148&quot; value=&quot;5&quot;/&gt;&lt;property id=&quot;20300&quot; value=&quot;Slide 236 - &amp;quot;Reflection&amp;quot;&quot;/&gt;&lt;property id=&quot;20307&quot; value=&quot;485&quot;/&gt;&lt;/object&gt;&lt;object type=&quot;3&quot; unique_id=&quot;11248&quot;&gt;&lt;property id=&quot;20148&quot; value=&quot;5&quot;/&gt;&lt;property id=&quot;20300&quot; value=&quot;Slide 237 - &amp;quot;Session 7&amp;quot;&quot;/&gt;&lt;property id=&quot;20307&quot; value=&quot;486&quot;/&gt;&lt;/object&gt;&lt;object type=&quot;3&quot; unique_id=&quot;11249&quot;&gt;&lt;property id=&quot;20148&quot; value=&quot;5&quot;/&gt;&lt;property id=&quot;20300&quot; value=&quot;Slide 238 - &amp;quot;Objectives&amp;quot;&quot;/&gt;&lt;property id=&quot;20307&quot; value=&quot;487&quot;/&gt;&lt;/object&gt;&lt;object type=&quot;3&quot; unique_id=&quot;11250&quot;&gt;&lt;property id=&quot;20148&quot; value=&quot;5&quot;/&gt;&lt;property id=&quot;20300&quot; value=&quot;Slide 239 - &amp;quot;Preparing for Role Play&amp;quot;&quot;/&gt;&lt;property id=&quot;20307&quot; value=&quot;488&quot;/&gt;&lt;/object&gt;&lt;object type=&quot;3&quot; unique_id=&quot;11251&quot;&gt;&lt;property id=&quot;20148&quot; value=&quot;5&quot;/&gt;&lt;property id=&quot;20300&quot; value=&quot;Slide 240 - &amp;quot;Round 1&amp;quot;&quot;/&gt;&lt;property id=&quot;20307&quot; value=&quot;489&quot;/&gt;&lt;/object&gt;&lt;object type=&quot;3&quot; unique_id=&quot;11252&quot;&gt;&lt;property id=&quot;20148&quot; value=&quot;5&quot;/&gt;&lt;property id=&quot;20300&quot; value=&quot;Slide 241 - &amp;quot;Gather Your Thoughts&amp;quot;&quot;/&gt;&lt;property id=&quot;20307&quot; value=&quot;490&quot;/&gt;&lt;/object&gt;&lt;object type=&quot;3&quot; unique_id=&quot;11253&quot;&gt;&lt;property id=&quot;20148&quot; value=&quot;5&quot;/&gt;&lt;property id=&quot;20300&quot; value=&quot;Slide 242 - &amp;quot;Round 2&amp;quot;&quot;/&gt;&lt;property id=&quot;20307&quot; value=&quot;491&quot;/&gt;&lt;/object&gt;&lt;object type=&quot;3&quot; unique_id=&quot;11254&quot;&gt;&lt;property id=&quot;20148&quot; value=&quot;5&quot;/&gt;&lt;property id=&quot;20300&quot; value=&quot;Slide 243 - &amp;quot;Gather Your Thoughts&amp;quot;&quot;/&gt;&lt;property id=&quot;20307&quot; value=&quot;492&quot;/&gt;&lt;/object&gt;&lt;object type=&quot;3&quot; unique_id=&quot;11255&quot;&gt;&lt;property id=&quot;20148&quot; value=&quot;5&quot;/&gt;&lt;property id=&quot;20300&quot; value=&quot;Slide 244 - &amp;quot;Round 3&amp;quot;&quot;/&gt;&lt;property id=&quot;20307&quot; value=&quot;493&quot;/&gt;&lt;/object&gt;&lt;object type=&quot;3&quot; unique_id=&quot;11256&quot;&gt;&lt;property id=&quot;20148&quot; value=&quot;5&quot;/&gt;&lt;property id=&quot;20300&quot; value=&quot;Slide 245 - &amp;quot;Gather Your Thoughts&amp;quot;&quot;/&gt;&lt;property id=&quot;20307&quot; value=&quot;494&quot;/&gt;&lt;/object&gt;&lt;object type=&quot;3&quot; unique_id=&quot;11257&quot;&gt;&lt;property id=&quot;20148&quot; value=&quot;5&quot;/&gt;&lt;property id=&quot;20300&quot; value=&quot;Slide 246 - &amp;quot;Table Share&amp;quot;&quot;/&gt;&lt;property id=&quot;20307&quot; value=&quot;495&quot;/&gt;&lt;/object&gt;&lt;object type=&quot;3&quot; unique_id=&quot;11258&quot;&gt;&lt;property id=&quot;20148&quot; value=&quot;5&quot;/&gt;&lt;property id=&quot;20300&quot; value=&quot;Slide 247 - &amp;quot;Core Knowledge Language Arts&amp;quot;&quot;/&gt;&lt;property id=&quot;20307&quot; value=&quot;496&quot;/&gt;&lt;/object&gt;&lt;object type=&quot;3&quot; unique_id=&quot;11259&quot;&gt;&lt;property id=&quot;20148&quot; value=&quot;5&quot;/&gt;&lt;property id=&quot;20300&quot; value=&quot;Slide 248 - &amp;quot;The CKLA Instructional Path&amp;quot;&quot;/&gt;&lt;property id=&quot;20307&quot; value=&quot;497&quot;/&gt;&lt;/object&gt;&lt;object type=&quot;3&quot; unique_id=&quot;11260&quot;&gt;&lt;property id=&quot;20148&quot; value=&quot;5&quot;/&gt;&lt;property id=&quot;20300&quot; value=&quot;Slide 249 - &amp;quot;Sample Instructional Path&amp;quot;&quot;/&gt;&lt;property id=&quot;20307&quot; value=&quot;498&quot;/&gt;&lt;/object&gt;&lt;object type=&quot;3&quot; unique_id=&quot;11261&quot;&gt;&lt;property id=&quot;20148&quot; value=&quot;5&quot;/&gt;&lt;property id=&quot;20300&quot; value=&quot;Slide 250 - &amp;quot;Examining Evidence: &amp;#x0D;&amp;#x0A;Identifying Your Lens&amp;quot;&quot;/&gt;&lt;property id=&quot;20307&quot; value=&quot;499&quot;/&gt;&lt;/object&gt;&lt;object type=&quot;3&quot; unique_id=&quot;11262&quot;&gt;&lt;property id=&quot;20148&quot; value=&quot;5&quot;/&gt;&lt;property id=&quot;20300&quot; value=&quot;Slide 251 - &amp;quot;Examining Evidence:&amp;#x0D;&amp;#x0A;Your Task&amp;quot;&quot;/&gt;&lt;property id=&quot;20307&quot; value=&quot;500&quot;/&gt;&lt;/object&gt;&lt;object type=&quot;3&quot; unique_id=&quot;11263&quot;&gt;&lt;property id=&quot;20148&quot; value=&quot;5&quot;/&gt;&lt;property id=&quot;20300&quot; value=&quot;Slide 252 - &amp;quot;Examining Evidence:&amp;#x0D;&amp;#x0A;Table Sharing&amp;quot;&quot;/&gt;&lt;property id=&quot;20307&quot; value=&quot;501&quot;/&gt;&lt;/object&gt;&lt;object type=&quot;3&quot; unique_id=&quot;11264&quot;&gt;&lt;property id=&quot;20148&quot; value=&quot;5&quot;/&gt;&lt;property id=&quot;20300&quot; value=&quot;Slide 253 - &amp;quot;What Were Your Key Findings?&amp;quot;&quot;/&gt;&lt;property id=&quot;20307&quot; value=&quot;502&quot;/&gt;&lt;/object&gt;&lt;object type=&quot;3&quot; unique_id=&quot;11265&quot;&gt;&lt;property id=&quot;20148&quot; value=&quot;5&quot;/&gt;&lt;property id=&quot;20300&quot; value=&quot;Slide 254 - &amp;quot;Session 9&amp;quot;&quot;/&gt;&lt;property id=&quot;20307&quot; value=&quot;503&quot;/&gt;&lt;/object&gt;&lt;object type=&quot;3&quot; unique_id=&quot;11266&quot;&gt;&lt;property id=&quot;20148&quot; value=&quot;5&quot;/&gt;&lt;property id=&quot;20300&quot; value=&quot;Slide 255 - &amp;quot;Objectives&amp;quot;&quot;/&gt;&lt;property id=&quot;20307&quot; value=&quot;504&quot;/&gt;&lt;/object&gt;&lt;object type=&quot;3&quot; unique_id=&quot;11267&quot;&gt;&lt;property id=&quot;20148&quot; value=&quot;5&quot;/&gt;&lt;property id=&quot;20300&quot; value=&quot;Slide 256&quot;/&gt;&lt;property id=&quot;20307&quot; value=&quot;505&quot;/&gt;&lt;/object&gt;&lt;object type=&quot;3&quot; unique_id=&quot;11268&quot;&gt;&lt;property id=&quot;20148&quot; value=&quot;5&quot;/&gt;&lt;property id=&quot;20300&quot; value=&quot;Slide 257&quot;/&gt;&lt;property id=&quot;20307&quot; value=&quot;506&quot;/&gt;&lt;/object&gt;&lt;object type=&quot;3&quot; unique_id=&quot;11269&quot;&gt;&lt;property id=&quot;20148&quot; value=&quot;5&quot;/&gt;&lt;property id=&quot;20300&quot; value=&quot;Slide 258 - &amp;quot;Managing Initial Assessments &amp;#x0D;&amp;#x0A;First &amp;amp; Second Grade&amp;quot;&quot;/&gt;&lt;property id=&quot;20307&quot; value=&quot;507&quot;/&gt;&lt;/object&gt;&lt;object type=&quot;3&quot; unique_id=&quot;11270&quot;&gt;&lt;property id=&quot;20148&quot; value=&quot;5&quot;/&gt;&lt;property id=&quot;20300&quot; value=&quot;Slide 259&quot;/&gt;&lt;property id=&quot;20307&quot; value=&quot;508&quot;/&gt;&lt;/object&gt;&lt;object type=&quot;3&quot; unique_id=&quot;11271&quot;&gt;&lt;property id=&quot;20148&quot; value=&quot;5&quot;/&gt;&lt;property id=&quot;20300&quot; value=&quot;Slide 260 - &amp;quot;Letter Sound&amp;quot;&quot;/&gt;&lt;property id=&quot;20307&quot; value=&quot;509&quot;/&gt;&lt;/object&gt;&lt;object type=&quot;3&quot; unique_id=&quot;11272&quot;&gt;&lt;property id=&quot;20148&quot; value=&quot;5&quot;/&gt;&lt;property id=&quot;20300&quot; value=&quot;Slide 261 - &amp;quot;Letter Name&amp;quot;&quot;/&gt;&lt;property id=&quot;20307&quot; value=&quot;510&quot;/&gt;&lt;/object&gt;&lt;object type=&quot;3&quot; unique_id=&quot;11273&quot;&gt;&lt;property id=&quot;20148&quot; value=&quot;5&quot;/&gt;&lt;property id=&quot;20300&quot; value=&quot;Slide 262 - &amp;quot;Writing Strokes&amp;quot;&quot;/&gt;&lt;property id=&quot;20307&quot; value=&quot;511&quot;/&gt;&lt;/object&gt;&lt;object type=&quot;3&quot; unique_id=&quot;11274&quot;&gt;&lt;property id=&quot;20148&quot; value=&quot;5&quot;/&gt;&lt;property id=&quot;20300&quot; value=&quot;Slide 263 - &amp;quot;Writing Strokes&amp;quot;&quot;/&gt;&lt;property id=&quot;20307&quot; value=&quot;512&quot;/&gt;&lt;/object&gt;&lt;object type=&quot;3&quot; unique_id=&quot;11275&quot;&gt;&lt;property id=&quot;20148&quot; value=&quot;5&quot;/&gt;&lt;property id=&quot;20300&quot; value=&quot;Slide 264&quot;/&gt;&lt;property id=&quot;20307&quot; value=&quot;513&quot;/&gt;&lt;/object&gt;&lt;object type=&quot;3&quot; unique_id=&quot;11276&quot;&gt;&lt;property id=&quot;20148&quot; value=&quot;5&quot;/&gt;&lt;property id=&quot;20300&quot; value=&quot;Slide 265 - &amp;quot;Word Recognition Assessment&amp;quot;&quot;/&gt;&lt;property id=&quot;20307&quot; value=&quot;514&quot;/&gt;&lt;/object&gt;&lt;object type=&quot;3&quot; unique_id=&quot;11277&quot;&gt;&lt;property id=&quot;20148&quot; value=&quot;5&quot;/&gt;&lt;property id=&quot;20300&quot; value=&quot;Slide 266 - &amp;quot;Word Recognition Assessment&amp;quot;&quot;/&gt;&lt;property id=&quot;20307&quot; value=&quot;515&quot;/&gt;&lt;/object&gt;&lt;object type=&quot;3&quot; unique_id=&quot;11278&quot;&gt;&lt;property id=&quot;20148&quot; value=&quot;5&quot;/&gt;&lt;property id=&quot;20300&quot; value=&quot;Slide 267 - &amp;quot;Word Reading Assessment&amp;quot;&quot;/&gt;&lt;property id=&quot;20307&quot; value=&quot;516&quot;/&gt;&lt;/object&gt;&lt;object type=&quot;3&quot; unique_id=&quot;11279&quot;&gt;&lt;property id=&quot;20148&quot; value=&quot;5&quot;/&gt;&lt;property id=&quot;20300&quot; value=&quot;Slide 268&quot;/&gt;&lt;property id=&quot;20307&quot; value=&quot;517&quot;/&gt;&lt;/object&gt;&lt;object type=&quot;3&quot; unique_id=&quot;11280&quot;&gt;&lt;property id=&quot;20148&quot; value=&quot;5&quot;/&gt;&lt;property id=&quot;20300&quot; value=&quot;Slide 269 - &amp;quot;Story Comprehension&amp;#x0D;&amp;#x0A;Assessment&amp;quot;&quot;/&gt;&lt;property id=&quot;20307&quot; value=&quot;518&quot;/&gt;&lt;/object&gt;&lt;object type=&quot;3&quot; unique_id=&quot;11281&quot;&gt;&lt;property id=&quot;20148&quot; value=&quot;5&quot;/&gt;&lt;property id=&quot;20300&quot; value=&quot;Slide 270 - &amp;quot;Story Comprehension&amp;#x0D;&amp;#x0A;Assessment&amp;quot;&quot;/&gt;&lt;property id=&quot;20307&quot; value=&quot;519&quot;/&gt;&lt;/object&gt;&lt;object type=&quot;3&quot; unique_id=&quot;11282&quot;&gt;&lt;property id=&quot;20148&quot; value=&quot;5&quot;/&gt;&lt;property id=&quot;20300&quot; value=&quot;Slide 271 - &amp;quot;Story Comprehension&amp;#x0D;&amp;#x0A;Assessment&amp;quot;&quot;/&gt;&lt;property id=&quot;20307&quot; value=&quot;520&quot;/&gt;&lt;/object&gt;&lt;object type=&quot;3&quot; unique_id=&quot;11283&quot;&gt;&lt;property id=&quot;20148&quot; value=&quot;5&quot;/&gt;&lt;property id=&quot;20300&quot; value=&quot;Slide 272&quot;/&gt;&lt;property id=&quot;20307&quot; value=&quot;521&quot;/&gt;&lt;/object&gt;&lt;object type=&quot;3&quot; unique_id=&quot;11284&quot;&gt;&lt;property id=&quot;20148&quot; value=&quot;5&quot;/&gt;&lt;property id=&quot;20300&quot; value=&quot;Slide 273 - &amp;quot;Pseudoword Assessment&amp;#x0D;&amp;#x0A;&amp;quot;&quot;/&gt;&lt;property id=&quot;20307&quot; value=&quot;522&quot;/&gt;&lt;/object&gt;&lt;object type=&quot;3&quot; unique_id=&quot;11285&quot;&gt;&lt;property id=&quot;20148&quot; value=&quot;5&quot;/&gt;&lt;property id=&quot;20300&quot; value=&quot;Slide 274 - &amp;quot;Your Cases&amp;quot;&quot;/&gt;&lt;property id=&quot;20307&quot; value=&quot;523&quot;/&gt;&lt;/object&gt;&lt;object type=&quot;3&quot; unique_id=&quot;11286&quot;&gt;&lt;property id=&quot;20148&quot; value=&quot;5&quot;/&gt;&lt;property id=&quot;20300&quot; value=&quot;Slide 275 - &amp;quot;Session 10&amp;quot;&quot;/&gt;&lt;property id=&quot;20307&quot; value=&quot;524&quot;/&gt;&lt;/object&gt;&lt;object type=&quot;3&quot; unique_id=&quot;11287&quot;&gt;&lt;property id=&quot;20148&quot; value=&quot;5&quot;/&gt;&lt;property id=&quot;20300&quot; value=&quot;Slide 276 - &amp;quot;Objectives &amp;quot;&quot;/&gt;&lt;property id=&quot;20307&quot; value=&quot;525&quot;/&gt;&lt;/object&gt;&lt;object type=&quot;3&quot; unique_id=&quot;11288&quot;&gt;&lt;property id=&quot;20148&quot; value=&quot;5&quot;/&gt;&lt;property id=&quot;20300&quot; value=&quot;Slide 277 - &amp;quot;Your Case: A Three-Step Process&amp;quot;&quot;/&gt;&lt;property id=&quot;20307&quot; value=&quot;526&quot;/&gt;&lt;/object&gt;&lt;object type=&quot;3&quot; unique_id=&quot;11289&quot;&gt;&lt;property id=&quot;20148&quot; value=&quot;5&quot;/&gt;&lt;property id=&quot;20300&quot; value=&quot;Slide 278 - &amp;quot;Step 1: Your Data&amp;quot;&quot;/&gt;&lt;property id=&quot;20307&quot; value=&quot;527&quot;/&gt;&lt;/object&gt;&lt;object type=&quot;3&quot; unique_id=&quot;11290&quot;&gt;&lt;property id=&quot;20148&quot; value=&quot;5&quot;/&gt;&lt;property id=&quot;20300&quot; value=&quot;Slide 279 - &amp;quot;Your Data&amp;quot;&quot;/&gt;&lt;property id=&quot;20307&quot; value=&quot;528&quot;/&gt;&lt;/object&gt;&lt;object type=&quot;3&quot; unique_id=&quot;11291&quot;&gt;&lt;property id=&quot;20148&quot; value=&quot;5&quot;/&gt;&lt;property id=&quot;20300&quot; value=&quot;Slide 280 - &amp;quot;Individual Child Designations&amp;quot;&quot;/&gt;&lt;property id=&quot;20307&quot; value=&quot;529&quot;/&gt;&lt;/object&gt;&lt;object type=&quot;3&quot; unique_id=&quot;11292&quot;&gt;&lt;property id=&quot;20148&quot; value=&quot;5&quot;/&gt;&lt;property id=&quot;20300&quot; value=&quot;Slide 281 - &amp;quot;General Guidance&amp;quot;&quot;/&gt;&lt;property id=&quot;20307&quot; value=&quot;530&quot;/&gt;&lt;/object&gt;&lt;object type=&quot;3&quot; unique_id=&quot;11293&quot;&gt;&lt;property id=&quot;20148&quot; value=&quot;5&quot;/&gt;&lt;property id=&quot;20300&quot; value=&quot;Slide 282 - &amp;quot;Your Data&amp;quot;&quot;/&gt;&lt;property id=&quot;20307&quot; value=&quot;531&quot;/&gt;&lt;/object&gt;&lt;object type=&quot;3&quot; unique_id=&quot;11294&quot;&gt;&lt;property id=&quot;20148&quot; value=&quot;5&quot;/&gt;&lt;property id=&quot;20300&quot; value=&quot;Slide 283 - &amp;quot;Step 1: Review the Data&amp;quot;&quot;/&gt;&lt;property id=&quot;20307&quot; value=&quot;532&quot;/&gt;&lt;/object&gt;&lt;object type=&quot;3&quot; unique_id=&quot;11295&quot;&gt;&lt;property id=&quot;20148&quot; value=&quot;5&quot;/&gt;&lt;property id=&quot;20300&quot; value=&quot;Slide 284 - &amp;quot;Step 2: Evaluate the Options &amp;quot;&quot;/&gt;&lt;property id=&quot;20307&quot; value=&quot;533&quot;/&gt;&lt;/object&gt;&lt;object type=&quot;3&quot; unique_id=&quot;11296&quot;&gt;&lt;property id=&quot;20148&quot; value=&quot;5&quot;/&gt;&lt;property id=&quot;20300&quot; value=&quot;Slide 285 - &amp;quot;Step 2: Evaluate the Options&amp;quot;&quot;/&gt;&lt;property id=&quot;20307&quot; value=&quot;534&quot;/&gt;&lt;/object&gt;&lt;object type=&quot;3&quot; unique_id=&quot;11297&quot;&gt;&lt;property id=&quot;20148&quot; value=&quot;5&quot;/&gt;&lt;property id=&quot;20300&quot; value=&quot;Slide 286 - &amp;quot;Step 3: Make a Decision&amp;quot;&quot;/&gt;&lt;property id=&quot;20307&quot; value=&quot;535&quot;/&gt;&lt;/object&gt;&lt;object type=&quot;3&quot; unique_id=&quot;11298&quot;&gt;&lt;property id=&quot;20148&quot; value=&quot;5&quot;/&gt;&lt;property id=&quot;20300&quot; value=&quot;Slide 287 - &amp;quot;Debrief&amp;quot;&quot;/&gt;&lt;property id=&quot;20307&quot; value=&quot;536&quot;/&gt;&lt;/object&gt;&lt;object type=&quot;3&quot; unique_id=&quot;12193&quot;&gt;&lt;property id=&quot;20148&quot; value=&quot;5&quot;/&gt;&lt;property id=&quot;20300&quot; value=&quot;Slide 288 - &amp;quot;Session 11&amp;quot;&quot;/&gt;&lt;property id=&quot;20307&quot; value=&quot;537&quot;/&gt;&lt;/object&gt;&lt;object type=&quot;3&quot; unique_id=&quot;12194&quot;&gt;&lt;property id=&quot;20148&quot; value=&quot;5&quot;/&gt;&lt;property id=&quot;20300&quot; value=&quot;Slide 289 - &amp;quot;Kindergarten&amp;quot;&quot;/&gt;&lt;property id=&quot;20307&quot; value=&quot;538&quot;/&gt;&lt;/object&gt;&lt;object type=&quot;3&quot; unique_id=&quot;12195&quot;&gt;&lt;property id=&quot;20148&quot; value=&quot;5&quot;/&gt;&lt;property id=&quot;20300&quot; value=&quot;Slide 290 - &amp;quot;Kindergarten&amp;#x0D;&amp;#x0A; Assessment and Remediation Guide&amp;#x0D;&amp;#x0A; Unit 4: Push and Say&amp;quot;&quot;/&gt;&lt;property id=&quot;20307&quot; value=&quot;539&quot;/&gt;&lt;/object&gt;&lt;object type=&quot;3&quot; unique_id=&quot;12196&quot;&gt;&lt;property id=&quot;20148&quot; value=&quot;5&quot;/&gt;&lt;property id=&quot;20300&quot; value=&quot;Slide 291 - &amp;quot;Kindergarten&amp;#x0D;&amp;#x0A; Assessment and Remediation Guide&amp;#x0D;&amp;#x0A; Unit 4: Oh Nuts&amp;quot;&quot;/&gt;&lt;property id=&quot;20307&quot; value=&quot;540&quot;/&gt;&lt;/object&gt;&lt;object type=&quot;3&quot; unique_id=&quot;12197&quot;&gt;&lt;property id=&quot;20148&quot; value=&quot;5&quot;/&gt;&lt;property id=&quot;20300&quot; value=&quot;Slide 292 - &amp;quot;Kindergarten&amp;#x0D;&amp;#x0A; Assessment and Remediation Guide&amp;#x0D;&amp;#x0A; Unit 4: Bingo&amp;quot;&quot;/&gt;&lt;property id=&quot;20307&quot; value=&quot;541&quot;/&gt;&lt;/object&gt;&lt;object type=&quot;3&quot; unique_id=&quot;12198&quot;&gt;&lt;property id=&quot;20148&quot; value=&quot;5&quot;/&gt;&lt;property id=&quot;20300&quot; value=&quot;Slide 293 - &amp;quot;Kindergarten&amp;#x0D;&amp;#x0A; Assessment and Remediation Guide&amp;#x0D;&amp;#x0A; Unit 4: Race to the Top&amp;quot;&quot;/&gt;&lt;property id=&quot;20307&quot; value=&quot;542&quot;/&gt;&lt;/object&gt;&lt;object type=&quot;3&quot; unique_id=&quot;12199&quot;&gt;&lt;property id=&quot;20148&quot; value=&quot;5&quot;/&gt;&lt;property id=&quot;20300&quot; value=&quot;Slide 294 - &amp;quot;Kindergarten&amp;#x0D;&amp;#x0A; Assessment and Remediation Guide&amp;#x0D;&amp;#x0A; Unit 4: Tic Tac Toe&amp;quot;&quot;/&gt;&lt;property id=&quot;20307&quot; value=&quot;543&quot;/&gt;&lt;/object&gt;&lt;object type=&quot;3&quot; unique_id=&quot;12200&quot;&gt;&lt;property id=&quot;20148&quot; value=&quot;5&quot;/&gt;&lt;property id=&quot;20300&quot; value=&quot;Slide 295 - &amp;quot;Kindergarten&amp;#x0D;&amp;#x0A; Assessment and Remediation Guide&amp;#x0D;&amp;#x0A; Unit 6: Letter Name Game&amp;quot;&quot;/&gt;&lt;property id=&quot;20307&quot; value=&quot;544&quot;/&gt;&lt;/object&gt;&lt;object type=&quot;3&quot; unique_id=&quot;12201&quot;&gt;&lt;property id=&quot;20148&quot; value=&quot;5&quot;/&gt;&lt;property id=&quot;20300&quot; value=&quot;Slide 296 - &amp;quot;First Grade&amp;quot;&quot;/&gt;&lt;property id=&quot;20307&quot; value=&quot;545&quot;/&gt;&lt;/object&gt;&lt;object type=&quot;3&quot; unique_id=&quot;12202&quot;&gt;&lt;property id=&quot;20148&quot; value=&quot;5&quot;/&gt;&lt;property id=&quot;20300&quot; value=&quot;Slide 297 - &amp;quot;First Grade&amp;#x0D;&amp;#x0A; Assessment and Remediation Guide&amp;#x0D;&amp;#x0A; Unit 3: Wiggle Cards&amp;quot;&quot;/&gt;&lt;property id=&quot;20307&quot; value=&quot;546&quot;/&gt;&lt;/object&gt;&lt;object type=&quot;3&quot; unique_id=&quot;12203&quot;&gt;&lt;property id=&quot;20148&quot; value=&quot;5&quot;/&gt;&lt;property id=&quot;20300&quot; value=&quot;Slide 298 - &amp;quot;First Grade&amp;#x0D;&amp;#x0A; Assessment and Remediation Guide&amp;#x0D;&amp;#x0A; Unit 4: Spicy Sentences&amp;quot;&quot;/&gt;&lt;property id=&quot;20307&quot; value=&quot;547&quot;/&gt;&lt;/object&gt;&lt;object type=&quot;3&quot; unique_id=&quot;12204&quot;&gt;&lt;property id=&quot;20148&quot; value=&quot;5&quot;/&gt;&lt;property id=&quot;20300&quot; value=&quot;Slide 299 - &amp;quot;Second Grade&amp;quot;&quot;/&gt;&lt;property id=&quot;20307&quot; value=&quot;548&quot;/&gt;&lt;/object&gt;&lt;object type=&quot;3&quot; unique_id=&quot;12205&quot;&gt;&lt;property id=&quot;20148&quot; value=&quot;5&quot;/&gt;&lt;property id=&quot;20300&quot; value=&quot;Slide 300 - &amp;quot;Second Grade&amp;#x0D;&amp;#x0A; Assessment and Remediation Guide&amp;#x0D;&amp;#x0A; Word Block&amp;quot;&quot;/&gt;&lt;property id=&quot;20307&quot; value=&quot;549&quot;/&gt;&lt;/object&gt;&lt;object type=&quot;3&quot; unique_id=&quot;12206&quot;&gt;&lt;property id=&quot;20148&quot; value=&quot;5&quot;/&gt;&lt;property id=&quot;20300&quot; value=&quot;Slide 301 - &amp;quot;Office Hours&amp;quot;&quot;/&gt;&lt;property id=&quot;20307&quot; value=&quot;550&quot;/&gt;&lt;/object&gt;&lt;object type=&quot;3&quot; unique_id=&quot;12207&quot;&gt;&lt;property id=&quot;20148&quot; value=&quot;5&quot;/&gt;&lt;property id=&quot;20300&quot; value=&quot;Slide 71 - &amp;quot;What are Kings and Queens?&amp;quot;&quot;/&gt;&lt;property id=&quot;20307&quot; value=&quot;551&quot;/&gt;&lt;/object&gt;&lt;object type=&quot;3&quot; unique_id=&quot;12208&quot;&gt;&lt;property id=&quot;20148&quot; value=&quot;5&quot;/&gt;&lt;property id=&quot;20300&quot; value=&quot;Slide 72 - &amp;quot;Stories in a Domain&amp;amp;#x09;&amp;quot;&quot;/&gt;&lt;property id=&quot;20307&quot; value=&quot;552&quot;/&gt;&lt;/object&gt;&lt;object type=&quot;3&quot; unique_id=&quot;12209&quot;&gt;&lt;property id=&quot;20148&quot; value=&quot;5&quot;/&gt;&lt;property id=&quot;20300&quot; value=&quot;Slide 73 - &amp;quot;Building Webs of Words in Domains&amp;quot;&quot;/&gt;&lt;property id=&quot;20307&quot; value=&quot;553&quot;/&gt;&lt;/object&gt;&lt;object type=&quot;3&quot; unique_id=&quot;12210&quot;&gt;&lt;property id=&quot;20148&quot; value=&quot;5&quot;/&gt;&lt;property id=&quot;20300&quot; value=&quot;Slide 74 - &amp;quot;Paragraph 1&amp;quot;&quot;/&gt;&lt;property id=&quot;20307&quot; value=&quot;554&quot;/&gt;&lt;/object&gt;&lt;object type=&quot;3&quot; unique_id=&quot;12211&quot;&gt;&lt;property id=&quot;20148&quot; value=&quot;5&quot;/&gt;&lt;property id=&quot;20300&quot; value=&quot;Slide 75 - &amp;quot;Building Webs of Words in Domains&amp;quot;&quot;/&gt;&lt;property id=&quot;20307&quot; value=&quot;555&quot;/&gt;&lt;/object&gt;&lt;object type=&quot;3&quot; unique_id=&quot;12212&quot;&gt;&lt;property id=&quot;20148&quot; value=&quot;5&quot;/&gt;&lt;property id=&quot;20300&quot; value=&quot;Slide 76 - &amp;quot;Paragraph 2&amp;quot;&quot;/&gt;&lt;property id=&quot;20307&quot; value=&quot;556&quot;/&gt;&lt;/object&gt;&lt;object type=&quot;3&quot; unique_id=&quot;12213&quot;&gt;&lt;property id=&quot;20148&quot; value=&quot;5&quot;/&gt;&lt;property id=&quot;20300&quot; value=&quot;Slide 77 - &amp;quot;Building Webs of Words in Domains&amp;quot;&quot;/&gt;&lt;property id=&quot;20307&quot; value=&quot;557&quot;/&gt;&lt;/object&gt;&lt;object type=&quot;3&quot; unique_id=&quot;12214&quot;&gt;&lt;property id=&quot;20148&quot; value=&quot;5&quot;/&gt;&lt;property id=&quot;20300&quot; value=&quot;Slide 78 - &amp;quot;Paragraph 3&amp;quot;&quot;/&gt;&lt;property id=&quot;20307&quot; value=&quot;558&quot;/&gt;&lt;/object&gt;&lt;object type=&quot;3&quot; unique_id=&quot;12215&quot;&gt;&lt;property id=&quot;20148&quot; value=&quot;5&quot;/&gt;&lt;property id=&quot;20300&quot; value=&quot;Slide 79 - &amp;quot;Activity: Add to the Web&amp;quot;&quot;/&gt;&lt;property id=&quot;20307&quot; value=&quot;55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2_engage template 2 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rtoGothic St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engage template 2 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rtoGothic St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engage template 2 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rtoGothic St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1_engage template 2 0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rtoGothic St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5500</TotalTime>
  <Words>1046</Words>
  <Application>Microsoft Office PowerPoint</Application>
  <PresentationFormat>On-screen Show (4:3)</PresentationFormat>
  <Paragraphs>186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2_engage template 2 0</vt:lpstr>
      <vt:lpstr>5_engage template 2 0</vt:lpstr>
      <vt:lpstr>6_engage template 2 0</vt:lpstr>
      <vt:lpstr>11_engage template 2 0</vt:lpstr>
      <vt:lpstr>Session 11</vt:lpstr>
      <vt:lpstr>Objective </vt:lpstr>
      <vt:lpstr>Collecting the Data</vt:lpstr>
      <vt:lpstr>Determining Grouping:  A Three-Step Process</vt:lpstr>
      <vt:lpstr>Step 1: Examine the Data</vt:lpstr>
      <vt:lpstr>Interpreting Scores: Individual Child Designations</vt:lpstr>
      <vt:lpstr>General Guidance for K</vt:lpstr>
      <vt:lpstr>Checking Case Data Against Grouping Designation</vt:lpstr>
      <vt:lpstr>Determining Grouping:  A Three-Step Process</vt:lpstr>
      <vt:lpstr>Step 2: Evaluate the Options </vt:lpstr>
      <vt:lpstr>Step 2: Evaluate the Options</vt:lpstr>
      <vt:lpstr>Determining Grouping:  A Three-Step Process</vt:lpstr>
      <vt:lpstr>Step 3: Choose An Approach:  Team Brainstorming</vt:lpstr>
      <vt:lpstr>Step 3: Choose An Approach: Gathering New Ideas</vt:lpstr>
      <vt:lpstr>Step 3: Choose An Approach:  Team Decision</vt:lpstr>
      <vt:lpstr>PowerPoint Presentation</vt:lpstr>
      <vt:lpstr>PowerPoint Presentation</vt:lpstr>
      <vt:lpstr>PowerPoint Presentation</vt:lpstr>
      <vt:lpstr>PowerPoint Presentation</vt:lpstr>
      <vt:lpstr>Providing Appropriate Dosage &amp; Exposure</vt:lpstr>
      <vt:lpstr>Trying to Do or Keep Too Much</vt:lpstr>
      <vt:lpstr>Reflection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Creative Commons Licensing</dc:title>
  <dc:creator>Jamie Talbot</dc:creator>
  <cp:lastModifiedBy>Christina Erland</cp:lastModifiedBy>
  <cp:revision>495</cp:revision>
  <cp:lastPrinted>2014-07-05T19:45:34Z</cp:lastPrinted>
  <dcterms:created xsi:type="dcterms:W3CDTF">2014-06-23T15:58:28Z</dcterms:created>
  <dcterms:modified xsi:type="dcterms:W3CDTF">2014-07-30T13:12:54Z</dcterms:modified>
</cp:coreProperties>
</file>