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8" r:id="rId2"/>
    <p:sldId id="257" r:id="rId3"/>
    <p:sldId id="259" r:id="rId4"/>
    <p:sldId id="260" r:id="rId5"/>
    <p:sldId id="261" r:id="rId6"/>
    <p:sldId id="262" r:id="rId7"/>
    <p:sldId id="263" r:id="rId8"/>
    <p:sldId id="266" r:id="rId9"/>
    <p:sldId id="265" r:id="rId10"/>
    <p:sldId id="267" r:id="rId11"/>
    <p:sldId id="268" r:id="rId12"/>
    <p:sldId id="270" r:id="rId13"/>
    <p:sldId id="271" r:id="rId14"/>
    <p:sldId id="272" r:id="rId15"/>
    <p:sldId id="273" r:id="rId16"/>
    <p:sldId id="274" r:id="rId17"/>
    <p:sldId id="275" r:id="rId18"/>
    <p:sldId id="283" r:id="rId19"/>
    <p:sldId id="284" r:id="rId20"/>
    <p:sldId id="285" r:id="rId21"/>
    <p:sldId id="281" r:id="rId22"/>
    <p:sldId id="282" r:id="rId23"/>
    <p:sldId id="277" r:id="rId24"/>
    <p:sldId id="278" r:id="rId25"/>
    <p:sldId id="279" r:id="rId26"/>
    <p:sldId id="286" r:id="rId27"/>
    <p:sldId id="287"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294" autoAdjust="0"/>
    <p:restoredTop sz="67802" autoAdjust="0"/>
  </p:normalViewPr>
  <p:slideViewPr>
    <p:cSldViewPr>
      <p:cViewPr>
        <p:scale>
          <a:sx n="45" d="100"/>
          <a:sy n="45" d="100"/>
        </p:scale>
        <p:origin x="-1024" y="96"/>
      </p:cViewPr>
      <p:guideLst>
        <p:guide orient="horz" pos="2160"/>
        <p:guide pos="2880"/>
      </p:guideLst>
    </p:cSldViewPr>
  </p:slideViewPr>
  <p:outlineViewPr>
    <p:cViewPr>
      <p:scale>
        <a:sx n="33" d="100"/>
        <a:sy n="33" d="100"/>
      </p:scale>
      <p:origin x="42" y="0"/>
    </p:cViewPr>
  </p:outlineViewPr>
  <p:notesTextViewPr>
    <p:cViewPr>
      <p:scale>
        <a:sx n="100" d="100"/>
        <a:sy n="100" d="100"/>
      </p:scale>
      <p:origin x="0" y="0"/>
    </p:cViewPr>
  </p:notesTextViewPr>
  <p:sorterViewPr>
    <p:cViewPr>
      <p:scale>
        <a:sx n="154" d="100"/>
        <a:sy n="154" d="100"/>
      </p:scale>
      <p:origin x="0" y="25288"/>
    </p:cViewPr>
  </p:sorterViewPr>
  <p:notesViewPr>
    <p:cSldViewPr>
      <p:cViewPr varScale="1">
        <p:scale>
          <a:sx n="56" d="100"/>
          <a:sy n="56" d="100"/>
        </p:scale>
        <p:origin x="-2838"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E99E63-296B-4A5B-80B7-F663B28D584E}" type="datetimeFigureOut">
              <a:rPr lang="en-US" smtClean="0"/>
              <a:t>8/5/14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92E288-0D9A-42D5-9361-C908F019CCF0}" type="slidenum">
              <a:rPr lang="en-US" smtClean="0"/>
              <a:t>‹#›</a:t>
            </a:fld>
            <a:endParaRPr lang="en-US"/>
          </a:p>
        </p:txBody>
      </p:sp>
    </p:spTree>
    <p:extLst>
      <p:ext uri="{BB962C8B-B14F-4D97-AF65-F5344CB8AC3E}">
        <p14:creationId xmlns:p14="http://schemas.microsoft.com/office/powerpoint/2010/main" val="3776512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INTRODUCE</a:t>
            </a:r>
            <a:r>
              <a:rPr lang="en-US" baseline="0" dirty="0" smtClean="0"/>
              <a:t> MYSELF – BACKGROUND ESPECIALLY SCHOOL BACKGROUND– QUESTIONS/PUSHBACK– MY LOW SCORES </a:t>
            </a:r>
            <a:endParaRPr lang="en-US" dirty="0"/>
          </a:p>
        </p:txBody>
      </p:sp>
      <p:sp>
        <p:nvSpPr>
          <p:cNvPr id="4" name="Slide Number Placeholder 3"/>
          <p:cNvSpPr>
            <a:spLocks noGrp="1"/>
          </p:cNvSpPr>
          <p:nvPr>
            <p:ph type="sldNum" sz="quarter" idx="10"/>
          </p:nvPr>
        </p:nvSpPr>
        <p:spPr/>
        <p:txBody>
          <a:bodyPr/>
          <a:lstStyle/>
          <a:p>
            <a:fld id="{A1E40C97-30D4-4C07-8A71-6C9FFD299178}"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25578137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THE TESTS MAY CHICKEN OUT BUT EVEN SO-----</a:t>
            </a:r>
            <a:endParaRPr lang="en-US" dirty="0"/>
          </a:p>
        </p:txBody>
      </p:sp>
      <p:sp>
        <p:nvSpPr>
          <p:cNvPr id="4" name="Slide Number Placeholder 3"/>
          <p:cNvSpPr>
            <a:spLocks noGrp="1"/>
          </p:cNvSpPr>
          <p:nvPr>
            <p:ph type="sldNum" sz="quarter" idx="10"/>
          </p:nvPr>
        </p:nvSpPr>
        <p:spPr/>
        <p:txBody>
          <a:bodyPr/>
          <a:lstStyle/>
          <a:p>
            <a:fld id="{A1E40C97-30D4-4C07-8A71-6C9FFD299178}"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33297349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THE</a:t>
            </a:r>
            <a:r>
              <a:rPr lang="en-US" baseline="0" dirty="0" smtClean="0"/>
              <a:t> POINT IS NOT THE TESTS – THE POINT IS THE TEXTS REPRESENT LEVELS OF COMPLEXITY CALLED FOR BY THE STANDARDS– MORE COMPLEX MEANS MORE DIFFICULT VOCABULARY ----AND THE TEXTS REPRESENT 50% INFO TEXT AND THUS YOU HAVE THESE REFERENCES --- </a:t>
            </a:r>
          </a:p>
          <a:p>
            <a:r>
              <a:rPr lang="en-US" baseline="0" dirty="0" smtClean="0"/>
              <a:t>THE REAL BIG POINT IS SUCCESS WITH THIS WILL TAKE TIME</a:t>
            </a:r>
            <a:endParaRPr lang="en-US" dirty="0"/>
          </a:p>
        </p:txBody>
      </p:sp>
      <p:sp>
        <p:nvSpPr>
          <p:cNvPr id="4" name="Slide Number Placeholder 3"/>
          <p:cNvSpPr>
            <a:spLocks noGrp="1"/>
          </p:cNvSpPr>
          <p:nvPr>
            <p:ph type="sldNum" sz="quarter" idx="10"/>
          </p:nvPr>
        </p:nvSpPr>
        <p:spPr/>
        <p:txBody>
          <a:bodyPr/>
          <a:lstStyle/>
          <a:p>
            <a:fld id="{A1E40C97-30D4-4C07-8A71-6C9FFD299178}" type="slidenum">
              <a:rPr lang="en-US" smtClean="0"/>
              <a:t>11</a:t>
            </a:fld>
            <a:endParaRPr lang="en-US"/>
          </a:p>
        </p:txBody>
      </p:sp>
    </p:spTree>
    <p:extLst>
      <p:ext uri="{BB962C8B-B14F-4D97-AF65-F5344CB8AC3E}">
        <p14:creationId xmlns:p14="http://schemas.microsoft.com/office/powerpoint/2010/main" val="33297349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IS THIS FAIR???</a:t>
            </a:r>
            <a:r>
              <a:rPr lang="en-US" baseline="0" dirty="0" smtClean="0"/>
              <a:t> -- </a:t>
            </a:r>
            <a:r>
              <a:rPr lang="en-US" dirty="0" smtClean="0"/>
              <a:t>THE</a:t>
            </a:r>
            <a:r>
              <a:rPr lang="en-US" baseline="0" dirty="0" smtClean="0"/>
              <a:t> POINT IS NOT THE TESTS – THE POINT IS THE TEXTS REPRESENT LEVELS OF COMPLEXITY CALLED FOR BY THE STANDARDS– MORE COMPLEX MEANS MORE DIFFICULT VOCABULARY ----AND THE TEXTS REPRESENT 50% INFO TEXT AND THUS YOU HAVE THESE REFERENCES --- </a:t>
            </a:r>
          </a:p>
          <a:p>
            <a:r>
              <a:rPr lang="en-US" baseline="0" dirty="0" smtClean="0"/>
              <a:t>THE REAL BIG POINT IS SUCCESS WITH THIS WILL TAKE TIME---TIME TO GROW KNOWLEDGE AND TIME TO GROW VOCABULARY – SUCCESS WILL NOT COME RIGHT AWAY BUT HAVE TO START---TEST PREP USELESS FOR THIS</a:t>
            </a:r>
            <a:endParaRPr lang="en-US" dirty="0"/>
          </a:p>
        </p:txBody>
      </p:sp>
      <p:sp>
        <p:nvSpPr>
          <p:cNvPr id="4" name="Slide Number Placeholder 3"/>
          <p:cNvSpPr>
            <a:spLocks noGrp="1"/>
          </p:cNvSpPr>
          <p:nvPr>
            <p:ph type="sldNum" sz="quarter" idx="10"/>
          </p:nvPr>
        </p:nvSpPr>
        <p:spPr/>
        <p:txBody>
          <a:bodyPr/>
          <a:lstStyle/>
          <a:p>
            <a:fld id="{87F99869-26C8-406B-91DD-630EF6E5A82C}"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6008646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NOT</a:t>
            </a:r>
            <a:r>
              <a:rPr lang="en-US" baseline="0" dirty="0" smtClean="0"/>
              <a:t> FLUENT YOU DON’T LEARN WORDS  DON’T LEARN ABOUT THE WORLD----FLUENT STUDENTS DO--- ONE BIG REASON WHY THE GAP GROWS!!!</a:t>
            </a:r>
          </a:p>
          <a:p>
            <a:endParaRPr lang="en-US" b="1" u="sng" baseline="0" dirty="0" smtClean="0"/>
          </a:p>
          <a:p>
            <a:r>
              <a:rPr lang="en-US" b="1" u="sng" baseline="0" dirty="0" smtClean="0"/>
              <a:t>WHAT DOES INSTRUCTION LOOK LIKE THAT ADDRESSES FLUENCY VOCAB KNOWLEDGE</a:t>
            </a:r>
            <a:endParaRPr lang="en-US" b="1" u="sng" dirty="0" smtClean="0"/>
          </a:p>
          <a:p>
            <a:endParaRPr lang="en-US" dirty="0"/>
          </a:p>
        </p:txBody>
      </p:sp>
      <p:sp>
        <p:nvSpPr>
          <p:cNvPr id="4" name="Slide Number Placeholder 3"/>
          <p:cNvSpPr>
            <a:spLocks noGrp="1"/>
          </p:cNvSpPr>
          <p:nvPr>
            <p:ph type="sldNum" sz="quarter" idx="10"/>
          </p:nvPr>
        </p:nvSpPr>
        <p:spPr/>
        <p:txBody>
          <a:bodyPr/>
          <a:lstStyle/>
          <a:p>
            <a:fld id="{87F99869-26C8-406B-91DD-630EF6E5A82C}" type="slidenum">
              <a:rPr lang="en-US">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25679482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Building knowledge systematically in English language arts is like giving children various pieces of a puzzle in each grade that, over time, will form one big picture.</a:t>
            </a:r>
            <a:r>
              <a:rPr lang="en-US" baseline="0" dirty="0" smtClean="0"/>
              <a:t> </a:t>
            </a:r>
            <a:r>
              <a:rPr lang="en-US" dirty="0" smtClean="0"/>
              <a:t>At a curricular or instructional level, texts—within and across grade levels—need to be selected around topics or themes that systematically develop the knowledge</a:t>
            </a:r>
            <a:r>
              <a:rPr lang="en-US" baseline="0" dirty="0" smtClean="0"/>
              <a:t> </a:t>
            </a:r>
            <a:r>
              <a:rPr lang="en-US" dirty="0" smtClean="0"/>
              <a:t>base of students. Within a grade level, there should be an adequate number of titles on a single topic that would allow children to study that topic for a sustained</a:t>
            </a:r>
            <a:r>
              <a:rPr lang="en-US" baseline="0" dirty="0" smtClean="0"/>
              <a:t> </a:t>
            </a:r>
            <a:r>
              <a:rPr lang="en-US" dirty="0" smtClean="0"/>
              <a:t>period. The knowledge children have learned about particular topics in early grade levels should then be expanded and developed in subsequent grade levels to</a:t>
            </a:r>
            <a:r>
              <a:rPr lang="en-US" baseline="0" dirty="0" smtClean="0"/>
              <a:t> </a:t>
            </a:r>
            <a:r>
              <a:rPr lang="en-US" dirty="0" smtClean="0"/>
              <a:t>ensure an increasingly deeper understanding of these topics. Children in the upper elementary grades will generally be expected to read these texts independently</a:t>
            </a:r>
            <a:r>
              <a:rPr lang="en-US" baseline="0" dirty="0" smtClean="0"/>
              <a:t> </a:t>
            </a:r>
            <a:r>
              <a:rPr lang="en-US" dirty="0" smtClean="0"/>
              <a:t>and reflect on them in writing. However, children in the early grades (particularly K–2) should participate in rich, structured conversations with an adult in response</a:t>
            </a:r>
            <a:r>
              <a:rPr lang="en-US" baseline="0" dirty="0" smtClean="0"/>
              <a:t> </a:t>
            </a:r>
            <a:r>
              <a:rPr lang="en-US" dirty="0" smtClean="0"/>
              <a:t>to the written texts that are read aloud, orally comparing and contrasting as well as analyzing and synthesizing, in the manner called for by the </a:t>
            </a:r>
            <a:r>
              <a:rPr lang="en-US" i="1" dirty="0" smtClean="0"/>
              <a:t>Standards</a:t>
            </a:r>
            <a:r>
              <a:rPr lang="en-US" dirty="0" smtClean="0"/>
              <a:t>.</a:t>
            </a:r>
            <a:r>
              <a:rPr lang="en-US" baseline="0" dirty="0" smtClean="0"/>
              <a:t> </a:t>
            </a:r>
            <a:r>
              <a:rPr lang="en-US" dirty="0" smtClean="0"/>
              <a:t>Preparation for reading complex informational texts should begin at the very earliest elementary school grades. What follows is one example that uses domain specific</a:t>
            </a:r>
            <a:r>
              <a:rPr lang="en-US" baseline="0" dirty="0" smtClean="0"/>
              <a:t> </a:t>
            </a:r>
            <a:r>
              <a:rPr lang="en-US" dirty="0" smtClean="0"/>
              <a:t>nonfiction titles across grade levels to illustrate how curriculum designers and classroom teachers can infuse the English language arts block with rich,</a:t>
            </a:r>
            <a:r>
              <a:rPr lang="en-US" baseline="0" dirty="0" smtClean="0"/>
              <a:t> </a:t>
            </a:r>
            <a:r>
              <a:rPr lang="en-US" dirty="0" smtClean="0"/>
              <a:t>age-appropriate content knowledge and vocabulary in history/social studies, science, and the arts. Having students listen to informational read-alouds in the early</a:t>
            </a:r>
            <a:r>
              <a:rPr lang="en-US" baseline="0" dirty="0" smtClean="0"/>
              <a:t> </a:t>
            </a:r>
            <a:r>
              <a:rPr lang="en-US" dirty="0" smtClean="0"/>
              <a:t>grades helps lay the necessary foundation for students’ reading and understanding of increasingly complex texts on their own in subsequent grades</a:t>
            </a:r>
          </a:p>
          <a:p>
            <a:endParaRPr lang="en-US" dirty="0"/>
          </a:p>
        </p:txBody>
      </p:sp>
      <p:sp>
        <p:nvSpPr>
          <p:cNvPr id="4" name="Slide Number Placeholder 3"/>
          <p:cNvSpPr>
            <a:spLocks noGrp="1"/>
          </p:cNvSpPr>
          <p:nvPr>
            <p:ph type="sldNum" sz="quarter" idx="10"/>
          </p:nvPr>
        </p:nvSpPr>
        <p:spPr/>
        <p:txBody>
          <a:bodyPr/>
          <a:lstStyle/>
          <a:p>
            <a:fld id="{A1E40C97-30D4-4C07-8A71-6C9FFD299178}"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9897449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GETTING SLIDE WITH RESOURCES---VOCAB</a:t>
            </a:r>
            <a:r>
              <a:rPr lang="en-US" baseline="0" dirty="0" smtClean="0"/>
              <a:t> AND KNOWLEDGE ESSENTIAL WITHOUT IT REPEATED FAILURE FOR THOSE WHO NEED US THE MOST—BEST WAY TO GROW VOCAB AND KNOWLEDGE TAKEN OUT BY READING FIRST  --- THEN CONSERVATIVES BLAME TEACHERS – LIBERALS BLAME NOT ENOUGH MONEY THE RIGHT CURRICLUM COST NO MORE THAN THE WRONG CURRICLUM  -- JOHN KING </a:t>
            </a:r>
            <a:endParaRPr lang="en-US" dirty="0"/>
          </a:p>
        </p:txBody>
      </p:sp>
      <p:sp>
        <p:nvSpPr>
          <p:cNvPr id="4" name="Slide Number Placeholder 3"/>
          <p:cNvSpPr>
            <a:spLocks noGrp="1"/>
          </p:cNvSpPr>
          <p:nvPr>
            <p:ph type="sldNum" sz="quarter" idx="10"/>
          </p:nvPr>
        </p:nvSpPr>
        <p:spPr/>
        <p:txBody>
          <a:bodyPr/>
          <a:lstStyle/>
          <a:p>
            <a:fld id="{CB92E288-0D9A-42D5-9361-C908F019CCF0}" type="slidenum">
              <a:rPr lang="en-US" smtClean="0"/>
              <a:t>15</a:t>
            </a:fld>
            <a:endParaRPr lang="en-US"/>
          </a:p>
        </p:txBody>
      </p:sp>
    </p:spTree>
    <p:extLst>
      <p:ext uri="{BB962C8B-B14F-4D97-AF65-F5344CB8AC3E}">
        <p14:creationId xmlns:p14="http://schemas.microsoft.com/office/powerpoint/2010/main" val="40089664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a:t>
            </a:r>
            <a:r>
              <a:rPr lang="en-US" baseline="0" dirty="0" smtClean="0"/>
              <a:t> THERE WERE ZOMBIES THERE WERE VAMPIRES– TEXT SET K-2—WHAT ACHIEVEMENT FIRST IS DOING –WHEN ARE THESE TEXTS READ –TEXT SETS CAN BE READ DURING GUIDED READING – ALL IN</a:t>
            </a:r>
            <a:endParaRPr lang="en-US" dirty="0"/>
          </a:p>
        </p:txBody>
      </p:sp>
      <p:sp>
        <p:nvSpPr>
          <p:cNvPr id="4" name="Slide Number Placeholder 3"/>
          <p:cNvSpPr>
            <a:spLocks noGrp="1"/>
          </p:cNvSpPr>
          <p:nvPr>
            <p:ph type="sldNum" sz="quarter" idx="10"/>
          </p:nvPr>
        </p:nvSpPr>
        <p:spPr/>
        <p:txBody>
          <a:bodyPr/>
          <a:lstStyle/>
          <a:p>
            <a:fld id="{CB92E288-0D9A-42D5-9361-C908F019CCF0}" type="slidenum">
              <a:rPr lang="en-US" smtClean="0"/>
              <a:t>16</a:t>
            </a:fld>
            <a:endParaRPr lang="en-US"/>
          </a:p>
        </p:txBody>
      </p:sp>
    </p:spTree>
    <p:extLst>
      <p:ext uri="{BB962C8B-B14F-4D97-AF65-F5344CB8AC3E}">
        <p14:creationId xmlns:p14="http://schemas.microsoft.com/office/powerpoint/2010/main" val="35958462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a:t>
            </a:r>
            <a:r>
              <a:rPr lang="en-US" baseline="0" dirty="0" smtClean="0"/>
              <a:t> TO ASSESS FLUENCY--  MENTION IREAD AS WELL---SENIOR CITIZEN VOLUNTEER PROGRAM </a:t>
            </a:r>
            <a:endParaRPr lang="en-US" dirty="0"/>
          </a:p>
        </p:txBody>
      </p:sp>
      <p:sp>
        <p:nvSpPr>
          <p:cNvPr id="4" name="Slide Number Placeholder 3"/>
          <p:cNvSpPr>
            <a:spLocks noGrp="1"/>
          </p:cNvSpPr>
          <p:nvPr>
            <p:ph type="sldNum" sz="quarter" idx="10"/>
          </p:nvPr>
        </p:nvSpPr>
        <p:spPr/>
        <p:txBody>
          <a:bodyPr/>
          <a:lstStyle/>
          <a:p>
            <a:fld id="{CB92E288-0D9A-42D5-9361-C908F019CCF0}" type="slidenum">
              <a:rPr lang="en-US" smtClean="0"/>
              <a:t>17</a:t>
            </a:fld>
            <a:endParaRPr lang="en-US"/>
          </a:p>
        </p:txBody>
      </p:sp>
    </p:spTree>
    <p:extLst>
      <p:ext uri="{BB962C8B-B14F-4D97-AF65-F5344CB8AC3E}">
        <p14:creationId xmlns:p14="http://schemas.microsoft.com/office/powerpoint/2010/main" val="16876194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92E288-0D9A-42D5-9361-C908F019CCF0}" type="slidenum">
              <a:rPr lang="en-US" smtClean="0"/>
              <a:t>18</a:t>
            </a:fld>
            <a:endParaRPr lang="en-US"/>
          </a:p>
        </p:txBody>
      </p:sp>
    </p:spTree>
    <p:extLst>
      <p:ext uri="{BB962C8B-B14F-4D97-AF65-F5344CB8AC3E}">
        <p14:creationId xmlns:p14="http://schemas.microsoft.com/office/powerpoint/2010/main" val="7623585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COMPLEX TEXT CONTAINS ANY AND VARIED COMBINATION OF THESE—CAN’T ATOMIZE—CAN ONLY GET BETTER BY FOCUSING ON THE TEXT IN FRONT OF THE STUDENT AND SUPPORTING STUDENT WORK WITH THE TEXT.</a:t>
            </a:r>
          </a:p>
          <a:p>
            <a:pPr eaLnBrk="1" hangingPunct="1">
              <a:spcBef>
                <a:spcPct val="0"/>
              </a:spcBef>
            </a:pPr>
            <a:endParaRPr lang="en-US" altLang="en-US" smtClean="0"/>
          </a:p>
        </p:txBody>
      </p:sp>
      <p:sp>
        <p:nvSpPr>
          <p:cNvPr id="1638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8DAF460-03C7-4DFC-8116-A58425AC3E82}" type="slidenum">
              <a:rPr lang="en-US" smtClean="0">
                <a:solidFill>
                  <a:srgbClr val="000000"/>
                </a:solidFill>
              </a:rPr>
              <a:pPr fontAlgn="base">
                <a:spcBef>
                  <a:spcPct val="0"/>
                </a:spcBef>
                <a:spcAft>
                  <a:spcPct val="0"/>
                </a:spcAft>
                <a:defRPr/>
              </a:pPr>
              <a:t>20</a:t>
            </a:fld>
            <a:endParaRPr lang="en-US" smtClean="0">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FROM</a:t>
            </a:r>
            <a:r>
              <a:rPr lang="en-US" baseline="0" dirty="0" smtClean="0"/>
              <a:t> 1988 TO 2011  FROM FIRST TO THIRD GRADE – </a:t>
            </a:r>
            <a:r>
              <a:rPr lang="en-US" b="1" baseline="0" dirty="0" smtClean="0"/>
              <a:t>GAP INCREASES IN NEARLY EVERY MEASURE IN OTHER WORDS THE LONGER IN SCHOOL THE GREATER GAP BETWEEN PROFICIENT AND NOT---THESE OF COURSE ARE OUR STRUGGLING READERS</a:t>
            </a:r>
            <a:endParaRPr lang="en-US" b="1" dirty="0" smtClean="0"/>
          </a:p>
          <a:p>
            <a:endParaRPr lang="en-US" dirty="0"/>
          </a:p>
        </p:txBody>
      </p:sp>
      <p:sp>
        <p:nvSpPr>
          <p:cNvPr id="4" name="Slide Number Placeholder 3"/>
          <p:cNvSpPr>
            <a:spLocks noGrp="1"/>
          </p:cNvSpPr>
          <p:nvPr>
            <p:ph type="sldNum" sz="quarter" idx="10"/>
          </p:nvPr>
        </p:nvSpPr>
        <p:spPr/>
        <p:txBody>
          <a:bodyPr/>
          <a:lstStyle/>
          <a:p>
            <a:fld id="{87F99869-26C8-406B-91DD-630EF6E5A82C}"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16723434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SCHOLASTIC BOOK</a:t>
            </a:r>
            <a:r>
              <a:rPr lang="en-US" baseline="0" dirty="0" smtClean="0"/>
              <a:t> SETS  -- AMERICAN READING COMPANY BOOK SETS --- </a:t>
            </a:r>
          </a:p>
          <a:p>
            <a:endParaRPr lang="en-US" baseline="0" dirty="0" smtClean="0"/>
          </a:p>
          <a:p>
            <a:r>
              <a:rPr lang="en-US" baseline="0" dirty="0" smtClean="0"/>
              <a:t>VOLUME OF READING IS NOT ENOUGH  -  NEED WORD STUDY AS WELL</a:t>
            </a:r>
            <a:endParaRPr lang="en-US" dirty="0" smtClean="0"/>
          </a:p>
          <a:p>
            <a:endParaRPr lang="en-US" dirty="0"/>
          </a:p>
        </p:txBody>
      </p:sp>
      <p:sp>
        <p:nvSpPr>
          <p:cNvPr id="4" name="Slide Number Placeholder 3"/>
          <p:cNvSpPr>
            <a:spLocks noGrp="1"/>
          </p:cNvSpPr>
          <p:nvPr>
            <p:ph type="sldNum" sz="quarter" idx="10"/>
          </p:nvPr>
        </p:nvSpPr>
        <p:spPr/>
        <p:txBody>
          <a:bodyPr/>
          <a:lstStyle/>
          <a:p>
            <a:fld id="{87F99869-26C8-406B-91DD-630EF6E5A82C}"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11383871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C585E360-CC91-4F67-87C2-969072ACAD73}" type="slidenum">
              <a:rPr lang="en-US" smtClean="0"/>
              <a:t>24</a:t>
            </a:fld>
            <a:endParaRPr lang="en-US"/>
          </a:p>
        </p:txBody>
      </p:sp>
    </p:spTree>
    <p:extLst>
      <p:ext uri="{BB962C8B-B14F-4D97-AF65-F5344CB8AC3E}">
        <p14:creationId xmlns:p14="http://schemas.microsoft.com/office/powerpoint/2010/main" val="24793573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QUICK</a:t>
            </a:r>
            <a:r>
              <a:rPr lang="en-US" baseline="0" dirty="0" smtClean="0"/>
              <a:t> TURN AND TALK TO GET THE JUICES GOING—WHAT WE CONTROL IN SCHOOL – NOT TURNOVER, FINANCES, CLASS SIZE,  ALL MATTER BUT THEY EFFECT ALL STUDENTS WHY NOT ALL EQUALLY  AND BESIDES WE CAN’T CONTROL THEM</a:t>
            </a:r>
            <a:endParaRPr lang="en-US" dirty="0"/>
          </a:p>
        </p:txBody>
      </p:sp>
      <p:sp>
        <p:nvSpPr>
          <p:cNvPr id="4" name="Slide Number Placeholder 3"/>
          <p:cNvSpPr>
            <a:spLocks noGrp="1"/>
          </p:cNvSpPr>
          <p:nvPr>
            <p:ph type="sldNum" sz="quarter" idx="10"/>
          </p:nvPr>
        </p:nvSpPr>
        <p:spPr/>
        <p:txBody>
          <a:bodyPr/>
          <a:lstStyle/>
          <a:p>
            <a:fld id="{87F99869-26C8-406B-91DD-630EF6E5A82C}"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3716734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TO UNDERSTAND</a:t>
            </a:r>
            <a:r>
              <a:rPr lang="en-US" baseline="0" dirty="0" smtClean="0"/>
              <a:t> WHAT CAUSES SOMETHING NEED TO SOMETIMES UNDERSTAND WHAT DOES NOT CAUSE SOMETHING</a:t>
            </a:r>
            <a:endParaRPr lang="en-US" dirty="0" smtClean="0"/>
          </a:p>
          <a:p>
            <a:endParaRPr lang="en-US" dirty="0" smtClean="0"/>
          </a:p>
          <a:p>
            <a:r>
              <a:rPr lang="en-US" dirty="0" smtClean="0"/>
              <a:t>Critical thinking – not much on tests</a:t>
            </a:r>
            <a:r>
              <a:rPr lang="en-US" baseline="0" dirty="0" smtClean="0"/>
              <a:t> this early, does not explain </a:t>
            </a:r>
            <a:r>
              <a:rPr lang="en-US" b="1" baseline="0" dirty="0" smtClean="0"/>
              <a:t>increasing</a:t>
            </a:r>
            <a:r>
              <a:rPr lang="en-US" baseline="0" dirty="0" smtClean="0"/>
              <a:t> gap, we know kids can think critically why not do it on reading test? </a:t>
            </a:r>
          </a:p>
          <a:p>
            <a:endParaRPr lang="en-US" baseline="0" dirty="0" smtClean="0"/>
          </a:p>
          <a:p>
            <a:r>
              <a:rPr lang="en-US" baseline="0" dirty="0" smtClean="0"/>
              <a:t>Comprehension strategies –very similar, how much on early tests, why wouldn’t they learn them if taught every year? And do proficient readers learn them more even thought the strategies make up huge part of interventions—research by Daniel Willingham and the Beck study</a:t>
            </a:r>
          </a:p>
          <a:p>
            <a:endParaRPr lang="en-US" baseline="0" dirty="0" smtClean="0"/>
          </a:p>
          <a:p>
            <a:r>
              <a:rPr lang="en-US" baseline="0" dirty="0" smtClean="0"/>
              <a:t>NO SPITTING</a:t>
            </a:r>
          </a:p>
          <a:p>
            <a:endParaRPr lang="en-US" baseline="0" dirty="0" smtClean="0"/>
          </a:p>
          <a:p>
            <a:r>
              <a:rPr lang="en-US" baseline="0" dirty="0" smtClean="0"/>
              <a:t>Standards: try using older standards on younger text, standards not very rigorous in early grades, we had gaps before there were state standards and had them after the state standards, have them in every state no matter how rigorous the standards</a:t>
            </a:r>
          </a:p>
          <a:p>
            <a:endParaRPr lang="en-US" baseline="0" dirty="0" smtClean="0"/>
          </a:p>
          <a:p>
            <a:r>
              <a:rPr lang="en-US" baseline="0" dirty="0" smtClean="0"/>
              <a:t>How this changes what we look for in the classroom--------  WHAT ARE THE CAUSES? QUICK TURN AND TALK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7F99869-26C8-406B-91DD-630EF6E5A82C}"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38817700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TAKE A LOOK AT EACH</a:t>
            </a:r>
            <a:endParaRPr lang="en-US" dirty="0"/>
          </a:p>
        </p:txBody>
      </p:sp>
      <p:sp>
        <p:nvSpPr>
          <p:cNvPr id="4" name="Slide Number Placeholder 3"/>
          <p:cNvSpPr>
            <a:spLocks noGrp="1"/>
          </p:cNvSpPr>
          <p:nvPr>
            <p:ph type="sldNum" sz="quarter" idx="10"/>
          </p:nvPr>
        </p:nvSpPr>
        <p:spPr/>
        <p:txBody>
          <a:bodyPr/>
          <a:lstStyle/>
          <a:p>
            <a:fld id="{EE25E9BA-B31D-4BAE-B59A-ACF508C00864}"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22773098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 NELSON ET ALL </a:t>
            </a:r>
            <a:endParaRPr lang="en-US" dirty="0"/>
          </a:p>
        </p:txBody>
      </p:sp>
      <p:sp>
        <p:nvSpPr>
          <p:cNvPr id="4" name="Slide Number Placeholder 3"/>
          <p:cNvSpPr>
            <a:spLocks noGrp="1"/>
          </p:cNvSpPr>
          <p:nvPr>
            <p:ph type="sldNum" sz="quarter" idx="10"/>
          </p:nvPr>
        </p:nvSpPr>
        <p:spPr/>
        <p:txBody>
          <a:bodyPr/>
          <a:lstStyle/>
          <a:p>
            <a:fld id="{CB92E288-0D9A-42D5-9361-C908F019CCF0}" type="slidenum">
              <a:rPr lang="en-US" smtClean="0"/>
              <a:t>6</a:t>
            </a:fld>
            <a:endParaRPr lang="en-US"/>
          </a:p>
        </p:txBody>
      </p:sp>
    </p:spTree>
    <p:extLst>
      <p:ext uri="{BB962C8B-B14F-4D97-AF65-F5344CB8AC3E}">
        <p14:creationId xmlns:p14="http://schemas.microsoft.com/office/powerpoint/2010/main" val="23092646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47185A-355E-4AC9-AF88-0AD01756DF6C}"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20070707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THIS</a:t>
            </a:r>
            <a:r>
              <a:rPr lang="en-US" baseline="0" dirty="0" smtClean="0"/>
              <a:t> IS COMMON CORE ALIGNED – BECAUSE COMPLEX TEXT HAS LESS COMMON VOCABULARY </a:t>
            </a:r>
            <a:endParaRPr lang="en-US" dirty="0"/>
          </a:p>
        </p:txBody>
      </p:sp>
      <p:sp>
        <p:nvSpPr>
          <p:cNvPr id="4" name="Slide Number Placeholder 3"/>
          <p:cNvSpPr>
            <a:spLocks noGrp="1"/>
          </p:cNvSpPr>
          <p:nvPr>
            <p:ph type="sldNum" sz="quarter" idx="10"/>
          </p:nvPr>
        </p:nvSpPr>
        <p:spPr/>
        <p:txBody>
          <a:bodyPr/>
          <a:lstStyle/>
          <a:p>
            <a:fld id="{B147185A-355E-4AC9-AF88-0AD01756DF6C}"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20070707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smtClean="0"/>
              <a:t>SAMPLE</a:t>
            </a:r>
            <a:r>
              <a:rPr lang="en-US" baseline="0" dirty="0" smtClean="0"/>
              <a:t> SBAC PARCC--- GW CARVER,  BIOLOGY OF ANIMALS,  CHERRY TREES AND DC—HOW TO GET ADAMS 2009</a:t>
            </a:r>
          </a:p>
          <a:p>
            <a:endParaRPr lang="en-US" baseline="0" dirty="0" smtClean="0"/>
          </a:p>
          <a:p>
            <a:r>
              <a:rPr lang="en-US" baseline="0" dirty="0" smtClean="0"/>
              <a:t>SAT STORY – BURGESS SHALE,  GETTY MUSEUM, CLOVIS NEW MEXICO, SOCIOLOGY OF COMPUTER DESIGN, POLITICS OF ENVIROMENTAL REPORTING, SHAKESPEARIAN THEATRES</a:t>
            </a:r>
            <a:endParaRPr lang="en-US" dirty="0" smtClean="0"/>
          </a:p>
          <a:p>
            <a:endParaRPr lang="en-US" dirty="0"/>
          </a:p>
        </p:txBody>
      </p:sp>
      <p:sp>
        <p:nvSpPr>
          <p:cNvPr id="4" name="Slide Number Placeholder 3"/>
          <p:cNvSpPr>
            <a:spLocks noGrp="1"/>
          </p:cNvSpPr>
          <p:nvPr>
            <p:ph type="sldNum" sz="quarter" idx="10"/>
          </p:nvPr>
        </p:nvSpPr>
        <p:spPr/>
        <p:txBody>
          <a:bodyPr/>
          <a:lstStyle/>
          <a:p>
            <a:fld id="{87F99869-26C8-406B-91DD-630EF6E5A82C}"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26729800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emf"/><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emf"/><Relationship Id="rId3" Type="http://schemas.openxmlformats.org/officeDocument/2006/relationships/hyperlink" Target="http://www.achievethecore.org" TargetMode="Externa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emf"/><Relationship Id="rId3" Type="http://schemas.openxmlformats.org/officeDocument/2006/relationships/hyperlink" Target="http://www.achievethecore.org" TargetMode="Externa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emf"/><Relationship Id="rId3" Type="http://schemas.openxmlformats.org/officeDocument/2006/relationships/hyperlink" Target="http://www.achievethecore.org" TargetMode="Externa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emf"/><Relationship Id="rId3" Type="http://schemas.openxmlformats.org/officeDocument/2006/relationships/hyperlink" Target="http://www.achievethecore.org" TargetMode="Externa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emf"/><Relationship Id="rId3" Type="http://schemas.openxmlformats.org/officeDocument/2006/relationships/hyperlink" Target="http://www.achievethecore.org" TargetMode="Externa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emf"/><Relationship Id="rId3" Type="http://schemas.openxmlformats.org/officeDocument/2006/relationships/hyperlink" Target="http://www.achievethecore.org" TargetMode="Externa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emf"/><Relationship Id="rId3" Type="http://schemas.openxmlformats.org/officeDocument/2006/relationships/hyperlink" Target="http://www.achievethecore.org" TargetMode="Externa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3.emf"/><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 Id="rId3" Type="http://schemas.openxmlformats.org/officeDocument/2006/relationships/image" Target="../media/image1.emf"/></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emf"/><Relationship Id="rId3" Type="http://schemas.openxmlformats.org/officeDocument/2006/relationships/hyperlink" Target="http://www.achievethecore.org" TargetMode="Externa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emf"/><Relationship Id="rId3" Type="http://schemas.openxmlformats.org/officeDocument/2006/relationships/hyperlink" Target="http://www.achievethecore.org" TargetMode="Externa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emf"/><Relationship Id="rId3" Type="http://schemas.openxmlformats.org/officeDocument/2006/relationships/hyperlink" Target="http://www.achievethecore.org" TargetMode="Externa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emf"/><Relationship Id="rId3" Type="http://schemas.openxmlformats.org/officeDocument/2006/relationships/hyperlink" Target="http://www.achievethecore.org" TargetMode="Externa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emf"/><Relationship Id="rId3" Type="http://schemas.openxmlformats.org/officeDocument/2006/relationships/hyperlink" Target="http://www.achievethecore.org" TargetMode="Externa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emf"/><Relationship Id="rId3" Type="http://schemas.openxmlformats.org/officeDocument/2006/relationships/hyperlink" Target="http://www.achievethecore.org" TargetMode="Externa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hyperlink" Target="http://www.achievethecore.org" TargetMode="External"/><Relationship Id="rId5" Type="http://schemas.openxmlformats.org/officeDocument/2006/relationships/image" Target="../media/image5.emf"/><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hyperlink" Target="http://www.achievethecore.org" TargetMode="External"/><Relationship Id="rId5" Type="http://schemas.openxmlformats.org/officeDocument/2006/relationships/image" Target="../media/image5.emf"/><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3.emf"/><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emf"/><Relationship Id="rId3" Type="http://schemas.openxmlformats.org/officeDocument/2006/relationships/hyperlink" Target="http://www.achievethecore.org" TargetMode="Externa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SAP and ATC">
    <p:spTree>
      <p:nvGrpSpPr>
        <p:cNvPr id="1" name=""/>
        <p:cNvGrpSpPr/>
        <p:nvPr/>
      </p:nvGrpSpPr>
      <p:grpSpPr>
        <a:xfrm>
          <a:off x="0" y="0"/>
          <a:ext cx="0" cy="0"/>
          <a:chOff x="0" y="0"/>
          <a:chExt cx="0" cy="0"/>
        </a:xfrm>
      </p:grpSpPr>
      <p:pic>
        <p:nvPicPr>
          <p:cNvPr id="2" name="Picture 1" descr="SAP_logo_RGB.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19320" y="225996"/>
            <a:ext cx="1640438" cy="808051"/>
          </a:xfrm>
          <a:prstGeom prst="rect">
            <a:avLst/>
          </a:prstGeom>
        </p:spPr>
      </p:pic>
      <p:pic>
        <p:nvPicPr>
          <p:cNvPr id="6" name="Picture 5" descr="green_texture.jpg"/>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 y="1848738"/>
            <a:ext cx="9144000" cy="3167764"/>
          </a:xfrm>
          <a:prstGeom prst="rect">
            <a:avLst/>
          </a:prstGeom>
        </p:spPr>
      </p:pic>
      <p:sp>
        <p:nvSpPr>
          <p:cNvPr id="10" name="Title 1"/>
          <p:cNvSpPr>
            <a:spLocks noGrp="1"/>
          </p:cNvSpPr>
          <p:nvPr>
            <p:ph type="ctrTitle"/>
          </p:nvPr>
        </p:nvSpPr>
        <p:spPr>
          <a:xfrm>
            <a:off x="219320" y="2362436"/>
            <a:ext cx="8785850" cy="1470025"/>
          </a:xfrm>
        </p:spPr>
        <p:txBody>
          <a:bodyPr>
            <a:normAutofit/>
          </a:bodyPr>
          <a:lstStyle>
            <a:lvl1pPr>
              <a:defRPr sz="3200">
                <a:solidFill>
                  <a:srgbClr val="FFFFFF"/>
                </a:solidFill>
              </a:defRPr>
            </a:lvl1pPr>
          </a:lstStyle>
          <a:p>
            <a:r>
              <a:rPr lang="en-US" smtClean="0"/>
              <a:t>Click to edit Master title style</a:t>
            </a:r>
            <a:endParaRPr lang="en-US" dirty="0"/>
          </a:p>
        </p:txBody>
      </p:sp>
      <p:sp>
        <p:nvSpPr>
          <p:cNvPr id="11" name="Subtitle 2"/>
          <p:cNvSpPr>
            <a:spLocks noGrp="1"/>
          </p:cNvSpPr>
          <p:nvPr>
            <p:ph type="subTitle" idx="1"/>
          </p:nvPr>
        </p:nvSpPr>
        <p:spPr>
          <a:xfrm>
            <a:off x="219317" y="3835562"/>
            <a:ext cx="8785852" cy="792407"/>
          </a:xfrm>
        </p:spPr>
        <p:txBody>
          <a:bodyPr/>
          <a:lstStyle>
            <a:lvl1pPr marL="0" indent="0" algn="l">
              <a:buNone/>
              <a:defRPr>
                <a:solidFill>
                  <a:srgbClr val="24593B"/>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Rectangle 12"/>
          <p:cNvSpPr/>
          <p:nvPr userDrawn="1"/>
        </p:nvSpPr>
        <p:spPr>
          <a:xfrm>
            <a:off x="-1" y="1737612"/>
            <a:ext cx="9144000" cy="11112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pic>
        <p:nvPicPr>
          <p:cNvPr id="8" name="Picture 7" descr="ATC_logo_grey_type_1line_RGB.pdf"/>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353923" y="283559"/>
            <a:ext cx="3651249" cy="750488"/>
          </a:xfrm>
          <a:prstGeom prst="rect">
            <a:avLst/>
          </a:prstGeom>
        </p:spPr>
      </p:pic>
    </p:spTree>
    <p:extLst>
      <p:ext uri="{BB962C8B-B14F-4D97-AF65-F5344CB8AC3E}">
        <p14:creationId xmlns:p14="http://schemas.microsoft.com/office/powerpoint/2010/main" val="1498316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er 3">
    <p:spTree>
      <p:nvGrpSpPr>
        <p:cNvPr id="1" name=""/>
        <p:cNvGrpSpPr/>
        <p:nvPr/>
      </p:nvGrpSpPr>
      <p:grpSpPr>
        <a:xfrm>
          <a:off x="0" y="0"/>
          <a:ext cx="0" cy="0"/>
          <a:chOff x="0" y="0"/>
          <a:chExt cx="0" cy="0"/>
        </a:xfrm>
      </p:grpSpPr>
      <p:sp>
        <p:nvSpPr>
          <p:cNvPr id="14" name="Rectangle 13"/>
          <p:cNvSpPr/>
          <p:nvPr userDrawn="1"/>
        </p:nvSpPr>
        <p:spPr>
          <a:xfrm>
            <a:off x="0" y="0"/>
            <a:ext cx="9144000" cy="6858000"/>
          </a:xfrm>
          <a:prstGeom prst="rect">
            <a:avLst/>
          </a:prstGeom>
          <a:solidFill>
            <a:srgbClr val="A9B0A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
        <p:nvSpPr>
          <p:cNvPr id="8" name="Title 7"/>
          <p:cNvSpPr txBox="1">
            <a:spLocks/>
          </p:cNvSpPr>
          <p:nvPr userDrawn="1"/>
        </p:nvSpPr>
        <p:spPr>
          <a:xfrm>
            <a:off x="115462" y="2306251"/>
            <a:ext cx="3793677" cy="193309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3200" dirty="0">
              <a:solidFill>
                <a:srgbClr val="000000"/>
              </a:solidFill>
              <a:latin typeface="Lucida Sans"/>
              <a:cs typeface="Lucida Sans"/>
            </a:endParaRPr>
          </a:p>
        </p:txBody>
      </p:sp>
      <p:sp>
        <p:nvSpPr>
          <p:cNvPr id="9" name="Title 7"/>
          <p:cNvSpPr txBox="1">
            <a:spLocks/>
          </p:cNvSpPr>
          <p:nvPr userDrawn="1"/>
        </p:nvSpPr>
        <p:spPr>
          <a:xfrm>
            <a:off x="115462" y="2952694"/>
            <a:ext cx="3793677" cy="193309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3200" dirty="0">
              <a:solidFill>
                <a:srgbClr val="000000"/>
              </a:solidFill>
              <a:latin typeface="Lucida Sans"/>
              <a:cs typeface="Lucida Sans"/>
            </a:endParaRPr>
          </a:p>
        </p:txBody>
      </p:sp>
      <p:sp>
        <p:nvSpPr>
          <p:cNvPr id="10" name="Title 7"/>
          <p:cNvSpPr txBox="1">
            <a:spLocks/>
          </p:cNvSpPr>
          <p:nvPr userDrawn="1"/>
        </p:nvSpPr>
        <p:spPr>
          <a:xfrm>
            <a:off x="115462" y="2306251"/>
            <a:ext cx="3793677" cy="193309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3200" dirty="0">
              <a:solidFill>
                <a:srgbClr val="000000"/>
              </a:solidFill>
              <a:latin typeface="Lucida Sans"/>
              <a:cs typeface="Lucida Sans"/>
            </a:endParaRPr>
          </a:p>
        </p:txBody>
      </p:sp>
      <p:sp>
        <p:nvSpPr>
          <p:cNvPr id="11" name="Title 7"/>
          <p:cNvSpPr txBox="1">
            <a:spLocks/>
          </p:cNvSpPr>
          <p:nvPr userDrawn="1"/>
        </p:nvSpPr>
        <p:spPr>
          <a:xfrm>
            <a:off x="115462" y="2952694"/>
            <a:ext cx="3793677" cy="193309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3200" dirty="0">
              <a:solidFill>
                <a:srgbClr val="000000"/>
              </a:solidFill>
              <a:latin typeface="Lucida Sans"/>
              <a:cs typeface="Lucida Sans"/>
            </a:endParaRPr>
          </a:p>
        </p:txBody>
      </p:sp>
      <p:sp>
        <p:nvSpPr>
          <p:cNvPr id="12" name="Title 2"/>
          <p:cNvSpPr>
            <a:spLocks noGrp="1"/>
          </p:cNvSpPr>
          <p:nvPr>
            <p:ph type="title"/>
          </p:nvPr>
        </p:nvSpPr>
        <p:spPr>
          <a:xfrm>
            <a:off x="216568" y="2829677"/>
            <a:ext cx="8620552" cy="868363"/>
          </a:xfrm>
          <a:solidFill>
            <a:schemeClr val="bg1">
              <a:alpha val="80000"/>
            </a:schemeClr>
          </a:solidFill>
          <a:ln>
            <a:noFill/>
          </a:ln>
          <a:effectLst/>
        </p:spPr>
        <p:txBody>
          <a:bodyPr>
            <a:normAutofit/>
          </a:bodyPr>
          <a:lstStyle>
            <a:lvl1pPr>
              <a:defRPr sz="3200">
                <a:solidFill>
                  <a:srgbClr val="23593E"/>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924777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er 4">
    <p:spTree>
      <p:nvGrpSpPr>
        <p:cNvPr id="1" name=""/>
        <p:cNvGrpSpPr/>
        <p:nvPr/>
      </p:nvGrpSpPr>
      <p:grpSpPr>
        <a:xfrm>
          <a:off x="0" y="0"/>
          <a:ext cx="0" cy="0"/>
          <a:chOff x="0" y="0"/>
          <a:chExt cx="0" cy="0"/>
        </a:xfrm>
      </p:grpSpPr>
      <p:sp>
        <p:nvSpPr>
          <p:cNvPr id="14" name="Rectangle 13"/>
          <p:cNvSpPr/>
          <p:nvPr userDrawn="1"/>
        </p:nvSpPr>
        <p:spPr>
          <a:xfrm>
            <a:off x="0" y="0"/>
            <a:ext cx="9144000" cy="6858000"/>
          </a:xfrm>
          <a:prstGeom prst="rect">
            <a:avLst/>
          </a:prstGeom>
          <a:solidFill>
            <a:srgbClr val="2B96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
        <p:nvSpPr>
          <p:cNvPr id="8" name="Title 7"/>
          <p:cNvSpPr txBox="1">
            <a:spLocks/>
          </p:cNvSpPr>
          <p:nvPr userDrawn="1"/>
        </p:nvSpPr>
        <p:spPr>
          <a:xfrm>
            <a:off x="115462" y="2306251"/>
            <a:ext cx="3793677" cy="193309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3200" dirty="0">
              <a:solidFill>
                <a:srgbClr val="000000"/>
              </a:solidFill>
              <a:latin typeface="Lucida Sans"/>
              <a:cs typeface="Lucida Sans"/>
            </a:endParaRPr>
          </a:p>
        </p:txBody>
      </p:sp>
      <p:sp>
        <p:nvSpPr>
          <p:cNvPr id="9" name="Title 7"/>
          <p:cNvSpPr txBox="1">
            <a:spLocks/>
          </p:cNvSpPr>
          <p:nvPr userDrawn="1"/>
        </p:nvSpPr>
        <p:spPr>
          <a:xfrm>
            <a:off x="115462" y="2952694"/>
            <a:ext cx="3793677" cy="193309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3200" dirty="0">
              <a:solidFill>
                <a:srgbClr val="000000"/>
              </a:solidFill>
              <a:latin typeface="Lucida Sans"/>
              <a:cs typeface="Lucida Sans"/>
            </a:endParaRPr>
          </a:p>
        </p:txBody>
      </p:sp>
      <p:sp>
        <p:nvSpPr>
          <p:cNvPr id="10" name="Title 7"/>
          <p:cNvSpPr txBox="1">
            <a:spLocks/>
          </p:cNvSpPr>
          <p:nvPr userDrawn="1"/>
        </p:nvSpPr>
        <p:spPr>
          <a:xfrm>
            <a:off x="115462" y="2306251"/>
            <a:ext cx="3793677" cy="193309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3200" dirty="0">
              <a:solidFill>
                <a:srgbClr val="000000"/>
              </a:solidFill>
              <a:latin typeface="Lucida Sans"/>
              <a:cs typeface="Lucida Sans"/>
            </a:endParaRPr>
          </a:p>
        </p:txBody>
      </p:sp>
      <p:sp>
        <p:nvSpPr>
          <p:cNvPr id="11" name="Title 7"/>
          <p:cNvSpPr txBox="1">
            <a:spLocks/>
          </p:cNvSpPr>
          <p:nvPr userDrawn="1"/>
        </p:nvSpPr>
        <p:spPr>
          <a:xfrm>
            <a:off x="115462" y="2952694"/>
            <a:ext cx="3793677" cy="193309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3200" dirty="0">
              <a:solidFill>
                <a:srgbClr val="000000"/>
              </a:solidFill>
              <a:latin typeface="Lucida Sans"/>
              <a:cs typeface="Lucida Sans"/>
            </a:endParaRPr>
          </a:p>
        </p:txBody>
      </p:sp>
      <p:sp>
        <p:nvSpPr>
          <p:cNvPr id="12" name="Title 2"/>
          <p:cNvSpPr>
            <a:spLocks noGrp="1"/>
          </p:cNvSpPr>
          <p:nvPr>
            <p:ph type="title"/>
          </p:nvPr>
        </p:nvSpPr>
        <p:spPr>
          <a:xfrm>
            <a:off x="216568" y="2829677"/>
            <a:ext cx="8620552" cy="868363"/>
          </a:xfrm>
          <a:solidFill>
            <a:schemeClr val="bg1">
              <a:alpha val="80000"/>
            </a:schemeClr>
          </a:solidFill>
          <a:ln>
            <a:noFill/>
          </a:ln>
          <a:effectLst/>
        </p:spPr>
        <p:txBody>
          <a:bodyPr>
            <a:normAutofit/>
          </a:bodyPr>
          <a:lstStyle>
            <a:lvl1pPr>
              <a:defRPr sz="3200">
                <a:solidFill>
                  <a:srgbClr val="23593E"/>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0317959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Body Cop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3F3F39"/>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3F3F39"/>
                </a:solidFill>
              </a:defRPr>
            </a:lvl1pPr>
            <a:lvl2pPr>
              <a:defRPr>
                <a:solidFill>
                  <a:srgbClr val="3F3F39"/>
                </a:solidFill>
              </a:defRPr>
            </a:lvl2pPr>
            <a:lvl3pPr>
              <a:defRPr>
                <a:solidFill>
                  <a:srgbClr val="3F3F39"/>
                </a:solidFill>
              </a:defRPr>
            </a:lvl3pPr>
            <a:lvl4pPr>
              <a:defRPr>
                <a:solidFill>
                  <a:srgbClr val="3F3F39"/>
                </a:solidFill>
              </a:defRPr>
            </a:lvl4pPr>
            <a:lvl5pPr>
              <a:defRPr>
                <a:solidFill>
                  <a:srgbClr val="3F3F3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Rectangle 7"/>
          <p:cNvSpPr/>
          <p:nvPr userDrawn="1"/>
        </p:nvSpPr>
        <p:spPr>
          <a:xfrm>
            <a:off x="1" y="6330473"/>
            <a:ext cx="9153070" cy="540227"/>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
        <p:nvSpPr>
          <p:cNvPr id="9" name="TextBox 8"/>
          <p:cNvSpPr txBox="1"/>
          <p:nvPr userDrawn="1"/>
        </p:nvSpPr>
        <p:spPr>
          <a:xfrm>
            <a:off x="7571684" y="6483775"/>
            <a:ext cx="1458266" cy="246221"/>
          </a:xfrm>
          <a:prstGeom prst="rect">
            <a:avLst/>
          </a:prstGeom>
          <a:noFill/>
        </p:spPr>
        <p:txBody>
          <a:bodyPr wrap="square" rtlCol="0">
            <a:spAutoFit/>
          </a:bodyPr>
          <a:lstStyle/>
          <a:p>
            <a:pPr algn="r" defTabSz="457200"/>
            <a:r>
              <a:rPr lang="en-US" sz="1000" dirty="0">
                <a:solidFill>
                  <a:srgbClr val="FFFFFF"/>
                </a:solidFill>
                <a:latin typeface="Lucida Sans"/>
                <a:cs typeface="Lucida Sans"/>
              </a:rPr>
              <a:t>PAGE </a:t>
            </a:r>
            <a:fld id="{7C6A728C-FC91-4C42-BBC3-781D2A254A60}" type="slidenum">
              <a:rPr lang="en-US" sz="1000">
                <a:solidFill>
                  <a:srgbClr val="FFFFFF"/>
                </a:solidFill>
                <a:latin typeface="Lucida Sans"/>
                <a:cs typeface="Lucida Sans"/>
              </a:rPr>
              <a:pPr algn="r" defTabSz="457200"/>
              <a:t>‹#›</a:t>
            </a:fld>
            <a:r>
              <a:rPr lang="en-US" sz="1000" dirty="0">
                <a:solidFill>
                  <a:srgbClr val="FFFFFF"/>
                </a:solidFill>
                <a:latin typeface="Lucida Sans"/>
                <a:cs typeface="Lucida Sans"/>
              </a:rPr>
              <a:t> </a:t>
            </a:r>
          </a:p>
        </p:txBody>
      </p:sp>
      <p:pic>
        <p:nvPicPr>
          <p:cNvPr id="10" name="Picture 9" descr="footer_saporg_white_horiz.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5409" y="6436277"/>
            <a:ext cx="5476304" cy="338159"/>
          </a:xfrm>
          <a:prstGeom prst="rect">
            <a:avLst/>
          </a:prstGeom>
        </p:spPr>
      </p:pic>
      <p:sp>
        <p:nvSpPr>
          <p:cNvPr id="11" name="Rectangle 10">
            <a:hlinkClick r:id="rId3"/>
          </p:cNvPr>
          <p:cNvSpPr/>
          <p:nvPr userDrawn="1"/>
        </p:nvSpPr>
        <p:spPr>
          <a:xfrm>
            <a:off x="3542588" y="6519777"/>
            <a:ext cx="1906869" cy="17558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Tree>
    <p:extLst>
      <p:ext uri="{BB962C8B-B14F-4D97-AF65-F5344CB8AC3E}">
        <p14:creationId xmlns:p14="http://schemas.microsoft.com/office/powerpoint/2010/main" val="38146639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ble Page">
    <p:spTree>
      <p:nvGrpSpPr>
        <p:cNvPr id="1" name=""/>
        <p:cNvGrpSpPr/>
        <p:nvPr/>
      </p:nvGrpSpPr>
      <p:grpSpPr>
        <a:xfrm>
          <a:off x="0" y="0"/>
          <a:ext cx="0" cy="0"/>
          <a:chOff x="0" y="0"/>
          <a:chExt cx="0" cy="0"/>
        </a:xfrm>
      </p:grpSpPr>
      <p:sp>
        <p:nvSpPr>
          <p:cNvPr id="8" name="Table Placeholder 7"/>
          <p:cNvSpPr>
            <a:spLocks noGrp="1"/>
          </p:cNvSpPr>
          <p:nvPr>
            <p:ph type="tbl" sz="quarter" idx="10"/>
          </p:nvPr>
        </p:nvSpPr>
        <p:spPr/>
        <p:txBody>
          <a:bodyPr/>
          <a:lstStyle/>
          <a:p>
            <a:r>
              <a:rPr lang="en-US" dirty="0" smtClean="0"/>
              <a:t>Click icon to add table</a:t>
            </a:r>
            <a:endParaRPr lang="en-US" dirty="0"/>
          </a:p>
        </p:txBody>
      </p:sp>
      <p:sp>
        <p:nvSpPr>
          <p:cNvPr id="2" name="Title 1"/>
          <p:cNvSpPr>
            <a:spLocks noGrp="1"/>
          </p:cNvSpPr>
          <p:nvPr>
            <p:ph type="title"/>
          </p:nvPr>
        </p:nvSpPr>
        <p:spPr/>
        <p:txBody>
          <a:bodyPr/>
          <a:lstStyle>
            <a:lvl1pPr>
              <a:defRPr>
                <a:solidFill>
                  <a:srgbClr val="3F3F39"/>
                </a:solidFill>
              </a:defRPr>
            </a:lvl1pPr>
          </a:lstStyle>
          <a:p>
            <a:r>
              <a:rPr lang="en-US" smtClean="0"/>
              <a:t>Click to edit Master title style</a:t>
            </a:r>
            <a:endParaRPr lang="en-US" dirty="0"/>
          </a:p>
        </p:txBody>
      </p:sp>
      <p:sp>
        <p:nvSpPr>
          <p:cNvPr id="9" name="Rectangle 8"/>
          <p:cNvSpPr/>
          <p:nvPr userDrawn="1"/>
        </p:nvSpPr>
        <p:spPr>
          <a:xfrm>
            <a:off x="1" y="6330473"/>
            <a:ext cx="9153070" cy="540227"/>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
        <p:nvSpPr>
          <p:cNvPr id="10" name="TextBox 9"/>
          <p:cNvSpPr txBox="1"/>
          <p:nvPr userDrawn="1"/>
        </p:nvSpPr>
        <p:spPr>
          <a:xfrm>
            <a:off x="7571684" y="6483775"/>
            <a:ext cx="1458266" cy="246221"/>
          </a:xfrm>
          <a:prstGeom prst="rect">
            <a:avLst/>
          </a:prstGeom>
          <a:noFill/>
        </p:spPr>
        <p:txBody>
          <a:bodyPr wrap="square" rtlCol="0">
            <a:spAutoFit/>
          </a:bodyPr>
          <a:lstStyle/>
          <a:p>
            <a:pPr algn="r" defTabSz="457200"/>
            <a:r>
              <a:rPr lang="en-US" sz="1000" dirty="0">
                <a:solidFill>
                  <a:srgbClr val="FFFFFF"/>
                </a:solidFill>
                <a:latin typeface="Lucida Sans"/>
                <a:cs typeface="Lucida Sans"/>
              </a:rPr>
              <a:t>PAGE </a:t>
            </a:r>
            <a:fld id="{7C6A728C-FC91-4C42-BBC3-781D2A254A60}" type="slidenum">
              <a:rPr lang="en-US" sz="1000">
                <a:solidFill>
                  <a:srgbClr val="FFFFFF"/>
                </a:solidFill>
                <a:latin typeface="Lucida Sans"/>
                <a:cs typeface="Lucida Sans"/>
              </a:rPr>
              <a:pPr algn="r" defTabSz="457200"/>
              <a:t>‹#›</a:t>
            </a:fld>
            <a:r>
              <a:rPr lang="en-US" sz="1000" dirty="0">
                <a:solidFill>
                  <a:srgbClr val="FFFFFF"/>
                </a:solidFill>
                <a:latin typeface="Lucida Sans"/>
                <a:cs typeface="Lucida Sans"/>
              </a:rPr>
              <a:t> </a:t>
            </a:r>
          </a:p>
        </p:txBody>
      </p:sp>
      <p:pic>
        <p:nvPicPr>
          <p:cNvPr id="11" name="Picture 10" descr="footer_saporg_white_horiz.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5409" y="6436277"/>
            <a:ext cx="5476304" cy="338159"/>
          </a:xfrm>
          <a:prstGeom prst="rect">
            <a:avLst/>
          </a:prstGeom>
        </p:spPr>
      </p:pic>
      <p:sp>
        <p:nvSpPr>
          <p:cNvPr id="12" name="Rectangle 11">
            <a:hlinkClick r:id="rId3"/>
          </p:cNvPr>
          <p:cNvSpPr/>
          <p:nvPr userDrawn="1"/>
        </p:nvSpPr>
        <p:spPr>
          <a:xfrm>
            <a:off x="3542588" y="6519777"/>
            <a:ext cx="1906869" cy="17558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Tree>
    <p:extLst>
      <p:ext uri="{BB962C8B-B14F-4D97-AF65-F5344CB8AC3E}">
        <p14:creationId xmlns:p14="http://schemas.microsoft.com/office/powerpoint/2010/main" val="13061858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rt Page">
    <p:spTree>
      <p:nvGrpSpPr>
        <p:cNvPr id="1" name=""/>
        <p:cNvGrpSpPr/>
        <p:nvPr/>
      </p:nvGrpSpPr>
      <p:grpSpPr>
        <a:xfrm>
          <a:off x="0" y="0"/>
          <a:ext cx="0" cy="0"/>
          <a:chOff x="0" y="0"/>
          <a:chExt cx="0" cy="0"/>
        </a:xfrm>
      </p:grpSpPr>
      <p:sp>
        <p:nvSpPr>
          <p:cNvPr id="10" name="Chart Placeholder 9"/>
          <p:cNvSpPr>
            <a:spLocks noGrp="1"/>
          </p:cNvSpPr>
          <p:nvPr>
            <p:ph type="chart" sz="quarter" idx="11"/>
          </p:nvPr>
        </p:nvSpPr>
        <p:spPr/>
        <p:txBody>
          <a:bodyPr/>
          <a:lstStyle/>
          <a:p>
            <a:r>
              <a:rPr lang="en-US" dirty="0" smtClean="0"/>
              <a:t>Click icon to add chart</a:t>
            </a:r>
            <a:endParaRPr lang="en-US" dirty="0"/>
          </a:p>
        </p:txBody>
      </p:sp>
      <p:sp>
        <p:nvSpPr>
          <p:cNvPr id="2" name="Title 1"/>
          <p:cNvSpPr>
            <a:spLocks noGrp="1"/>
          </p:cNvSpPr>
          <p:nvPr>
            <p:ph type="title"/>
          </p:nvPr>
        </p:nvSpPr>
        <p:spPr/>
        <p:txBody>
          <a:bodyPr/>
          <a:lstStyle>
            <a:lvl1pPr>
              <a:defRPr>
                <a:solidFill>
                  <a:srgbClr val="3F3F39"/>
                </a:solidFill>
              </a:defRPr>
            </a:lvl1pPr>
          </a:lstStyle>
          <a:p>
            <a:r>
              <a:rPr lang="en-US" smtClean="0"/>
              <a:t>Click to edit Master title style</a:t>
            </a:r>
            <a:endParaRPr lang="en-US" dirty="0"/>
          </a:p>
        </p:txBody>
      </p:sp>
      <p:sp>
        <p:nvSpPr>
          <p:cNvPr id="11" name="Rectangle 10"/>
          <p:cNvSpPr/>
          <p:nvPr userDrawn="1"/>
        </p:nvSpPr>
        <p:spPr>
          <a:xfrm>
            <a:off x="1" y="6330473"/>
            <a:ext cx="9153070" cy="540227"/>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
        <p:nvSpPr>
          <p:cNvPr id="12" name="TextBox 11"/>
          <p:cNvSpPr txBox="1"/>
          <p:nvPr userDrawn="1"/>
        </p:nvSpPr>
        <p:spPr>
          <a:xfrm>
            <a:off x="7571684" y="6483775"/>
            <a:ext cx="1458266" cy="246221"/>
          </a:xfrm>
          <a:prstGeom prst="rect">
            <a:avLst/>
          </a:prstGeom>
          <a:noFill/>
        </p:spPr>
        <p:txBody>
          <a:bodyPr wrap="square" rtlCol="0">
            <a:spAutoFit/>
          </a:bodyPr>
          <a:lstStyle/>
          <a:p>
            <a:pPr algn="r" defTabSz="457200"/>
            <a:r>
              <a:rPr lang="en-US" sz="1000" dirty="0">
                <a:solidFill>
                  <a:srgbClr val="FFFFFF"/>
                </a:solidFill>
                <a:latin typeface="Lucida Sans"/>
                <a:cs typeface="Lucida Sans"/>
              </a:rPr>
              <a:t>PAGE </a:t>
            </a:r>
            <a:fld id="{7C6A728C-FC91-4C42-BBC3-781D2A254A60}" type="slidenum">
              <a:rPr lang="en-US" sz="1000">
                <a:solidFill>
                  <a:srgbClr val="FFFFFF"/>
                </a:solidFill>
                <a:latin typeface="Lucida Sans"/>
                <a:cs typeface="Lucida Sans"/>
              </a:rPr>
              <a:pPr algn="r" defTabSz="457200"/>
              <a:t>‹#›</a:t>
            </a:fld>
            <a:r>
              <a:rPr lang="en-US" sz="1000" dirty="0">
                <a:solidFill>
                  <a:srgbClr val="FFFFFF"/>
                </a:solidFill>
                <a:latin typeface="Lucida Sans"/>
                <a:cs typeface="Lucida Sans"/>
              </a:rPr>
              <a:t> </a:t>
            </a:r>
          </a:p>
        </p:txBody>
      </p:sp>
      <p:pic>
        <p:nvPicPr>
          <p:cNvPr id="13" name="Picture 12" descr="footer_saporg_white_horiz.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5409" y="6436277"/>
            <a:ext cx="5476304" cy="338159"/>
          </a:xfrm>
          <a:prstGeom prst="rect">
            <a:avLst/>
          </a:prstGeom>
        </p:spPr>
      </p:pic>
      <p:sp>
        <p:nvSpPr>
          <p:cNvPr id="14" name="Rectangle 13">
            <a:hlinkClick r:id="rId3"/>
          </p:cNvPr>
          <p:cNvSpPr/>
          <p:nvPr userDrawn="1"/>
        </p:nvSpPr>
        <p:spPr>
          <a:xfrm>
            <a:off x="3542588" y="6519777"/>
            <a:ext cx="1906869" cy="17558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Tree>
    <p:extLst>
      <p:ext uri="{BB962C8B-B14F-4D97-AF65-F5344CB8AC3E}">
        <p14:creationId xmlns:p14="http://schemas.microsoft.com/office/powerpoint/2010/main" val="24247553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or graphic">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p:txBody>
          <a:bodyPr/>
          <a:lstStyle/>
          <a:p>
            <a:r>
              <a:rPr lang="en-US" dirty="0" smtClean="0"/>
              <a:t>Click icon to add picture</a:t>
            </a:r>
            <a:endParaRPr lang="en-US" dirty="0"/>
          </a:p>
        </p:txBody>
      </p:sp>
      <p:sp>
        <p:nvSpPr>
          <p:cNvPr id="2" name="Title 1"/>
          <p:cNvSpPr>
            <a:spLocks noGrp="1"/>
          </p:cNvSpPr>
          <p:nvPr>
            <p:ph type="title"/>
          </p:nvPr>
        </p:nvSpPr>
        <p:spPr/>
        <p:txBody>
          <a:bodyPr/>
          <a:lstStyle>
            <a:lvl1pPr>
              <a:defRPr>
                <a:solidFill>
                  <a:srgbClr val="3F3F39"/>
                </a:solidFill>
              </a:defRPr>
            </a:lvl1pPr>
          </a:lstStyle>
          <a:p>
            <a:r>
              <a:rPr lang="en-US" smtClean="0"/>
              <a:t>Click to edit Master title style</a:t>
            </a:r>
            <a:endParaRPr lang="en-US" dirty="0"/>
          </a:p>
        </p:txBody>
      </p:sp>
      <p:sp>
        <p:nvSpPr>
          <p:cNvPr id="9" name="Rectangle 8"/>
          <p:cNvSpPr/>
          <p:nvPr userDrawn="1"/>
        </p:nvSpPr>
        <p:spPr>
          <a:xfrm>
            <a:off x="1" y="6330473"/>
            <a:ext cx="9153070" cy="540227"/>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
        <p:nvSpPr>
          <p:cNvPr id="10" name="TextBox 9"/>
          <p:cNvSpPr txBox="1"/>
          <p:nvPr userDrawn="1"/>
        </p:nvSpPr>
        <p:spPr>
          <a:xfrm>
            <a:off x="7571684" y="6483775"/>
            <a:ext cx="1458266" cy="246221"/>
          </a:xfrm>
          <a:prstGeom prst="rect">
            <a:avLst/>
          </a:prstGeom>
          <a:noFill/>
        </p:spPr>
        <p:txBody>
          <a:bodyPr wrap="square" rtlCol="0">
            <a:spAutoFit/>
          </a:bodyPr>
          <a:lstStyle/>
          <a:p>
            <a:pPr algn="r" defTabSz="457200"/>
            <a:r>
              <a:rPr lang="en-US" sz="1000" dirty="0">
                <a:solidFill>
                  <a:srgbClr val="FFFFFF"/>
                </a:solidFill>
                <a:latin typeface="Lucida Sans"/>
                <a:cs typeface="Lucida Sans"/>
              </a:rPr>
              <a:t>PAGE </a:t>
            </a:r>
            <a:fld id="{7C6A728C-FC91-4C42-BBC3-781D2A254A60}" type="slidenum">
              <a:rPr lang="en-US" sz="1000">
                <a:solidFill>
                  <a:srgbClr val="FFFFFF"/>
                </a:solidFill>
                <a:latin typeface="Lucida Sans"/>
                <a:cs typeface="Lucida Sans"/>
              </a:rPr>
              <a:pPr algn="r" defTabSz="457200"/>
              <a:t>‹#›</a:t>
            </a:fld>
            <a:r>
              <a:rPr lang="en-US" sz="1000" dirty="0">
                <a:solidFill>
                  <a:srgbClr val="FFFFFF"/>
                </a:solidFill>
                <a:latin typeface="Lucida Sans"/>
                <a:cs typeface="Lucida Sans"/>
              </a:rPr>
              <a:t> </a:t>
            </a:r>
          </a:p>
        </p:txBody>
      </p:sp>
      <p:pic>
        <p:nvPicPr>
          <p:cNvPr id="11" name="Picture 10" descr="footer_saporg_white_horiz.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5409" y="6436277"/>
            <a:ext cx="5476304" cy="338159"/>
          </a:xfrm>
          <a:prstGeom prst="rect">
            <a:avLst/>
          </a:prstGeom>
        </p:spPr>
      </p:pic>
      <p:sp>
        <p:nvSpPr>
          <p:cNvPr id="12" name="Rectangle 11">
            <a:hlinkClick r:id="rId3"/>
          </p:cNvPr>
          <p:cNvSpPr/>
          <p:nvPr userDrawn="1"/>
        </p:nvSpPr>
        <p:spPr>
          <a:xfrm>
            <a:off x="3542588" y="6519777"/>
            <a:ext cx="1906869" cy="17558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Tree>
    <p:extLst>
      <p:ext uri="{BB962C8B-B14F-4D97-AF65-F5344CB8AC3E}">
        <p14:creationId xmlns:p14="http://schemas.microsoft.com/office/powerpoint/2010/main" val="22686411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ull Bleed Imag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6858000"/>
          </a:xfrm>
        </p:spPr>
        <p:txBody>
          <a:bodyPr/>
          <a:lstStyle/>
          <a:p>
            <a:r>
              <a:rPr lang="en-US" dirty="0" smtClean="0"/>
              <a:t>Click icon to add picture</a:t>
            </a:r>
            <a:endParaRPr lang="en-US" dirty="0"/>
          </a:p>
        </p:txBody>
      </p:sp>
    </p:spTree>
    <p:extLst>
      <p:ext uri="{BB962C8B-B14F-4D97-AF65-F5344CB8AC3E}">
        <p14:creationId xmlns:p14="http://schemas.microsoft.com/office/powerpoint/2010/main" val="7251146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3F3F39"/>
                </a:solidFill>
              </a:defRPr>
            </a:lvl1pPr>
          </a:lstStyle>
          <a:p>
            <a:r>
              <a:rPr lang="en-US" smtClean="0"/>
              <a:t>Click to edit Master title style</a:t>
            </a:r>
            <a:endParaRPr lang="en-US" dirty="0"/>
          </a:p>
        </p:txBody>
      </p:sp>
      <p:sp>
        <p:nvSpPr>
          <p:cNvPr id="6" name="Rectangle 5"/>
          <p:cNvSpPr/>
          <p:nvPr userDrawn="1"/>
        </p:nvSpPr>
        <p:spPr>
          <a:xfrm>
            <a:off x="1" y="6330473"/>
            <a:ext cx="9153070" cy="540227"/>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
        <p:nvSpPr>
          <p:cNvPr id="7" name="TextBox 6"/>
          <p:cNvSpPr txBox="1"/>
          <p:nvPr userDrawn="1"/>
        </p:nvSpPr>
        <p:spPr>
          <a:xfrm>
            <a:off x="7571684" y="6483775"/>
            <a:ext cx="1458266" cy="246221"/>
          </a:xfrm>
          <a:prstGeom prst="rect">
            <a:avLst/>
          </a:prstGeom>
          <a:noFill/>
        </p:spPr>
        <p:txBody>
          <a:bodyPr wrap="square" rtlCol="0">
            <a:spAutoFit/>
          </a:bodyPr>
          <a:lstStyle/>
          <a:p>
            <a:pPr algn="r" defTabSz="457200"/>
            <a:r>
              <a:rPr lang="en-US" sz="1000" dirty="0">
                <a:solidFill>
                  <a:srgbClr val="FFFFFF"/>
                </a:solidFill>
                <a:latin typeface="Lucida Sans"/>
                <a:cs typeface="Lucida Sans"/>
              </a:rPr>
              <a:t>PAGE </a:t>
            </a:r>
            <a:fld id="{7C6A728C-FC91-4C42-BBC3-781D2A254A60}" type="slidenum">
              <a:rPr lang="en-US" sz="1000">
                <a:solidFill>
                  <a:srgbClr val="FFFFFF"/>
                </a:solidFill>
                <a:latin typeface="Lucida Sans"/>
                <a:cs typeface="Lucida Sans"/>
              </a:rPr>
              <a:pPr algn="r" defTabSz="457200"/>
              <a:t>‹#›</a:t>
            </a:fld>
            <a:r>
              <a:rPr lang="en-US" sz="1000" dirty="0">
                <a:solidFill>
                  <a:srgbClr val="FFFFFF"/>
                </a:solidFill>
                <a:latin typeface="Lucida Sans"/>
                <a:cs typeface="Lucida Sans"/>
              </a:rPr>
              <a:t> </a:t>
            </a:r>
          </a:p>
        </p:txBody>
      </p:sp>
      <p:pic>
        <p:nvPicPr>
          <p:cNvPr id="8" name="Picture 7" descr="footer_saporg_white_horiz.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5409" y="6436277"/>
            <a:ext cx="5476304" cy="338159"/>
          </a:xfrm>
          <a:prstGeom prst="rect">
            <a:avLst/>
          </a:prstGeom>
        </p:spPr>
      </p:pic>
      <p:sp>
        <p:nvSpPr>
          <p:cNvPr id="9" name="Rectangle 8">
            <a:hlinkClick r:id="rId3"/>
          </p:cNvPr>
          <p:cNvSpPr/>
          <p:nvPr userDrawn="1"/>
        </p:nvSpPr>
        <p:spPr>
          <a:xfrm>
            <a:off x="3542588" y="6519777"/>
            <a:ext cx="1906869" cy="17558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Tree>
    <p:extLst>
      <p:ext uri="{BB962C8B-B14F-4D97-AF65-F5344CB8AC3E}">
        <p14:creationId xmlns:p14="http://schemas.microsoft.com/office/powerpoint/2010/main" val="35513905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Rectangle 5"/>
          <p:cNvSpPr/>
          <p:nvPr userDrawn="1"/>
        </p:nvSpPr>
        <p:spPr>
          <a:xfrm>
            <a:off x="1" y="6330473"/>
            <a:ext cx="9153070" cy="540227"/>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
        <p:nvSpPr>
          <p:cNvPr id="7" name="TextBox 6"/>
          <p:cNvSpPr txBox="1"/>
          <p:nvPr userDrawn="1"/>
        </p:nvSpPr>
        <p:spPr>
          <a:xfrm>
            <a:off x="7571684" y="6483775"/>
            <a:ext cx="1458266" cy="246221"/>
          </a:xfrm>
          <a:prstGeom prst="rect">
            <a:avLst/>
          </a:prstGeom>
          <a:noFill/>
        </p:spPr>
        <p:txBody>
          <a:bodyPr wrap="square" rtlCol="0">
            <a:spAutoFit/>
          </a:bodyPr>
          <a:lstStyle/>
          <a:p>
            <a:pPr algn="r" defTabSz="457200"/>
            <a:r>
              <a:rPr lang="en-US" sz="1000" dirty="0">
                <a:solidFill>
                  <a:srgbClr val="FFFFFF"/>
                </a:solidFill>
                <a:latin typeface="Lucida Sans"/>
                <a:cs typeface="Lucida Sans"/>
              </a:rPr>
              <a:t>PAGE </a:t>
            </a:r>
            <a:fld id="{7C6A728C-FC91-4C42-BBC3-781D2A254A60}" type="slidenum">
              <a:rPr lang="en-US" sz="1000">
                <a:solidFill>
                  <a:srgbClr val="FFFFFF"/>
                </a:solidFill>
                <a:latin typeface="Lucida Sans"/>
                <a:cs typeface="Lucida Sans"/>
              </a:rPr>
              <a:pPr algn="r" defTabSz="457200"/>
              <a:t>‹#›</a:t>
            </a:fld>
            <a:r>
              <a:rPr lang="en-US" sz="1000" dirty="0">
                <a:solidFill>
                  <a:srgbClr val="FFFFFF"/>
                </a:solidFill>
                <a:latin typeface="Lucida Sans"/>
                <a:cs typeface="Lucida Sans"/>
              </a:rPr>
              <a:t> </a:t>
            </a:r>
          </a:p>
        </p:txBody>
      </p:sp>
      <p:pic>
        <p:nvPicPr>
          <p:cNvPr id="8" name="Picture 7" descr="footer_saporg_white_horiz.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5409" y="6436277"/>
            <a:ext cx="5476304" cy="338159"/>
          </a:xfrm>
          <a:prstGeom prst="rect">
            <a:avLst/>
          </a:prstGeom>
        </p:spPr>
      </p:pic>
      <p:sp>
        <p:nvSpPr>
          <p:cNvPr id="9" name="Rectangle 8">
            <a:hlinkClick r:id="rId3"/>
          </p:cNvPr>
          <p:cNvSpPr/>
          <p:nvPr userDrawn="1"/>
        </p:nvSpPr>
        <p:spPr>
          <a:xfrm>
            <a:off x="3542588" y="6519777"/>
            <a:ext cx="1906869" cy="17558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Tree>
    <p:extLst>
      <p:ext uri="{BB962C8B-B14F-4D97-AF65-F5344CB8AC3E}">
        <p14:creationId xmlns:p14="http://schemas.microsoft.com/office/powerpoint/2010/main" val="18158976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Body Copy (Url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3F3F39"/>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3F3F39"/>
                </a:solidFill>
              </a:defRPr>
            </a:lvl1pPr>
            <a:lvl2pPr>
              <a:defRPr>
                <a:solidFill>
                  <a:srgbClr val="3F3F39"/>
                </a:solidFill>
              </a:defRPr>
            </a:lvl2pPr>
            <a:lvl3pPr>
              <a:defRPr>
                <a:solidFill>
                  <a:srgbClr val="3F3F39"/>
                </a:solidFill>
              </a:defRPr>
            </a:lvl3pPr>
            <a:lvl4pPr>
              <a:defRPr>
                <a:solidFill>
                  <a:srgbClr val="3F3F39"/>
                </a:solidFill>
              </a:defRPr>
            </a:lvl4pPr>
            <a:lvl5pPr>
              <a:defRPr>
                <a:solidFill>
                  <a:srgbClr val="3F3F3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Rectangle 11"/>
          <p:cNvSpPr/>
          <p:nvPr userDrawn="1"/>
        </p:nvSpPr>
        <p:spPr>
          <a:xfrm>
            <a:off x="1" y="6330473"/>
            <a:ext cx="9153070" cy="540227"/>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dirty="0">
                <a:solidFill>
                  <a:srgbClr val="FFFFFF"/>
                </a:solidFill>
              </a:rPr>
              <a:t> </a:t>
            </a:r>
          </a:p>
        </p:txBody>
      </p:sp>
      <p:pic>
        <p:nvPicPr>
          <p:cNvPr id="13" name="Picture 12" descr="ATC_org.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0803" y="6519777"/>
            <a:ext cx="1974670" cy="159615"/>
          </a:xfrm>
          <a:prstGeom prst="rect">
            <a:avLst/>
          </a:prstGeom>
        </p:spPr>
      </p:pic>
      <p:sp>
        <p:nvSpPr>
          <p:cNvPr id="14" name="TextBox 13"/>
          <p:cNvSpPr txBox="1"/>
          <p:nvPr userDrawn="1"/>
        </p:nvSpPr>
        <p:spPr>
          <a:xfrm>
            <a:off x="7571684" y="6483775"/>
            <a:ext cx="1458266" cy="246221"/>
          </a:xfrm>
          <a:prstGeom prst="rect">
            <a:avLst/>
          </a:prstGeom>
          <a:noFill/>
        </p:spPr>
        <p:txBody>
          <a:bodyPr wrap="square" rtlCol="0">
            <a:spAutoFit/>
          </a:bodyPr>
          <a:lstStyle/>
          <a:p>
            <a:pPr algn="r" defTabSz="457200"/>
            <a:r>
              <a:rPr lang="en-US" sz="1000" dirty="0">
                <a:solidFill>
                  <a:srgbClr val="FFFFFF"/>
                </a:solidFill>
                <a:latin typeface="Lucida Sans"/>
                <a:cs typeface="Lucida Sans"/>
              </a:rPr>
              <a:t>PAGE </a:t>
            </a:r>
            <a:fld id="{7C6A728C-FC91-4C42-BBC3-781D2A254A60}" type="slidenum">
              <a:rPr lang="en-US" sz="1000">
                <a:solidFill>
                  <a:srgbClr val="FFFFFF"/>
                </a:solidFill>
                <a:latin typeface="Lucida Sans"/>
                <a:cs typeface="Lucida Sans"/>
              </a:rPr>
              <a:pPr algn="r" defTabSz="457200"/>
              <a:t>‹#›</a:t>
            </a:fld>
            <a:r>
              <a:rPr lang="en-US" sz="1000" dirty="0">
                <a:solidFill>
                  <a:srgbClr val="FFFFFF"/>
                </a:solidFill>
                <a:latin typeface="Lucida Sans"/>
                <a:cs typeface="Lucida Sans"/>
              </a:rPr>
              <a:t> </a:t>
            </a:r>
          </a:p>
        </p:txBody>
      </p:sp>
      <p:sp>
        <p:nvSpPr>
          <p:cNvPr id="15" name="Rectangle 14">
            <a:hlinkClick r:id="rId3"/>
          </p:cNvPr>
          <p:cNvSpPr/>
          <p:nvPr userDrawn="1"/>
        </p:nvSpPr>
        <p:spPr>
          <a:xfrm>
            <a:off x="195229" y="6519777"/>
            <a:ext cx="1920244" cy="15961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Tree>
    <p:extLst>
      <p:ext uri="{BB962C8B-B14F-4D97-AF65-F5344CB8AC3E}">
        <p14:creationId xmlns:p14="http://schemas.microsoft.com/office/powerpoint/2010/main" val="3231883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SAP and ATC 2">
    <p:spTree>
      <p:nvGrpSpPr>
        <p:cNvPr id="1" name=""/>
        <p:cNvGrpSpPr/>
        <p:nvPr/>
      </p:nvGrpSpPr>
      <p:grpSpPr>
        <a:xfrm>
          <a:off x="0" y="0"/>
          <a:ext cx="0" cy="0"/>
          <a:chOff x="0" y="0"/>
          <a:chExt cx="0" cy="0"/>
        </a:xfrm>
      </p:grpSpPr>
      <p:pic>
        <p:nvPicPr>
          <p:cNvPr id="12" name="Picture 11" descr="green_texture_compressed_crop.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1874138"/>
            <a:ext cx="9144000" cy="3131364"/>
          </a:xfrm>
          <a:prstGeom prst="rect">
            <a:avLst/>
          </a:prstGeom>
        </p:spPr>
      </p:pic>
      <p:sp>
        <p:nvSpPr>
          <p:cNvPr id="10" name="Title 1"/>
          <p:cNvSpPr>
            <a:spLocks noGrp="1"/>
          </p:cNvSpPr>
          <p:nvPr>
            <p:ph type="ctrTitle"/>
          </p:nvPr>
        </p:nvSpPr>
        <p:spPr>
          <a:xfrm>
            <a:off x="3507952" y="2362436"/>
            <a:ext cx="5497219" cy="1470025"/>
          </a:xfrm>
        </p:spPr>
        <p:txBody>
          <a:bodyPr>
            <a:normAutofit/>
          </a:bodyPr>
          <a:lstStyle>
            <a:lvl1pPr>
              <a:defRPr sz="3200">
                <a:solidFill>
                  <a:srgbClr val="FFFFFF"/>
                </a:solidFill>
              </a:defRPr>
            </a:lvl1pPr>
          </a:lstStyle>
          <a:p>
            <a:r>
              <a:rPr lang="en-US" smtClean="0"/>
              <a:t>Click to edit Master title style</a:t>
            </a:r>
            <a:endParaRPr lang="en-US" dirty="0"/>
          </a:p>
        </p:txBody>
      </p:sp>
      <p:sp>
        <p:nvSpPr>
          <p:cNvPr id="11" name="Subtitle 2"/>
          <p:cNvSpPr>
            <a:spLocks noGrp="1"/>
          </p:cNvSpPr>
          <p:nvPr>
            <p:ph type="subTitle" idx="1"/>
          </p:nvPr>
        </p:nvSpPr>
        <p:spPr>
          <a:xfrm>
            <a:off x="3507949" y="3835562"/>
            <a:ext cx="5497220" cy="792407"/>
          </a:xfrm>
        </p:spPr>
        <p:txBody>
          <a:bodyPr/>
          <a:lstStyle>
            <a:lvl1pPr marL="0" indent="0" algn="l">
              <a:buNone/>
              <a:defRPr>
                <a:solidFill>
                  <a:srgbClr val="24593B"/>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Rectangle 12"/>
          <p:cNvSpPr/>
          <p:nvPr userDrawn="1"/>
        </p:nvSpPr>
        <p:spPr>
          <a:xfrm>
            <a:off x="0" y="1746249"/>
            <a:ext cx="9144000" cy="11112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
        <p:nvSpPr>
          <p:cNvPr id="4" name="Picture Placeholder 3"/>
          <p:cNvSpPr>
            <a:spLocks noGrp="1"/>
          </p:cNvSpPr>
          <p:nvPr>
            <p:ph type="pic" sz="quarter" idx="10"/>
          </p:nvPr>
        </p:nvSpPr>
        <p:spPr>
          <a:xfrm>
            <a:off x="2" y="1857374"/>
            <a:ext cx="3349625" cy="3159127"/>
          </a:xfrm>
        </p:spPr>
        <p:txBody>
          <a:bodyPr/>
          <a:lstStyle/>
          <a:p>
            <a:r>
              <a:rPr lang="en-US" dirty="0" smtClean="0"/>
              <a:t>Click icon to add picture</a:t>
            </a:r>
            <a:endParaRPr lang="en-US" dirty="0"/>
          </a:p>
        </p:txBody>
      </p:sp>
      <p:pic>
        <p:nvPicPr>
          <p:cNvPr id="9" name="Picture 8" descr="SAP_logo_RGB.pdf"/>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19320" y="225996"/>
            <a:ext cx="1640438" cy="808051"/>
          </a:xfrm>
          <a:prstGeom prst="rect">
            <a:avLst/>
          </a:prstGeom>
        </p:spPr>
      </p:pic>
      <p:pic>
        <p:nvPicPr>
          <p:cNvPr id="15" name="Picture 14" descr="ATC_logo_grey_type_1line_RGB.pdf"/>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5353923" y="283559"/>
            <a:ext cx="3651249" cy="750488"/>
          </a:xfrm>
          <a:prstGeom prst="rect">
            <a:avLst/>
          </a:prstGeom>
        </p:spPr>
      </p:pic>
    </p:spTree>
    <p:extLst>
      <p:ext uri="{BB962C8B-B14F-4D97-AF65-F5344CB8AC3E}">
        <p14:creationId xmlns:p14="http://schemas.microsoft.com/office/powerpoint/2010/main" val="2492739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3" name="Picture 2" descr="green_texture_compressed.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6" name="Title 7"/>
          <p:cNvSpPr txBox="1">
            <a:spLocks/>
          </p:cNvSpPr>
          <p:nvPr userDrawn="1"/>
        </p:nvSpPr>
        <p:spPr>
          <a:xfrm>
            <a:off x="115462" y="2306251"/>
            <a:ext cx="3793677" cy="193309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3200" dirty="0">
              <a:solidFill>
                <a:srgbClr val="000000"/>
              </a:solidFill>
              <a:latin typeface="Lucida Sans"/>
              <a:cs typeface="Lucida Sans"/>
            </a:endParaRPr>
          </a:p>
        </p:txBody>
      </p:sp>
      <p:sp>
        <p:nvSpPr>
          <p:cNvPr id="7" name="Title 7"/>
          <p:cNvSpPr txBox="1">
            <a:spLocks/>
          </p:cNvSpPr>
          <p:nvPr userDrawn="1"/>
        </p:nvSpPr>
        <p:spPr>
          <a:xfrm>
            <a:off x="115462" y="2306251"/>
            <a:ext cx="3793677" cy="193309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3200" dirty="0">
              <a:solidFill>
                <a:srgbClr val="000000"/>
              </a:solidFill>
              <a:latin typeface="Lucida Sans"/>
              <a:cs typeface="Lucida Sans"/>
            </a:endParaRPr>
          </a:p>
        </p:txBody>
      </p:sp>
      <p:sp>
        <p:nvSpPr>
          <p:cNvPr id="12" name="Title 1"/>
          <p:cNvSpPr txBox="1">
            <a:spLocks/>
          </p:cNvSpPr>
          <p:nvPr userDrawn="1"/>
        </p:nvSpPr>
        <p:spPr>
          <a:xfrm>
            <a:off x="216568" y="2852947"/>
            <a:ext cx="8620552" cy="876843"/>
          </a:xfrm>
          <a:prstGeom prst="rect">
            <a:avLst/>
          </a:prstGeom>
          <a:solidFill>
            <a:srgbClr val="FFFFFF">
              <a:alpha val="80000"/>
            </a:srgbClr>
          </a:solidFill>
          <a:ln>
            <a:noFill/>
          </a:ln>
          <a:effectLst>
            <a:outerShdw blurRad="50800" dist="38100" dir="2700000" algn="tl" rotWithShape="0">
              <a:srgbClr val="000000">
                <a:alpha val="43000"/>
              </a:srgbClr>
            </a:outerShdw>
          </a:effectLst>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3200" dirty="0">
              <a:solidFill>
                <a:srgbClr val="23593E"/>
              </a:solidFill>
              <a:latin typeface="Lucida Sans"/>
              <a:cs typeface="Lucida Sans"/>
            </a:endParaRPr>
          </a:p>
        </p:txBody>
      </p:sp>
      <p:pic>
        <p:nvPicPr>
          <p:cNvPr id="10" name="Picture 9" descr="SAP_logo_RGB.pdf"/>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19320" y="225996"/>
            <a:ext cx="1640438" cy="808051"/>
          </a:xfrm>
          <a:prstGeom prst="rect">
            <a:avLst/>
          </a:prstGeom>
        </p:spPr>
      </p:pic>
      <p:sp>
        <p:nvSpPr>
          <p:cNvPr id="4" name="Title 3"/>
          <p:cNvSpPr>
            <a:spLocks noGrp="1"/>
          </p:cNvSpPr>
          <p:nvPr>
            <p:ph type="title"/>
          </p:nvPr>
        </p:nvSpPr>
        <p:spPr>
          <a:xfrm>
            <a:off x="219320" y="2852947"/>
            <a:ext cx="8617800" cy="876843"/>
          </a:xfrm>
        </p:spPr>
        <p:txBody>
          <a:bodyPr/>
          <a:lstStyle/>
          <a:p>
            <a:r>
              <a:rPr lang="en-US" smtClean="0"/>
              <a:t>Click to edit Master title style</a:t>
            </a:r>
            <a:endParaRPr lang="en-US"/>
          </a:p>
        </p:txBody>
      </p:sp>
    </p:spTree>
    <p:extLst>
      <p:ext uri="{BB962C8B-B14F-4D97-AF65-F5344CB8AC3E}">
        <p14:creationId xmlns:p14="http://schemas.microsoft.com/office/powerpoint/2010/main" val="8946364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3F3F39"/>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1"/>
            <a:ext cx="4038600" cy="4525963"/>
          </a:xfrm>
        </p:spPr>
        <p:txBody>
          <a:bodyPr>
            <a:normAutofit/>
          </a:bodyPr>
          <a:lstStyle>
            <a:lvl1pPr>
              <a:defRPr sz="2400">
                <a:solidFill>
                  <a:srgbClr val="3F3F39"/>
                </a:solidFill>
              </a:defRPr>
            </a:lvl1pPr>
            <a:lvl2pPr>
              <a:defRPr sz="2000">
                <a:solidFill>
                  <a:srgbClr val="3F3F39"/>
                </a:solidFill>
              </a:defRPr>
            </a:lvl2pPr>
            <a:lvl3pPr>
              <a:defRPr sz="1800">
                <a:solidFill>
                  <a:srgbClr val="3F3F39"/>
                </a:solidFill>
              </a:defRPr>
            </a:lvl3pPr>
            <a:lvl4pPr>
              <a:defRPr sz="1600">
                <a:solidFill>
                  <a:srgbClr val="3F3F39"/>
                </a:solidFill>
              </a:defRPr>
            </a:lvl4pPr>
            <a:lvl5pPr>
              <a:defRPr sz="1600">
                <a:solidFill>
                  <a:srgbClr val="3F3F39"/>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1"/>
            <a:ext cx="4038600" cy="4525963"/>
          </a:xfrm>
        </p:spPr>
        <p:txBody>
          <a:bodyPr>
            <a:normAutofit/>
          </a:bodyPr>
          <a:lstStyle>
            <a:lvl1pPr>
              <a:defRPr sz="2400">
                <a:solidFill>
                  <a:srgbClr val="3F3F39"/>
                </a:solidFill>
              </a:defRPr>
            </a:lvl1pPr>
            <a:lvl2pPr>
              <a:defRPr sz="2000">
                <a:solidFill>
                  <a:srgbClr val="3F3F39"/>
                </a:solidFill>
              </a:defRPr>
            </a:lvl2pPr>
            <a:lvl3pPr>
              <a:defRPr sz="1800">
                <a:solidFill>
                  <a:srgbClr val="3F3F39"/>
                </a:solidFill>
              </a:defRPr>
            </a:lvl3pPr>
            <a:lvl4pPr>
              <a:defRPr sz="1600">
                <a:solidFill>
                  <a:srgbClr val="3F3F39"/>
                </a:solidFill>
              </a:defRPr>
            </a:lvl4pPr>
            <a:lvl5pPr>
              <a:defRPr sz="1600">
                <a:solidFill>
                  <a:srgbClr val="3F3F39"/>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1" y="6330473"/>
            <a:ext cx="9153070" cy="540227"/>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
        <p:nvSpPr>
          <p:cNvPr id="9" name="TextBox 8"/>
          <p:cNvSpPr txBox="1"/>
          <p:nvPr userDrawn="1"/>
        </p:nvSpPr>
        <p:spPr>
          <a:xfrm>
            <a:off x="7571684" y="6483775"/>
            <a:ext cx="1458266" cy="246221"/>
          </a:xfrm>
          <a:prstGeom prst="rect">
            <a:avLst/>
          </a:prstGeom>
          <a:noFill/>
        </p:spPr>
        <p:txBody>
          <a:bodyPr wrap="square" rtlCol="0">
            <a:spAutoFit/>
          </a:bodyPr>
          <a:lstStyle/>
          <a:p>
            <a:pPr algn="r" defTabSz="457200"/>
            <a:r>
              <a:rPr lang="en-US" sz="1000" dirty="0">
                <a:solidFill>
                  <a:srgbClr val="FFFFFF"/>
                </a:solidFill>
                <a:latin typeface="Lucida Sans"/>
                <a:cs typeface="Lucida Sans"/>
              </a:rPr>
              <a:t>PAGE </a:t>
            </a:r>
            <a:fld id="{7C6A728C-FC91-4C42-BBC3-781D2A254A60}" type="slidenum">
              <a:rPr lang="en-US" sz="1000">
                <a:solidFill>
                  <a:srgbClr val="FFFFFF"/>
                </a:solidFill>
                <a:latin typeface="Lucida Sans"/>
                <a:cs typeface="Lucida Sans"/>
              </a:rPr>
              <a:pPr algn="r" defTabSz="457200"/>
              <a:t>‹#›</a:t>
            </a:fld>
            <a:r>
              <a:rPr lang="en-US" sz="1000" dirty="0">
                <a:solidFill>
                  <a:srgbClr val="FFFFFF"/>
                </a:solidFill>
                <a:latin typeface="Lucida Sans"/>
                <a:cs typeface="Lucida Sans"/>
              </a:rPr>
              <a:t> </a:t>
            </a:r>
          </a:p>
        </p:txBody>
      </p:sp>
      <p:pic>
        <p:nvPicPr>
          <p:cNvPr id="10" name="Picture 9" descr="footer_saporg_white_horiz.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5409" y="6436277"/>
            <a:ext cx="5476304" cy="338159"/>
          </a:xfrm>
          <a:prstGeom prst="rect">
            <a:avLst/>
          </a:prstGeom>
        </p:spPr>
      </p:pic>
      <p:sp>
        <p:nvSpPr>
          <p:cNvPr id="11" name="Rectangle 10">
            <a:hlinkClick r:id="rId3"/>
          </p:cNvPr>
          <p:cNvSpPr/>
          <p:nvPr userDrawn="1"/>
        </p:nvSpPr>
        <p:spPr>
          <a:xfrm>
            <a:off x="3542588" y="6519777"/>
            <a:ext cx="1906869" cy="17558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Tree>
    <p:extLst>
      <p:ext uri="{BB962C8B-B14F-4D97-AF65-F5344CB8AC3E}">
        <p14:creationId xmlns:p14="http://schemas.microsoft.com/office/powerpoint/2010/main" val="25918667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3F3F39"/>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50988"/>
            <a:ext cx="4040188" cy="639763"/>
          </a:xfrm>
        </p:spPr>
        <p:txBody>
          <a:bodyPr anchor="b">
            <a:noAutofit/>
          </a:bodyPr>
          <a:lstStyle>
            <a:lvl1pPr marL="0" indent="0">
              <a:buNone/>
              <a:defRPr sz="2400" b="1">
                <a:solidFill>
                  <a:srgbClr val="3F3F3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90751"/>
            <a:ext cx="4040188" cy="3951288"/>
          </a:xfrm>
        </p:spPr>
        <p:txBody>
          <a:bodyPr/>
          <a:lstStyle>
            <a:lvl1pPr>
              <a:defRPr sz="2400">
                <a:solidFill>
                  <a:srgbClr val="3F3F39"/>
                </a:solidFill>
              </a:defRPr>
            </a:lvl1pPr>
            <a:lvl2pPr>
              <a:defRPr sz="2000">
                <a:solidFill>
                  <a:srgbClr val="3F3F39"/>
                </a:solidFill>
              </a:defRPr>
            </a:lvl2pPr>
            <a:lvl3pPr>
              <a:defRPr sz="1800">
                <a:solidFill>
                  <a:srgbClr val="3F3F39"/>
                </a:solidFill>
              </a:defRPr>
            </a:lvl3pPr>
            <a:lvl4pPr>
              <a:defRPr sz="1600">
                <a:solidFill>
                  <a:srgbClr val="3F3F39"/>
                </a:solidFill>
              </a:defRPr>
            </a:lvl4pPr>
            <a:lvl5pPr>
              <a:defRPr sz="1600">
                <a:solidFill>
                  <a:srgbClr val="3F3F39"/>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7" y="1550988"/>
            <a:ext cx="4041775" cy="639763"/>
          </a:xfrm>
        </p:spPr>
        <p:txBody>
          <a:bodyPr anchor="b">
            <a:noAutofit/>
          </a:bodyPr>
          <a:lstStyle>
            <a:lvl1pPr marL="0" indent="0">
              <a:buNone/>
              <a:defRPr sz="2400" b="1">
                <a:solidFill>
                  <a:srgbClr val="3F3F3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90751"/>
            <a:ext cx="4041775" cy="3951288"/>
          </a:xfrm>
        </p:spPr>
        <p:txBody>
          <a:bodyPr/>
          <a:lstStyle>
            <a:lvl1pPr>
              <a:defRPr sz="2400">
                <a:solidFill>
                  <a:srgbClr val="3F3F39"/>
                </a:solidFill>
              </a:defRPr>
            </a:lvl1pPr>
            <a:lvl2pPr>
              <a:defRPr sz="2000">
                <a:solidFill>
                  <a:srgbClr val="3F3F39"/>
                </a:solidFill>
              </a:defRPr>
            </a:lvl2pPr>
            <a:lvl3pPr>
              <a:defRPr sz="1800">
                <a:solidFill>
                  <a:srgbClr val="3F3F39"/>
                </a:solidFill>
              </a:defRPr>
            </a:lvl3pPr>
            <a:lvl4pPr>
              <a:defRPr sz="1600">
                <a:solidFill>
                  <a:srgbClr val="3F3F39"/>
                </a:solidFill>
              </a:defRPr>
            </a:lvl4pPr>
            <a:lvl5pPr>
              <a:defRPr sz="1600">
                <a:solidFill>
                  <a:srgbClr val="3F3F39"/>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Rectangle 9"/>
          <p:cNvSpPr/>
          <p:nvPr userDrawn="1"/>
        </p:nvSpPr>
        <p:spPr>
          <a:xfrm>
            <a:off x="1" y="6330473"/>
            <a:ext cx="9153070" cy="540227"/>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
        <p:nvSpPr>
          <p:cNvPr id="11" name="TextBox 10"/>
          <p:cNvSpPr txBox="1"/>
          <p:nvPr userDrawn="1"/>
        </p:nvSpPr>
        <p:spPr>
          <a:xfrm>
            <a:off x="7571684" y="6483775"/>
            <a:ext cx="1458266" cy="246221"/>
          </a:xfrm>
          <a:prstGeom prst="rect">
            <a:avLst/>
          </a:prstGeom>
          <a:noFill/>
        </p:spPr>
        <p:txBody>
          <a:bodyPr wrap="square" rtlCol="0">
            <a:spAutoFit/>
          </a:bodyPr>
          <a:lstStyle/>
          <a:p>
            <a:pPr algn="r" defTabSz="457200"/>
            <a:r>
              <a:rPr lang="en-US" sz="1000" dirty="0">
                <a:solidFill>
                  <a:srgbClr val="FFFFFF"/>
                </a:solidFill>
                <a:latin typeface="Lucida Sans"/>
                <a:cs typeface="Lucida Sans"/>
              </a:rPr>
              <a:t>PAGE </a:t>
            </a:r>
            <a:fld id="{7C6A728C-FC91-4C42-BBC3-781D2A254A60}" type="slidenum">
              <a:rPr lang="en-US" sz="1000">
                <a:solidFill>
                  <a:srgbClr val="FFFFFF"/>
                </a:solidFill>
                <a:latin typeface="Lucida Sans"/>
                <a:cs typeface="Lucida Sans"/>
              </a:rPr>
              <a:pPr algn="r" defTabSz="457200"/>
              <a:t>‹#›</a:t>
            </a:fld>
            <a:r>
              <a:rPr lang="en-US" sz="1000" dirty="0">
                <a:solidFill>
                  <a:srgbClr val="FFFFFF"/>
                </a:solidFill>
                <a:latin typeface="Lucida Sans"/>
                <a:cs typeface="Lucida Sans"/>
              </a:rPr>
              <a:t> </a:t>
            </a:r>
          </a:p>
        </p:txBody>
      </p:sp>
      <p:pic>
        <p:nvPicPr>
          <p:cNvPr id="12" name="Picture 11" descr="footer_saporg_white_horiz.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5409" y="6436277"/>
            <a:ext cx="5476304" cy="338159"/>
          </a:xfrm>
          <a:prstGeom prst="rect">
            <a:avLst/>
          </a:prstGeom>
        </p:spPr>
      </p:pic>
      <p:sp>
        <p:nvSpPr>
          <p:cNvPr id="13" name="Rectangle 12">
            <a:hlinkClick r:id="rId3"/>
          </p:cNvPr>
          <p:cNvSpPr/>
          <p:nvPr userDrawn="1"/>
        </p:nvSpPr>
        <p:spPr>
          <a:xfrm>
            <a:off x="3542588" y="6519777"/>
            <a:ext cx="1906869" cy="17558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Tree>
    <p:extLst>
      <p:ext uri="{BB962C8B-B14F-4D97-AF65-F5344CB8AC3E}">
        <p14:creationId xmlns:p14="http://schemas.microsoft.com/office/powerpoint/2010/main" val="38755404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578350" y="1600201"/>
            <a:ext cx="4108450" cy="4525963"/>
          </a:xfrm>
        </p:spPr>
        <p:txBody>
          <a:bodyPr anchor="ctr"/>
          <a:lstStyle>
            <a:lvl1pPr marL="0" indent="0">
              <a:buNone/>
              <a:defRPr sz="3200">
                <a:solidFill>
                  <a:srgbClr val="3F3F39"/>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8" name="Title 1"/>
          <p:cNvSpPr>
            <a:spLocks noGrp="1"/>
          </p:cNvSpPr>
          <p:nvPr>
            <p:ph type="title"/>
          </p:nvPr>
        </p:nvSpPr>
        <p:spPr>
          <a:xfrm>
            <a:off x="457200" y="274639"/>
            <a:ext cx="8229600" cy="1143000"/>
          </a:xfrm>
        </p:spPr>
        <p:txBody>
          <a:bodyPr/>
          <a:lstStyle>
            <a:lvl1pPr>
              <a:defRPr>
                <a:solidFill>
                  <a:srgbClr val="3F3F39"/>
                </a:solidFill>
              </a:defRPr>
            </a:lvl1pPr>
          </a:lstStyle>
          <a:p>
            <a:r>
              <a:rPr lang="en-US" smtClean="0"/>
              <a:t>Click to edit Master title style</a:t>
            </a:r>
            <a:endParaRPr lang="en-US" dirty="0"/>
          </a:p>
        </p:txBody>
      </p:sp>
      <p:sp>
        <p:nvSpPr>
          <p:cNvPr id="9" name="Content Placeholder 2"/>
          <p:cNvSpPr>
            <a:spLocks noGrp="1"/>
          </p:cNvSpPr>
          <p:nvPr>
            <p:ph sz="half" idx="10"/>
          </p:nvPr>
        </p:nvSpPr>
        <p:spPr>
          <a:xfrm>
            <a:off x="457200" y="1600201"/>
            <a:ext cx="4038600" cy="4525963"/>
          </a:xfrm>
        </p:spPr>
        <p:txBody>
          <a:bodyPr>
            <a:normAutofit/>
          </a:bodyPr>
          <a:lstStyle>
            <a:lvl1pPr>
              <a:defRPr sz="2400">
                <a:solidFill>
                  <a:srgbClr val="3F3F39"/>
                </a:solidFill>
              </a:defRPr>
            </a:lvl1pPr>
            <a:lvl2pPr>
              <a:defRPr sz="2000">
                <a:solidFill>
                  <a:srgbClr val="3F3F39"/>
                </a:solidFill>
              </a:defRPr>
            </a:lvl2pPr>
            <a:lvl3pPr>
              <a:defRPr sz="1800">
                <a:solidFill>
                  <a:srgbClr val="3F3F39"/>
                </a:solidFill>
              </a:defRPr>
            </a:lvl3pPr>
            <a:lvl4pPr>
              <a:defRPr sz="1600">
                <a:solidFill>
                  <a:srgbClr val="3F3F39"/>
                </a:solidFill>
              </a:defRPr>
            </a:lvl4pPr>
            <a:lvl5pPr>
              <a:defRPr sz="1600">
                <a:solidFill>
                  <a:srgbClr val="3F3F39"/>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11" hasCustomPrompt="1"/>
          </p:nvPr>
        </p:nvSpPr>
        <p:spPr>
          <a:xfrm>
            <a:off x="4578350" y="5646678"/>
            <a:ext cx="4108450" cy="479487"/>
          </a:xfrm>
          <a:solidFill>
            <a:srgbClr val="FFFFFF">
              <a:alpha val="49000"/>
            </a:srgbClr>
          </a:solidFill>
        </p:spPr>
        <p:txBody>
          <a:bodyPr anchor="ctr">
            <a:normAutofit/>
          </a:bodyPr>
          <a:lstStyle>
            <a:lvl1pPr marL="0" indent="0" algn="ctr">
              <a:buNone/>
              <a:defRPr sz="1600" baseline="0"/>
            </a:lvl1pPr>
          </a:lstStyle>
          <a:p>
            <a:pPr lvl="0"/>
            <a:r>
              <a:rPr lang="en-US" dirty="0" smtClean="0"/>
              <a:t>Insert caption here</a:t>
            </a:r>
          </a:p>
        </p:txBody>
      </p:sp>
      <p:sp>
        <p:nvSpPr>
          <p:cNvPr id="10" name="Rectangle 9"/>
          <p:cNvSpPr/>
          <p:nvPr userDrawn="1"/>
        </p:nvSpPr>
        <p:spPr>
          <a:xfrm>
            <a:off x="1" y="6330473"/>
            <a:ext cx="9153070" cy="540227"/>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
        <p:nvSpPr>
          <p:cNvPr id="12" name="TextBox 11"/>
          <p:cNvSpPr txBox="1"/>
          <p:nvPr userDrawn="1"/>
        </p:nvSpPr>
        <p:spPr>
          <a:xfrm>
            <a:off x="7571684" y="6483775"/>
            <a:ext cx="1458266" cy="246221"/>
          </a:xfrm>
          <a:prstGeom prst="rect">
            <a:avLst/>
          </a:prstGeom>
          <a:noFill/>
        </p:spPr>
        <p:txBody>
          <a:bodyPr wrap="square" rtlCol="0">
            <a:spAutoFit/>
          </a:bodyPr>
          <a:lstStyle/>
          <a:p>
            <a:pPr algn="r" defTabSz="457200"/>
            <a:r>
              <a:rPr lang="en-US" sz="1000" dirty="0">
                <a:solidFill>
                  <a:srgbClr val="FFFFFF"/>
                </a:solidFill>
                <a:latin typeface="Lucida Sans"/>
                <a:cs typeface="Lucida Sans"/>
              </a:rPr>
              <a:t>PAGE </a:t>
            </a:r>
            <a:fld id="{7C6A728C-FC91-4C42-BBC3-781D2A254A60}" type="slidenum">
              <a:rPr lang="en-US" sz="1000">
                <a:solidFill>
                  <a:srgbClr val="FFFFFF"/>
                </a:solidFill>
                <a:latin typeface="Lucida Sans"/>
                <a:cs typeface="Lucida Sans"/>
              </a:rPr>
              <a:pPr algn="r" defTabSz="457200"/>
              <a:t>‹#›</a:t>
            </a:fld>
            <a:r>
              <a:rPr lang="en-US" sz="1000" dirty="0">
                <a:solidFill>
                  <a:srgbClr val="FFFFFF"/>
                </a:solidFill>
                <a:latin typeface="Lucida Sans"/>
                <a:cs typeface="Lucida Sans"/>
              </a:rPr>
              <a:t> </a:t>
            </a:r>
          </a:p>
        </p:txBody>
      </p:sp>
      <p:pic>
        <p:nvPicPr>
          <p:cNvPr id="13" name="Picture 12" descr="footer_saporg_white_horiz.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5409" y="6436277"/>
            <a:ext cx="5476304" cy="338159"/>
          </a:xfrm>
          <a:prstGeom prst="rect">
            <a:avLst/>
          </a:prstGeom>
        </p:spPr>
      </p:pic>
      <p:sp>
        <p:nvSpPr>
          <p:cNvPr id="14" name="Rectangle 13">
            <a:hlinkClick r:id="rId3"/>
          </p:cNvPr>
          <p:cNvSpPr/>
          <p:nvPr userDrawn="1"/>
        </p:nvSpPr>
        <p:spPr>
          <a:xfrm>
            <a:off x="3542588" y="6519777"/>
            <a:ext cx="1906869" cy="17558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Tree>
    <p:extLst>
      <p:ext uri="{BB962C8B-B14F-4D97-AF65-F5344CB8AC3E}">
        <p14:creationId xmlns:p14="http://schemas.microsoft.com/office/powerpoint/2010/main" val="22215755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Images and Text">
    <p:spTree>
      <p:nvGrpSpPr>
        <p:cNvPr id="1" name=""/>
        <p:cNvGrpSpPr/>
        <p:nvPr/>
      </p:nvGrpSpPr>
      <p:grpSpPr>
        <a:xfrm>
          <a:off x="0" y="0"/>
          <a:ext cx="0" cy="0"/>
          <a:chOff x="0" y="0"/>
          <a:chExt cx="0" cy="0"/>
        </a:xfrm>
      </p:grpSpPr>
      <p:sp>
        <p:nvSpPr>
          <p:cNvPr id="10" name="Picture Placeholder 2"/>
          <p:cNvSpPr>
            <a:spLocks noGrp="1"/>
          </p:cNvSpPr>
          <p:nvPr>
            <p:ph type="pic" idx="12"/>
          </p:nvPr>
        </p:nvSpPr>
        <p:spPr>
          <a:xfrm>
            <a:off x="4578350" y="3892047"/>
            <a:ext cx="4108450" cy="2234116"/>
          </a:xfrm>
        </p:spPr>
        <p:txBody>
          <a:bodyPr anchor="ctr"/>
          <a:lstStyle>
            <a:lvl1pPr marL="0" indent="0">
              <a:buNone/>
              <a:defRPr sz="3200">
                <a:solidFill>
                  <a:srgbClr val="3F3F39"/>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3" name="Picture Placeholder 2"/>
          <p:cNvSpPr>
            <a:spLocks noGrp="1"/>
          </p:cNvSpPr>
          <p:nvPr>
            <p:ph type="pic" idx="1"/>
          </p:nvPr>
        </p:nvSpPr>
        <p:spPr>
          <a:xfrm>
            <a:off x="4578350" y="1600202"/>
            <a:ext cx="4108450" cy="2234116"/>
          </a:xfrm>
        </p:spPr>
        <p:txBody>
          <a:bodyPr anchor="ctr"/>
          <a:lstStyle>
            <a:lvl1pPr marL="0" indent="0">
              <a:buNone/>
              <a:defRPr sz="3200">
                <a:solidFill>
                  <a:srgbClr val="3F3F39"/>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8" name="Title 1"/>
          <p:cNvSpPr>
            <a:spLocks noGrp="1"/>
          </p:cNvSpPr>
          <p:nvPr>
            <p:ph type="title"/>
          </p:nvPr>
        </p:nvSpPr>
        <p:spPr>
          <a:xfrm>
            <a:off x="457200" y="274639"/>
            <a:ext cx="8229600" cy="1143000"/>
          </a:xfrm>
        </p:spPr>
        <p:txBody>
          <a:bodyPr/>
          <a:lstStyle>
            <a:lvl1pPr>
              <a:defRPr>
                <a:solidFill>
                  <a:srgbClr val="3F3F39"/>
                </a:solidFill>
              </a:defRPr>
            </a:lvl1pPr>
          </a:lstStyle>
          <a:p>
            <a:r>
              <a:rPr lang="en-US" smtClean="0"/>
              <a:t>Click to edit Master title style</a:t>
            </a:r>
            <a:endParaRPr lang="en-US" dirty="0"/>
          </a:p>
        </p:txBody>
      </p:sp>
      <p:sp>
        <p:nvSpPr>
          <p:cNvPr id="9" name="Content Placeholder 2"/>
          <p:cNvSpPr>
            <a:spLocks noGrp="1"/>
          </p:cNvSpPr>
          <p:nvPr>
            <p:ph sz="half" idx="10"/>
          </p:nvPr>
        </p:nvSpPr>
        <p:spPr>
          <a:xfrm>
            <a:off x="457200" y="1600201"/>
            <a:ext cx="4038600" cy="4525963"/>
          </a:xfrm>
        </p:spPr>
        <p:txBody>
          <a:bodyPr>
            <a:normAutofit/>
          </a:bodyPr>
          <a:lstStyle>
            <a:lvl1pPr>
              <a:defRPr sz="2400">
                <a:solidFill>
                  <a:srgbClr val="3F3F39"/>
                </a:solidFill>
              </a:defRPr>
            </a:lvl1pPr>
            <a:lvl2pPr>
              <a:defRPr sz="2000">
                <a:solidFill>
                  <a:srgbClr val="3F3F39"/>
                </a:solidFill>
              </a:defRPr>
            </a:lvl2pPr>
            <a:lvl3pPr>
              <a:defRPr sz="1800">
                <a:solidFill>
                  <a:srgbClr val="3F3F39"/>
                </a:solidFill>
              </a:defRPr>
            </a:lvl3pPr>
            <a:lvl4pPr>
              <a:defRPr sz="1600">
                <a:solidFill>
                  <a:srgbClr val="3F3F39"/>
                </a:solidFill>
              </a:defRPr>
            </a:lvl4pPr>
            <a:lvl5pPr>
              <a:defRPr sz="1600">
                <a:solidFill>
                  <a:srgbClr val="3F3F39"/>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11" hasCustomPrompt="1"/>
          </p:nvPr>
        </p:nvSpPr>
        <p:spPr>
          <a:xfrm>
            <a:off x="4578350" y="5646678"/>
            <a:ext cx="4108450" cy="479487"/>
          </a:xfrm>
          <a:solidFill>
            <a:srgbClr val="FFFFFF">
              <a:alpha val="49000"/>
            </a:srgbClr>
          </a:solidFill>
        </p:spPr>
        <p:txBody>
          <a:bodyPr anchor="ctr">
            <a:normAutofit/>
          </a:bodyPr>
          <a:lstStyle>
            <a:lvl1pPr marL="0" indent="0" algn="ctr">
              <a:buNone/>
              <a:defRPr sz="1600" baseline="0">
                <a:solidFill>
                  <a:srgbClr val="3F3F39"/>
                </a:solidFill>
              </a:defRPr>
            </a:lvl1pPr>
          </a:lstStyle>
          <a:p>
            <a:pPr lvl="0"/>
            <a:r>
              <a:rPr lang="en-US" dirty="0" smtClean="0"/>
              <a:t>Insert caption here</a:t>
            </a:r>
          </a:p>
        </p:txBody>
      </p:sp>
      <p:sp>
        <p:nvSpPr>
          <p:cNvPr id="11" name="Text Placeholder 4"/>
          <p:cNvSpPr>
            <a:spLocks noGrp="1"/>
          </p:cNvSpPr>
          <p:nvPr>
            <p:ph type="body" sz="quarter" idx="13" hasCustomPrompt="1"/>
          </p:nvPr>
        </p:nvSpPr>
        <p:spPr>
          <a:xfrm>
            <a:off x="4578350" y="3354831"/>
            <a:ext cx="4108450" cy="479487"/>
          </a:xfrm>
          <a:solidFill>
            <a:srgbClr val="FFFFFF">
              <a:alpha val="49000"/>
            </a:srgbClr>
          </a:solidFill>
        </p:spPr>
        <p:txBody>
          <a:bodyPr anchor="ctr">
            <a:normAutofit/>
          </a:bodyPr>
          <a:lstStyle>
            <a:lvl1pPr marL="0" indent="0" algn="ctr">
              <a:buNone/>
              <a:defRPr sz="1600" baseline="0">
                <a:solidFill>
                  <a:srgbClr val="3F3F39"/>
                </a:solidFill>
              </a:defRPr>
            </a:lvl1pPr>
          </a:lstStyle>
          <a:p>
            <a:pPr lvl="0"/>
            <a:r>
              <a:rPr lang="en-US" dirty="0" smtClean="0"/>
              <a:t>Insert caption here</a:t>
            </a:r>
          </a:p>
        </p:txBody>
      </p:sp>
      <p:sp>
        <p:nvSpPr>
          <p:cNvPr id="14" name="Rectangle 13"/>
          <p:cNvSpPr/>
          <p:nvPr userDrawn="1"/>
        </p:nvSpPr>
        <p:spPr>
          <a:xfrm>
            <a:off x="1" y="6330473"/>
            <a:ext cx="9153070" cy="540227"/>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
        <p:nvSpPr>
          <p:cNvPr id="16" name="TextBox 15"/>
          <p:cNvSpPr txBox="1"/>
          <p:nvPr userDrawn="1"/>
        </p:nvSpPr>
        <p:spPr>
          <a:xfrm>
            <a:off x="7571684" y="6483775"/>
            <a:ext cx="1458266" cy="246221"/>
          </a:xfrm>
          <a:prstGeom prst="rect">
            <a:avLst/>
          </a:prstGeom>
          <a:noFill/>
        </p:spPr>
        <p:txBody>
          <a:bodyPr wrap="square" rtlCol="0">
            <a:spAutoFit/>
          </a:bodyPr>
          <a:lstStyle/>
          <a:p>
            <a:pPr algn="r" defTabSz="457200"/>
            <a:r>
              <a:rPr lang="en-US" sz="1000" dirty="0">
                <a:solidFill>
                  <a:srgbClr val="FFFFFF"/>
                </a:solidFill>
                <a:latin typeface="Lucida Sans"/>
                <a:cs typeface="Lucida Sans"/>
              </a:rPr>
              <a:t>PAGE </a:t>
            </a:r>
            <a:fld id="{7C6A728C-FC91-4C42-BBC3-781D2A254A60}" type="slidenum">
              <a:rPr lang="en-US" sz="1000">
                <a:solidFill>
                  <a:srgbClr val="FFFFFF"/>
                </a:solidFill>
                <a:latin typeface="Lucida Sans"/>
                <a:cs typeface="Lucida Sans"/>
              </a:rPr>
              <a:pPr algn="r" defTabSz="457200"/>
              <a:t>‹#›</a:t>
            </a:fld>
            <a:r>
              <a:rPr lang="en-US" sz="1000" dirty="0">
                <a:solidFill>
                  <a:srgbClr val="FFFFFF"/>
                </a:solidFill>
                <a:latin typeface="Lucida Sans"/>
                <a:cs typeface="Lucida Sans"/>
              </a:rPr>
              <a:t> </a:t>
            </a:r>
          </a:p>
        </p:txBody>
      </p:sp>
      <p:pic>
        <p:nvPicPr>
          <p:cNvPr id="17" name="Picture 16" descr="footer_saporg_white_horiz.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5409" y="6436277"/>
            <a:ext cx="5476304" cy="338159"/>
          </a:xfrm>
          <a:prstGeom prst="rect">
            <a:avLst/>
          </a:prstGeom>
        </p:spPr>
      </p:pic>
      <p:sp>
        <p:nvSpPr>
          <p:cNvPr id="18" name="Rectangle 17">
            <a:hlinkClick r:id="rId3"/>
          </p:cNvPr>
          <p:cNvSpPr/>
          <p:nvPr userDrawn="1"/>
        </p:nvSpPr>
        <p:spPr>
          <a:xfrm>
            <a:off x="3542588" y="6519777"/>
            <a:ext cx="1906869" cy="17558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Tree>
    <p:extLst>
      <p:ext uri="{BB962C8B-B14F-4D97-AF65-F5344CB8AC3E}">
        <p14:creationId xmlns:p14="http://schemas.microsoft.com/office/powerpoint/2010/main" val="39372462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616450" y="1600201"/>
            <a:ext cx="4070350" cy="4525963"/>
          </a:xfrm>
        </p:spPr>
        <p:txBody>
          <a:bodyPr anchor="ctr"/>
          <a:lstStyle>
            <a:lvl1pPr marL="0" indent="0">
              <a:buNone/>
              <a:defRPr sz="3200">
                <a:solidFill>
                  <a:srgbClr val="3F3F39"/>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8" name="Title 1"/>
          <p:cNvSpPr>
            <a:spLocks noGrp="1"/>
          </p:cNvSpPr>
          <p:nvPr>
            <p:ph type="title"/>
          </p:nvPr>
        </p:nvSpPr>
        <p:spPr>
          <a:xfrm>
            <a:off x="457200" y="274639"/>
            <a:ext cx="8229600" cy="1143000"/>
          </a:xfrm>
        </p:spPr>
        <p:txBody>
          <a:bodyPr/>
          <a:lstStyle>
            <a:lvl1pPr>
              <a:defRPr>
                <a:solidFill>
                  <a:srgbClr val="3F3F39"/>
                </a:solidFill>
              </a:defRPr>
            </a:lvl1pPr>
          </a:lstStyle>
          <a:p>
            <a:r>
              <a:rPr lang="en-US" smtClean="0"/>
              <a:t>Click to edit Master title style</a:t>
            </a:r>
            <a:endParaRPr lang="en-US" dirty="0"/>
          </a:p>
        </p:txBody>
      </p:sp>
      <p:sp>
        <p:nvSpPr>
          <p:cNvPr id="5" name="Text Placeholder 4"/>
          <p:cNvSpPr>
            <a:spLocks noGrp="1"/>
          </p:cNvSpPr>
          <p:nvPr>
            <p:ph type="body" sz="quarter" idx="11" hasCustomPrompt="1"/>
          </p:nvPr>
        </p:nvSpPr>
        <p:spPr>
          <a:xfrm>
            <a:off x="4616450" y="5646678"/>
            <a:ext cx="4070350" cy="479487"/>
          </a:xfrm>
          <a:solidFill>
            <a:srgbClr val="FFFFFF">
              <a:alpha val="49000"/>
            </a:srgbClr>
          </a:solidFill>
        </p:spPr>
        <p:txBody>
          <a:bodyPr anchor="ctr">
            <a:normAutofit/>
          </a:bodyPr>
          <a:lstStyle>
            <a:lvl1pPr marL="0" indent="0" algn="ctr">
              <a:buNone/>
              <a:defRPr sz="1600" baseline="0">
                <a:solidFill>
                  <a:srgbClr val="3F3F39"/>
                </a:solidFill>
              </a:defRPr>
            </a:lvl1pPr>
          </a:lstStyle>
          <a:p>
            <a:pPr lvl="0"/>
            <a:r>
              <a:rPr lang="en-US" dirty="0" smtClean="0"/>
              <a:t>Insert caption here</a:t>
            </a:r>
          </a:p>
        </p:txBody>
      </p:sp>
      <p:sp>
        <p:nvSpPr>
          <p:cNvPr id="6" name="Picture Placeholder 2"/>
          <p:cNvSpPr>
            <a:spLocks noGrp="1"/>
          </p:cNvSpPr>
          <p:nvPr>
            <p:ph type="pic" idx="12"/>
          </p:nvPr>
        </p:nvSpPr>
        <p:spPr>
          <a:xfrm>
            <a:off x="457201" y="1600201"/>
            <a:ext cx="4073525" cy="4525963"/>
          </a:xfrm>
        </p:spPr>
        <p:txBody>
          <a:bodyPr anchor="ctr"/>
          <a:lstStyle>
            <a:lvl1pPr marL="0" indent="0">
              <a:buNone/>
              <a:defRPr sz="3200">
                <a:solidFill>
                  <a:srgbClr val="3F3F39"/>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7" name="Text Placeholder 4"/>
          <p:cNvSpPr>
            <a:spLocks noGrp="1"/>
          </p:cNvSpPr>
          <p:nvPr>
            <p:ph type="body" sz="quarter" idx="13" hasCustomPrompt="1"/>
          </p:nvPr>
        </p:nvSpPr>
        <p:spPr>
          <a:xfrm>
            <a:off x="457200" y="5646678"/>
            <a:ext cx="4073525" cy="479487"/>
          </a:xfrm>
          <a:solidFill>
            <a:srgbClr val="FFFFFF">
              <a:alpha val="49000"/>
            </a:srgbClr>
          </a:solidFill>
        </p:spPr>
        <p:txBody>
          <a:bodyPr anchor="ctr">
            <a:normAutofit/>
          </a:bodyPr>
          <a:lstStyle>
            <a:lvl1pPr marL="0" indent="0" algn="ctr">
              <a:buNone/>
              <a:defRPr sz="1600" baseline="0">
                <a:solidFill>
                  <a:srgbClr val="3F3F39"/>
                </a:solidFill>
              </a:defRPr>
            </a:lvl1pPr>
          </a:lstStyle>
          <a:p>
            <a:pPr lvl="0"/>
            <a:r>
              <a:rPr lang="en-US" dirty="0" smtClean="0"/>
              <a:t>Insert caption here</a:t>
            </a:r>
          </a:p>
        </p:txBody>
      </p:sp>
      <p:sp>
        <p:nvSpPr>
          <p:cNvPr id="11" name="Rectangle 10"/>
          <p:cNvSpPr/>
          <p:nvPr userDrawn="1"/>
        </p:nvSpPr>
        <p:spPr>
          <a:xfrm>
            <a:off x="1" y="6330473"/>
            <a:ext cx="9153070" cy="540227"/>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
        <p:nvSpPr>
          <p:cNvPr id="13" name="TextBox 12"/>
          <p:cNvSpPr txBox="1"/>
          <p:nvPr userDrawn="1"/>
        </p:nvSpPr>
        <p:spPr>
          <a:xfrm>
            <a:off x="7571684" y="6483775"/>
            <a:ext cx="1458266" cy="246221"/>
          </a:xfrm>
          <a:prstGeom prst="rect">
            <a:avLst/>
          </a:prstGeom>
          <a:noFill/>
        </p:spPr>
        <p:txBody>
          <a:bodyPr wrap="square" rtlCol="0">
            <a:spAutoFit/>
          </a:bodyPr>
          <a:lstStyle/>
          <a:p>
            <a:pPr algn="r" defTabSz="457200"/>
            <a:r>
              <a:rPr lang="en-US" sz="1000" dirty="0">
                <a:solidFill>
                  <a:srgbClr val="FFFFFF"/>
                </a:solidFill>
                <a:latin typeface="Lucida Sans"/>
                <a:cs typeface="Lucida Sans"/>
              </a:rPr>
              <a:t>PAGE </a:t>
            </a:r>
            <a:fld id="{7C6A728C-FC91-4C42-BBC3-781D2A254A60}" type="slidenum">
              <a:rPr lang="en-US" sz="1000">
                <a:solidFill>
                  <a:srgbClr val="FFFFFF"/>
                </a:solidFill>
                <a:latin typeface="Lucida Sans"/>
                <a:cs typeface="Lucida Sans"/>
              </a:rPr>
              <a:pPr algn="r" defTabSz="457200"/>
              <a:t>‹#›</a:t>
            </a:fld>
            <a:r>
              <a:rPr lang="en-US" sz="1000" dirty="0">
                <a:solidFill>
                  <a:srgbClr val="FFFFFF"/>
                </a:solidFill>
                <a:latin typeface="Lucida Sans"/>
                <a:cs typeface="Lucida Sans"/>
              </a:rPr>
              <a:t> </a:t>
            </a:r>
          </a:p>
        </p:txBody>
      </p:sp>
      <p:pic>
        <p:nvPicPr>
          <p:cNvPr id="14" name="Picture 13" descr="footer_saporg_white_horiz.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5409" y="6436277"/>
            <a:ext cx="5476304" cy="338159"/>
          </a:xfrm>
          <a:prstGeom prst="rect">
            <a:avLst/>
          </a:prstGeom>
        </p:spPr>
      </p:pic>
      <p:sp>
        <p:nvSpPr>
          <p:cNvPr id="15" name="Rectangle 14">
            <a:hlinkClick r:id="rId3"/>
          </p:cNvPr>
          <p:cNvSpPr/>
          <p:nvPr userDrawn="1"/>
        </p:nvSpPr>
        <p:spPr>
          <a:xfrm>
            <a:off x="3542588" y="6519777"/>
            <a:ext cx="1906869" cy="17558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Tree>
    <p:extLst>
      <p:ext uri="{BB962C8B-B14F-4D97-AF65-F5344CB8AC3E}">
        <p14:creationId xmlns:p14="http://schemas.microsoft.com/office/powerpoint/2010/main" val="32100462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our Images">
    <p:spTree>
      <p:nvGrpSpPr>
        <p:cNvPr id="1" name=""/>
        <p:cNvGrpSpPr/>
        <p:nvPr/>
      </p:nvGrpSpPr>
      <p:grpSpPr>
        <a:xfrm>
          <a:off x="0" y="0"/>
          <a:ext cx="0" cy="0"/>
          <a:chOff x="0" y="0"/>
          <a:chExt cx="0" cy="0"/>
        </a:xfrm>
      </p:grpSpPr>
      <p:sp>
        <p:nvSpPr>
          <p:cNvPr id="10" name="Picture Placeholder 2"/>
          <p:cNvSpPr>
            <a:spLocks noGrp="1"/>
          </p:cNvSpPr>
          <p:nvPr>
            <p:ph type="pic" idx="14"/>
          </p:nvPr>
        </p:nvSpPr>
        <p:spPr>
          <a:xfrm>
            <a:off x="4616450" y="3892047"/>
            <a:ext cx="4070350" cy="2234117"/>
          </a:xfrm>
        </p:spPr>
        <p:txBody>
          <a:bodyPr anchor="ct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3" name="Picture Placeholder 2"/>
          <p:cNvSpPr>
            <a:spLocks noGrp="1"/>
          </p:cNvSpPr>
          <p:nvPr>
            <p:ph type="pic" idx="1"/>
          </p:nvPr>
        </p:nvSpPr>
        <p:spPr>
          <a:xfrm>
            <a:off x="4616450" y="1600200"/>
            <a:ext cx="4070350" cy="2234117"/>
          </a:xfrm>
        </p:spPr>
        <p:txBody>
          <a:bodyPr anchor="ct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11" name="Picture Placeholder 2"/>
          <p:cNvSpPr>
            <a:spLocks noGrp="1"/>
          </p:cNvSpPr>
          <p:nvPr>
            <p:ph type="pic" idx="15"/>
          </p:nvPr>
        </p:nvSpPr>
        <p:spPr>
          <a:xfrm>
            <a:off x="457198" y="1600200"/>
            <a:ext cx="4070350" cy="2234117"/>
          </a:xfrm>
        </p:spPr>
        <p:txBody>
          <a:bodyPr anchor="ct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12" name="Picture Placeholder 2"/>
          <p:cNvSpPr>
            <a:spLocks noGrp="1"/>
          </p:cNvSpPr>
          <p:nvPr>
            <p:ph type="pic" idx="16"/>
          </p:nvPr>
        </p:nvSpPr>
        <p:spPr>
          <a:xfrm>
            <a:off x="460373" y="3892047"/>
            <a:ext cx="4070350" cy="2234117"/>
          </a:xfrm>
        </p:spPr>
        <p:txBody>
          <a:bodyPr anchor="ct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8" name="Title 1"/>
          <p:cNvSpPr>
            <a:spLocks noGrp="1"/>
          </p:cNvSpPr>
          <p:nvPr>
            <p:ph type="title"/>
          </p:nvPr>
        </p:nvSpPr>
        <p:spPr>
          <a:xfrm>
            <a:off x="457200" y="274639"/>
            <a:ext cx="8229600" cy="1143000"/>
          </a:xfrm>
        </p:spPr>
        <p:txBody>
          <a:bodyPr/>
          <a:lstStyle>
            <a:lvl1pPr>
              <a:defRPr>
                <a:solidFill>
                  <a:srgbClr val="3F3F39"/>
                </a:solidFill>
              </a:defRPr>
            </a:lvl1pPr>
          </a:lstStyle>
          <a:p>
            <a:r>
              <a:rPr lang="en-US" smtClean="0"/>
              <a:t>Click to edit Master title style</a:t>
            </a:r>
            <a:endParaRPr lang="en-US" dirty="0"/>
          </a:p>
        </p:txBody>
      </p:sp>
      <p:sp>
        <p:nvSpPr>
          <p:cNvPr id="5" name="Text Placeholder 4"/>
          <p:cNvSpPr>
            <a:spLocks noGrp="1"/>
          </p:cNvSpPr>
          <p:nvPr>
            <p:ph type="body" sz="quarter" idx="11" hasCustomPrompt="1"/>
          </p:nvPr>
        </p:nvSpPr>
        <p:spPr>
          <a:xfrm>
            <a:off x="4616450" y="5646678"/>
            <a:ext cx="4070350" cy="479487"/>
          </a:xfrm>
          <a:solidFill>
            <a:srgbClr val="FFFFFF">
              <a:alpha val="49000"/>
            </a:srgbClr>
          </a:solidFill>
        </p:spPr>
        <p:txBody>
          <a:bodyPr anchor="ctr">
            <a:normAutofit/>
          </a:bodyPr>
          <a:lstStyle>
            <a:lvl1pPr marL="0" indent="0" algn="ctr">
              <a:buNone/>
              <a:defRPr sz="1600" baseline="0">
                <a:solidFill>
                  <a:srgbClr val="3F3F39"/>
                </a:solidFill>
              </a:defRPr>
            </a:lvl1pPr>
          </a:lstStyle>
          <a:p>
            <a:pPr lvl="0"/>
            <a:r>
              <a:rPr lang="en-US" dirty="0" smtClean="0"/>
              <a:t>Insert caption here</a:t>
            </a:r>
          </a:p>
        </p:txBody>
      </p:sp>
      <p:sp>
        <p:nvSpPr>
          <p:cNvPr id="7" name="Text Placeholder 4"/>
          <p:cNvSpPr>
            <a:spLocks noGrp="1"/>
          </p:cNvSpPr>
          <p:nvPr>
            <p:ph type="body" sz="quarter" idx="13" hasCustomPrompt="1"/>
          </p:nvPr>
        </p:nvSpPr>
        <p:spPr>
          <a:xfrm>
            <a:off x="457200" y="5646678"/>
            <a:ext cx="4073525" cy="479487"/>
          </a:xfrm>
          <a:solidFill>
            <a:srgbClr val="FFFFFF">
              <a:alpha val="49000"/>
            </a:srgbClr>
          </a:solidFill>
        </p:spPr>
        <p:txBody>
          <a:bodyPr anchor="ctr">
            <a:normAutofit/>
          </a:bodyPr>
          <a:lstStyle>
            <a:lvl1pPr marL="0" indent="0" algn="ctr">
              <a:buNone/>
              <a:defRPr sz="1600" baseline="0">
                <a:solidFill>
                  <a:srgbClr val="3F3F39"/>
                </a:solidFill>
              </a:defRPr>
            </a:lvl1pPr>
          </a:lstStyle>
          <a:p>
            <a:pPr lvl="0"/>
            <a:r>
              <a:rPr lang="en-US" dirty="0" smtClean="0"/>
              <a:t>Insert caption here</a:t>
            </a:r>
          </a:p>
        </p:txBody>
      </p:sp>
      <p:sp>
        <p:nvSpPr>
          <p:cNvPr id="13" name="Text Placeholder 4"/>
          <p:cNvSpPr>
            <a:spLocks noGrp="1"/>
          </p:cNvSpPr>
          <p:nvPr>
            <p:ph type="body" sz="quarter" idx="17" hasCustomPrompt="1"/>
          </p:nvPr>
        </p:nvSpPr>
        <p:spPr>
          <a:xfrm>
            <a:off x="4616450" y="3354831"/>
            <a:ext cx="4070350" cy="479487"/>
          </a:xfrm>
          <a:solidFill>
            <a:srgbClr val="FFFFFF">
              <a:alpha val="49000"/>
            </a:srgbClr>
          </a:solidFill>
        </p:spPr>
        <p:txBody>
          <a:bodyPr anchor="ctr">
            <a:normAutofit/>
          </a:bodyPr>
          <a:lstStyle>
            <a:lvl1pPr marL="0" indent="0" algn="ctr">
              <a:buNone/>
              <a:defRPr sz="1600" baseline="0">
                <a:solidFill>
                  <a:srgbClr val="3F3F39"/>
                </a:solidFill>
              </a:defRPr>
            </a:lvl1pPr>
          </a:lstStyle>
          <a:p>
            <a:pPr lvl="0"/>
            <a:r>
              <a:rPr lang="en-US" dirty="0" smtClean="0"/>
              <a:t>Insert caption here</a:t>
            </a:r>
          </a:p>
        </p:txBody>
      </p:sp>
      <p:sp>
        <p:nvSpPr>
          <p:cNvPr id="14" name="Text Placeholder 4"/>
          <p:cNvSpPr>
            <a:spLocks noGrp="1"/>
          </p:cNvSpPr>
          <p:nvPr>
            <p:ph type="body" sz="quarter" idx="18" hasCustomPrompt="1"/>
          </p:nvPr>
        </p:nvSpPr>
        <p:spPr>
          <a:xfrm>
            <a:off x="454025" y="3354831"/>
            <a:ext cx="4073525" cy="479487"/>
          </a:xfrm>
          <a:solidFill>
            <a:srgbClr val="FFFFFF">
              <a:alpha val="49000"/>
            </a:srgbClr>
          </a:solidFill>
        </p:spPr>
        <p:txBody>
          <a:bodyPr anchor="ctr">
            <a:normAutofit/>
          </a:bodyPr>
          <a:lstStyle>
            <a:lvl1pPr marL="0" indent="0" algn="ctr">
              <a:buNone/>
              <a:defRPr sz="1600" baseline="0">
                <a:solidFill>
                  <a:srgbClr val="3F3F39"/>
                </a:solidFill>
              </a:defRPr>
            </a:lvl1pPr>
          </a:lstStyle>
          <a:p>
            <a:pPr lvl="0"/>
            <a:r>
              <a:rPr lang="en-US" dirty="0" smtClean="0"/>
              <a:t>Insert caption here</a:t>
            </a:r>
          </a:p>
        </p:txBody>
      </p:sp>
      <p:sp>
        <p:nvSpPr>
          <p:cNvPr id="17" name="Rectangle 16"/>
          <p:cNvSpPr/>
          <p:nvPr userDrawn="1"/>
        </p:nvSpPr>
        <p:spPr>
          <a:xfrm>
            <a:off x="1" y="6330473"/>
            <a:ext cx="9153070" cy="540227"/>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
        <p:nvSpPr>
          <p:cNvPr id="19" name="TextBox 18"/>
          <p:cNvSpPr txBox="1"/>
          <p:nvPr userDrawn="1"/>
        </p:nvSpPr>
        <p:spPr>
          <a:xfrm>
            <a:off x="7571684" y="6483775"/>
            <a:ext cx="1458266" cy="246221"/>
          </a:xfrm>
          <a:prstGeom prst="rect">
            <a:avLst/>
          </a:prstGeom>
          <a:noFill/>
        </p:spPr>
        <p:txBody>
          <a:bodyPr wrap="square" rtlCol="0">
            <a:spAutoFit/>
          </a:bodyPr>
          <a:lstStyle/>
          <a:p>
            <a:pPr algn="r" defTabSz="457200"/>
            <a:r>
              <a:rPr lang="en-US" sz="1000" dirty="0">
                <a:solidFill>
                  <a:srgbClr val="FFFFFF"/>
                </a:solidFill>
                <a:latin typeface="Lucida Sans"/>
                <a:cs typeface="Lucida Sans"/>
              </a:rPr>
              <a:t>PAGE </a:t>
            </a:r>
            <a:fld id="{7C6A728C-FC91-4C42-BBC3-781D2A254A60}" type="slidenum">
              <a:rPr lang="en-US" sz="1000">
                <a:solidFill>
                  <a:srgbClr val="FFFFFF"/>
                </a:solidFill>
                <a:latin typeface="Lucida Sans"/>
                <a:cs typeface="Lucida Sans"/>
              </a:rPr>
              <a:pPr algn="r" defTabSz="457200"/>
              <a:t>‹#›</a:t>
            </a:fld>
            <a:r>
              <a:rPr lang="en-US" sz="1000" dirty="0">
                <a:solidFill>
                  <a:srgbClr val="FFFFFF"/>
                </a:solidFill>
                <a:latin typeface="Lucida Sans"/>
                <a:cs typeface="Lucida Sans"/>
              </a:rPr>
              <a:t> </a:t>
            </a:r>
          </a:p>
        </p:txBody>
      </p:sp>
      <p:pic>
        <p:nvPicPr>
          <p:cNvPr id="20" name="Picture 19" descr="footer_saporg_white_horiz.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5409" y="6436277"/>
            <a:ext cx="5476304" cy="338159"/>
          </a:xfrm>
          <a:prstGeom prst="rect">
            <a:avLst/>
          </a:prstGeom>
        </p:spPr>
      </p:pic>
      <p:sp>
        <p:nvSpPr>
          <p:cNvPr id="21" name="Rectangle 20">
            <a:hlinkClick r:id="rId3"/>
          </p:cNvPr>
          <p:cNvSpPr/>
          <p:nvPr userDrawn="1"/>
        </p:nvSpPr>
        <p:spPr>
          <a:xfrm>
            <a:off x="3542588" y="6519777"/>
            <a:ext cx="1906869" cy="17558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Tree>
    <p:extLst>
      <p:ext uri="{BB962C8B-B14F-4D97-AF65-F5344CB8AC3E}">
        <p14:creationId xmlns:p14="http://schemas.microsoft.com/office/powerpoint/2010/main" val="2428150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SAP only">
    <p:spTree>
      <p:nvGrpSpPr>
        <p:cNvPr id="1" name=""/>
        <p:cNvGrpSpPr/>
        <p:nvPr/>
      </p:nvGrpSpPr>
      <p:grpSpPr>
        <a:xfrm>
          <a:off x="0" y="0"/>
          <a:ext cx="0" cy="0"/>
          <a:chOff x="0" y="0"/>
          <a:chExt cx="0" cy="0"/>
        </a:xfrm>
      </p:grpSpPr>
      <p:pic>
        <p:nvPicPr>
          <p:cNvPr id="8" name="Picture 7" descr="green_texture_compressed_crop.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1874138"/>
            <a:ext cx="9144000" cy="3131364"/>
          </a:xfrm>
          <a:prstGeom prst="rect">
            <a:avLst/>
          </a:prstGeom>
        </p:spPr>
      </p:pic>
      <p:pic>
        <p:nvPicPr>
          <p:cNvPr id="2" name="Picture 1" descr="SAP_logo_RGB.pdf"/>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19320" y="225996"/>
            <a:ext cx="1640438" cy="808051"/>
          </a:xfrm>
          <a:prstGeom prst="rect">
            <a:avLst/>
          </a:prstGeom>
        </p:spPr>
      </p:pic>
      <p:sp>
        <p:nvSpPr>
          <p:cNvPr id="10" name="Title 1"/>
          <p:cNvSpPr>
            <a:spLocks noGrp="1"/>
          </p:cNvSpPr>
          <p:nvPr>
            <p:ph type="ctrTitle"/>
          </p:nvPr>
        </p:nvSpPr>
        <p:spPr>
          <a:xfrm>
            <a:off x="219320" y="2362436"/>
            <a:ext cx="8785850" cy="1470025"/>
          </a:xfrm>
        </p:spPr>
        <p:txBody>
          <a:bodyPr>
            <a:normAutofit/>
          </a:bodyPr>
          <a:lstStyle>
            <a:lvl1pPr>
              <a:defRPr sz="3200">
                <a:solidFill>
                  <a:srgbClr val="FFFFFF"/>
                </a:solidFill>
              </a:defRPr>
            </a:lvl1pPr>
          </a:lstStyle>
          <a:p>
            <a:r>
              <a:rPr lang="en-US" smtClean="0"/>
              <a:t>Click to edit Master title style</a:t>
            </a:r>
            <a:endParaRPr lang="en-US" dirty="0"/>
          </a:p>
        </p:txBody>
      </p:sp>
      <p:sp>
        <p:nvSpPr>
          <p:cNvPr id="11" name="Subtitle 2"/>
          <p:cNvSpPr>
            <a:spLocks noGrp="1"/>
          </p:cNvSpPr>
          <p:nvPr>
            <p:ph type="subTitle" idx="1"/>
          </p:nvPr>
        </p:nvSpPr>
        <p:spPr>
          <a:xfrm>
            <a:off x="219317" y="3835562"/>
            <a:ext cx="8785852" cy="792407"/>
          </a:xfrm>
        </p:spPr>
        <p:txBody>
          <a:bodyPr/>
          <a:lstStyle>
            <a:lvl1pPr marL="0" indent="0" algn="l">
              <a:buNone/>
              <a:defRPr>
                <a:solidFill>
                  <a:srgbClr val="24593B"/>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4" name="Picture 13" descr="ATC_org_green_CMYK.pdf">
            <a:hlinkClick r:id="rId4"/>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172086" y="6518032"/>
            <a:ext cx="1862715" cy="150565"/>
          </a:xfrm>
          <a:prstGeom prst="rect">
            <a:avLst/>
          </a:prstGeom>
        </p:spPr>
      </p:pic>
      <p:sp>
        <p:nvSpPr>
          <p:cNvPr id="13" name="Rectangle 12"/>
          <p:cNvSpPr/>
          <p:nvPr userDrawn="1"/>
        </p:nvSpPr>
        <p:spPr>
          <a:xfrm>
            <a:off x="-1" y="1737612"/>
            <a:ext cx="9144000" cy="11112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Tree>
    <p:extLst>
      <p:ext uri="{BB962C8B-B14F-4D97-AF65-F5344CB8AC3E}">
        <p14:creationId xmlns:p14="http://schemas.microsoft.com/office/powerpoint/2010/main" val="35079372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SAP Co-Branded">
    <p:spTree>
      <p:nvGrpSpPr>
        <p:cNvPr id="1" name=""/>
        <p:cNvGrpSpPr/>
        <p:nvPr/>
      </p:nvGrpSpPr>
      <p:grpSpPr>
        <a:xfrm>
          <a:off x="0" y="0"/>
          <a:ext cx="0" cy="0"/>
          <a:chOff x="0" y="0"/>
          <a:chExt cx="0" cy="0"/>
        </a:xfrm>
      </p:grpSpPr>
      <p:pic>
        <p:nvPicPr>
          <p:cNvPr id="3" name="Picture 2" descr="green_texture_compressed_crop.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1874138"/>
            <a:ext cx="9144000" cy="3131364"/>
          </a:xfrm>
          <a:prstGeom prst="rect">
            <a:avLst/>
          </a:prstGeom>
        </p:spPr>
      </p:pic>
      <p:pic>
        <p:nvPicPr>
          <p:cNvPr id="2" name="Picture 1" descr="SAP_logo_RGB.pdf"/>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19320" y="225996"/>
            <a:ext cx="1640438" cy="808051"/>
          </a:xfrm>
          <a:prstGeom prst="rect">
            <a:avLst/>
          </a:prstGeom>
        </p:spPr>
      </p:pic>
      <p:sp>
        <p:nvSpPr>
          <p:cNvPr id="10" name="Title 1"/>
          <p:cNvSpPr>
            <a:spLocks noGrp="1"/>
          </p:cNvSpPr>
          <p:nvPr>
            <p:ph type="ctrTitle"/>
          </p:nvPr>
        </p:nvSpPr>
        <p:spPr>
          <a:xfrm>
            <a:off x="219320" y="2362436"/>
            <a:ext cx="8785850" cy="1470025"/>
          </a:xfrm>
        </p:spPr>
        <p:txBody>
          <a:bodyPr>
            <a:normAutofit/>
          </a:bodyPr>
          <a:lstStyle>
            <a:lvl1pPr>
              <a:defRPr sz="3200">
                <a:solidFill>
                  <a:srgbClr val="FFFFFF"/>
                </a:solidFill>
              </a:defRPr>
            </a:lvl1pPr>
          </a:lstStyle>
          <a:p>
            <a:r>
              <a:rPr lang="en-US" smtClean="0"/>
              <a:t>Click to edit Master title style</a:t>
            </a:r>
            <a:endParaRPr lang="en-US" dirty="0"/>
          </a:p>
        </p:txBody>
      </p:sp>
      <p:sp>
        <p:nvSpPr>
          <p:cNvPr id="11" name="Subtitle 2"/>
          <p:cNvSpPr>
            <a:spLocks noGrp="1"/>
          </p:cNvSpPr>
          <p:nvPr>
            <p:ph type="subTitle" idx="1"/>
          </p:nvPr>
        </p:nvSpPr>
        <p:spPr>
          <a:xfrm>
            <a:off x="219317" y="3835562"/>
            <a:ext cx="8785852" cy="792407"/>
          </a:xfrm>
        </p:spPr>
        <p:txBody>
          <a:bodyPr/>
          <a:lstStyle>
            <a:lvl1pPr marL="0" indent="0" algn="l">
              <a:buNone/>
              <a:defRPr>
                <a:solidFill>
                  <a:srgbClr val="24593B"/>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4" name="Picture 13" descr="ATC_org_green_CMYK.pdf">
            <a:hlinkClick r:id="rId4"/>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172086" y="6518032"/>
            <a:ext cx="1862715" cy="150565"/>
          </a:xfrm>
          <a:prstGeom prst="rect">
            <a:avLst/>
          </a:prstGeom>
        </p:spPr>
      </p:pic>
      <p:sp>
        <p:nvSpPr>
          <p:cNvPr id="13" name="Rectangle 12"/>
          <p:cNvSpPr/>
          <p:nvPr userDrawn="1"/>
        </p:nvSpPr>
        <p:spPr>
          <a:xfrm>
            <a:off x="-1" y="1737612"/>
            <a:ext cx="9144000" cy="11112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
        <p:nvSpPr>
          <p:cNvPr id="7" name="Picture Placeholder 6"/>
          <p:cNvSpPr>
            <a:spLocks noGrp="1"/>
          </p:cNvSpPr>
          <p:nvPr>
            <p:ph type="pic" sz="quarter" idx="11"/>
          </p:nvPr>
        </p:nvSpPr>
        <p:spPr>
          <a:xfrm>
            <a:off x="7117558" y="225426"/>
            <a:ext cx="1651000" cy="808039"/>
          </a:xfrm>
        </p:spPr>
        <p:txBody>
          <a:bodyPr>
            <a:normAutofit/>
          </a:bodyPr>
          <a:lstStyle>
            <a:lvl1pPr>
              <a:defRPr sz="1400"/>
            </a:lvl1pPr>
          </a:lstStyle>
          <a:p>
            <a:r>
              <a:rPr lang="en-US" dirty="0" smtClean="0"/>
              <a:t>Click icon to add picture</a:t>
            </a:r>
            <a:endParaRPr lang="en-US" dirty="0"/>
          </a:p>
        </p:txBody>
      </p:sp>
    </p:spTree>
    <p:extLst>
      <p:ext uri="{BB962C8B-B14F-4D97-AF65-F5344CB8AC3E}">
        <p14:creationId xmlns:p14="http://schemas.microsoft.com/office/powerpoint/2010/main" val="2439885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ATC only">
    <p:spTree>
      <p:nvGrpSpPr>
        <p:cNvPr id="1" name=""/>
        <p:cNvGrpSpPr/>
        <p:nvPr/>
      </p:nvGrpSpPr>
      <p:grpSpPr>
        <a:xfrm>
          <a:off x="0" y="0"/>
          <a:ext cx="0" cy="0"/>
          <a:chOff x="0" y="0"/>
          <a:chExt cx="0" cy="0"/>
        </a:xfrm>
      </p:grpSpPr>
      <p:pic>
        <p:nvPicPr>
          <p:cNvPr id="4" name="Picture 3" descr="GettyImages_175389704_72dpi_cropped_compressed2.jp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4922875"/>
          </a:xfrm>
          <a:prstGeom prst="rect">
            <a:avLst/>
          </a:prstGeom>
        </p:spPr>
      </p:pic>
      <p:pic>
        <p:nvPicPr>
          <p:cNvPr id="8" name="Picture 7" descr="green_texture_compressed_crop.jp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4861544"/>
            <a:ext cx="9144000" cy="1996457"/>
          </a:xfrm>
          <a:prstGeom prst="rect">
            <a:avLst/>
          </a:prstGeom>
        </p:spPr>
      </p:pic>
      <p:sp>
        <p:nvSpPr>
          <p:cNvPr id="13" name="Title 1"/>
          <p:cNvSpPr>
            <a:spLocks noGrp="1"/>
          </p:cNvSpPr>
          <p:nvPr>
            <p:ph type="ctrTitle"/>
          </p:nvPr>
        </p:nvSpPr>
        <p:spPr>
          <a:xfrm>
            <a:off x="237698" y="4861543"/>
            <a:ext cx="8684052" cy="942503"/>
          </a:xfrm>
        </p:spPr>
        <p:txBody>
          <a:bodyPr>
            <a:normAutofit/>
          </a:bodyPr>
          <a:lstStyle>
            <a:lvl1pPr>
              <a:defRPr sz="2800">
                <a:solidFill>
                  <a:srgbClr val="FFFFFF"/>
                </a:solidFill>
              </a:defRPr>
            </a:lvl1pPr>
          </a:lstStyle>
          <a:p>
            <a:r>
              <a:rPr lang="en-US" smtClean="0"/>
              <a:t>Click to edit Master title style</a:t>
            </a:r>
            <a:endParaRPr lang="en-US" dirty="0"/>
          </a:p>
        </p:txBody>
      </p:sp>
      <p:sp>
        <p:nvSpPr>
          <p:cNvPr id="15" name="Subtitle 2"/>
          <p:cNvSpPr>
            <a:spLocks noGrp="1"/>
          </p:cNvSpPr>
          <p:nvPr>
            <p:ph type="subTitle" idx="1"/>
          </p:nvPr>
        </p:nvSpPr>
        <p:spPr>
          <a:xfrm>
            <a:off x="237698" y="5804046"/>
            <a:ext cx="5497220" cy="792407"/>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9" name="Picture 8" descr="ATC_logo_grey_type_1line_RGB.pdf"/>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 y="329608"/>
            <a:ext cx="3651249" cy="750488"/>
          </a:xfrm>
          <a:prstGeom prst="rect">
            <a:avLst/>
          </a:prstGeom>
        </p:spPr>
      </p:pic>
    </p:spTree>
    <p:extLst>
      <p:ext uri="{BB962C8B-B14F-4D97-AF65-F5344CB8AC3E}">
        <p14:creationId xmlns:p14="http://schemas.microsoft.com/office/powerpoint/2010/main" val="2932164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s Page">
    <p:spTree>
      <p:nvGrpSpPr>
        <p:cNvPr id="1" name=""/>
        <p:cNvGrpSpPr/>
        <p:nvPr/>
      </p:nvGrpSpPr>
      <p:grpSpPr>
        <a:xfrm>
          <a:off x="0" y="0"/>
          <a:ext cx="0" cy="0"/>
          <a:chOff x="0" y="0"/>
          <a:chExt cx="0" cy="0"/>
        </a:xfrm>
      </p:grpSpPr>
      <p:sp>
        <p:nvSpPr>
          <p:cNvPr id="33" name="Rectangle 32"/>
          <p:cNvSpPr/>
          <p:nvPr userDrawn="1"/>
        </p:nvSpPr>
        <p:spPr>
          <a:xfrm>
            <a:off x="1" y="6330473"/>
            <a:ext cx="9153070" cy="540227"/>
          </a:xfrm>
          <a:prstGeom prst="rect">
            <a:avLst/>
          </a:prstGeom>
          <a:solidFill>
            <a:srgbClr val="23593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
        <p:nvSpPr>
          <p:cNvPr id="7" name="TextBox 6"/>
          <p:cNvSpPr txBox="1"/>
          <p:nvPr userDrawn="1"/>
        </p:nvSpPr>
        <p:spPr>
          <a:xfrm>
            <a:off x="7571684" y="6483775"/>
            <a:ext cx="1458266" cy="246221"/>
          </a:xfrm>
          <a:prstGeom prst="rect">
            <a:avLst/>
          </a:prstGeom>
          <a:noFill/>
        </p:spPr>
        <p:txBody>
          <a:bodyPr wrap="square" rtlCol="0">
            <a:spAutoFit/>
          </a:bodyPr>
          <a:lstStyle/>
          <a:p>
            <a:pPr algn="r" defTabSz="457200"/>
            <a:r>
              <a:rPr lang="en-US" sz="1000" dirty="0">
                <a:solidFill>
                  <a:srgbClr val="FFFFFF"/>
                </a:solidFill>
                <a:latin typeface="Lucida Sans"/>
                <a:cs typeface="Lucida Sans"/>
              </a:rPr>
              <a:t>PAGE </a:t>
            </a:r>
            <a:fld id="{7C6A728C-FC91-4C42-BBC3-781D2A254A60}" type="slidenum">
              <a:rPr lang="en-US" sz="1000">
                <a:solidFill>
                  <a:srgbClr val="FFFFFF"/>
                </a:solidFill>
                <a:latin typeface="Lucida Sans"/>
                <a:cs typeface="Lucida Sans"/>
              </a:rPr>
              <a:pPr algn="r" defTabSz="457200"/>
              <a:t>‹#›</a:t>
            </a:fld>
            <a:r>
              <a:rPr lang="en-US" sz="1000" dirty="0">
                <a:solidFill>
                  <a:srgbClr val="FFFFFF"/>
                </a:solidFill>
                <a:latin typeface="Lucida Sans"/>
                <a:cs typeface="Lucida Sans"/>
              </a:rPr>
              <a:t> </a:t>
            </a:r>
          </a:p>
        </p:txBody>
      </p:sp>
      <p:sp>
        <p:nvSpPr>
          <p:cNvPr id="8" name="Title 26"/>
          <p:cNvSpPr>
            <a:spLocks noGrp="1"/>
          </p:cNvSpPr>
          <p:nvPr>
            <p:ph type="title"/>
          </p:nvPr>
        </p:nvSpPr>
        <p:spPr>
          <a:xfrm>
            <a:off x="214314" y="2914651"/>
            <a:ext cx="3675062" cy="1143000"/>
          </a:xfrm>
        </p:spPr>
        <p:txBody>
          <a:bodyPr/>
          <a:lstStyle>
            <a:lvl1pPr>
              <a:defRPr>
                <a:solidFill>
                  <a:srgbClr val="23593E"/>
                </a:solidFill>
              </a:defRPr>
            </a:lvl1pPr>
          </a:lstStyle>
          <a:p>
            <a:r>
              <a:rPr lang="en-US" smtClean="0"/>
              <a:t>Click to edit Master title style</a:t>
            </a:r>
            <a:endParaRPr lang="en-US" dirty="0"/>
          </a:p>
        </p:txBody>
      </p:sp>
      <p:sp>
        <p:nvSpPr>
          <p:cNvPr id="21" name="Text Placeholder 32"/>
          <p:cNvSpPr>
            <a:spLocks noGrp="1"/>
          </p:cNvSpPr>
          <p:nvPr>
            <p:ph type="body" sz="quarter" idx="10"/>
          </p:nvPr>
        </p:nvSpPr>
        <p:spPr>
          <a:xfrm>
            <a:off x="4624613" y="1858449"/>
            <a:ext cx="2444750" cy="539751"/>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22" name="Text Placeholder 32"/>
          <p:cNvSpPr>
            <a:spLocks noGrp="1"/>
          </p:cNvSpPr>
          <p:nvPr>
            <p:ph type="body" sz="quarter" idx="11" hasCustomPrompt="1"/>
          </p:nvPr>
        </p:nvSpPr>
        <p:spPr>
          <a:xfrm>
            <a:off x="7209515" y="1858449"/>
            <a:ext cx="1447348" cy="539751"/>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Page #</a:t>
            </a:r>
          </a:p>
        </p:txBody>
      </p:sp>
      <p:sp>
        <p:nvSpPr>
          <p:cNvPr id="23" name="Text Placeholder 32"/>
          <p:cNvSpPr>
            <a:spLocks noGrp="1"/>
          </p:cNvSpPr>
          <p:nvPr>
            <p:ph type="body" sz="quarter" idx="12"/>
          </p:nvPr>
        </p:nvSpPr>
        <p:spPr>
          <a:xfrm>
            <a:off x="4624613" y="2400629"/>
            <a:ext cx="2444750" cy="539751"/>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24" name="Text Placeholder 32"/>
          <p:cNvSpPr>
            <a:spLocks noGrp="1"/>
          </p:cNvSpPr>
          <p:nvPr>
            <p:ph type="body" sz="quarter" idx="13" hasCustomPrompt="1"/>
          </p:nvPr>
        </p:nvSpPr>
        <p:spPr>
          <a:xfrm>
            <a:off x="7209515" y="2400629"/>
            <a:ext cx="1447348" cy="539751"/>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Page #</a:t>
            </a:r>
          </a:p>
        </p:txBody>
      </p:sp>
      <p:sp>
        <p:nvSpPr>
          <p:cNvPr id="25" name="Text Placeholder 32"/>
          <p:cNvSpPr>
            <a:spLocks noGrp="1"/>
          </p:cNvSpPr>
          <p:nvPr>
            <p:ph type="body" sz="quarter" idx="14"/>
          </p:nvPr>
        </p:nvSpPr>
        <p:spPr>
          <a:xfrm>
            <a:off x="4624613" y="2955018"/>
            <a:ext cx="2444750" cy="539751"/>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26" name="Text Placeholder 32"/>
          <p:cNvSpPr>
            <a:spLocks noGrp="1"/>
          </p:cNvSpPr>
          <p:nvPr>
            <p:ph type="body" sz="quarter" idx="15" hasCustomPrompt="1"/>
          </p:nvPr>
        </p:nvSpPr>
        <p:spPr>
          <a:xfrm>
            <a:off x="7209515" y="2955018"/>
            <a:ext cx="1447348" cy="539751"/>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Page #</a:t>
            </a:r>
          </a:p>
        </p:txBody>
      </p:sp>
      <p:sp>
        <p:nvSpPr>
          <p:cNvPr id="27" name="Text Placeholder 32"/>
          <p:cNvSpPr>
            <a:spLocks noGrp="1"/>
          </p:cNvSpPr>
          <p:nvPr>
            <p:ph type="body" sz="quarter" idx="16"/>
          </p:nvPr>
        </p:nvSpPr>
        <p:spPr>
          <a:xfrm>
            <a:off x="4624613" y="3509409"/>
            <a:ext cx="2444750" cy="539751"/>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28" name="Text Placeholder 32"/>
          <p:cNvSpPr>
            <a:spLocks noGrp="1"/>
          </p:cNvSpPr>
          <p:nvPr>
            <p:ph type="body" sz="quarter" idx="17" hasCustomPrompt="1"/>
          </p:nvPr>
        </p:nvSpPr>
        <p:spPr>
          <a:xfrm>
            <a:off x="7209515" y="3509409"/>
            <a:ext cx="1447348" cy="539751"/>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Page #</a:t>
            </a:r>
          </a:p>
        </p:txBody>
      </p:sp>
      <p:sp>
        <p:nvSpPr>
          <p:cNvPr id="29" name="Text Placeholder 32"/>
          <p:cNvSpPr>
            <a:spLocks noGrp="1"/>
          </p:cNvSpPr>
          <p:nvPr>
            <p:ph type="body" sz="quarter" idx="18"/>
          </p:nvPr>
        </p:nvSpPr>
        <p:spPr>
          <a:xfrm>
            <a:off x="4624613" y="4063798"/>
            <a:ext cx="2444750" cy="539751"/>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30" name="Text Placeholder 32"/>
          <p:cNvSpPr>
            <a:spLocks noGrp="1"/>
          </p:cNvSpPr>
          <p:nvPr>
            <p:ph type="body" sz="quarter" idx="19" hasCustomPrompt="1"/>
          </p:nvPr>
        </p:nvSpPr>
        <p:spPr>
          <a:xfrm>
            <a:off x="7209515" y="4063798"/>
            <a:ext cx="1447348" cy="539751"/>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Page #</a:t>
            </a:r>
          </a:p>
        </p:txBody>
      </p:sp>
      <p:sp>
        <p:nvSpPr>
          <p:cNvPr id="31" name="Text Placeholder 32"/>
          <p:cNvSpPr>
            <a:spLocks noGrp="1"/>
          </p:cNvSpPr>
          <p:nvPr>
            <p:ph type="body" sz="quarter" idx="20"/>
          </p:nvPr>
        </p:nvSpPr>
        <p:spPr>
          <a:xfrm>
            <a:off x="4624613" y="4618186"/>
            <a:ext cx="2444750" cy="539751"/>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32" name="Text Placeholder 32"/>
          <p:cNvSpPr>
            <a:spLocks noGrp="1"/>
          </p:cNvSpPr>
          <p:nvPr>
            <p:ph type="body" sz="quarter" idx="21" hasCustomPrompt="1"/>
          </p:nvPr>
        </p:nvSpPr>
        <p:spPr>
          <a:xfrm>
            <a:off x="7209515" y="4618186"/>
            <a:ext cx="1447348" cy="539751"/>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Page #</a:t>
            </a:r>
          </a:p>
        </p:txBody>
      </p:sp>
      <p:pic>
        <p:nvPicPr>
          <p:cNvPr id="35" name="Picture 34" descr="footer_saporg_white_horiz.pdf"/>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5409" y="6436277"/>
            <a:ext cx="5476304" cy="338159"/>
          </a:xfrm>
          <a:prstGeom prst="rect">
            <a:avLst/>
          </a:prstGeom>
        </p:spPr>
      </p:pic>
      <p:sp>
        <p:nvSpPr>
          <p:cNvPr id="36" name="Rectangle 35">
            <a:hlinkClick r:id="rId3"/>
          </p:cNvPr>
          <p:cNvSpPr/>
          <p:nvPr userDrawn="1"/>
        </p:nvSpPr>
        <p:spPr>
          <a:xfrm>
            <a:off x="3542588" y="6519777"/>
            <a:ext cx="1906869" cy="17558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Tree>
    <p:extLst>
      <p:ext uri="{BB962C8B-B14F-4D97-AF65-F5344CB8AC3E}">
        <p14:creationId xmlns:p14="http://schemas.microsoft.com/office/powerpoint/2010/main" val="1650175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s Page 2">
    <p:spTree>
      <p:nvGrpSpPr>
        <p:cNvPr id="1" name=""/>
        <p:cNvGrpSpPr/>
        <p:nvPr/>
      </p:nvGrpSpPr>
      <p:grpSpPr>
        <a:xfrm>
          <a:off x="0" y="0"/>
          <a:ext cx="0" cy="0"/>
          <a:chOff x="0" y="0"/>
          <a:chExt cx="0" cy="0"/>
        </a:xfrm>
      </p:grpSpPr>
      <p:pic>
        <p:nvPicPr>
          <p:cNvPr id="2" name="Picture 1" descr="171366080_5_blur_72dpi_cropped_compressed.jp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800" y="0"/>
            <a:ext cx="9152800" cy="6858000"/>
          </a:xfrm>
          <a:prstGeom prst="rect">
            <a:avLst/>
          </a:prstGeom>
        </p:spPr>
      </p:pic>
      <p:sp>
        <p:nvSpPr>
          <p:cNvPr id="9" name="Rectangle 8"/>
          <p:cNvSpPr/>
          <p:nvPr userDrawn="1"/>
        </p:nvSpPr>
        <p:spPr>
          <a:xfrm>
            <a:off x="-2" y="2120457"/>
            <a:ext cx="9144002" cy="3983055"/>
          </a:xfrm>
          <a:prstGeom prst="rect">
            <a:avLst/>
          </a:prstGeom>
          <a:solidFill>
            <a:schemeClr val="bg1">
              <a:alpha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latin typeface="Lucida Sans"/>
              <a:cs typeface="Lucida Sans"/>
            </a:endParaRPr>
          </a:p>
        </p:txBody>
      </p:sp>
      <p:sp>
        <p:nvSpPr>
          <p:cNvPr id="27" name="Title 26"/>
          <p:cNvSpPr>
            <a:spLocks noGrp="1"/>
          </p:cNvSpPr>
          <p:nvPr>
            <p:ph type="title"/>
          </p:nvPr>
        </p:nvSpPr>
        <p:spPr>
          <a:xfrm>
            <a:off x="214314" y="3629025"/>
            <a:ext cx="3675062" cy="1143000"/>
          </a:xfrm>
        </p:spPr>
        <p:txBody>
          <a:bodyPr/>
          <a:lstStyle>
            <a:lvl1pPr>
              <a:defRPr>
                <a:solidFill>
                  <a:srgbClr val="23593E"/>
                </a:solidFill>
              </a:defRPr>
            </a:lvl1pPr>
          </a:lstStyle>
          <a:p>
            <a:r>
              <a:rPr lang="en-US" smtClean="0"/>
              <a:t>Click to edit Master title style</a:t>
            </a:r>
            <a:endParaRPr lang="en-US" dirty="0"/>
          </a:p>
        </p:txBody>
      </p:sp>
      <p:sp>
        <p:nvSpPr>
          <p:cNvPr id="33" name="Text Placeholder 32"/>
          <p:cNvSpPr>
            <a:spLocks noGrp="1"/>
          </p:cNvSpPr>
          <p:nvPr>
            <p:ph type="body" sz="quarter" idx="10"/>
          </p:nvPr>
        </p:nvSpPr>
        <p:spPr>
          <a:xfrm>
            <a:off x="4624613" y="2456789"/>
            <a:ext cx="2444750" cy="539751"/>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34" name="Text Placeholder 32"/>
          <p:cNvSpPr>
            <a:spLocks noGrp="1"/>
          </p:cNvSpPr>
          <p:nvPr>
            <p:ph type="body" sz="quarter" idx="11" hasCustomPrompt="1"/>
          </p:nvPr>
        </p:nvSpPr>
        <p:spPr>
          <a:xfrm>
            <a:off x="7209515" y="2456789"/>
            <a:ext cx="1447348" cy="539751"/>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Page #</a:t>
            </a:r>
          </a:p>
        </p:txBody>
      </p:sp>
      <p:sp>
        <p:nvSpPr>
          <p:cNvPr id="35" name="Text Placeholder 32"/>
          <p:cNvSpPr>
            <a:spLocks noGrp="1"/>
          </p:cNvSpPr>
          <p:nvPr>
            <p:ph type="body" sz="quarter" idx="12"/>
          </p:nvPr>
        </p:nvSpPr>
        <p:spPr>
          <a:xfrm>
            <a:off x="4624613" y="2998967"/>
            <a:ext cx="2444750" cy="539751"/>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36" name="Text Placeholder 32"/>
          <p:cNvSpPr>
            <a:spLocks noGrp="1"/>
          </p:cNvSpPr>
          <p:nvPr>
            <p:ph type="body" sz="quarter" idx="13" hasCustomPrompt="1"/>
          </p:nvPr>
        </p:nvSpPr>
        <p:spPr>
          <a:xfrm>
            <a:off x="7209515" y="2998967"/>
            <a:ext cx="1447348" cy="539751"/>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Page #</a:t>
            </a:r>
          </a:p>
        </p:txBody>
      </p:sp>
      <p:sp>
        <p:nvSpPr>
          <p:cNvPr id="37" name="Text Placeholder 32"/>
          <p:cNvSpPr>
            <a:spLocks noGrp="1"/>
          </p:cNvSpPr>
          <p:nvPr>
            <p:ph type="body" sz="quarter" idx="14"/>
          </p:nvPr>
        </p:nvSpPr>
        <p:spPr>
          <a:xfrm>
            <a:off x="4624613" y="3553358"/>
            <a:ext cx="2444750" cy="539751"/>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38" name="Text Placeholder 32"/>
          <p:cNvSpPr>
            <a:spLocks noGrp="1"/>
          </p:cNvSpPr>
          <p:nvPr>
            <p:ph type="body" sz="quarter" idx="15" hasCustomPrompt="1"/>
          </p:nvPr>
        </p:nvSpPr>
        <p:spPr>
          <a:xfrm>
            <a:off x="7209515" y="3553358"/>
            <a:ext cx="1447348" cy="539751"/>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Page #</a:t>
            </a:r>
          </a:p>
        </p:txBody>
      </p:sp>
      <p:sp>
        <p:nvSpPr>
          <p:cNvPr id="39" name="Text Placeholder 32"/>
          <p:cNvSpPr>
            <a:spLocks noGrp="1"/>
          </p:cNvSpPr>
          <p:nvPr>
            <p:ph type="body" sz="quarter" idx="16"/>
          </p:nvPr>
        </p:nvSpPr>
        <p:spPr>
          <a:xfrm>
            <a:off x="4624613" y="4107747"/>
            <a:ext cx="2444750" cy="539751"/>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40" name="Text Placeholder 32"/>
          <p:cNvSpPr>
            <a:spLocks noGrp="1"/>
          </p:cNvSpPr>
          <p:nvPr>
            <p:ph type="body" sz="quarter" idx="17" hasCustomPrompt="1"/>
          </p:nvPr>
        </p:nvSpPr>
        <p:spPr>
          <a:xfrm>
            <a:off x="7209515" y="4107747"/>
            <a:ext cx="1447348" cy="539751"/>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Page #</a:t>
            </a:r>
          </a:p>
        </p:txBody>
      </p:sp>
      <p:sp>
        <p:nvSpPr>
          <p:cNvPr id="41" name="Text Placeholder 32"/>
          <p:cNvSpPr>
            <a:spLocks noGrp="1"/>
          </p:cNvSpPr>
          <p:nvPr>
            <p:ph type="body" sz="quarter" idx="18"/>
          </p:nvPr>
        </p:nvSpPr>
        <p:spPr>
          <a:xfrm>
            <a:off x="4624613" y="4662138"/>
            <a:ext cx="2444750" cy="539751"/>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42" name="Text Placeholder 32"/>
          <p:cNvSpPr>
            <a:spLocks noGrp="1"/>
          </p:cNvSpPr>
          <p:nvPr>
            <p:ph type="body" sz="quarter" idx="19" hasCustomPrompt="1"/>
          </p:nvPr>
        </p:nvSpPr>
        <p:spPr>
          <a:xfrm>
            <a:off x="7209515" y="4662138"/>
            <a:ext cx="1447348" cy="539751"/>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Page #</a:t>
            </a:r>
          </a:p>
        </p:txBody>
      </p:sp>
      <p:sp>
        <p:nvSpPr>
          <p:cNvPr id="43" name="Text Placeholder 32"/>
          <p:cNvSpPr>
            <a:spLocks noGrp="1"/>
          </p:cNvSpPr>
          <p:nvPr>
            <p:ph type="body" sz="quarter" idx="20"/>
          </p:nvPr>
        </p:nvSpPr>
        <p:spPr>
          <a:xfrm>
            <a:off x="4624613" y="5216526"/>
            <a:ext cx="2444750" cy="539751"/>
          </a:xfrm>
        </p:spPr>
        <p:txBody>
          <a:bodyPr>
            <a:normAutofit/>
          </a:bodyPr>
          <a:lstStyle>
            <a:lvl1pPr marL="0" indent="0" algn="r">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44" name="Text Placeholder 32"/>
          <p:cNvSpPr>
            <a:spLocks noGrp="1"/>
          </p:cNvSpPr>
          <p:nvPr>
            <p:ph type="body" sz="quarter" idx="21" hasCustomPrompt="1"/>
          </p:nvPr>
        </p:nvSpPr>
        <p:spPr>
          <a:xfrm>
            <a:off x="7209515" y="5216526"/>
            <a:ext cx="1447348" cy="539751"/>
          </a:xfrm>
        </p:spPr>
        <p:txBody>
          <a:bodyPr>
            <a:normAutofit/>
          </a:bodyPr>
          <a:lstStyle>
            <a:lvl1pPr marL="0" indent="0">
              <a:buNone/>
              <a:defRPr sz="1800">
                <a:solidFill>
                  <a:srgbClr val="23593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Page #</a:t>
            </a:r>
          </a:p>
        </p:txBody>
      </p:sp>
    </p:spTree>
    <p:extLst>
      <p:ext uri="{BB962C8B-B14F-4D97-AF65-F5344CB8AC3E}">
        <p14:creationId xmlns:p14="http://schemas.microsoft.com/office/powerpoint/2010/main" val="1648255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Header 1">
    <p:spTree>
      <p:nvGrpSpPr>
        <p:cNvPr id="1" name=""/>
        <p:cNvGrpSpPr/>
        <p:nvPr/>
      </p:nvGrpSpPr>
      <p:grpSpPr>
        <a:xfrm>
          <a:off x="0" y="0"/>
          <a:ext cx="0" cy="0"/>
          <a:chOff x="0" y="0"/>
          <a:chExt cx="0" cy="0"/>
        </a:xfrm>
      </p:grpSpPr>
      <p:sp>
        <p:nvSpPr>
          <p:cNvPr id="14" name="Rectangle 13"/>
          <p:cNvSpPr/>
          <p:nvPr userDrawn="1"/>
        </p:nvSpPr>
        <p:spPr>
          <a:xfrm>
            <a:off x="0" y="0"/>
            <a:ext cx="9144000" cy="6858000"/>
          </a:xfrm>
          <a:prstGeom prst="rect">
            <a:avLst/>
          </a:prstGeom>
          <a:solidFill>
            <a:srgbClr val="24593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
        <p:nvSpPr>
          <p:cNvPr id="8" name="Title 7"/>
          <p:cNvSpPr txBox="1">
            <a:spLocks/>
          </p:cNvSpPr>
          <p:nvPr userDrawn="1"/>
        </p:nvSpPr>
        <p:spPr>
          <a:xfrm>
            <a:off x="115462" y="2306251"/>
            <a:ext cx="3793677" cy="193309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3200" dirty="0">
              <a:solidFill>
                <a:srgbClr val="000000"/>
              </a:solidFill>
              <a:latin typeface="Lucida Sans"/>
              <a:cs typeface="Lucida Sans"/>
            </a:endParaRPr>
          </a:p>
        </p:txBody>
      </p:sp>
      <p:sp>
        <p:nvSpPr>
          <p:cNvPr id="9" name="Title 7"/>
          <p:cNvSpPr txBox="1">
            <a:spLocks/>
          </p:cNvSpPr>
          <p:nvPr userDrawn="1"/>
        </p:nvSpPr>
        <p:spPr>
          <a:xfrm>
            <a:off x="115462" y="2952694"/>
            <a:ext cx="3793677" cy="193309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3200" dirty="0">
              <a:solidFill>
                <a:srgbClr val="000000"/>
              </a:solidFill>
              <a:latin typeface="Lucida Sans"/>
              <a:cs typeface="Lucida Sans"/>
            </a:endParaRPr>
          </a:p>
        </p:txBody>
      </p:sp>
      <p:sp>
        <p:nvSpPr>
          <p:cNvPr id="10" name="Title 7"/>
          <p:cNvSpPr txBox="1">
            <a:spLocks/>
          </p:cNvSpPr>
          <p:nvPr userDrawn="1"/>
        </p:nvSpPr>
        <p:spPr>
          <a:xfrm>
            <a:off x="115462" y="2306251"/>
            <a:ext cx="3793677" cy="193309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3200" dirty="0">
              <a:solidFill>
                <a:srgbClr val="000000"/>
              </a:solidFill>
              <a:latin typeface="Lucida Sans"/>
              <a:cs typeface="Lucida Sans"/>
            </a:endParaRPr>
          </a:p>
        </p:txBody>
      </p:sp>
      <p:sp>
        <p:nvSpPr>
          <p:cNvPr id="11" name="Title 7"/>
          <p:cNvSpPr txBox="1">
            <a:spLocks/>
          </p:cNvSpPr>
          <p:nvPr userDrawn="1"/>
        </p:nvSpPr>
        <p:spPr>
          <a:xfrm>
            <a:off x="115462" y="2952694"/>
            <a:ext cx="3793677" cy="193309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3200" dirty="0">
              <a:solidFill>
                <a:srgbClr val="000000"/>
              </a:solidFill>
              <a:latin typeface="Lucida Sans"/>
              <a:cs typeface="Lucida Sans"/>
            </a:endParaRPr>
          </a:p>
        </p:txBody>
      </p:sp>
      <p:sp>
        <p:nvSpPr>
          <p:cNvPr id="13" name="Title 2"/>
          <p:cNvSpPr>
            <a:spLocks noGrp="1"/>
          </p:cNvSpPr>
          <p:nvPr>
            <p:ph type="title"/>
          </p:nvPr>
        </p:nvSpPr>
        <p:spPr>
          <a:xfrm>
            <a:off x="216568" y="2829677"/>
            <a:ext cx="8620552" cy="868363"/>
          </a:xfrm>
          <a:solidFill>
            <a:schemeClr val="bg1">
              <a:alpha val="80000"/>
            </a:schemeClr>
          </a:solidFill>
          <a:ln>
            <a:noFill/>
          </a:ln>
          <a:effectLst/>
        </p:spPr>
        <p:txBody>
          <a:bodyPr>
            <a:normAutofit/>
          </a:bodyPr>
          <a:lstStyle>
            <a:lvl1pPr>
              <a:defRPr sz="3200">
                <a:solidFill>
                  <a:srgbClr val="23593E"/>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524152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Header 2">
    <p:spTree>
      <p:nvGrpSpPr>
        <p:cNvPr id="1" name=""/>
        <p:cNvGrpSpPr/>
        <p:nvPr/>
      </p:nvGrpSpPr>
      <p:grpSpPr>
        <a:xfrm>
          <a:off x="0" y="0"/>
          <a:ext cx="0" cy="0"/>
          <a:chOff x="0" y="0"/>
          <a:chExt cx="0" cy="0"/>
        </a:xfrm>
      </p:grpSpPr>
      <p:sp>
        <p:nvSpPr>
          <p:cNvPr id="13" name="Rectangle 12"/>
          <p:cNvSpPr/>
          <p:nvPr userDrawn="1"/>
        </p:nvSpPr>
        <p:spPr>
          <a:xfrm>
            <a:off x="0" y="0"/>
            <a:ext cx="9144000" cy="6858000"/>
          </a:xfrm>
          <a:prstGeom prst="rect">
            <a:avLst/>
          </a:prstGeom>
          <a:solidFill>
            <a:srgbClr val="46464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srgbClr val="FFFFFF"/>
              </a:solidFill>
            </a:endParaRPr>
          </a:p>
        </p:txBody>
      </p:sp>
      <p:sp>
        <p:nvSpPr>
          <p:cNvPr id="8" name="Title 7"/>
          <p:cNvSpPr txBox="1">
            <a:spLocks/>
          </p:cNvSpPr>
          <p:nvPr userDrawn="1"/>
        </p:nvSpPr>
        <p:spPr>
          <a:xfrm>
            <a:off x="115462" y="2306251"/>
            <a:ext cx="3793677" cy="193309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3200" dirty="0">
              <a:solidFill>
                <a:srgbClr val="000000"/>
              </a:solidFill>
              <a:latin typeface="Lucida Sans"/>
              <a:cs typeface="Lucida Sans"/>
            </a:endParaRPr>
          </a:p>
        </p:txBody>
      </p:sp>
      <p:sp>
        <p:nvSpPr>
          <p:cNvPr id="9" name="Title 7"/>
          <p:cNvSpPr txBox="1">
            <a:spLocks/>
          </p:cNvSpPr>
          <p:nvPr userDrawn="1"/>
        </p:nvSpPr>
        <p:spPr>
          <a:xfrm>
            <a:off x="115462" y="2952694"/>
            <a:ext cx="3793677" cy="193309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3200" dirty="0">
              <a:solidFill>
                <a:srgbClr val="000000"/>
              </a:solidFill>
              <a:latin typeface="Lucida Sans"/>
              <a:cs typeface="Lucida Sans"/>
            </a:endParaRPr>
          </a:p>
        </p:txBody>
      </p:sp>
      <p:sp>
        <p:nvSpPr>
          <p:cNvPr id="10" name="Title 7"/>
          <p:cNvSpPr txBox="1">
            <a:spLocks/>
          </p:cNvSpPr>
          <p:nvPr userDrawn="1"/>
        </p:nvSpPr>
        <p:spPr>
          <a:xfrm>
            <a:off x="115462" y="2306251"/>
            <a:ext cx="3793677" cy="193309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3200" dirty="0">
              <a:solidFill>
                <a:srgbClr val="000000"/>
              </a:solidFill>
              <a:latin typeface="Lucida Sans"/>
              <a:cs typeface="Lucida Sans"/>
            </a:endParaRPr>
          </a:p>
        </p:txBody>
      </p:sp>
      <p:sp>
        <p:nvSpPr>
          <p:cNvPr id="11" name="Title 7"/>
          <p:cNvSpPr txBox="1">
            <a:spLocks/>
          </p:cNvSpPr>
          <p:nvPr userDrawn="1"/>
        </p:nvSpPr>
        <p:spPr>
          <a:xfrm>
            <a:off x="115462" y="2952694"/>
            <a:ext cx="3793677" cy="1933092"/>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3200" dirty="0">
              <a:solidFill>
                <a:srgbClr val="000000"/>
              </a:solidFill>
              <a:latin typeface="Lucida Sans"/>
              <a:cs typeface="Lucida Sans"/>
            </a:endParaRPr>
          </a:p>
        </p:txBody>
      </p:sp>
      <p:sp>
        <p:nvSpPr>
          <p:cNvPr id="12" name="Title 2"/>
          <p:cNvSpPr>
            <a:spLocks noGrp="1"/>
          </p:cNvSpPr>
          <p:nvPr>
            <p:ph type="title"/>
          </p:nvPr>
        </p:nvSpPr>
        <p:spPr>
          <a:xfrm>
            <a:off x="216568" y="2829677"/>
            <a:ext cx="8620552" cy="868363"/>
          </a:xfrm>
          <a:solidFill>
            <a:schemeClr val="bg1">
              <a:alpha val="80000"/>
            </a:schemeClr>
          </a:solidFill>
          <a:ln>
            <a:noFill/>
          </a:ln>
          <a:effectLst/>
        </p:spPr>
        <p:txBody>
          <a:bodyPr>
            <a:normAutofit/>
          </a:bodyPr>
          <a:lstStyle>
            <a:lvl1pPr>
              <a:defRPr sz="3200">
                <a:solidFill>
                  <a:srgbClr val="23593E"/>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481020500"/>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040843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Lst>
  <p:txStyles>
    <p:titleStyle>
      <a:lvl1pPr algn="l" defTabSz="457200" rtl="0" eaLnBrk="1" latinLnBrk="0" hangingPunct="1">
        <a:spcBef>
          <a:spcPct val="0"/>
        </a:spcBef>
        <a:buNone/>
        <a:defRPr sz="2800" kern="1200">
          <a:solidFill>
            <a:schemeClr val="tx1"/>
          </a:solidFill>
          <a:latin typeface="Lucida Sans"/>
          <a:ea typeface="+mj-ea"/>
          <a:cs typeface="Lucida San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Lucida Sans"/>
          <a:ea typeface="+mn-ea"/>
          <a:cs typeface="Lucida Sans"/>
        </a:defRPr>
      </a:lvl1pPr>
      <a:lvl2pPr marL="742950" indent="-285750" algn="l" defTabSz="457200" rtl="0" eaLnBrk="1" latinLnBrk="0" hangingPunct="1">
        <a:spcBef>
          <a:spcPct val="20000"/>
        </a:spcBef>
        <a:buFont typeface="Arial"/>
        <a:buChar char="–"/>
        <a:defRPr sz="2000" kern="1200">
          <a:solidFill>
            <a:schemeClr val="tx1"/>
          </a:solidFill>
          <a:latin typeface="Lucida Sans"/>
          <a:ea typeface="+mn-ea"/>
          <a:cs typeface="Lucida Sans"/>
        </a:defRPr>
      </a:lvl2pPr>
      <a:lvl3pPr marL="1143000" indent="-228600" algn="l" defTabSz="457200" rtl="0" eaLnBrk="1" latinLnBrk="0" hangingPunct="1">
        <a:spcBef>
          <a:spcPct val="20000"/>
        </a:spcBef>
        <a:buFont typeface="Arial"/>
        <a:buChar char="•"/>
        <a:defRPr sz="1800" kern="1200">
          <a:solidFill>
            <a:schemeClr val="tx1"/>
          </a:solidFill>
          <a:latin typeface="Lucida Sans"/>
          <a:ea typeface="+mn-ea"/>
          <a:cs typeface="Lucida Sans"/>
        </a:defRPr>
      </a:lvl3pPr>
      <a:lvl4pPr marL="1600200" indent="-228600" algn="l" defTabSz="457200" rtl="0" eaLnBrk="1" latinLnBrk="0" hangingPunct="1">
        <a:spcBef>
          <a:spcPct val="20000"/>
        </a:spcBef>
        <a:buFont typeface="Arial"/>
        <a:buChar char="–"/>
        <a:defRPr sz="1600" kern="1200">
          <a:solidFill>
            <a:schemeClr val="tx1"/>
          </a:solidFill>
          <a:latin typeface="Lucida Sans"/>
          <a:ea typeface="+mn-ea"/>
          <a:cs typeface="Lucida Sans"/>
        </a:defRPr>
      </a:lvl4pPr>
      <a:lvl5pPr marL="2057400" indent="-228600" algn="l" defTabSz="457200" rtl="0" eaLnBrk="1" latinLnBrk="0" hangingPunct="1">
        <a:spcBef>
          <a:spcPct val="20000"/>
        </a:spcBef>
        <a:buFont typeface="Arial"/>
        <a:buChar char="»"/>
        <a:defRPr sz="1600" kern="1200">
          <a:solidFill>
            <a:schemeClr val="tx1"/>
          </a:solidFill>
          <a:latin typeface="Lucida Sans"/>
          <a:ea typeface="+mn-ea"/>
          <a:cs typeface="Lucida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3" Type="http://schemas.openxmlformats.org/officeDocument/2006/relationships/hyperlink" Target="http://achievethecore.org/page/788/ela-literacy-lesson-bank-content-list-page" TargetMode="External"/><Relationship Id="rId4" Type="http://schemas.openxmlformats.org/officeDocument/2006/relationships/hyperlink" Target="http://achievethecore.org/page/710/text-dependent-question-resources" TargetMode="External"/><Relationship Id="rId5" Type="http://schemas.openxmlformats.org/officeDocument/2006/relationships/hyperlink" Target="http://achievethecore.org/page/45/short-guide-to-creating-text-dependent-questions-detail-pg" TargetMode="External"/><Relationship Id="rId1" Type="http://schemas.openxmlformats.org/officeDocument/2006/relationships/slideLayout" Target="../slideLayouts/slideLayout12.xml"/><Relationship Id="rId2" Type="http://schemas.openxmlformats.org/officeDocument/2006/relationships/hyperlink" Target="http://achievethecore.org/page/752/close-reading-sample-lessons-list-page"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hyperlink" Target="http://bit.ly/1oWZ7ai"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www.ccsso.org/Navigating_Text_Complexity/Showroom_Models.html" TargetMode="External"/><Relationship Id="rId4" Type="http://schemas.openxmlformats.org/officeDocument/2006/relationships/hyperlink" Target="http://www.readworks.org/" TargetMode="External"/><Relationship Id="rId5" Type="http://schemas.openxmlformats.org/officeDocument/2006/relationships/hyperlink" Target="http://www.readinga-z.com/" TargetMode="External"/><Relationship Id="rId6" Type="http://schemas.openxmlformats.org/officeDocument/2006/relationships/hyperlink" Target="http://cdn.lexile.com/m/cms_page_media/135/RTData_July_13.pdf" TargetMode="External"/><Relationship Id="rId7" Type="http://schemas.openxmlformats.org/officeDocument/2006/relationships/hyperlink" Target="http://achievethecore.org/page/927/webinar-on-finding-texts-hidden-resources-at-your-fingertips-detail-pg" TargetMode="External"/><Relationship Id="rId1" Type="http://schemas.openxmlformats.org/officeDocument/2006/relationships/slideLayout" Target="../slideLayouts/slideLayout12.xml"/><Relationship Id="rId2" Type="http://schemas.openxmlformats.org/officeDocument/2006/relationships/notesSlide" Target="../notesSlides/notesSlide20.xml"/></Relationships>
</file>

<file path=ppt/slides/_rels/slide24.xml.rels><?xml version="1.0" encoding="UTF-8" standalone="yes"?>
<Relationships xmlns="http://schemas.openxmlformats.org/package/2006/relationships"><Relationship Id="rId3" Type="http://schemas.openxmlformats.org/officeDocument/2006/relationships/hyperlink" Target="http://bit.ly/Teaching_with_Text_Sets" TargetMode="External"/><Relationship Id="rId4" Type="http://schemas.openxmlformats.org/officeDocument/2006/relationships/hyperlink" Target="http://www.americanreading.com/" TargetMode="External"/><Relationship Id="rId5" Type="http://schemas.openxmlformats.org/officeDocument/2006/relationships/hyperlink" Target="http://www.lightsailed.com/" TargetMode="External"/><Relationship Id="rId6" Type="http://schemas.openxmlformats.org/officeDocument/2006/relationships/hyperlink" Target="http://www.curriculet.com/" TargetMode="External"/><Relationship Id="rId7" Type="http://schemas.openxmlformats.org/officeDocument/2006/relationships/hyperlink" Target="http://www.achievethecore.org/" TargetMode="External"/><Relationship Id="rId8" Type="http://schemas.openxmlformats.org/officeDocument/2006/relationships/hyperlink" Target="http://readingandwritingproject.com/resources/book-lists-classroom-libraries-and-text-sets-for-students/text-sets.html" TargetMode="External"/><Relationship Id="rId1" Type="http://schemas.openxmlformats.org/officeDocument/2006/relationships/slideLayout" Target="../slideLayouts/slideLayout12.xml"/><Relationship Id="rId2" Type="http://schemas.openxmlformats.org/officeDocument/2006/relationships/notesSlide" Target="../notesSlides/notesSlide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hyperlink" Target="http://achievethecore.org/page/981/fluency-resources"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www.ncresa.org/docs/PLC_Secondary/Six_Step_Process.pdf" TargetMode="External"/><Relationship Id="rId4" Type="http://schemas.openxmlformats.org/officeDocument/2006/relationships/hyperlink" Target="http://www.pearsonhighered.com/educator/series/Words-Their-Way-Series/10888.page" TargetMode="External"/><Relationship Id="rId1" Type="http://schemas.openxmlformats.org/officeDocument/2006/relationships/slideLayout" Target="../slideLayouts/slideLayout12.xml"/><Relationship Id="rId2" Type="http://schemas.openxmlformats.org/officeDocument/2006/relationships/hyperlink" Target="http://www.textproject.org/"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8771" y="5036555"/>
            <a:ext cx="184731" cy="369332"/>
          </a:xfrm>
          <a:prstGeom prst="rect">
            <a:avLst/>
          </a:prstGeom>
          <a:noFill/>
        </p:spPr>
        <p:txBody>
          <a:bodyPr wrap="none" rtlCol="0">
            <a:spAutoFit/>
          </a:bodyPr>
          <a:lstStyle/>
          <a:p>
            <a:pPr defTabSz="457200"/>
            <a:endParaRPr lang="en-US" dirty="0">
              <a:solidFill>
                <a:srgbClr val="000000"/>
              </a:solidFill>
            </a:endParaRPr>
          </a:p>
        </p:txBody>
      </p:sp>
      <p:sp>
        <p:nvSpPr>
          <p:cNvPr id="14" name="Title 13"/>
          <p:cNvSpPr>
            <a:spLocks noGrp="1"/>
          </p:cNvSpPr>
          <p:nvPr>
            <p:ph type="ctrTitle"/>
          </p:nvPr>
        </p:nvSpPr>
        <p:spPr/>
        <p:txBody>
          <a:bodyPr/>
          <a:lstStyle/>
          <a:p>
            <a:r>
              <a:rPr lang="en-US" dirty="0" smtClean="0"/>
              <a:t>What Does it Take to Succeed in the Era of the Common Core?</a:t>
            </a:r>
            <a:endParaRPr lang="en-US" dirty="0"/>
          </a:p>
        </p:txBody>
      </p:sp>
      <p:sp>
        <p:nvSpPr>
          <p:cNvPr id="15" name="Subtitle 14"/>
          <p:cNvSpPr>
            <a:spLocks noGrp="1"/>
          </p:cNvSpPr>
          <p:nvPr>
            <p:ph type="subTitle" idx="1"/>
          </p:nvPr>
        </p:nvSpPr>
        <p:spPr/>
        <p:txBody>
          <a:bodyPr>
            <a:normAutofit fontScale="62500" lnSpcReduction="20000"/>
          </a:bodyPr>
          <a:lstStyle/>
          <a:p>
            <a:r>
              <a:rPr lang="en-US" dirty="0" smtClean="0">
                <a:solidFill>
                  <a:srgbClr val="000000"/>
                </a:solidFill>
              </a:rPr>
              <a:t>David Liben</a:t>
            </a:r>
          </a:p>
          <a:p>
            <a:r>
              <a:rPr lang="en-US" dirty="0" smtClean="0">
                <a:solidFill>
                  <a:srgbClr val="000000"/>
                </a:solidFill>
              </a:rPr>
              <a:t>dliben@studentsachieve.net</a:t>
            </a:r>
          </a:p>
          <a:p>
            <a:r>
              <a:rPr lang="en-US" dirty="0" smtClean="0">
                <a:solidFill>
                  <a:srgbClr val="000000"/>
                </a:solidFill>
              </a:rPr>
              <a:t>www.achievethecore.org</a:t>
            </a:r>
            <a:endParaRPr lang="en-US" dirty="0">
              <a:solidFill>
                <a:srgbClr val="000000"/>
              </a:solidFill>
            </a:endParaRPr>
          </a:p>
        </p:txBody>
      </p:sp>
    </p:spTree>
    <p:extLst>
      <p:ext uri="{BB962C8B-B14F-4D97-AF65-F5344CB8AC3E}">
        <p14:creationId xmlns:p14="http://schemas.microsoft.com/office/powerpoint/2010/main" val="35334127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ctr"/>
            <a:r>
              <a:rPr lang="en-US" dirty="0" smtClean="0"/>
              <a:t>Topics and References in Third Grade Passages </a:t>
            </a:r>
            <a:endParaRPr lang="en-US" dirty="0"/>
          </a:p>
        </p:txBody>
      </p:sp>
      <p:sp>
        <p:nvSpPr>
          <p:cNvPr id="6" name="Content Placeholder 5"/>
          <p:cNvSpPr>
            <a:spLocks noGrp="1"/>
          </p:cNvSpPr>
          <p:nvPr>
            <p:ph idx="1"/>
          </p:nvPr>
        </p:nvSpPr>
        <p:spPr/>
        <p:txBody>
          <a:bodyPr>
            <a:normAutofit fontScale="92500"/>
          </a:bodyPr>
          <a:lstStyle/>
          <a:p>
            <a:pPr lvl="0"/>
            <a:r>
              <a:rPr lang="en-US" dirty="0"/>
              <a:t>Leaves in the </a:t>
            </a:r>
            <a:r>
              <a:rPr lang="en-US" dirty="0" smtClean="0"/>
              <a:t>fall, playing </a:t>
            </a:r>
            <a:r>
              <a:rPr lang="en-US" dirty="0"/>
              <a:t>with </a:t>
            </a:r>
            <a:r>
              <a:rPr lang="en-US" dirty="0" smtClean="0"/>
              <a:t>leaves, suburban setting</a:t>
            </a:r>
            <a:endParaRPr lang="en-US" dirty="0"/>
          </a:p>
          <a:p>
            <a:pPr lvl="0"/>
            <a:r>
              <a:rPr lang="en-US" dirty="0"/>
              <a:t>Ecology </a:t>
            </a:r>
            <a:r>
              <a:rPr lang="en-US" dirty="0" smtClean="0"/>
              <a:t>frogs—habitats</a:t>
            </a:r>
            <a:r>
              <a:rPr lang="en-US" dirty="0"/>
              <a:t>, ponds, species in trouble, food chain, life cycle</a:t>
            </a:r>
          </a:p>
          <a:p>
            <a:pPr lvl="0"/>
            <a:r>
              <a:rPr lang="en-US" dirty="0"/>
              <a:t>GW Carver—African American History, agriculture, sense of </a:t>
            </a:r>
            <a:r>
              <a:rPr lang="en-US" dirty="0" smtClean="0"/>
              <a:t>time, </a:t>
            </a:r>
            <a:r>
              <a:rPr lang="en-US" dirty="0"/>
              <a:t>20</a:t>
            </a:r>
            <a:r>
              <a:rPr lang="en-US" baseline="30000" dirty="0"/>
              <a:t>th</a:t>
            </a:r>
            <a:r>
              <a:rPr lang="en-US" dirty="0"/>
              <a:t> </a:t>
            </a:r>
            <a:r>
              <a:rPr lang="en-US" dirty="0" smtClean="0"/>
              <a:t>century, </a:t>
            </a:r>
            <a:r>
              <a:rPr lang="en-US" dirty="0"/>
              <a:t>1900’s, </a:t>
            </a:r>
            <a:r>
              <a:rPr lang="en-US" dirty="0" smtClean="0"/>
              <a:t>professor</a:t>
            </a:r>
            <a:endParaRPr lang="en-US" dirty="0"/>
          </a:p>
          <a:p>
            <a:pPr lvl="0"/>
            <a:r>
              <a:rPr lang="en-US" dirty="0"/>
              <a:t>Benny west- </a:t>
            </a:r>
            <a:r>
              <a:rPr lang="en-US" dirty="0" smtClean="0"/>
              <a:t>Quaker/religious </a:t>
            </a:r>
            <a:r>
              <a:rPr lang="en-US" dirty="0"/>
              <a:t>groups, schoolmaster/old schools, small town rural life, Italy/England/Europe</a:t>
            </a:r>
          </a:p>
          <a:p>
            <a:pPr lvl="0"/>
            <a:r>
              <a:rPr lang="en-US" dirty="0"/>
              <a:t>Snow Walker—northern rural life, snowshoes, dogsleds, </a:t>
            </a:r>
            <a:r>
              <a:rPr lang="en-US" dirty="0" smtClean="0"/>
              <a:t>Alaska</a:t>
            </a:r>
            <a:endParaRPr lang="en-US" dirty="0"/>
          </a:p>
          <a:p>
            <a:pPr lvl="0"/>
            <a:r>
              <a:rPr lang="en-US" dirty="0"/>
              <a:t>The Nautilus—submarines, diesel, maps, Hawaii, North Pole, nuclear power, the </a:t>
            </a:r>
            <a:r>
              <a:rPr lang="en-US" dirty="0" smtClean="0"/>
              <a:t>arctic</a:t>
            </a:r>
            <a:endParaRPr lang="en-US" dirty="0"/>
          </a:p>
          <a:p>
            <a:endParaRPr lang="en-US" dirty="0"/>
          </a:p>
        </p:txBody>
      </p:sp>
    </p:spTree>
    <p:extLst>
      <p:ext uri="{BB962C8B-B14F-4D97-AF65-F5344CB8AC3E}">
        <p14:creationId xmlns:p14="http://schemas.microsoft.com/office/powerpoint/2010/main" val="358322612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ctr"/>
            <a:r>
              <a:rPr lang="en-US" dirty="0" smtClean="0"/>
              <a:t>Topics and References in Sixth Grade Passages</a:t>
            </a:r>
            <a:endParaRPr lang="en-US" dirty="0"/>
          </a:p>
        </p:txBody>
      </p:sp>
      <p:sp>
        <p:nvSpPr>
          <p:cNvPr id="6" name="Content Placeholder 5"/>
          <p:cNvSpPr>
            <a:spLocks noGrp="1"/>
          </p:cNvSpPr>
          <p:nvPr>
            <p:ph idx="1"/>
          </p:nvPr>
        </p:nvSpPr>
        <p:spPr/>
        <p:txBody>
          <a:bodyPr>
            <a:normAutofit/>
          </a:bodyPr>
          <a:lstStyle/>
          <a:p>
            <a:r>
              <a:rPr lang="en-US" dirty="0" smtClean="0"/>
              <a:t>Caving: Rappelling, caves structure, “life flashing before your eyes”, limestone, minerals</a:t>
            </a:r>
          </a:p>
          <a:p>
            <a:r>
              <a:rPr lang="en-US" dirty="0" smtClean="0"/>
              <a:t>Stargazing in the South Pole: Astronomy and astronomers, constellations, National Science Foundation, military transport planes, road construction, kilometers, continents, “high peaks” the size of France, crevasses</a:t>
            </a:r>
          </a:p>
          <a:p>
            <a:r>
              <a:rPr lang="en-US" dirty="0" smtClean="0"/>
              <a:t>Girl who wants to be a food scientist: masters degree, microbiology, “biological standpoint”, sensory science, internships, West Africa, “a science and an art”, varieties of wheat</a:t>
            </a:r>
            <a:endParaRPr lang="en-US" dirty="0"/>
          </a:p>
        </p:txBody>
      </p:sp>
    </p:spTree>
    <p:extLst>
      <p:ext uri="{BB962C8B-B14F-4D97-AF65-F5344CB8AC3E}">
        <p14:creationId xmlns:p14="http://schemas.microsoft.com/office/powerpoint/2010/main" val="105605522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Letter from a Principal</a:t>
            </a:r>
            <a:endParaRPr lang="en-US" dirty="0"/>
          </a:p>
        </p:txBody>
      </p:sp>
      <p:sp>
        <p:nvSpPr>
          <p:cNvPr id="3" name="Content Placeholder 2"/>
          <p:cNvSpPr>
            <a:spLocks noGrp="1"/>
          </p:cNvSpPr>
          <p:nvPr>
            <p:ph idx="1"/>
          </p:nvPr>
        </p:nvSpPr>
        <p:spPr/>
        <p:txBody>
          <a:bodyPr/>
          <a:lstStyle/>
          <a:p>
            <a:pPr marL="0" indent="0">
              <a:buNone/>
            </a:pPr>
            <a:r>
              <a:rPr lang="en-US" dirty="0" smtClean="0">
                <a:solidFill>
                  <a:srgbClr val="000000"/>
                </a:solidFill>
              </a:rPr>
              <a:t>“We </a:t>
            </a:r>
            <a:r>
              <a:rPr lang="en-US" dirty="0">
                <a:solidFill>
                  <a:srgbClr val="000000"/>
                </a:solidFill>
              </a:rPr>
              <a:t>continue to struggle with the gaps in vocabulary development and background knowledge when students engage in close reading of a complex passage.  We continue to model and assist students navigating through complex informational and </a:t>
            </a:r>
            <a:r>
              <a:rPr lang="en-US" dirty="0" smtClean="0">
                <a:solidFill>
                  <a:srgbClr val="000000"/>
                </a:solidFill>
              </a:rPr>
              <a:t>fictional </a:t>
            </a:r>
            <a:r>
              <a:rPr lang="en-US" dirty="0">
                <a:solidFill>
                  <a:srgbClr val="000000"/>
                </a:solidFill>
              </a:rPr>
              <a:t>text, and hope that the efforts will help them carry skills to the next piece of text they encounter.</a:t>
            </a:r>
            <a:r>
              <a:rPr lang="en-US" dirty="0" smtClean="0">
                <a:solidFill>
                  <a:srgbClr val="000000"/>
                </a:solidFill>
              </a:rPr>
              <a:t>”</a:t>
            </a:r>
            <a:endParaRPr lang="en-US" dirty="0">
              <a:solidFill>
                <a:srgbClr val="000000"/>
              </a:solidFill>
            </a:endParaRPr>
          </a:p>
          <a:p>
            <a:endParaRPr lang="en-US" dirty="0"/>
          </a:p>
        </p:txBody>
      </p:sp>
    </p:spTree>
    <p:extLst>
      <p:ext uri="{BB962C8B-B14F-4D97-AF65-F5344CB8AC3E}">
        <p14:creationId xmlns:p14="http://schemas.microsoft.com/office/powerpoint/2010/main" val="170889533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Importance of Fluency</a:t>
            </a:r>
            <a:endParaRPr lang="en-US" dirty="0"/>
          </a:p>
        </p:txBody>
      </p:sp>
      <p:sp>
        <p:nvSpPr>
          <p:cNvPr id="3" name="Content Placeholder 2"/>
          <p:cNvSpPr>
            <a:spLocks noGrp="1"/>
          </p:cNvSpPr>
          <p:nvPr>
            <p:ph idx="1"/>
          </p:nvPr>
        </p:nvSpPr>
        <p:spPr/>
        <p:txBody>
          <a:bodyPr/>
          <a:lstStyle/>
          <a:p>
            <a:r>
              <a:rPr lang="en-US" dirty="0">
                <a:solidFill>
                  <a:srgbClr val="000000"/>
                </a:solidFill>
              </a:rPr>
              <a:t>What is fluency? </a:t>
            </a:r>
          </a:p>
          <a:p>
            <a:pPr marL="0" indent="0">
              <a:buNone/>
            </a:pPr>
            <a:endParaRPr lang="en-US" dirty="0">
              <a:solidFill>
                <a:srgbClr val="000000"/>
              </a:solidFill>
            </a:endParaRPr>
          </a:p>
          <a:p>
            <a:r>
              <a:rPr lang="en-US" dirty="0">
                <a:solidFill>
                  <a:srgbClr val="000000"/>
                </a:solidFill>
              </a:rPr>
              <a:t>Name who you think is one of the wisest, most intelligent people to ever live on our planet. Just one please. </a:t>
            </a:r>
            <a:endParaRPr lang="en-US" dirty="0" smtClean="0">
              <a:solidFill>
                <a:srgbClr val="000000"/>
              </a:solidFill>
            </a:endParaRPr>
          </a:p>
          <a:p>
            <a:endParaRPr lang="en-US" dirty="0">
              <a:solidFill>
                <a:srgbClr val="000000"/>
              </a:solidFill>
            </a:endParaRPr>
          </a:p>
          <a:p>
            <a:r>
              <a:rPr lang="en-US" dirty="0"/>
              <a:t>Rasinski (2005) </a:t>
            </a:r>
            <a:r>
              <a:rPr lang="en-US" dirty="0" smtClean="0"/>
              <a:t>61</a:t>
            </a:r>
            <a:r>
              <a:rPr lang="en-US" dirty="0"/>
              <a:t>% of 9</a:t>
            </a:r>
            <a:r>
              <a:rPr lang="en-US" baseline="30000" dirty="0"/>
              <a:t>th</a:t>
            </a:r>
            <a:r>
              <a:rPr lang="en-US" dirty="0"/>
              <a:t> grade students in bottom quartile of fluency with pre-Common Core 8</a:t>
            </a:r>
            <a:r>
              <a:rPr lang="en-US" baseline="30000" dirty="0"/>
              <a:t>th</a:t>
            </a:r>
            <a:r>
              <a:rPr lang="en-US" dirty="0"/>
              <a:t> grade texts</a:t>
            </a:r>
          </a:p>
          <a:p>
            <a:endParaRPr lang="en-US" dirty="0">
              <a:solidFill>
                <a:srgbClr val="000000"/>
              </a:solidFill>
            </a:endParaRPr>
          </a:p>
          <a:p>
            <a:endParaRPr lang="en-US" dirty="0"/>
          </a:p>
        </p:txBody>
      </p:sp>
    </p:spTree>
    <p:extLst>
      <p:ext uri="{BB962C8B-B14F-4D97-AF65-F5344CB8AC3E}">
        <p14:creationId xmlns:p14="http://schemas.microsoft.com/office/powerpoint/2010/main" val="185423777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To Do About Vocabulary and Knowledge</a:t>
            </a:r>
            <a:endParaRPr lang="en-US" dirty="0"/>
          </a:p>
        </p:txBody>
      </p:sp>
      <p:sp>
        <p:nvSpPr>
          <p:cNvPr id="3" name="Content Placeholder 2"/>
          <p:cNvSpPr>
            <a:spLocks noGrp="1"/>
          </p:cNvSpPr>
          <p:nvPr>
            <p:ph idx="1"/>
          </p:nvPr>
        </p:nvSpPr>
        <p:spPr>
          <a:xfrm>
            <a:off x="457200" y="1676400"/>
            <a:ext cx="8229600" cy="4525963"/>
          </a:xfrm>
        </p:spPr>
        <p:txBody>
          <a:bodyPr>
            <a:normAutofit/>
          </a:bodyPr>
          <a:lstStyle/>
          <a:p>
            <a:pPr marL="0" indent="0">
              <a:buNone/>
            </a:pPr>
            <a:endParaRPr lang="en-US" sz="3000" dirty="0" smtClean="0"/>
          </a:p>
          <a:p>
            <a:pPr marL="0" indent="0">
              <a:buNone/>
            </a:pPr>
            <a:r>
              <a:rPr lang="en-US" sz="3000" dirty="0" smtClean="0"/>
              <a:t>“Building </a:t>
            </a:r>
            <a:r>
              <a:rPr lang="en-US" sz="3000" dirty="0"/>
              <a:t>knowledge systematically in English language arts is like giving children various pieces of a puzzle in each grade that, over time, will form one big </a:t>
            </a:r>
            <a:r>
              <a:rPr lang="en-US" sz="3000" dirty="0" smtClean="0"/>
              <a:t>picture…”</a:t>
            </a:r>
            <a:endParaRPr lang="en-US" sz="3000" dirty="0"/>
          </a:p>
        </p:txBody>
      </p:sp>
    </p:spTree>
    <p:extLst>
      <p:ext uri="{BB962C8B-B14F-4D97-AF65-F5344CB8AC3E}">
        <p14:creationId xmlns:p14="http://schemas.microsoft.com/office/powerpoint/2010/main" val="28578906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Growing Vocabulary and Background Knowledge </a:t>
            </a:r>
            <a:endParaRPr lang="en-US" dirty="0"/>
          </a:p>
        </p:txBody>
      </p:sp>
      <p:sp>
        <p:nvSpPr>
          <p:cNvPr id="3" name="Content Placeholder 2"/>
          <p:cNvSpPr>
            <a:spLocks noGrp="1"/>
          </p:cNvSpPr>
          <p:nvPr>
            <p:ph idx="1"/>
          </p:nvPr>
        </p:nvSpPr>
        <p:spPr/>
        <p:txBody>
          <a:bodyPr>
            <a:normAutofit lnSpcReduction="10000"/>
          </a:bodyPr>
          <a:lstStyle/>
          <a:p>
            <a:r>
              <a:rPr lang="en-US" dirty="0" smtClean="0"/>
              <a:t>Most </a:t>
            </a:r>
            <a:r>
              <a:rPr lang="en-US" dirty="0" smtClean="0"/>
              <a:t>words learned through context of reading or being read to</a:t>
            </a:r>
          </a:p>
          <a:p>
            <a:endParaRPr lang="en-US" dirty="0"/>
          </a:p>
          <a:p>
            <a:r>
              <a:rPr lang="en-US" dirty="0" smtClean="0"/>
              <a:t>But not all reading is equally effective at doing this</a:t>
            </a:r>
          </a:p>
          <a:p>
            <a:endParaRPr lang="en-US" dirty="0"/>
          </a:p>
          <a:p>
            <a:r>
              <a:rPr lang="en-US" dirty="0" smtClean="0"/>
              <a:t>Reading a number of texts within a </a:t>
            </a:r>
            <a:r>
              <a:rPr lang="en-US" i="1" dirty="0" smtClean="0"/>
              <a:t>topic</a:t>
            </a:r>
            <a:r>
              <a:rPr lang="en-US" dirty="0" smtClean="0"/>
              <a:t> grows knowledge and vocabulary far more than any other way</a:t>
            </a:r>
          </a:p>
          <a:p>
            <a:endParaRPr lang="en-US" dirty="0"/>
          </a:p>
          <a:p>
            <a:r>
              <a:rPr lang="en-US" dirty="0" smtClean="0"/>
              <a:t>Both NY elementary school programs do this extremely well, but it is not the only way</a:t>
            </a:r>
          </a:p>
          <a:p>
            <a:endParaRPr lang="en-US" dirty="0"/>
          </a:p>
          <a:p>
            <a:endParaRPr lang="en-US" dirty="0" smtClean="0"/>
          </a:p>
          <a:p>
            <a:endParaRPr lang="en-US" dirty="0"/>
          </a:p>
          <a:p>
            <a:endParaRPr lang="en-US" dirty="0" smtClean="0"/>
          </a:p>
          <a:p>
            <a:endParaRPr lang="en-US"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33037599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Growing Vocabulary and Background Knowledge </a:t>
            </a:r>
          </a:p>
        </p:txBody>
      </p:sp>
      <p:sp>
        <p:nvSpPr>
          <p:cNvPr id="3" name="Content Placeholder 2"/>
          <p:cNvSpPr>
            <a:spLocks noGrp="1"/>
          </p:cNvSpPr>
          <p:nvPr>
            <p:ph idx="1"/>
          </p:nvPr>
        </p:nvSpPr>
        <p:spPr/>
        <p:txBody>
          <a:bodyPr/>
          <a:lstStyle/>
          <a:p>
            <a:endParaRPr lang="en-US" dirty="0" smtClean="0"/>
          </a:p>
          <a:p>
            <a:r>
              <a:rPr lang="en-US" dirty="0" smtClean="0"/>
              <a:t>Read </a:t>
            </a:r>
            <a:r>
              <a:rPr lang="en-US" dirty="0" smtClean="0"/>
              <a:t>Aloud Project (RAP) K-2</a:t>
            </a:r>
          </a:p>
          <a:p>
            <a:endParaRPr lang="en-US" dirty="0"/>
          </a:p>
          <a:p>
            <a:r>
              <a:rPr lang="en-US" dirty="0" smtClean="0"/>
              <a:t>Text Sets grades 3-12 </a:t>
            </a:r>
          </a:p>
          <a:p>
            <a:endParaRPr lang="en-US" dirty="0"/>
          </a:p>
          <a:p>
            <a:r>
              <a:rPr lang="en-US" dirty="0" smtClean="0"/>
              <a:t>Assigned Readings within a topic </a:t>
            </a:r>
          </a:p>
          <a:p>
            <a:endParaRPr lang="en-US" dirty="0"/>
          </a:p>
          <a:p>
            <a:r>
              <a:rPr lang="en-US" dirty="0" smtClean="0"/>
              <a:t>Word study programs </a:t>
            </a:r>
          </a:p>
          <a:p>
            <a:endParaRPr lang="en-US" dirty="0"/>
          </a:p>
          <a:p>
            <a:endParaRPr lang="en-US" dirty="0"/>
          </a:p>
        </p:txBody>
      </p:sp>
    </p:spTree>
    <p:extLst>
      <p:ext uri="{BB962C8B-B14F-4D97-AF65-F5344CB8AC3E}">
        <p14:creationId xmlns:p14="http://schemas.microsoft.com/office/powerpoint/2010/main" val="31651593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a:t>
            </a:r>
            <a:r>
              <a:rPr lang="en-US" dirty="0" smtClean="0"/>
              <a:t>To </a:t>
            </a:r>
            <a:r>
              <a:rPr lang="en-US" dirty="0"/>
              <a:t>D</a:t>
            </a:r>
            <a:r>
              <a:rPr lang="en-US" dirty="0" smtClean="0"/>
              <a:t>o </a:t>
            </a:r>
            <a:r>
              <a:rPr lang="en-US" dirty="0" smtClean="0"/>
              <a:t>About Fluency</a:t>
            </a:r>
            <a:endParaRPr lang="en-US" dirty="0"/>
          </a:p>
        </p:txBody>
      </p:sp>
      <p:sp>
        <p:nvSpPr>
          <p:cNvPr id="3" name="Content Placeholder 2"/>
          <p:cNvSpPr>
            <a:spLocks noGrp="1"/>
          </p:cNvSpPr>
          <p:nvPr>
            <p:ph idx="1"/>
          </p:nvPr>
        </p:nvSpPr>
        <p:spPr/>
        <p:txBody>
          <a:bodyPr>
            <a:normAutofit/>
          </a:bodyPr>
          <a:lstStyle/>
          <a:p>
            <a:r>
              <a:rPr lang="en-US" dirty="0" smtClean="0"/>
              <a:t>You can’t be a fluent reader if you can’t decode</a:t>
            </a:r>
          </a:p>
          <a:p>
            <a:endParaRPr lang="en-US" dirty="0"/>
          </a:p>
          <a:p>
            <a:r>
              <a:rPr lang="en-US" dirty="0" smtClean="0"/>
              <a:t>If your K-2 program produces fluent readers </a:t>
            </a:r>
            <a:r>
              <a:rPr lang="en-US" i="1" dirty="0" smtClean="0"/>
              <a:t>with standards aligned complex text </a:t>
            </a:r>
            <a:r>
              <a:rPr lang="en-US" dirty="0" smtClean="0"/>
              <a:t>by end of second grade then no reason to change</a:t>
            </a:r>
          </a:p>
          <a:p>
            <a:endParaRPr lang="en-US" dirty="0"/>
          </a:p>
          <a:p>
            <a:r>
              <a:rPr lang="en-US" dirty="0" smtClean="0"/>
              <a:t>If not, need to look at something different</a:t>
            </a:r>
          </a:p>
          <a:p>
            <a:endParaRPr lang="en-US" dirty="0"/>
          </a:p>
          <a:p>
            <a:r>
              <a:rPr lang="en-US" dirty="0" smtClean="0"/>
              <a:t>How CKLA differs from other foundational standards programs </a:t>
            </a:r>
          </a:p>
          <a:p>
            <a:endParaRPr lang="en-US" dirty="0"/>
          </a:p>
          <a:p>
            <a:pPr marL="0" indent="0">
              <a:buNone/>
            </a:pPr>
            <a:endParaRPr lang="en-US" dirty="0" smtClean="0"/>
          </a:p>
          <a:p>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16445798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Guided Reading</a:t>
            </a:r>
            <a:endParaRPr lang="en-US" dirty="0"/>
          </a:p>
        </p:txBody>
      </p:sp>
      <p:sp>
        <p:nvSpPr>
          <p:cNvPr id="3" name="Content Placeholder 2"/>
          <p:cNvSpPr>
            <a:spLocks noGrp="1"/>
          </p:cNvSpPr>
          <p:nvPr>
            <p:ph idx="1"/>
          </p:nvPr>
        </p:nvSpPr>
        <p:spPr/>
        <p:txBody>
          <a:bodyPr/>
          <a:lstStyle/>
          <a:p>
            <a:endParaRPr lang="en-US" dirty="0" smtClean="0"/>
          </a:p>
          <a:p>
            <a:r>
              <a:rPr lang="en-US" dirty="0" smtClean="0"/>
              <a:t>Given all of this, how might it change? </a:t>
            </a:r>
          </a:p>
          <a:p>
            <a:endParaRPr lang="en-US" dirty="0"/>
          </a:p>
          <a:p>
            <a:endParaRPr lang="en-US" dirty="0" smtClean="0"/>
          </a:p>
          <a:p>
            <a:endParaRPr lang="en-US" dirty="0"/>
          </a:p>
          <a:p>
            <a:r>
              <a:rPr lang="en-US" dirty="0" smtClean="0"/>
              <a:t>Why should it change? </a:t>
            </a:r>
            <a:endParaRPr lang="en-US" dirty="0"/>
          </a:p>
        </p:txBody>
      </p:sp>
    </p:spTree>
    <p:extLst>
      <p:ext uri="{BB962C8B-B14F-4D97-AF65-F5344CB8AC3E}">
        <p14:creationId xmlns:p14="http://schemas.microsoft.com/office/powerpoint/2010/main" val="17101041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Close Reading</a:t>
            </a:r>
            <a:endParaRPr lang="en-US" dirty="0"/>
          </a:p>
        </p:txBody>
      </p:sp>
      <p:sp>
        <p:nvSpPr>
          <p:cNvPr id="3" name="Content Placeholder 2"/>
          <p:cNvSpPr>
            <a:spLocks noGrp="1"/>
          </p:cNvSpPr>
          <p:nvPr>
            <p:ph idx="1"/>
          </p:nvPr>
        </p:nvSpPr>
        <p:spPr/>
        <p:txBody>
          <a:bodyPr/>
          <a:lstStyle/>
          <a:p>
            <a:endParaRPr lang="en-US" dirty="0" smtClean="0"/>
          </a:p>
          <a:p>
            <a:r>
              <a:rPr lang="en-US" dirty="0" smtClean="0"/>
              <a:t>Where </a:t>
            </a:r>
            <a:r>
              <a:rPr lang="en-US" dirty="0" smtClean="0"/>
              <a:t>does Close Reading fit into all of this? </a:t>
            </a:r>
          </a:p>
          <a:p>
            <a:endParaRPr lang="en-US" dirty="0"/>
          </a:p>
          <a:p>
            <a:endParaRPr lang="en-US" dirty="0" smtClean="0"/>
          </a:p>
          <a:p>
            <a:endParaRPr lang="en-US" dirty="0"/>
          </a:p>
          <a:p>
            <a:endParaRPr lang="en-US" dirty="0" smtClean="0"/>
          </a:p>
          <a:p>
            <a:r>
              <a:rPr lang="en-US" dirty="0" smtClean="0"/>
              <a:t>How often do I do close reading? </a:t>
            </a:r>
            <a:endParaRPr lang="en-US" dirty="0"/>
          </a:p>
        </p:txBody>
      </p:sp>
    </p:spTree>
    <p:extLst>
      <p:ext uri="{BB962C8B-B14F-4D97-AF65-F5344CB8AC3E}">
        <p14:creationId xmlns:p14="http://schemas.microsoft.com/office/powerpoint/2010/main" val="11182016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Five Essential Studies</a:t>
            </a:r>
            <a:endParaRPr lang="en-US" dirty="0"/>
          </a:p>
        </p:txBody>
      </p:sp>
      <p:sp>
        <p:nvSpPr>
          <p:cNvPr id="3" name="Content Placeholder 2"/>
          <p:cNvSpPr>
            <a:spLocks noGrp="1"/>
          </p:cNvSpPr>
          <p:nvPr>
            <p:ph idx="1"/>
          </p:nvPr>
        </p:nvSpPr>
        <p:spPr/>
        <p:txBody>
          <a:bodyPr>
            <a:normAutofit/>
          </a:bodyPr>
          <a:lstStyle/>
          <a:p>
            <a:r>
              <a:rPr lang="en-US" b="1" dirty="0">
                <a:solidFill>
                  <a:srgbClr val="000000"/>
                </a:solidFill>
              </a:rPr>
              <a:t>Hernandez 2011 </a:t>
            </a:r>
            <a:r>
              <a:rPr lang="en-US" dirty="0">
                <a:solidFill>
                  <a:srgbClr val="000000"/>
                </a:solidFill>
              </a:rPr>
              <a:t>“Double Jeopardy” </a:t>
            </a:r>
          </a:p>
          <a:p>
            <a:r>
              <a:rPr lang="en-US" b="1" dirty="0">
                <a:solidFill>
                  <a:srgbClr val="000000"/>
                </a:solidFill>
              </a:rPr>
              <a:t>Lesnick et al 2010 </a:t>
            </a:r>
            <a:r>
              <a:rPr lang="en-US" dirty="0">
                <a:solidFill>
                  <a:srgbClr val="000000"/>
                </a:solidFill>
              </a:rPr>
              <a:t>“Reading on Grade Level in Third Grade: How Is it Related to High School Performance and College Enrollment?”</a:t>
            </a:r>
          </a:p>
          <a:p>
            <a:pPr lvl="0"/>
            <a:r>
              <a:rPr lang="en-US" b="1" dirty="0">
                <a:solidFill>
                  <a:srgbClr val="000000"/>
                </a:solidFill>
              </a:rPr>
              <a:t>Fletcher and Lyon 1998 </a:t>
            </a:r>
            <a:r>
              <a:rPr lang="en-US" dirty="0">
                <a:solidFill>
                  <a:srgbClr val="000000"/>
                </a:solidFill>
              </a:rPr>
              <a:t>74 percent of third graders who read poorly still struggling in 9</a:t>
            </a:r>
            <a:r>
              <a:rPr lang="en-US" baseline="30000" dirty="0">
                <a:solidFill>
                  <a:srgbClr val="000000"/>
                </a:solidFill>
              </a:rPr>
              <a:t>th</a:t>
            </a:r>
            <a:r>
              <a:rPr lang="en-US" dirty="0">
                <a:solidFill>
                  <a:srgbClr val="000000"/>
                </a:solidFill>
              </a:rPr>
              <a:t> grade</a:t>
            </a:r>
          </a:p>
          <a:p>
            <a:pPr lvl="0"/>
            <a:r>
              <a:rPr lang="en-US" b="1" dirty="0">
                <a:solidFill>
                  <a:srgbClr val="000000"/>
                </a:solidFill>
              </a:rPr>
              <a:t>Snow et al 1998 </a:t>
            </a:r>
            <a:r>
              <a:rPr lang="en-US" dirty="0">
                <a:solidFill>
                  <a:srgbClr val="000000"/>
                </a:solidFill>
              </a:rPr>
              <a:t>“A person who is not at least a modestly skilled reader by the end of third grade is quite unlikely to graduate from high school”</a:t>
            </a:r>
          </a:p>
          <a:p>
            <a:pPr lvl="0"/>
            <a:r>
              <a:rPr lang="en-US" b="1" dirty="0">
                <a:solidFill>
                  <a:srgbClr val="000000"/>
                </a:solidFill>
              </a:rPr>
              <a:t>Juel 1988 </a:t>
            </a:r>
            <a:r>
              <a:rPr lang="en-US" dirty="0">
                <a:solidFill>
                  <a:srgbClr val="000000"/>
                </a:solidFill>
              </a:rPr>
              <a:t>First</a:t>
            </a:r>
            <a:r>
              <a:rPr lang="en-US" b="1" dirty="0">
                <a:solidFill>
                  <a:srgbClr val="000000"/>
                </a:solidFill>
              </a:rPr>
              <a:t> </a:t>
            </a:r>
            <a:r>
              <a:rPr lang="en-US" dirty="0">
                <a:solidFill>
                  <a:srgbClr val="000000"/>
                </a:solidFill>
              </a:rPr>
              <a:t>grade reading scores “reliable predictor of later reading scores”</a:t>
            </a:r>
          </a:p>
          <a:p>
            <a:endParaRPr lang="en-US" dirty="0"/>
          </a:p>
        </p:txBody>
      </p:sp>
    </p:spTree>
    <p:extLst>
      <p:ext uri="{BB962C8B-B14F-4D97-AF65-F5344CB8AC3E}">
        <p14:creationId xmlns:p14="http://schemas.microsoft.com/office/powerpoint/2010/main" val="94882355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FFFFFF"/>
            </a:solidFill>
          </a:ln>
        </p:spPr>
        <p:style>
          <a:lnRef idx="2">
            <a:schemeClr val="accent1"/>
          </a:lnRef>
          <a:fillRef idx="1">
            <a:schemeClr val="lt1"/>
          </a:fillRef>
          <a:effectRef idx="0">
            <a:schemeClr val="accent1"/>
          </a:effectRef>
          <a:fontRef idx="minor">
            <a:schemeClr val="dk1"/>
          </a:fontRef>
        </p:style>
        <p:txBody>
          <a:bodyPr rtlCol="0">
            <a:normAutofit/>
          </a:bodyPr>
          <a:lstStyle/>
          <a:p>
            <a:pPr algn="ctr" eaLnBrk="1" fontAlgn="auto" hangingPunct="1">
              <a:spcAft>
                <a:spcPts val="0"/>
              </a:spcAft>
              <a:defRPr/>
            </a:pPr>
            <a:r>
              <a:rPr lang="en-US" dirty="0" smtClean="0">
                <a:latin typeface="Lucida Sans"/>
                <a:cs typeface="Lucida Sans"/>
              </a:rPr>
              <a:t>What Are the Features of Complex Text?</a:t>
            </a:r>
            <a:endParaRPr lang="en-US" dirty="0">
              <a:latin typeface="Lucida Sans"/>
              <a:cs typeface="Lucida Sans"/>
            </a:endParaRPr>
          </a:p>
        </p:txBody>
      </p:sp>
      <p:sp>
        <p:nvSpPr>
          <p:cNvPr id="3" name="Content Placeholder 2"/>
          <p:cNvSpPr>
            <a:spLocks noGrp="1"/>
          </p:cNvSpPr>
          <p:nvPr>
            <p:ph idx="1"/>
          </p:nvPr>
        </p:nvSpPr>
        <p:spPr>
          <a:solidFill>
            <a:srgbClr val="FFFFFF"/>
          </a:solidFill>
          <a:ln>
            <a:solidFill>
              <a:srgbClr val="FFFFFF"/>
            </a:solidFill>
          </a:ln>
        </p:spPr>
        <p:style>
          <a:lnRef idx="2">
            <a:schemeClr val="dk1"/>
          </a:lnRef>
          <a:fillRef idx="1">
            <a:schemeClr val="lt1"/>
          </a:fillRef>
          <a:effectRef idx="0">
            <a:schemeClr val="dk1"/>
          </a:effectRef>
          <a:fontRef idx="minor">
            <a:schemeClr val="dk1"/>
          </a:fontRef>
        </p:style>
        <p:txBody>
          <a:bodyPr rtlCol="0">
            <a:normAutofit fontScale="92500" lnSpcReduction="20000"/>
          </a:bodyPr>
          <a:lstStyle/>
          <a:p>
            <a:pPr>
              <a:defRPr/>
            </a:pPr>
            <a:r>
              <a:rPr lang="en-US" dirty="0" smtClean="0">
                <a:latin typeface="Lucida Sans"/>
                <a:cs typeface="Lucida Sans"/>
              </a:rPr>
              <a:t>Subtle </a:t>
            </a:r>
            <a:r>
              <a:rPr lang="en-US" dirty="0" smtClean="0">
                <a:latin typeface="Lucida Sans"/>
                <a:cs typeface="Lucida Sans"/>
              </a:rPr>
              <a:t>and/or frequent transitions</a:t>
            </a:r>
          </a:p>
          <a:p>
            <a:pPr eaLnBrk="1" fontAlgn="auto" hangingPunct="1">
              <a:spcAft>
                <a:spcPts val="0"/>
              </a:spcAft>
              <a:buFont typeface="Arial" pitchFamily="34" charset="0"/>
              <a:buChar char="•"/>
              <a:defRPr/>
            </a:pPr>
            <a:r>
              <a:rPr lang="en-US" dirty="0" smtClean="0">
                <a:latin typeface="Lucida Sans"/>
                <a:cs typeface="Lucida Sans"/>
              </a:rPr>
              <a:t>Multiple and/or subtle themes and purposes</a:t>
            </a:r>
          </a:p>
          <a:p>
            <a:pPr eaLnBrk="1" fontAlgn="auto" hangingPunct="1">
              <a:spcAft>
                <a:spcPts val="0"/>
              </a:spcAft>
              <a:buFont typeface="Arial" pitchFamily="34" charset="0"/>
              <a:buChar char="•"/>
              <a:defRPr/>
            </a:pPr>
            <a:r>
              <a:rPr lang="en-US" dirty="0" smtClean="0">
                <a:latin typeface="Lucida Sans"/>
                <a:cs typeface="Lucida Sans"/>
              </a:rPr>
              <a:t>Density of information</a:t>
            </a:r>
          </a:p>
          <a:p>
            <a:pPr eaLnBrk="1" fontAlgn="auto" hangingPunct="1">
              <a:spcAft>
                <a:spcPts val="0"/>
              </a:spcAft>
              <a:buFont typeface="Arial" pitchFamily="34" charset="0"/>
              <a:buChar char="•"/>
              <a:defRPr/>
            </a:pPr>
            <a:r>
              <a:rPr lang="en-US" dirty="0" smtClean="0">
                <a:latin typeface="Lucida Sans"/>
                <a:cs typeface="Lucida Sans"/>
              </a:rPr>
              <a:t>Unfamiliar settings, topics or events</a:t>
            </a:r>
          </a:p>
          <a:p>
            <a:pPr eaLnBrk="1" fontAlgn="auto" hangingPunct="1">
              <a:spcAft>
                <a:spcPts val="0"/>
              </a:spcAft>
              <a:buFont typeface="Arial" pitchFamily="34" charset="0"/>
              <a:buChar char="•"/>
              <a:defRPr/>
            </a:pPr>
            <a:r>
              <a:rPr lang="en-US" dirty="0" smtClean="0">
                <a:latin typeface="Lucida Sans"/>
                <a:cs typeface="Lucida Sans"/>
              </a:rPr>
              <a:t>Lack of repetition, overlap, or similarity in words and sentences</a:t>
            </a:r>
          </a:p>
          <a:p>
            <a:pPr eaLnBrk="1" fontAlgn="auto" hangingPunct="1">
              <a:spcAft>
                <a:spcPts val="0"/>
              </a:spcAft>
              <a:buFont typeface="Arial" pitchFamily="34" charset="0"/>
              <a:buChar char="•"/>
              <a:defRPr/>
            </a:pPr>
            <a:r>
              <a:rPr lang="en-US" dirty="0" smtClean="0">
                <a:latin typeface="Lucida Sans"/>
                <a:cs typeface="Lucida Sans"/>
              </a:rPr>
              <a:t>Complex sentences</a:t>
            </a:r>
          </a:p>
          <a:p>
            <a:pPr eaLnBrk="1" fontAlgn="auto" hangingPunct="1">
              <a:spcAft>
                <a:spcPts val="0"/>
              </a:spcAft>
              <a:buFont typeface="Arial" pitchFamily="34" charset="0"/>
              <a:buChar char="•"/>
              <a:defRPr/>
            </a:pPr>
            <a:r>
              <a:rPr lang="en-US" dirty="0" smtClean="0">
                <a:latin typeface="Lucida Sans"/>
                <a:cs typeface="Lucida Sans"/>
              </a:rPr>
              <a:t>Uncommon vocabulary</a:t>
            </a:r>
          </a:p>
          <a:p>
            <a:pPr eaLnBrk="1" fontAlgn="auto" hangingPunct="1">
              <a:spcAft>
                <a:spcPts val="0"/>
              </a:spcAft>
              <a:buFont typeface="Arial" pitchFamily="34" charset="0"/>
              <a:buChar char="•"/>
              <a:defRPr/>
            </a:pPr>
            <a:r>
              <a:rPr lang="en-US" dirty="0" smtClean="0">
                <a:latin typeface="Lucida Sans"/>
                <a:cs typeface="Lucida Sans"/>
              </a:rPr>
              <a:t>Lack of words, sentences or paragraphs that review or pull things together for the student</a:t>
            </a:r>
          </a:p>
          <a:p>
            <a:pPr eaLnBrk="1" fontAlgn="auto" hangingPunct="1">
              <a:spcAft>
                <a:spcPts val="0"/>
              </a:spcAft>
              <a:buFont typeface="Arial" pitchFamily="34" charset="0"/>
              <a:buChar char="•"/>
              <a:defRPr/>
            </a:pPr>
            <a:r>
              <a:rPr lang="en-US" dirty="0" smtClean="0">
                <a:latin typeface="Lucida Sans"/>
                <a:cs typeface="Lucida Sans"/>
              </a:rPr>
              <a:t>Longer paragraphs</a:t>
            </a:r>
          </a:p>
          <a:p>
            <a:pPr eaLnBrk="1" fontAlgn="auto" hangingPunct="1">
              <a:spcAft>
                <a:spcPts val="0"/>
              </a:spcAft>
              <a:buFont typeface="Arial" pitchFamily="34" charset="0"/>
              <a:buChar char="•"/>
              <a:defRPr/>
            </a:pPr>
            <a:r>
              <a:rPr lang="en-US" dirty="0" smtClean="0">
                <a:latin typeface="Lucida Sans"/>
                <a:cs typeface="Lucida Sans"/>
              </a:rPr>
              <a:t>Any text structure which is less narrative</a:t>
            </a:r>
            <a:r>
              <a:rPr lang="en-US" dirty="0">
                <a:latin typeface="Lucida Sans"/>
                <a:cs typeface="Lucida Sans"/>
              </a:rPr>
              <a:t> </a:t>
            </a:r>
            <a:r>
              <a:rPr lang="en-US" dirty="0" smtClean="0">
                <a:latin typeface="Lucida Sans"/>
                <a:cs typeface="Lucida Sans"/>
              </a:rPr>
              <a:t>and/or mixes structures</a:t>
            </a:r>
            <a:endParaRPr lang="en-US" dirty="0">
              <a:latin typeface="Lucida Sans"/>
              <a:cs typeface="Lucida Sans"/>
            </a:endParaRPr>
          </a:p>
        </p:txBody>
      </p:sp>
    </p:spTree>
    <p:extLst>
      <p:ext uri="{BB962C8B-B14F-4D97-AF65-F5344CB8AC3E}">
        <p14:creationId xmlns:p14="http://schemas.microsoft.com/office/powerpoint/2010/main" val="95924209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Resources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b="1" dirty="0"/>
              <a:t>Close Reading 2-12 </a:t>
            </a:r>
            <a:r>
              <a:rPr lang="en-US" b="1" dirty="0" smtClean="0"/>
              <a:t>&amp; Text Dependent Questions</a:t>
            </a:r>
          </a:p>
          <a:p>
            <a:endParaRPr lang="en-US" dirty="0" smtClean="0"/>
          </a:p>
          <a:p>
            <a:pPr lvl="0"/>
            <a:r>
              <a:rPr lang="en-US" dirty="0"/>
              <a:t>Featured Lessons on achievethecore.org</a:t>
            </a:r>
          </a:p>
          <a:p>
            <a:pPr lvl="1"/>
            <a:r>
              <a:rPr lang="en-US" u="sng" dirty="0">
                <a:hlinkClick r:id="rId2"/>
              </a:rPr>
              <a:t>http://achievethecore.org/page/752/close-reading-sample-lessons-list-page</a:t>
            </a:r>
            <a:endParaRPr lang="en-US" dirty="0"/>
          </a:p>
          <a:p>
            <a:pPr lvl="0"/>
            <a:r>
              <a:rPr lang="en-US" dirty="0"/>
              <a:t>ELA/Literacy lesson bank including RAP, BAP, &amp; AAP</a:t>
            </a:r>
          </a:p>
          <a:p>
            <a:pPr lvl="1"/>
            <a:r>
              <a:rPr lang="en-US" u="sng" dirty="0">
                <a:hlinkClick r:id="rId3"/>
              </a:rPr>
              <a:t>http://achievethecore.org/page/788/ela-literacy-lesson-bank-content-list-page</a:t>
            </a:r>
            <a:r>
              <a:rPr lang="en-US" dirty="0"/>
              <a:t> </a:t>
            </a:r>
          </a:p>
          <a:p>
            <a:pPr lvl="0"/>
            <a:r>
              <a:rPr lang="en-US" dirty="0"/>
              <a:t>Text Dependent Questions Resources from achievethecore.org</a:t>
            </a:r>
          </a:p>
          <a:p>
            <a:pPr lvl="1"/>
            <a:r>
              <a:rPr lang="en-US" u="sng" dirty="0">
                <a:hlinkClick r:id="rId4"/>
              </a:rPr>
              <a:t>http://achievethecore.org/page/710/text-dependent-question-resources</a:t>
            </a:r>
            <a:endParaRPr lang="en-US" dirty="0"/>
          </a:p>
          <a:p>
            <a:pPr lvl="0"/>
            <a:r>
              <a:rPr lang="en-US" dirty="0"/>
              <a:t>Short Guide to Creating Text Dependent Questions</a:t>
            </a:r>
          </a:p>
          <a:p>
            <a:pPr lvl="1"/>
            <a:r>
              <a:rPr lang="en-US" u="sng" dirty="0">
                <a:hlinkClick r:id="rId5"/>
              </a:rPr>
              <a:t>http://achievethecore.org/page/45/short-guide-to-creating-text-dependent-questions-detail-pg</a:t>
            </a:r>
            <a:endParaRPr lang="en-US" dirty="0"/>
          </a:p>
        </p:txBody>
      </p:sp>
    </p:spTree>
    <p:extLst>
      <p:ext uri="{BB962C8B-B14F-4D97-AF65-F5344CB8AC3E}">
        <p14:creationId xmlns:p14="http://schemas.microsoft.com/office/powerpoint/2010/main" val="34157315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Resources</a:t>
            </a:r>
            <a:endParaRPr lang="en-US" dirty="0"/>
          </a:p>
        </p:txBody>
      </p:sp>
      <p:sp>
        <p:nvSpPr>
          <p:cNvPr id="3" name="Content Placeholder 2"/>
          <p:cNvSpPr>
            <a:spLocks noGrp="1"/>
          </p:cNvSpPr>
          <p:nvPr>
            <p:ph idx="1"/>
          </p:nvPr>
        </p:nvSpPr>
        <p:spPr/>
        <p:txBody>
          <a:bodyPr/>
          <a:lstStyle/>
          <a:p>
            <a:pPr marL="0" indent="0">
              <a:buNone/>
            </a:pPr>
            <a:r>
              <a:rPr lang="en-US" b="1" dirty="0" smtClean="0"/>
              <a:t>Guided Reading</a:t>
            </a:r>
          </a:p>
          <a:p>
            <a:pPr marL="0" indent="0">
              <a:buNone/>
            </a:pPr>
            <a:endParaRPr lang="en-US" b="1" dirty="0" smtClean="0"/>
          </a:p>
          <a:p>
            <a:r>
              <a:rPr lang="en-US" dirty="0" smtClean="0"/>
              <a:t>‘Both </a:t>
            </a:r>
            <a:r>
              <a:rPr lang="en-US" dirty="0"/>
              <a:t>And’ Paper by David &amp; Meredith Liben</a:t>
            </a:r>
          </a:p>
          <a:p>
            <a:pPr lvl="1"/>
            <a:r>
              <a:rPr lang="en-US" u="sng" dirty="0">
                <a:hlinkClick r:id="rId2"/>
              </a:rPr>
              <a:t>http://</a:t>
            </a:r>
            <a:r>
              <a:rPr lang="en-US" u="sng" dirty="0" smtClean="0">
                <a:hlinkClick r:id="rId2"/>
              </a:rPr>
              <a:t>bit.ly/1oWZ7ai</a:t>
            </a:r>
            <a:r>
              <a:rPr lang="en-US" dirty="0" smtClean="0"/>
              <a:t> </a:t>
            </a:r>
          </a:p>
          <a:p>
            <a:endParaRPr lang="en-US" dirty="0" smtClean="0"/>
          </a:p>
          <a:p>
            <a:pPr marL="0" indent="0">
              <a:buNone/>
            </a:pPr>
            <a:endParaRPr lang="en-US" dirty="0" smtClean="0"/>
          </a:p>
          <a:p>
            <a:pPr marL="0" indent="0">
              <a:buNone/>
            </a:pPr>
            <a:endParaRPr lang="en-US" dirty="0" smtClean="0"/>
          </a:p>
        </p:txBody>
      </p:sp>
    </p:spTree>
    <p:extLst>
      <p:ext uri="{BB962C8B-B14F-4D97-AF65-F5344CB8AC3E}">
        <p14:creationId xmlns:p14="http://schemas.microsoft.com/office/powerpoint/2010/main" val="28519409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Help with Text Sets and Assigned Readings</a:t>
            </a:r>
            <a:endParaRPr lang="en-US" dirty="0"/>
          </a:p>
        </p:txBody>
      </p:sp>
      <p:sp>
        <p:nvSpPr>
          <p:cNvPr id="3" name="Content Placeholder 2"/>
          <p:cNvSpPr>
            <a:spLocks noGrp="1"/>
          </p:cNvSpPr>
          <p:nvPr>
            <p:ph idx="1"/>
          </p:nvPr>
        </p:nvSpPr>
        <p:spPr>
          <a:xfrm>
            <a:off x="451104" y="1143000"/>
            <a:ext cx="8229600" cy="4525963"/>
          </a:xfrm>
        </p:spPr>
        <p:txBody>
          <a:bodyPr>
            <a:normAutofit fontScale="92500" lnSpcReduction="20000"/>
          </a:bodyPr>
          <a:lstStyle/>
          <a:p>
            <a:endParaRPr lang="en-US" dirty="0" smtClean="0"/>
          </a:p>
          <a:p>
            <a:r>
              <a:rPr lang="en-US" dirty="0" smtClean="0"/>
              <a:t>ELA </a:t>
            </a:r>
            <a:r>
              <a:rPr lang="en-US" dirty="0" smtClean="0"/>
              <a:t>SCASS Navigating Text Complexity</a:t>
            </a:r>
          </a:p>
          <a:p>
            <a:pPr lvl="1"/>
            <a:r>
              <a:rPr lang="en-US" u="sng" dirty="0" smtClean="0">
                <a:hlinkClick r:id="rId3"/>
              </a:rPr>
              <a:t>http://www.ccsso.org/Navigating_Text_Complexity/Showroom_Models.html</a:t>
            </a:r>
            <a:r>
              <a:rPr lang="en-US" dirty="0" smtClean="0"/>
              <a:t> </a:t>
            </a:r>
          </a:p>
          <a:p>
            <a:r>
              <a:rPr lang="en-US" dirty="0" smtClean="0"/>
              <a:t>ReadWorks</a:t>
            </a:r>
          </a:p>
          <a:p>
            <a:pPr lvl="1"/>
            <a:r>
              <a:rPr lang="en-US" dirty="0" smtClean="0">
                <a:hlinkClick r:id="rId4"/>
              </a:rPr>
              <a:t>http://www.readworks.org/</a:t>
            </a:r>
            <a:r>
              <a:rPr lang="en-US" dirty="0" smtClean="0"/>
              <a:t> </a:t>
            </a:r>
          </a:p>
          <a:p>
            <a:r>
              <a:rPr lang="en-US" dirty="0" smtClean="0"/>
              <a:t>Reading A-Z</a:t>
            </a:r>
          </a:p>
          <a:p>
            <a:pPr lvl="1"/>
            <a:r>
              <a:rPr lang="en-US" dirty="0" smtClean="0">
                <a:hlinkClick r:id="rId5"/>
              </a:rPr>
              <a:t>http://www.readinga-z.com/</a:t>
            </a:r>
            <a:r>
              <a:rPr lang="en-US" dirty="0" smtClean="0"/>
              <a:t> </a:t>
            </a:r>
          </a:p>
          <a:p>
            <a:r>
              <a:rPr lang="en-US" dirty="0" smtClean="0"/>
              <a:t>EBSCO Databases (state membership)</a:t>
            </a:r>
          </a:p>
          <a:p>
            <a:pPr lvl="1"/>
            <a:r>
              <a:rPr lang="en-US" dirty="0" smtClean="0">
                <a:hlinkClick r:id="rId6"/>
              </a:rPr>
              <a:t>http://cdn.lexile.com/m/cms_page_media/135/RTData_July_13.pdf</a:t>
            </a:r>
            <a:r>
              <a:rPr lang="en-US" dirty="0" smtClean="0"/>
              <a:t> </a:t>
            </a:r>
          </a:p>
          <a:p>
            <a:r>
              <a:rPr lang="en-US" dirty="0" smtClean="0"/>
              <a:t>Webinar </a:t>
            </a:r>
            <a:r>
              <a:rPr lang="en-US" dirty="0"/>
              <a:t>on Finding Texts at Different Lexile Levels:</a:t>
            </a:r>
          </a:p>
          <a:p>
            <a:pPr lvl="1"/>
            <a:r>
              <a:rPr lang="en-US" dirty="0">
                <a:hlinkClick r:id="rId7"/>
              </a:rPr>
              <a:t>http://</a:t>
            </a:r>
            <a:r>
              <a:rPr lang="en-US" dirty="0" smtClean="0">
                <a:hlinkClick r:id="rId7"/>
              </a:rPr>
              <a:t>achievethecore.org/page/927/webinar-on-finding-texts-hidden-resources-at-your-fingertips-detail-pg</a:t>
            </a:r>
            <a:endParaRPr lang="en-US" dirty="0" smtClean="0"/>
          </a:p>
          <a:p>
            <a:pPr lvl="1"/>
            <a:endParaRPr lang="en-US" dirty="0"/>
          </a:p>
          <a:p>
            <a:endParaRPr lang="en-US" dirty="0"/>
          </a:p>
          <a:p>
            <a:endParaRPr lang="en-US" dirty="0"/>
          </a:p>
        </p:txBody>
      </p:sp>
    </p:spTree>
    <p:extLst>
      <p:ext uri="{BB962C8B-B14F-4D97-AF65-F5344CB8AC3E}">
        <p14:creationId xmlns:p14="http://schemas.microsoft.com/office/powerpoint/2010/main" val="46416208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Help with Text Sets and Assigned Readings</a:t>
            </a:r>
            <a:endParaRPr lang="en-US" dirty="0"/>
          </a:p>
        </p:txBody>
      </p:sp>
      <p:sp>
        <p:nvSpPr>
          <p:cNvPr id="3" name="Content Placeholder 2"/>
          <p:cNvSpPr>
            <a:spLocks noGrp="1"/>
          </p:cNvSpPr>
          <p:nvPr>
            <p:ph idx="1"/>
          </p:nvPr>
        </p:nvSpPr>
        <p:spPr/>
        <p:txBody>
          <a:bodyPr>
            <a:normAutofit fontScale="25000" lnSpcReduction="20000"/>
          </a:bodyPr>
          <a:lstStyle/>
          <a:p>
            <a:r>
              <a:rPr lang="en-US" sz="7400" dirty="0" smtClean="0"/>
              <a:t>Book </a:t>
            </a:r>
            <a:r>
              <a:rPr lang="en-US" sz="7400" dirty="0"/>
              <a:t>on “Teaching with Text </a:t>
            </a:r>
            <a:r>
              <a:rPr lang="en-US" sz="7400" dirty="0" smtClean="0"/>
              <a:t>Sets”</a:t>
            </a:r>
            <a:r>
              <a:rPr lang="en-US" sz="7400" b="1" dirty="0" smtClean="0"/>
              <a:t> </a:t>
            </a:r>
            <a:r>
              <a:rPr lang="en-US" sz="7600" u="sng" dirty="0" smtClean="0">
                <a:hlinkClick r:id="rId3"/>
              </a:rPr>
              <a:t>http</a:t>
            </a:r>
            <a:r>
              <a:rPr lang="en-US" sz="7600" u="sng" dirty="0">
                <a:hlinkClick r:id="rId3"/>
              </a:rPr>
              <a:t>://bit.ly/Teaching_with_Text_Sets</a:t>
            </a:r>
            <a:endParaRPr lang="en-US" sz="7600" dirty="0" smtClean="0"/>
          </a:p>
          <a:p>
            <a:pPr lvl="1"/>
            <a:endParaRPr lang="en-US" sz="7400" dirty="0" smtClean="0"/>
          </a:p>
          <a:p>
            <a:r>
              <a:rPr lang="en-US" sz="7400" dirty="0" smtClean="0"/>
              <a:t>American Reading Company </a:t>
            </a:r>
            <a:r>
              <a:rPr lang="en-US" sz="7400" dirty="0"/>
              <a:t>Webinar on Finding Texts at Different Lexile Levels: </a:t>
            </a:r>
            <a:r>
              <a:rPr lang="en-US" sz="7400" dirty="0">
                <a:hlinkClick r:id="rId4"/>
              </a:rPr>
              <a:t>http://www.americanreading.com</a:t>
            </a:r>
            <a:r>
              <a:rPr lang="en-US" sz="7400" dirty="0" smtClean="0">
                <a:hlinkClick r:id="rId4"/>
              </a:rPr>
              <a:t>/</a:t>
            </a:r>
            <a:endParaRPr lang="en-US" sz="7400" dirty="0" smtClean="0"/>
          </a:p>
          <a:p>
            <a:pPr marL="457200" lvl="1" indent="0">
              <a:buNone/>
            </a:pPr>
            <a:endParaRPr lang="en-US" sz="7400" dirty="0"/>
          </a:p>
          <a:p>
            <a:r>
              <a:rPr lang="en-US" sz="7400" dirty="0"/>
              <a:t>Light Sail: </a:t>
            </a:r>
            <a:r>
              <a:rPr lang="en-US" sz="7400" dirty="0">
                <a:hlinkClick r:id="rId5"/>
              </a:rPr>
              <a:t>http://www.lightsailed.com/</a:t>
            </a:r>
            <a:endParaRPr lang="en-US" sz="7400" dirty="0"/>
          </a:p>
          <a:p>
            <a:endParaRPr lang="en-US" sz="7400" dirty="0"/>
          </a:p>
          <a:p>
            <a:r>
              <a:rPr lang="en-US" sz="7400" dirty="0"/>
              <a:t>Curriculet: </a:t>
            </a:r>
            <a:r>
              <a:rPr lang="en-US" sz="7400" dirty="0">
                <a:hlinkClick r:id="rId6"/>
              </a:rPr>
              <a:t>http://</a:t>
            </a:r>
            <a:r>
              <a:rPr lang="en-US" sz="7400" dirty="0" smtClean="0">
                <a:hlinkClick r:id="rId6"/>
              </a:rPr>
              <a:t>www.curriculet.com</a:t>
            </a:r>
            <a:endParaRPr lang="en-US" sz="7400" dirty="0" smtClean="0"/>
          </a:p>
          <a:p>
            <a:endParaRPr lang="en-US" sz="7400" dirty="0" smtClean="0"/>
          </a:p>
          <a:p>
            <a:r>
              <a:rPr lang="en-US" sz="7400" dirty="0" smtClean="0"/>
              <a:t>Starting in the spring full text sets will begin to be loaded up on </a:t>
            </a:r>
            <a:r>
              <a:rPr lang="en-US" sz="7400" dirty="0" smtClean="0">
                <a:hlinkClick r:id="rId7"/>
              </a:rPr>
              <a:t>www.achievethecore.org</a:t>
            </a:r>
            <a:endParaRPr lang="en-US" sz="7400" dirty="0" smtClean="0"/>
          </a:p>
          <a:p>
            <a:endParaRPr lang="en-US" sz="7400" dirty="0" smtClean="0"/>
          </a:p>
          <a:p>
            <a:r>
              <a:rPr lang="en-US" sz="7400" dirty="0" smtClean="0"/>
              <a:t>Nonfiction Text Sets from TC  Reading and </a:t>
            </a:r>
            <a:r>
              <a:rPr lang="en-US" sz="7400" dirty="0"/>
              <a:t>Writing Project </a:t>
            </a:r>
            <a:r>
              <a:rPr lang="en-US" sz="7400" dirty="0">
                <a:hlinkClick r:id="rId8"/>
              </a:rPr>
              <a:t>http://</a:t>
            </a:r>
            <a:r>
              <a:rPr lang="en-US" sz="7400" dirty="0" smtClean="0">
                <a:hlinkClick r:id="rId8"/>
              </a:rPr>
              <a:t>readingandwritingproject.com/resources/book-lists-classroom-libraries-and-text-sets-for-students/text-sets.html</a:t>
            </a:r>
            <a:endParaRPr lang="en-US" sz="7400" dirty="0" smtClean="0"/>
          </a:p>
          <a:p>
            <a:endParaRPr lang="en-US" dirty="0" smtClean="0"/>
          </a:p>
          <a:p>
            <a:endParaRPr lang="en-US" dirty="0" smtClean="0"/>
          </a:p>
          <a:p>
            <a:pPr lvl="1"/>
            <a:endParaRPr lang="en-US" dirty="0" smtClean="0"/>
          </a:p>
          <a:p>
            <a:pPr lvl="1"/>
            <a:endParaRPr lang="en-US" dirty="0"/>
          </a:p>
          <a:p>
            <a:pPr lvl="1"/>
            <a:endParaRPr lang="en-US" dirty="0" smtClean="0"/>
          </a:p>
          <a:p>
            <a:pPr lvl="1"/>
            <a:endParaRPr lang="en-US" dirty="0"/>
          </a:p>
          <a:p>
            <a:pPr lvl="1"/>
            <a:endParaRPr lang="en-US" dirty="0"/>
          </a:p>
          <a:p>
            <a:pPr lvl="1"/>
            <a:endParaRPr lang="en-US" dirty="0"/>
          </a:p>
          <a:p>
            <a:endParaRPr lang="en-US" dirty="0"/>
          </a:p>
        </p:txBody>
      </p:sp>
    </p:spTree>
    <p:extLst>
      <p:ext uri="{BB962C8B-B14F-4D97-AF65-F5344CB8AC3E}">
        <p14:creationId xmlns:p14="http://schemas.microsoft.com/office/powerpoint/2010/main" val="5011660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Fluency Resources</a:t>
            </a:r>
            <a:endParaRPr lang="en-US" dirty="0"/>
          </a:p>
        </p:txBody>
      </p:sp>
      <p:sp>
        <p:nvSpPr>
          <p:cNvPr id="3" name="Content Placeholder 2"/>
          <p:cNvSpPr>
            <a:spLocks noGrp="1"/>
          </p:cNvSpPr>
          <p:nvPr>
            <p:ph idx="1"/>
          </p:nvPr>
        </p:nvSpPr>
        <p:spPr/>
        <p:txBody>
          <a:bodyPr>
            <a:normAutofit lnSpcReduction="10000"/>
          </a:bodyPr>
          <a:lstStyle/>
          <a:p>
            <a:endParaRPr lang="en-US" dirty="0" smtClean="0"/>
          </a:p>
          <a:p>
            <a:r>
              <a:rPr lang="en-US" dirty="0" smtClean="0"/>
              <a:t>Fluency packets, fluency assessments, and fluency benchmarks </a:t>
            </a:r>
            <a:r>
              <a:rPr lang="en-US" u="sng" dirty="0" smtClean="0">
                <a:hlinkClick r:id="rId2"/>
              </a:rPr>
              <a:t>http</a:t>
            </a:r>
            <a:r>
              <a:rPr lang="en-US" u="sng" dirty="0">
                <a:hlinkClick r:id="rId2"/>
              </a:rPr>
              <a:t>://</a:t>
            </a:r>
            <a:r>
              <a:rPr lang="en-US" u="sng" dirty="0" smtClean="0">
                <a:hlinkClick r:id="rId2"/>
              </a:rPr>
              <a:t>achievethecore.org/page/981/fluency-resources</a:t>
            </a:r>
            <a:endParaRPr lang="en-US" u="sng" dirty="0" smtClean="0"/>
          </a:p>
          <a:p>
            <a:pPr marL="0" indent="0">
              <a:buNone/>
            </a:pPr>
            <a:endParaRPr lang="en-US" u="sng" dirty="0" smtClean="0"/>
          </a:p>
          <a:p>
            <a:pPr marL="342900" lvl="1" indent="-342900">
              <a:buFont typeface="Arial"/>
              <a:buChar char="•"/>
            </a:pPr>
            <a:r>
              <a:rPr lang="en-US" sz="2400" dirty="0" smtClean="0"/>
              <a:t>Additional fluency packets for grade 2-3 and 9-10 available starting Sept 1</a:t>
            </a:r>
            <a:endParaRPr lang="en-US" sz="2400" dirty="0"/>
          </a:p>
          <a:p>
            <a:endParaRPr lang="en-US" dirty="0" smtClean="0"/>
          </a:p>
          <a:p>
            <a:endParaRPr lang="en-US" dirty="0" smtClean="0"/>
          </a:p>
          <a:p>
            <a:pPr marL="0" indent="0">
              <a:buNone/>
            </a:pPr>
            <a:r>
              <a:rPr lang="en-US" dirty="0" smtClean="0"/>
              <a:t> </a:t>
            </a:r>
            <a:endParaRPr lang="en-US" dirty="0"/>
          </a:p>
        </p:txBody>
      </p:sp>
    </p:spTree>
    <p:extLst>
      <p:ext uri="{BB962C8B-B14F-4D97-AF65-F5344CB8AC3E}">
        <p14:creationId xmlns:p14="http://schemas.microsoft.com/office/powerpoint/2010/main" val="863502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Resources for Direct Vocabulary Instruction</a:t>
            </a:r>
            <a:endParaRPr lang="en-US" dirty="0"/>
          </a:p>
        </p:txBody>
      </p:sp>
      <p:sp>
        <p:nvSpPr>
          <p:cNvPr id="3" name="Content Placeholder 2"/>
          <p:cNvSpPr>
            <a:spLocks noGrp="1"/>
          </p:cNvSpPr>
          <p:nvPr>
            <p:ph idx="1"/>
          </p:nvPr>
        </p:nvSpPr>
        <p:spPr>
          <a:xfrm>
            <a:off x="457200" y="1371600"/>
            <a:ext cx="8229600" cy="4525963"/>
          </a:xfrm>
        </p:spPr>
        <p:txBody>
          <a:bodyPr>
            <a:normAutofit lnSpcReduction="10000"/>
          </a:bodyPr>
          <a:lstStyle/>
          <a:p>
            <a:r>
              <a:rPr lang="en-US" dirty="0" smtClean="0"/>
              <a:t>“Wordly Wise” published by Educators Publishing Service (EPS)</a:t>
            </a:r>
          </a:p>
          <a:p>
            <a:r>
              <a:rPr lang="en-US" i="1" dirty="0" smtClean="0"/>
              <a:t>Bringing Words to Life, </a:t>
            </a:r>
            <a:r>
              <a:rPr lang="en-US" dirty="0" smtClean="0"/>
              <a:t>Beck and McKeown</a:t>
            </a:r>
          </a:p>
          <a:p>
            <a:r>
              <a:rPr lang="en-US" dirty="0" smtClean="0">
                <a:hlinkClick r:id="rId2"/>
              </a:rPr>
              <a:t>www.textproject.org</a:t>
            </a:r>
            <a:endParaRPr lang="en-US" dirty="0" smtClean="0"/>
          </a:p>
          <a:p>
            <a:r>
              <a:rPr lang="en-US" dirty="0" smtClean="0"/>
              <a:t>Marzano Six </a:t>
            </a:r>
            <a:r>
              <a:rPr lang="en-US" dirty="0"/>
              <a:t>Step Program </a:t>
            </a:r>
            <a:r>
              <a:rPr lang="en-US" dirty="0">
                <a:hlinkClick r:id="rId3"/>
              </a:rPr>
              <a:t>http://</a:t>
            </a:r>
            <a:r>
              <a:rPr lang="en-US" dirty="0" smtClean="0">
                <a:hlinkClick r:id="rId3"/>
              </a:rPr>
              <a:t>www.ncresa.org/docs/PLC_Secondary/Six_Step_Process.pdf</a:t>
            </a:r>
            <a:endParaRPr lang="en-US" dirty="0" smtClean="0"/>
          </a:p>
          <a:p>
            <a:r>
              <a:rPr lang="en-US" dirty="0" smtClean="0"/>
              <a:t>“Word Nerds”  Stenhouse Publishers</a:t>
            </a:r>
          </a:p>
          <a:p>
            <a:r>
              <a:rPr lang="en-US" dirty="0" smtClean="0"/>
              <a:t>Frayer model (all over the internet) </a:t>
            </a:r>
          </a:p>
          <a:p>
            <a:r>
              <a:rPr lang="en-US" i="1" dirty="0" smtClean="0"/>
              <a:t>Words </a:t>
            </a:r>
            <a:r>
              <a:rPr lang="en-US" i="1" dirty="0"/>
              <a:t>Their Way </a:t>
            </a:r>
            <a:r>
              <a:rPr lang="en-US" i="1" dirty="0">
                <a:hlinkClick r:id="rId4"/>
              </a:rPr>
              <a:t>http://</a:t>
            </a:r>
            <a:r>
              <a:rPr lang="en-US" i="1" dirty="0" smtClean="0">
                <a:hlinkClick r:id="rId4"/>
              </a:rPr>
              <a:t>www.pearsonhighered.com/educator/series/Words-Their-Way-Series/10888.page</a:t>
            </a:r>
            <a:endParaRPr lang="en-US" i="1" dirty="0" smtClean="0"/>
          </a:p>
          <a:p>
            <a:endParaRPr lang="en-US" i="1" dirty="0" smtClean="0"/>
          </a:p>
          <a:p>
            <a:endParaRPr lang="en-US" dirty="0" smtClean="0"/>
          </a:p>
          <a:p>
            <a:endParaRPr lang="en-US" dirty="0"/>
          </a:p>
        </p:txBody>
      </p:sp>
    </p:spTree>
    <p:extLst>
      <p:ext uri="{BB962C8B-B14F-4D97-AF65-F5344CB8AC3E}">
        <p14:creationId xmlns:p14="http://schemas.microsoft.com/office/powerpoint/2010/main" val="35068962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Conclusion	</a:t>
            </a:r>
            <a:endParaRPr lang="en-US" dirty="0"/>
          </a:p>
        </p:txBody>
      </p:sp>
      <p:sp>
        <p:nvSpPr>
          <p:cNvPr id="3" name="Content Placeholder 2"/>
          <p:cNvSpPr>
            <a:spLocks noGrp="1"/>
          </p:cNvSpPr>
          <p:nvPr>
            <p:ph idx="1"/>
          </p:nvPr>
        </p:nvSpPr>
        <p:spPr/>
        <p:txBody>
          <a:bodyPr/>
          <a:lstStyle/>
          <a:p>
            <a:endParaRPr lang="en-US" dirty="0" smtClean="0"/>
          </a:p>
          <a:p>
            <a:r>
              <a:rPr lang="en-US" dirty="0" smtClean="0"/>
              <a:t>None of this is quick, none of this happens without you.  </a:t>
            </a:r>
          </a:p>
          <a:p>
            <a:endParaRPr lang="en-US" dirty="0"/>
          </a:p>
          <a:p>
            <a:endParaRPr lang="en-US" dirty="0" smtClean="0"/>
          </a:p>
          <a:p>
            <a:r>
              <a:rPr lang="en-US" dirty="0" smtClean="0"/>
              <a:t>Thank You! </a:t>
            </a:r>
          </a:p>
          <a:p>
            <a:pPr marL="0" indent="0">
              <a:buNone/>
            </a:pPr>
            <a:endParaRPr lang="en-US" dirty="0"/>
          </a:p>
        </p:txBody>
      </p:sp>
    </p:spTree>
    <p:extLst>
      <p:ext uri="{BB962C8B-B14F-4D97-AF65-F5344CB8AC3E}">
        <p14:creationId xmlns:p14="http://schemas.microsoft.com/office/powerpoint/2010/main" val="2258268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Why?</a:t>
            </a:r>
            <a:endParaRPr lang="en-US" dirty="0"/>
          </a:p>
        </p:txBody>
      </p:sp>
      <p:sp>
        <p:nvSpPr>
          <p:cNvPr id="3" name="Content Placeholder 2"/>
          <p:cNvSpPr>
            <a:spLocks noGrp="1"/>
          </p:cNvSpPr>
          <p:nvPr>
            <p:ph idx="1"/>
          </p:nvPr>
        </p:nvSpPr>
        <p:spPr/>
        <p:txBody>
          <a:bodyPr/>
          <a:lstStyle/>
          <a:p>
            <a:r>
              <a:rPr lang="en-US" dirty="0">
                <a:solidFill>
                  <a:srgbClr val="000000"/>
                </a:solidFill>
              </a:rPr>
              <a:t>How is it that tests so early can predict results so many years later</a:t>
            </a:r>
            <a:r>
              <a:rPr lang="en-US" dirty="0" smtClean="0">
                <a:solidFill>
                  <a:srgbClr val="000000"/>
                </a:solidFill>
              </a:rPr>
              <a:t>?</a:t>
            </a:r>
          </a:p>
          <a:p>
            <a:pPr marL="0" indent="0">
              <a:buNone/>
            </a:pPr>
            <a:endParaRPr lang="en-US" dirty="0">
              <a:solidFill>
                <a:srgbClr val="000000"/>
              </a:solidFill>
            </a:endParaRPr>
          </a:p>
          <a:p>
            <a:r>
              <a:rPr lang="en-US" dirty="0">
                <a:solidFill>
                  <a:srgbClr val="000000"/>
                </a:solidFill>
              </a:rPr>
              <a:t>What are we </a:t>
            </a:r>
            <a:r>
              <a:rPr lang="en-US" b="1" dirty="0">
                <a:solidFill>
                  <a:srgbClr val="000000"/>
                </a:solidFill>
              </a:rPr>
              <a:t>doing </a:t>
            </a:r>
            <a:r>
              <a:rPr lang="en-US" dirty="0">
                <a:solidFill>
                  <a:srgbClr val="000000"/>
                </a:solidFill>
              </a:rPr>
              <a:t>in schools that might be perpetuating these trends</a:t>
            </a:r>
            <a:r>
              <a:rPr lang="en-US" dirty="0" smtClean="0">
                <a:solidFill>
                  <a:srgbClr val="000000"/>
                </a:solidFill>
              </a:rPr>
              <a:t>?</a:t>
            </a:r>
          </a:p>
          <a:p>
            <a:pPr marL="0" indent="0">
              <a:buNone/>
            </a:pPr>
            <a:endParaRPr lang="en-US" dirty="0">
              <a:solidFill>
                <a:srgbClr val="000000"/>
              </a:solidFill>
            </a:endParaRPr>
          </a:p>
          <a:p>
            <a:r>
              <a:rPr lang="en-US" dirty="0">
                <a:solidFill>
                  <a:srgbClr val="000000"/>
                </a:solidFill>
              </a:rPr>
              <a:t>What are we </a:t>
            </a:r>
            <a:r>
              <a:rPr lang="en-US" b="1" dirty="0">
                <a:solidFill>
                  <a:srgbClr val="000000"/>
                </a:solidFill>
              </a:rPr>
              <a:t>not doing </a:t>
            </a:r>
            <a:r>
              <a:rPr lang="en-US" dirty="0">
                <a:solidFill>
                  <a:srgbClr val="000000"/>
                </a:solidFill>
              </a:rPr>
              <a:t>in schools that might be perpetuating these trends?</a:t>
            </a:r>
          </a:p>
          <a:p>
            <a:pPr marL="0" indent="0">
              <a:buNone/>
            </a:pPr>
            <a:endParaRPr lang="en-US" dirty="0"/>
          </a:p>
        </p:txBody>
      </p:sp>
    </p:spTree>
    <p:extLst>
      <p:ext uri="{BB962C8B-B14F-4D97-AF65-F5344CB8AC3E}">
        <p14:creationId xmlns:p14="http://schemas.microsoft.com/office/powerpoint/2010/main" val="312547977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are </a:t>
            </a:r>
            <a:r>
              <a:rPr lang="en-US" b="1" dirty="0" smtClean="0"/>
              <a:t>not</a:t>
            </a:r>
            <a:r>
              <a:rPr lang="en-US" dirty="0" smtClean="0"/>
              <a:t> the causes?</a:t>
            </a:r>
            <a:endParaRPr lang="en-US" dirty="0"/>
          </a:p>
        </p:txBody>
      </p:sp>
      <p:sp>
        <p:nvSpPr>
          <p:cNvPr id="3" name="Content Placeholder 2"/>
          <p:cNvSpPr>
            <a:spLocks noGrp="1"/>
          </p:cNvSpPr>
          <p:nvPr>
            <p:ph idx="1"/>
          </p:nvPr>
        </p:nvSpPr>
        <p:spPr/>
        <p:txBody>
          <a:bodyPr/>
          <a:lstStyle/>
          <a:p>
            <a:endParaRPr lang="en-US" dirty="0" smtClean="0">
              <a:solidFill>
                <a:srgbClr val="000000"/>
              </a:solidFill>
            </a:endParaRPr>
          </a:p>
          <a:p>
            <a:r>
              <a:rPr lang="en-US" dirty="0" smtClean="0">
                <a:solidFill>
                  <a:srgbClr val="000000"/>
                </a:solidFill>
              </a:rPr>
              <a:t>Lack </a:t>
            </a:r>
            <a:r>
              <a:rPr lang="en-US" dirty="0">
                <a:solidFill>
                  <a:srgbClr val="000000"/>
                </a:solidFill>
              </a:rPr>
              <a:t>of critical thinking </a:t>
            </a:r>
          </a:p>
          <a:p>
            <a:endParaRPr lang="en-US" dirty="0">
              <a:solidFill>
                <a:srgbClr val="000000"/>
              </a:solidFill>
            </a:endParaRPr>
          </a:p>
          <a:p>
            <a:r>
              <a:rPr lang="en-US" dirty="0">
                <a:solidFill>
                  <a:srgbClr val="000000"/>
                </a:solidFill>
              </a:rPr>
              <a:t>Failure to know or use comprehension strategies</a:t>
            </a:r>
          </a:p>
          <a:p>
            <a:endParaRPr lang="en-US" dirty="0">
              <a:solidFill>
                <a:srgbClr val="000000"/>
              </a:solidFill>
            </a:endParaRPr>
          </a:p>
          <a:p>
            <a:r>
              <a:rPr lang="en-US" dirty="0">
                <a:solidFill>
                  <a:srgbClr val="000000"/>
                </a:solidFill>
              </a:rPr>
              <a:t>Failure to master the standards</a:t>
            </a:r>
          </a:p>
          <a:p>
            <a:endParaRPr lang="en-US" dirty="0"/>
          </a:p>
        </p:txBody>
      </p:sp>
    </p:spTree>
    <p:extLst>
      <p:ext uri="{BB962C8B-B14F-4D97-AF65-F5344CB8AC3E}">
        <p14:creationId xmlns:p14="http://schemas.microsoft.com/office/powerpoint/2010/main" val="389363459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a:t>
            </a:r>
            <a:r>
              <a:rPr lang="en-US" b="1" dirty="0" smtClean="0"/>
              <a:t>are </a:t>
            </a:r>
            <a:r>
              <a:rPr lang="en-US" dirty="0" smtClean="0"/>
              <a:t>the causes?</a:t>
            </a:r>
            <a:endParaRPr lang="en-US" dirty="0"/>
          </a:p>
        </p:txBody>
      </p:sp>
      <p:sp>
        <p:nvSpPr>
          <p:cNvPr id="3" name="Content Placeholder 2"/>
          <p:cNvSpPr>
            <a:spLocks noGrp="1"/>
          </p:cNvSpPr>
          <p:nvPr>
            <p:ph idx="1"/>
          </p:nvPr>
        </p:nvSpPr>
        <p:spPr/>
        <p:txBody>
          <a:bodyPr/>
          <a:lstStyle/>
          <a:p>
            <a:endParaRPr lang="en-US" dirty="0" smtClean="0">
              <a:solidFill>
                <a:srgbClr val="000000"/>
              </a:solidFill>
            </a:endParaRPr>
          </a:p>
          <a:p>
            <a:r>
              <a:rPr lang="en-US" dirty="0" smtClean="0">
                <a:solidFill>
                  <a:srgbClr val="000000"/>
                </a:solidFill>
              </a:rPr>
              <a:t>Vocabulary</a:t>
            </a:r>
            <a:r>
              <a:rPr lang="en-US" dirty="0">
                <a:solidFill>
                  <a:srgbClr val="000000"/>
                </a:solidFill>
              </a:rPr>
              <a:t>: Failure to grow sufficient vocabulary</a:t>
            </a:r>
          </a:p>
          <a:p>
            <a:endParaRPr lang="en-US" dirty="0">
              <a:solidFill>
                <a:srgbClr val="000000"/>
              </a:solidFill>
            </a:endParaRPr>
          </a:p>
          <a:p>
            <a:r>
              <a:rPr lang="en-US" dirty="0">
                <a:solidFill>
                  <a:srgbClr val="000000"/>
                </a:solidFill>
              </a:rPr>
              <a:t>Knowledge: Failure to develop wide background knowledge</a:t>
            </a:r>
          </a:p>
          <a:p>
            <a:endParaRPr lang="en-US" dirty="0">
              <a:solidFill>
                <a:srgbClr val="000000"/>
              </a:solidFill>
            </a:endParaRPr>
          </a:p>
          <a:p>
            <a:r>
              <a:rPr lang="en-US" dirty="0">
                <a:solidFill>
                  <a:srgbClr val="000000"/>
                </a:solidFill>
              </a:rPr>
              <a:t>Fluency: Failure to become a fluent reader</a:t>
            </a:r>
          </a:p>
          <a:p>
            <a:endParaRPr lang="en-US" dirty="0"/>
          </a:p>
        </p:txBody>
      </p:sp>
    </p:spTree>
    <p:extLst>
      <p:ext uri="{BB962C8B-B14F-4D97-AF65-F5344CB8AC3E}">
        <p14:creationId xmlns:p14="http://schemas.microsoft.com/office/powerpoint/2010/main" val="43902108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Importance of Vocabulary</a:t>
            </a:r>
            <a:endParaRPr lang="en-US" dirty="0"/>
          </a:p>
        </p:txBody>
      </p:sp>
      <p:sp>
        <p:nvSpPr>
          <p:cNvPr id="3" name="Content Placeholder 2"/>
          <p:cNvSpPr>
            <a:spLocks noGrp="1"/>
          </p:cNvSpPr>
          <p:nvPr>
            <p:ph idx="1"/>
          </p:nvPr>
        </p:nvSpPr>
        <p:spPr/>
        <p:txBody>
          <a:bodyPr>
            <a:normAutofit/>
          </a:bodyPr>
          <a:lstStyle/>
          <a:p>
            <a:r>
              <a:rPr lang="en-US" dirty="0">
                <a:solidFill>
                  <a:srgbClr val="000000"/>
                </a:solidFill>
              </a:rPr>
              <a:t>Nearly a century of research (Whipple 1925, NAEP 2012)</a:t>
            </a:r>
          </a:p>
          <a:p>
            <a:r>
              <a:rPr lang="en-US" dirty="0">
                <a:solidFill>
                  <a:srgbClr val="000000"/>
                </a:solidFill>
              </a:rPr>
              <a:t>Feature of complex text that likely causes greatest difficulty (Nelson et al 2012)</a:t>
            </a:r>
          </a:p>
          <a:p>
            <a:r>
              <a:rPr lang="en-US" dirty="0">
                <a:solidFill>
                  <a:srgbClr val="000000"/>
                </a:solidFill>
              </a:rPr>
              <a:t>Having to determine the meaning of too many words slows readers up; a far greater problem with complex text</a:t>
            </a:r>
          </a:p>
          <a:p>
            <a:r>
              <a:rPr lang="en-US" dirty="0">
                <a:solidFill>
                  <a:srgbClr val="000000"/>
                </a:solidFill>
              </a:rPr>
              <a:t>Not knowing words on the page is debilitating</a:t>
            </a:r>
          </a:p>
          <a:p>
            <a:r>
              <a:rPr lang="en-US" dirty="0">
                <a:solidFill>
                  <a:srgbClr val="000000"/>
                </a:solidFill>
              </a:rPr>
              <a:t>“30 Million Word Gap”</a:t>
            </a:r>
          </a:p>
          <a:p>
            <a:r>
              <a:rPr lang="en-US" dirty="0">
                <a:solidFill>
                  <a:srgbClr val="000000"/>
                </a:solidFill>
              </a:rPr>
              <a:t>After much research… </a:t>
            </a:r>
          </a:p>
          <a:p>
            <a:endParaRPr lang="en-US" dirty="0"/>
          </a:p>
        </p:txBody>
      </p:sp>
    </p:spTree>
    <p:extLst>
      <p:ext uri="{BB962C8B-B14F-4D97-AF65-F5344CB8AC3E}">
        <p14:creationId xmlns:p14="http://schemas.microsoft.com/office/powerpoint/2010/main" val="423279770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dirty="0" smtClean="0"/>
              <a:t>Academic Vocabulary on </a:t>
            </a:r>
            <a:r>
              <a:rPr lang="en-US" b="1" dirty="0" smtClean="0"/>
              <a:t>Just First </a:t>
            </a:r>
            <a:r>
              <a:rPr lang="en-US" dirty="0" smtClean="0"/>
              <a:t>Passage of NYS Third Grade Test</a:t>
            </a:r>
            <a:endParaRPr lang="en-US" dirty="0"/>
          </a:p>
        </p:txBody>
      </p:sp>
      <p:sp>
        <p:nvSpPr>
          <p:cNvPr id="3" name="Content Placeholder 2"/>
          <p:cNvSpPr>
            <a:spLocks noGrp="1"/>
          </p:cNvSpPr>
          <p:nvPr>
            <p:ph sz="half" idx="1"/>
          </p:nvPr>
        </p:nvSpPr>
        <p:spPr/>
        <p:txBody>
          <a:bodyPr>
            <a:normAutofit fontScale="92500" lnSpcReduction="20000"/>
          </a:bodyPr>
          <a:lstStyle/>
          <a:p>
            <a:pPr lvl="0"/>
            <a:r>
              <a:rPr lang="en-US" dirty="0"/>
              <a:t>m</a:t>
            </a:r>
            <a:r>
              <a:rPr lang="en-US" dirty="0" smtClean="0"/>
              <a:t>imic</a:t>
            </a:r>
            <a:endParaRPr lang="en-US" dirty="0"/>
          </a:p>
          <a:p>
            <a:pPr lvl="0"/>
            <a:r>
              <a:rPr lang="en-US" dirty="0"/>
              <a:t>“special bond”</a:t>
            </a:r>
          </a:p>
          <a:p>
            <a:pPr lvl="0"/>
            <a:r>
              <a:rPr lang="en-US" dirty="0"/>
              <a:t>s</a:t>
            </a:r>
            <a:r>
              <a:rPr lang="en-US" dirty="0" smtClean="0"/>
              <a:t>truts</a:t>
            </a:r>
            <a:endParaRPr lang="en-US" dirty="0"/>
          </a:p>
          <a:p>
            <a:pPr lvl="0"/>
            <a:r>
              <a:rPr lang="en-US" dirty="0"/>
              <a:t>s</a:t>
            </a:r>
            <a:r>
              <a:rPr lang="en-US" dirty="0" smtClean="0"/>
              <a:t>campers</a:t>
            </a:r>
            <a:endParaRPr lang="en-US" dirty="0"/>
          </a:p>
          <a:p>
            <a:pPr lvl="0"/>
            <a:r>
              <a:rPr lang="en-US" dirty="0"/>
              <a:t>p</a:t>
            </a:r>
            <a:r>
              <a:rPr lang="en-US" dirty="0" smtClean="0"/>
              <a:t>lunge</a:t>
            </a:r>
            <a:endParaRPr lang="en-US" dirty="0"/>
          </a:p>
          <a:p>
            <a:pPr lvl="0"/>
            <a:r>
              <a:rPr lang="en-US" dirty="0"/>
              <a:t>f</a:t>
            </a:r>
            <a:r>
              <a:rPr lang="en-US" dirty="0" smtClean="0"/>
              <a:t>lop</a:t>
            </a:r>
            <a:endParaRPr lang="en-US" dirty="0"/>
          </a:p>
          <a:p>
            <a:pPr lvl="0"/>
            <a:r>
              <a:rPr lang="en-US" dirty="0"/>
              <a:t>s</a:t>
            </a:r>
            <a:r>
              <a:rPr lang="en-US" dirty="0" smtClean="0"/>
              <a:t>urface</a:t>
            </a:r>
            <a:endParaRPr lang="en-US" dirty="0"/>
          </a:p>
          <a:p>
            <a:pPr lvl="0"/>
            <a:r>
              <a:rPr lang="en-US" dirty="0"/>
              <a:t>“shooting out” </a:t>
            </a:r>
          </a:p>
          <a:p>
            <a:pPr lvl="0"/>
            <a:r>
              <a:rPr lang="en-US" dirty="0"/>
              <a:t>f</a:t>
            </a:r>
            <a:r>
              <a:rPr lang="en-US" dirty="0" smtClean="0"/>
              <a:t>lap</a:t>
            </a:r>
            <a:endParaRPr lang="en-US" dirty="0"/>
          </a:p>
          <a:p>
            <a:pPr lvl="0"/>
            <a:r>
              <a:rPr lang="en-US" dirty="0"/>
              <a:t>s</a:t>
            </a:r>
            <a:r>
              <a:rPr lang="en-US" dirty="0" smtClean="0"/>
              <a:t>cowled </a:t>
            </a:r>
            <a:endParaRPr lang="en-US" dirty="0"/>
          </a:p>
          <a:p>
            <a:pPr lvl="0"/>
            <a:r>
              <a:rPr lang="en-US" dirty="0"/>
              <a:t>s</a:t>
            </a:r>
            <a:r>
              <a:rPr lang="en-US" dirty="0" smtClean="0"/>
              <a:t>hifted</a:t>
            </a:r>
            <a:endParaRPr lang="en-US" dirty="0"/>
          </a:p>
          <a:p>
            <a:pPr marL="0" lvl="0" indent="0">
              <a:buNone/>
            </a:pPr>
            <a:endParaRPr lang="en-US" dirty="0"/>
          </a:p>
          <a:p>
            <a:endParaRPr lang="en-US" dirty="0"/>
          </a:p>
        </p:txBody>
      </p:sp>
      <p:sp>
        <p:nvSpPr>
          <p:cNvPr id="5" name="Content Placeholder 4"/>
          <p:cNvSpPr>
            <a:spLocks noGrp="1"/>
          </p:cNvSpPr>
          <p:nvPr>
            <p:ph sz="half" idx="2"/>
          </p:nvPr>
        </p:nvSpPr>
        <p:spPr/>
        <p:txBody>
          <a:bodyPr>
            <a:normAutofit fontScale="92500" lnSpcReduction="20000"/>
          </a:bodyPr>
          <a:lstStyle/>
          <a:p>
            <a:pPr lvl="0"/>
            <a:r>
              <a:rPr lang="en-US" dirty="0"/>
              <a:t>defense</a:t>
            </a:r>
          </a:p>
          <a:p>
            <a:pPr lvl="0"/>
            <a:r>
              <a:rPr lang="en-US" dirty="0"/>
              <a:t>fierce</a:t>
            </a:r>
          </a:p>
          <a:p>
            <a:pPr lvl="0"/>
            <a:r>
              <a:rPr lang="en-US" dirty="0"/>
              <a:t>darted</a:t>
            </a:r>
          </a:p>
          <a:p>
            <a:pPr lvl="0"/>
            <a:r>
              <a:rPr lang="en-US" dirty="0"/>
              <a:t>wiggle</a:t>
            </a:r>
          </a:p>
          <a:p>
            <a:pPr lvl="0"/>
            <a:r>
              <a:rPr lang="en-US" dirty="0"/>
              <a:t>gear</a:t>
            </a:r>
          </a:p>
          <a:p>
            <a:pPr lvl="0"/>
            <a:r>
              <a:rPr lang="en-US" dirty="0"/>
              <a:t>clanked</a:t>
            </a:r>
          </a:p>
          <a:p>
            <a:pPr lvl="0"/>
            <a:r>
              <a:rPr lang="en-US" dirty="0"/>
              <a:t>swelling</a:t>
            </a:r>
          </a:p>
          <a:p>
            <a:pPr lvl="0"/>
            <a:r>
              <a:rPr lang="en-US" dirty="0"/>
              <a:t>distant as an adjective in the “distant truck</a:t>
            </a:r>
            <a:r>
              <a:rPr lang="en-US" dirty="0" smtClean="0"/>
              <a:t>”</a:t>
            </a:r>
          </a:p>
          <a:p>
            <a:pPr lvl="0"/>
            <a:r>
              <a:rPr lang="en-US" dirty="0"/>
              <a:t>o</a:t>
            </a:r>
            <a:r>
              <a:rPr lang="en-US" dirty="0" smtClean="0"/>
              <a:t>bserve</a:t>
            </a:r>
            <a:endParaRPr lang="en-US" dirty="0"/>
          </a:p>
          <a:p>
            <a:pPr lvl="0"/>
            <a:r>
              <a:rPr lang="en-US" dirty="0"/>
              <a:t>restless</a:t>
            </a:r>
          </a:p>
          <a:p>
            <a:pPr lvl="0"/>
            <a:r>
              <a:rPr lang="en-US" dirty="0"/>
              <a:t>cast v.</a:t>
            </a:r>
          </a:p>
          <a:p>
            <a:pPr lvl="0"/>
            <a:r>
              <a:rPr lang="en-US" dirty="0"/>
              <a:t>strikes </a:t>
            </a:r>
            <a:r>
              <a:rPr lang="en-US" dirty="0" smtClean="0"/>
              <a:t>v.</a:t>
            </a:r>
            <a:endParaRPr lang="en-US" dirty="0"/>
          </a:p>
          <a:p>
            <a:endParaRPr lang="en-US" dirty="0"/>
          </a:p>
        </p:txBody>
      </p:sp>
    </p:spTree>
    <p:extLst>
      <p:ext uri="{BB962C8B-B14F-4D97-AF65-F5344CB8AC3E}">
        <p14:creationId xmlns:p14="http://schemas.microsoft.com/office/powerpoint/2010/main" val="196759400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dirty="0" smtClean="0"/>
              <a:t>Academic Vocabulary on </a:t>
            </a:r>
            <a:r>
              <a:rPr lang="en-US" b="1" dirty="0" smtClean="0"/>
              <a:t>Just One </a:t>
            </a:r>
            <a:r>
              <a:rPr lang="en-US" dirty="0" smtClean="0"/>
              <a:t>Passage of NYS Sixth Grade Test</a:t>
            </a:r>
            <a:endParaRPr lang="en-US" dirty="0"/>
          </a:p>
        </p:txBody>
      </p:sp>
      <p:sp>
        <p:nvSpPr>
          <p:cNvPr id="3" name="Content Placeholder 2"/>
          <p:cNvSpPr>
            <a:spLocks noGrp="1"/>
          </p:cNvSpPr>
          <p:nvPr>
            <p:ph sz="half" idx="1"/>
          </p:nvPr>
        </p:nvSpPr>
        <p:spPr/>
        <p:txBody>
          <a:bodyPr>
            <a:normAutofit fontScale="92500" lnSpcReduction="20000"/>
          </a:bodyPr>
          <a:lstStyle/>
          <a:p>
            <a:r>
              <a:rPr lang="en-US" dirty="0" smtClean="0"/>
              <a:t>imposing</a:t>
            </a:r>
          </a:p>
          <a:p>
            <a:r>
              <a:rPr lang="en-US" dirty="0" smtClean="0"/>
              <a:t>harness</a:t>
            </a:r>
          </a:p>
          <a:p>
            <a:r>
              <a:rPr lang="en-US" dirty="0" smtClean="0"/>
              <a:t>finesse</a:t>
            </a:r>
          </a:p>
          <a:p>
            <a:r>
              <a:rPr lang="en-US" dirty="0" smtClean="0"/>
              <a:t>surge</a:t>
            </a:r>
          </a:p>
          <a:p>
            <a:r>
              <a:rPr lang="en-US" dirty="0" smtClean="0"/>
              <a:t>glanced</a:t>
            </a:r>
          </a:p>
          <a:p>
            <a:r>
              <a:rPr lang="en-US" dirty="0" smtClean="0"/>
              <a:t>“comfort washed over me”</a:t>
            </a:r>
          </a:p>
          <a:p>
            <a:r>
              <a:rPr lang="en-US" dirty="0" smtClean="0"/>
              <a:t>process</a:t>
            </a:r>
          </a:p>
          <a:p>
            <a:r>
              <a:rPr lang="en-US" dirty="0" smtClean="0"/>
              <a:t>straddled</a:t>
            </a:r>
          </a:p>
          <a:p>
            <a:r>
              <a:rPr lang="en-US" dirty="0" smtClean="0"/>
              <a:t>draperies</a:t>
            </a:r>
          </a:p>
          <a:p>
            <a:r>
              <a:rPr lang="en-US" dirty="0" smtClean="0"/>
              <a:t>magnificent</a:t>
            </a:r>
          </a:p>
          <a:p>
            <a:r>
              <a:rPr lang="en-US" dirty="0" smtClean="0"/>
              <a:t>transformed</a:t>
            </a:r>
          </a:p>
          <a:p>
            <a:r>
              <a:rPr lang="en-US" dirty="0" smtClean="0"/>
              <a:t>breathtaking</a:t>
            </a:r>
          </a:p>
          <a:p>
            <a:pPr marL="0" lvl="0" indent="0">
              <a:buNone/>
            </a:pPr>
            <a:endParaRPr lang="en-US" dirty="0"/>
          </a:p>
          <a:p>
            <a:endParaRPr lang="en-US" dirty="0"/>
          </a:p>
        </p:txBody>
      </p:sp>
      <p:sp>
        <p:nvSpPr>
          <p:cNvPr id="5" name="Content Placeholder 4"/>
          <p:cNvSpPr>
            <a:spLocks noGrp="1"/>
          </p:cNvSpPr>
          <p:nvPr>
            <p:ph sz="half" idx="2"/>
          </p:nvPr>
        </p:nvSpPr>
        <p:spPr/>
        <p:txBody>
          <a:bodyPr>
            <a:normAutofit fontScale="92500" lnSpcReduction="20000"/>
          </a:bodyPr>
          <a:lstStyle/>
          <a:p>
            <a:r>
              <a:rPr lang="en-US" dirty="0" smtClean="0"/>
              <a:t>cascaded</a:t>
            </a:r>
          </a:p>
          <a:p>
            <a:r>
              <a:rPr lang="en-US" dirty="0" smtClean="0"/>
              <a:t>contrasted</a:t>
            </a:r>
          </a:p>
          <a:p>
            <a:r>
              <a:rPr lang="en-US" dirty="0" smtClean="0"/>
              <a:t>imposing</a:t>
            </a:r>
          </a:p>
          <a:p>
            <a:r>
              <a:rPr lang="en-US" dirty="0" smtClean="0"/>
              <a:t>ascent </a:t>
            </a:r>
          </a:p>
          <a:p>
            <a:r>
              <a:rPr lang="en-US" dirty="0" smtClean="0"/>
              <a:t>ascend</a:t>
            </a:r>
          </a:p>
          <a:p>
            <a:r>
              <a:rPr lang="en-US" dirty="0" smtClean="0"/>
              <a:t>descend</a:t>
            </a:r>
          </a:p>
          <a:p>
            <a:r>
              <a:rPr lang="en-US" dirty="0" smtClean="0"/>
              <a:t>exhilarating</a:t>
            </a:r>
          </a:p>
          <a:p>
            <a:r>
              <a:rPr lang="en-US" dirty="0" smtClean="0"/>
              <a:t>labored</a:t>
            </a:r>
          </a:p>
          <a:p>
            <a:r>
              <a:rPr lang="en-US" dirty="0" smtClean="0"/>
              <a:t>constricted</a:t>
            </a:r>
          </a:p>
          <a:p>
            <a:r>
              <a:rPr lang="en-US" dirty="0" smtClean="0"/>
              <a:t>exclamation</a:t>
            </a:r>
          </a:p>
          <a:p>
            <a:r>
              <a:rPr lang="en-US" dirty="0" smtClean="0"/>
              <a:t>rasping</a:t>
            </a:r>
          </a:p>
          <a:p>
            <a:r>
              <a:rPr lang="en-US" dirty="0" smtClean="0"/>
              <a:t>speck</a:t>
            </a:r>
          </a:p>
          <a:p>
            <a:r>
              <a:rPr lang="en-US" dirty="0" smtClean="0"/>
              <a:t>glanced</a:t>
            </a:r>
          </a:p>
          <a:p>
            <a:endParaRPr lang="en-US" dirty="0" smtClean="0"/>
          </a:p>
          <a:p>
            <a:endParaRPr lang="en-US" dirty="0"/>
          </a:p>
        </p:txBody>
      </p:sp>
    </p:spTree>
    <p:extLst>
      <p:ext uri="{BB962C8B-B14F-4D97-AF65-F5344CB8AC3E}">
        <p14:creationId xmlns:p14="http://schemas.microsoft.com/office/powerpoint/2010/main" val="141179604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Importance of Knowledge</a:t>
            </a:r>
            <a:endParaRPr lang="en-US" dirty="0"/>
          </a:p>
        </p:txBody>
      </p:sp>
      <p:sp>
        <p:nvSpPr>
          <p:cNvPr id="3" name="Content Placeholder 2"/>
          <p:cNvSpPr>
            <a:spLocks noGrp="1"/>
          </p:cNvSpPr>
          <p:nvPr>
            <p:ph idx="1"/>
          </p:nvPr>
        </p:nvSpPr>
        <p:spPr/>
        <p:txBody>
          <a:bodyPr>
            <a:normAutofit/>
          </a:bodyPr>
          <a:lstStyle/>
          <a:p>
            <a:r>
              <a:rPr lang="en-US" dirty="0">
                <a:solidFill>
                  <a:srgbClr val="000000"/>
                </a:solidFill>
              </a:rPr>
              <a:t>Similar history of research (Kintsch 1998, Most of John Guthrie's work, Adams 2009…)</a:t>
            </a:r>
          </a:p>
          <a:p>
            <a:endParaRPr lang="en-US" dirty="0">
              <a:solidFill>
                <a:srgbClr val="000000"/>
              </a:solidFill>
            </a:endParaRPr>
          </a:p>
          <a:p>
            <a:r>
              <a:rPr lang="en-US" dirty="0">
                <a:solidFill>
                  <a:srgbClr val="000000"/>
                </a:solidFill>
              </a:rPr>
              <a:t>Recht and Leslie, </a:t>
            </a:r>
            <a:r>
              <a:rPr lang="en-US" dirty="0" smtClean="0">
                <a:solidFill>
                  <a:srgbClr val="000000"/>
                </a:solidFill>
              </a:rPr>
              <a:t>1988 – baseball study</a:t>
            </a:r>
            <a:endParaRPr lang="en-US" dirty="0">
              <a:solidFill>
                <a:srgbClr val="000000"/>
              </a:solidFill>
            </a:endParaRPr>
          </a:p>
          <a:p>
            <a:endParaRPr lang="en-US" dirty="0" smtClean="0">
              <a:solidFill>
                <a:srgbClr val="000000"/>
              </a:solidFill>
            </a:endParaRPr>
          </a:p>
          <a:p>
            <a:r>
              <a:rPr lang="en-US" dirty="0" smtClean="0">
                <a:solidFill>
                  <a:srgbClr val="000000"/>
                </a:solidFill>
              </a:rPr>
              <a:t>Makes </a:t>
            </a:r>
            <a:r>
              <a:rPr lang="en-US" dirty="0">
                <a:solidFill>
                  <a:srgbClr val="000000"/>
                </a:solidFill>
              </a:rPr>
              <a:t>sense as knowledge of words and knowledge of the world go together</a:t>
            </a:r>
          </a:p>
          <a:p>
            <a:endParaRPr lang="en-US" dirty="0">
              <a:solidFill>
                <a:srgbClr val="000000"/>
              </a:solidFill>
            </a:endParaRPr>
          </a:p>
          <a:p>
            <a:r>
              <a:rPr lang="en-US" dirty="0">
                <a:solidFill>
                  <a:srgbClr val="000000"/>
                </a:solidFill>
              </a:rPr>
              <a:t>Take a look </a:t>
            </a:r>
            <a:r>
              <a:rPr lang="en-US" dirty="0" smtClean="0">
                <a:solidFill>
                  <a:srgbClr val="000000"/>
                </a:solidFill>
              </a:rPr>
              <a:t>at recent tests aligning with the Common Core</a:t>
            </a:r>
            <a:endParaRPr lang="en-US" dirty="0">
              <a:solidFill>
                <a:srgbClr val="000000"/>
              </a:solidFill>
            </a:endParaRPr>
          </a:p>
          <a:p>
            <a:endParaRPr lang="en-US" dirty="0"/>
          </a:p>
        </p:txBody>
      </p:sp>
    </p:spTree>
    <p:extLst>
      <p:ext uri="{BB962C8B-B14F-4D97-AF65-F5344CB8AC3E}">
        <p14:creationId xmlns:p14="http://schemas.microsoft.com/office/powerpoint/2010/main" val="213509627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SAP-ATC-PPT-Template-khkl (1)">
  <a:themeElements>
    <a:clrScheme name="SAP Color Palette">
      <a:dk1>
        <a:srgbClr val="000000"/>
      </a:dk1>
      <a:lt1>
        <a:srgbClr val="FFFFFF"/>
      </a:lt1>
      <a:dk2>
        <a:srgbClr val="454645"/>
      </a:dk2>
      <a:lt2>
        <a:srgbClr val="A6B1AC"/>
      </a:lt2>
      <a:accent1>
        <a:srgbClr val="0E6641"/>
      </a:accent1>
      <a:accent2>
        <a:srgbClr val="15A059"/>
      </a:accent2>
      <a:accent3>
        <a:srgbClr val="E29A08"/>
      </a:accent3>
      <a:accent4>
        <a:srgbClr val="16B1C5"/>
      </a:accent4>
      <a:accent5>
        <a:srgbClr val="396694"/>
      </a:accent5>
      <a:accent6>
        <a:srgbClr val="FB6420"/>
      </a:accent6>
      <a:hlink>
        <a:srgbClr val="396694"/>
      </a:hlink>
      <a:folHlink>
        <a:srgbClr val="16B1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sz="1200" dirty="0" smtClean="0">
            <a:latin typeface="Lucida Sans"/>
            <a:cs typeface="Lucida Sans"/>
          </a:defRPr>
        </a:defPPr>
      </a:lstStyle>
      <a:style>
        <a:lnRef idx="1">
          <a:schemeClr val="accent1"/>
        </a:lnRef>
        <a:fillRef idx="3">
          <a:schemeClr val="accent1"/>
        </a:fillRef>
        <a:effectRef idx="2">
          <a:schemeClr val="accent1"/>
        </a:effectRef>
        <a:fontRef idx="minor">
          <a:schemeClr val="lt1"/>
        </a:fontRef>
      </a:style>
    </a:spDef>
    <a:lnDef>
      <a:spPr>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1546</TotalTime>
  <Words>2552</Words>
  <Application>Microsoft Macintosh PowerPoint</Application>
  <PresentationFormat>On-screen Show (4:3)</PresentationFormat>
  <Paragraphs>312</Paragraphs>
  <Slides>27</Slides>
  <Notes>21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SAP-ATC-PPT-Template-khkl (1)</vt:lpstr>
      <vt:lpstr>What Does it Take to Succeed in the Era of the Common Core?</vt:lpstr>
      <vt:lpstr>Five Essential Studies</vt:lpstr>
      <vt:lpstr>Why?</vt:lpstr>
      <vt:lpstr>What are not the causes?</vt:lpstr>
      <vt:lpstr>What are the causes?</vt:lpstr>
      <vt:lpstr>Importance of Vocabulary</vt:lpstr>
      <vt:lpstr>Academic Vocabulary on Just First Passage of NYS Third Grade Test</vt:lpstr>
      <vt:lpstr>Academic Vocabulary on Just One Passage of NYS Sixth Grade Test</vt:lpstr>
      <vt:lpstr>Importance of Knowledge</vt:lpstr>
      <vt:lpstr>Topics and References in Third Grade Passages </vt:lpstr>
      <vt:lpstr>Topics and References in Sixth Grade Passages</vt:lpstr>
      <vt:lpstr>Letter from a Principal</vt:lpstr>
      <vt:lpstr>Importance of Fluency</vt:lpstr>
      <vt:lpstr>What To Do About Vocabulary and Knowledge</vt:lpstr>
      <vt:lpstr>Growing Vocabulary and Background Knowledge </vt:lpstr>
      <vt:lpstr>Growing Vocabulary and Background Knowledge </vt:lpstr>
      <vt:lpstr>What To Do About Fluency</vt:lpstr>
      <vt:lpstr>Guided Reading</vt:lpstr>
      <vt:lpstr>Close Reading</vt:lpstr>
      <vt:lpstr>What Are the Features of Complex Text?</vt:lpstr>
      <vt:lpstr>Resources</vt:lpstr>
      <vt:lpstr>Resources</vt:lpstr>
      <vt:lpstr>Help with Text Sets and Assigned Readings</vt:lpstr>
      <vt:lpstr>Help with Text Sets and Assigned Readings</vt:lpstr>
      <vt:lpstr>Fluency Resources</vt:lpstr>
      <vt:lpstr>Resources for Direct Vocabulary Instruction</vt:lpstr>
      <vt:lpstr>Conclusion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Does it Take to Succeed in the Era of the Common Core?</dc:title>
  <dc:creator>David</dc:creator>
  <cp:lastModifiedBy>Andrew Edghill</cp:lastModifiedBy>
  <cp:revision>60</cp:revision>
  <dcterms:created xsi:type="dcterms:W3CDTF">2006-08-16T00:00:00Z</dcterms:created>
  <dcterms:modified xsi:type="dcterms:W3CDTF">2014-08-05T17:31:39Z</dcterms:modified>
</cp:coreProperties>
</file>