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Pacifico"/>
      <p:regular r:id="rId25"/>
    </p:embeddedFont>
    <p:embeddedFont>
      <p:font typeface="Happy Monkey"/>
      <p:regular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HappyMonkey-regular.fntdata"/><Relationship Id="rId25" Type="http://schemas.openxmlformats.org/officeDocument/2006/relationships/font" Target="fonts/Pacific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beddd4c9d8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beddd4c9d8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highlight>
                  <a:srgbClr val="FFFF00"/>
                </a:highlight>
                <a:latin typeface="Happy Monkey"/>
                <a:ea typeface="Happy Monkey"/>
                <a:cs typeface="Happy Monkey"/>
                <a:sym typeface="Happy Monkey"/>
              </a:rPr>
              <a:t>*** Feel free to use in your classroom and share with educators. </a:t>
            </a:r>
            <a:r>
              <a:rPr b="1" lang="en" sz="1600" u="sng">
                <a:highlight>
                  <a:srgbClr val="FFFF00"/>
                </a:highlight>
                <a:latin typeface="Happy Monkey"/>
                <a:ea typeface="Happy Monkey"/>
                <a:cs typeface="Happy Monkey"/>
                <a:sym typeface="Happy Monkey"/>
              </a:rPr>
              <a:t>Please do not sell to anyone !!!</a:t>
            </a:r>
            <a:endParaRPr b="1" sz="1600" u="sng">
              <a:highlight>
                <a:srgbClr val="FFFF00"/>
              </a:highlight>
              <a:latin typeface="Happy Monkey"/>
              <a:ea typeface="Happy Monkey"/>
              <a:cs typeface="Happy Monkey"/>
              <a:sym typeface="Happy Monkey"/>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highlight>
                  <a:srgbClr val="FFFF00"/>
                </a:highlight>
                <a:latin typeface="Happy Monkey"/>
                <a:ea typeface="Happy Monkey"/>
                <a:cs typeface="Happy Monkey"/>
                <a:sym typeface="Happy Monkey"/>
              </a:rPr>
              <a:t>Think of the heroes we’ve learned about that took action to make this world a better place OR of another real life hero you have read about. Dress like them or wear something to represent them. EXAMPLES: Frederick Douglas, Cesar Chavez, Martin Luther King Jr., Rosa Parks, Malala, Jane Goodall, Muhammed Ali, Mae Jemison, Frida </a:t>
            </a:r>
            <a:r>
              <a:rPr b="1" lang="en">
                <a:highlight>
                  <a:srgbClr val="FFFF00"/>
                </a:highlight>
                <a:latin typeface="Happy Monkey"/>
                <a:ea typeface="Happy Monkey"/>
                <a:cs typeface="Happy Monkey"/>
                <a:sym typeface="Happy Monkey"/>
              </a:rPr>
              <a:t>Kahlo</a:t>
            </a:r>
            <a:r>
              <a:rPr b="1" lang="en">
                <a:highlight>
                  <a:srgbClr val="FFFF00"/>
                </a:highlight>
                <a:latin typeface="Happy Monkey"/>
                <a:ea typeface="Happy Monkey"/>
                <a:cs typeface="Happy Monkey"/>
                <a:sym typeface="Happy Monkey"/>
              </a:rPr>
              <a:t>, Vice President Harris, Amanda Gorman, Ruby Bridges  etc... </a:t>
            </a:r>
            <a:endParaRPr b="1">
              <a:highlight>
                <a:srgbClr val="FFFF00"/>
              </a:highlight>
              <a:latin typeface="Happy Monkey"/>
              <a:ea typeface="Happy Monkey"/>
              <a:cs typeface="Happy Monkey"/>
              <a:sym typeface="Happy Monkey"/>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beddd4c9d8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beddd4c9d8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beddd4c9d8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beddd4c9d8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beddd4c9d8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beddd4c9d8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beddd4c9d8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beddd4c9d8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highlight>
                  <a:srgbClr val="FFFF00"/>
                </a:highlight>
                <a:latin typeface="Happy Monkey"/>
                <a:ea typeface="Happy Monkey"/>
                <a:cs typeface="Happy Monkey"/>
                <a:sym typeface="Happy Monkey"/>
              </a:rPr>
              <a:t>Wear something that represents your family and/or culture OR bring an object that tells of a special tradition in your family/culture.</a:t>
            </a:r>
            <a:r>
              <a:rPr b="1" lang="en" sz="1500">
                <a:latin typeface="Happy Monkey"/>
                <a:ea typeface="Happy Monkey"/>
                <a:cs typeface="Happy Monkey"/>
                <a:sym typeface="Happy Monkey"/>
              </a:rPr>
              <a:t> </a:t>
            </a:r>
            <a:endParaRPr b="1" sz="1500">
              <a:latin typeface="Happy Monkey"/>
              <a:ea typeface="Happy Monkey"/>
              <a:cs typeface="Happy Monkey"/>
              <a:sym typeface="Happy Monkey"/>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beddd4c9d8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beddd4c9d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beddd4c9d8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beddd4c9d8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bfa58746dd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bfa58746d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bfa58746dd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bfa58746d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highlight>
                  <a:srgbClr val="FFFF00"/>
                </a:highlight>
                <a:latin typeface="Happy Monkey"/>
                <a:ea typeface="Happy Monkey"/>
                <a:cs typeface="Happy Monkey"/>
                <a:sym typeface="Happy Monkey"/>
              </a:rPr>
              <a:t>Dress up to show off your uniqueness and talents. Ex: wear your favorite team jersey, karate uniform, ballet outfit, your favorite band t-shirt, your favorite hat!, the possibilities are endless!</a:t>
            </a:r>
            <a:endParaRPr b="1" sz="1400">
              <a:highlight>
                <a:srgbClr val="FFFF00"/>
              </a:highlight>
              <a:latin typeface="Happy Monkey"/>
              <a:ea typeface="Happy Monkey"/>
              <a:cs typeface="Happy Monkey"/>
              <a:sym typeface="Happy Monkey"/>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bfa58746dd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bfa58746dd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bfa58746dd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bfa58746dd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bfa58746dd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bfa58746dd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bfa58746dd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bfa58746dd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highlight>
                  <a:srgbClr val="FFFF00"/>
                </a:highlight>
                <a:latin typeface="Happy Monkey"/>
                <a:ea typeface="Happy Monkey"/>
                <a:cs typeface="Happy Monkey"/>
                <a:sym typeface="Happy Monkey"/>
              </a:rPr>
              <a:t>Dress in something that represents Nature or caring for the Earth.If you can’t think of anything, wear blue for water, green for plants or brown for soil.</a:t>
            </a:r>
            <a:r>
              <a:rPr b="1" lang="en" sz="1400">
                <a:latin typeface="Happy Monkey"/>
                <a:ea typeface="Happy Monkey"/>
                <a:cs typeface="Happy Monkey"/>
                <a:sym typeface="Happy Monkey"/>
              </a:rPr>
              <a:t> </a:t>
            </a:r>
            <a:endParaRPr b="1" sz="1400">
              <a:latin typeface="Happy Monkey"/>
              <a:ea typeface="Happy Monkey"/>
              <a:cs typeface="Happy Monkey"/>
              <a:sym typeface="Happy Monkey"/>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bfa58746dd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bfa58746dd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bfa58746dd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bfa58746dd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bfa58746dd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bfa58746d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highlight>
                  <a:srgbClr val="FFFF00"/>
                </a:highlight>
                <a:latin typeface="Happy Monkey"/>
                <a:ea typeface="Happy Monkey"/>
                <a:cs typeface="Happy Monkey"/>
                <a:sym typeface="Happy Monkey"/>
              </a:rPr>
              <a:t>Wear Red, White, and Blue or something Patriotic. </a:t>
            </a:r>
            <a:endParaRPr b="1" sz="1600">
              <a:highlight>
                <a:srgbClr val="FFFF00"/>
              </a:highlight>
              <a:latin typeface="Happy Monkey"/>
              <a:ea typeface="Happy Monkey"/>
              <a:cs typeface="Happy Monkey"/>
              <a:sym typeface="Happy Monkey"/>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bfa58746dd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bfa58746dd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bfa58746dd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bfa58746dd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4.png"/><Relationship Id="rId5" Type="http://schemas.openxmlformats.org/officeDocument/2006/relationships/image" Target="../media/image19.png"/><Relationship Id="rId6"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2xm1CioXHkU" TargetMode="External"/><Relationship Id="rId4" Type="http://schemas.openxmlformats.org/officeDocument/2006/relationships/image" Target="../media/image20.jpg"/><Relationship Id="rId5"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47.png"/><Relationship Id="rId5" Type="http://schemas.openxmlformats.org/officeDocument/2006/relationships/image" Target="../media/image3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jp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3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4.jpg"/><Relationship Id="rId4" Type="http://schemas.openxmlformats.org/officeDocument/2006/relationships/hyperlink" Target="http://www.youtube.com/watch?v=4-ZLYPns4lc" TargetMode="External"/><Relationship Id="rId5" Type="http://schemas.openxmlformats.org/officeDocument/2006/relationships/image" Target="../media/image2.jpg"/><Relationship Id="rId6"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17.png"/><Relationship Id="rId5"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13.png"/><Relationship Id="rId5" Type="http://schemas.openxmlformats.org/officeDocument/2006/relationships/image" Target="../media/image15.png"/><Relationship Id="rId6"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6.jpg"/><Relationship Id="rId4" Type="http://schemas.openxmlformats.org/officeDocument/2006/relationships/image" Target="../media/image23.png"/><Relationship Id="rId5" Type="http://schemas.openxmlformats.org/officeDocument/2006/relationships/hyperlink" Target="http://www.youtube.com/watch?v=IkgPbeFBesY" TargetMode="External"/><Relationship Id="rId6" Type="http://schemas.openxmlformats.org/officeDocument/2006/relationships/image" Target="../media/image3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6.png"/><Relationship Id="rId4" Type="http://schemas.openxmlformats.org/officeDocument/2006/relationships/image" Target="../media/image40.png"/><Relationship Id="rId5" Type="http://schemas.openxmlformats.org/officeDocument/2006/relationships/image" Target="../media/image34.png"/><Relationship Id="rId6"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3.jpg"/><Relationship Id="rId4" Type="http://schemas.openxmlformats.org/officeDocument/2006/relationships/hyperlink" Target="http://www.youtube.com/watch?v=2YHaRmj9wLU" TargetMode="External"/><Relationship Id="rId5" Type="http://schemas.openxmlformats.org/officeDocument/2006/relationships/image" Target="../media/image27.jpg"/><Relationship Id="rId6"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9.png"/><Relationship Id="rId4" Type="http://schemas.openxmlformats.org/officeDocument/2006/relationships/image" Target="../media/image43.png"/><Relationship Id="rId5" Type="http://schemas.openxmlformats.org/officeDocument/2006/relationships/image" Target="../media/image41.png"/><Relationship Id="rId6" Type="http://schemas.openxmlformats.org/officeDocument/2006/relationships/image" Target="../media/image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0.jpg"/><Relationship Id="rId4" Type="http://schemas.openxmlformats.org/officeDocument/2006/relationships/hyperlink" Target="http://www.youtube.com/watch?v=zySSy_oZ3WY" TargetMode="External"/><Relationship Id="rId5" Type="http://schemas.openxmlformats.org/officeDocument/2006/relationships/image" Target="../media/image45.jpg"/><Relationship Id="rId6" Type="http://schemas.openxmlformats.org/officeDocument/2006/relationships/image" Target="../media/image3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744575"/>
            <a:ext cx="8520600" cy="1241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4600">
                <a:solidFill>
                  <a:srgbClr val="351C75"/>
                </a:solidFill>
                <a:latin typeface="Pacifico"/>
                <a:ea typeface="Pacifico"/>
                <a:cs typeface="Pacifico"/>
                <a:sym typeface="Pacifico"/>
              </a:rPr>
              <a:t>Read Across America</a:t>
            </a:r>
            <a:endParaRPr sz="4600">
              <a:solidFill>
                <a:srgbClr val="351C75"/>
              </a:solidFill>
              <a:latin typeface="Pacifico"/>
              <a:ea typeface="Pacifico"/>
              <a:cs typeface="Pacifico"/>
              <a:sym typeface="Pacifico"/>
            </a:endParaRPr>
          </a:p>
        </p:txBody>
      </p:sp>
      <p:sp>
        <p:nvSpPr>
          <p:cNvPr id="55" name="Google Shape;55;p13"/>
          <p:cNvSpPr txBox="1"/>
          <p:nvPr>
            <p:ph idx="1" type="subTitle"/>
          </p:nvPr>
        </p:nvSpPr>
        <p:spPr>
          <a:xfrm>
            <a:off x="1810975" y="1985975"/>
            <a:ext cx="53409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1018"/>
              <a:buNone/>
            </a:pPr>
            <a:r>
              <a:rPr b="1" lang="en" sz="2990">
                <a:solidFill>
                  <a:srgbClr val="134F5C"/>
                </a:solidFill>
                <a:latin typeface="Happy Monkey"/>
                <a:ea typeface="Happy Monkey"/>
                <a:cs typeface="Happy Monkey"/>
                <a:sym typeface="Happy Monkey"/>
              </a:rPr>
              <a:t>Creating and Celebrating a Nation of Diverse Readers</a:t>
            </a:r>
            <a:endParaRPr b="1" sz="2990">
              <a:solidFill>
                <a:srgbClr val="134F5C"/>
              </a:solidFill>
              <a:latin typeface="Happy Monkey"/>
              <a:ea typeface="Happy Monkey"/>
              <a:cs typeface="Happy Monkey"/>
              <a:sym typeface="Happy Monkey"/>
            </a:endParaRPr>
          </a:p>
          <a:p>
            <a:pPr indent="0" lvl="0" marL="0" rtl="0" algn="ctr">
              <a:spcBef>
                <a:spcPts val="0"/>
              </a:spcBef>
              <a:spcAft>
                <a:spcPts val="0"/>
              </a:spcAft>
              <a:buSzPts val="1018"/>
              <a:buNone/>
            </a:pPr>
            <a:r>
              <a:t/>
            </a:r>
            <a:endParaRPr b="1" sz="2090">
              <a:solidFill>
                <a:srgbClr val="741B47"/>
              </a:solidFill>
              <a:latin typeface="Pacifico"/>
              <a:ea typeface="Pacifico"/>
              <a:cs typeface="Pacifico"/>
              <a:sym typeface="Pacifico"/>
            </a:endParaRPr>
          </a:p>
          <a:p>
            <a:pPr indent="0" lvl="0" marL="0" rtl="0" algn="ctr">
              <a:spcBef>
                <a:spcPts val="0"/>
              </a:spcBef>
              <a:spcAft>
                <a:spcPts val="0"/>
              </a:spcAft>
              <a:buSzPts val="1018"/>
              <a:buNone/>
            </a:pPr>
            <a:r>
              <a:rPr b="1" lang="en" sz="2090">
                <a:solidFill>
                  <a:srgbClr val="741B47"/>
                </a:solidFill>
                <a:latin typeface="Pacifico"/>
                <a:ea typeface="Pacifico"/>
                <a:cs typeface="Pacifico"/>
                <a:sym typeface="Pacifico"/>
              </a:rPr>
              <a:t>Mrs. Elsie</a:t>
            </a:r>
            <a:endParaRPr b="1" sz="2090">
              <a:solidFill>
                <a:srgbClr val="741B47"/>
              </a:solidFill>
              <a:latin typeface="Pacifico"/>
              <a:ea typeface="Pacifico"/>
              <a:cs typeface="Pacifico"/>
              <a:sym typeface="Pacific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4876500" y="152400"/>
            <a:ext cx="3810000" cy="3810000"/>
          </a:xfrm>
          <a:prstGeom prst="rect">
            <a:avLst/>
          </a:prstGeom>
          <a:noFill/>
          <a:ln cap="flat" cmpd="sng" w="76200">
            <a:solidFill>
              <a:srgbClr val="9900FF"/>
            </a:solidFill>
            <a:prstDash val="solid"/>
            <a:round/>
            <a:headEnd len="sm" w="sm" type="none"/>
            <a:tailEnd len="sm" w="sm" type="none"/>
          </a:ln>
        </p:spPr>
      </p:pic>
      <p:pic>
        <p:nvPicPr>
          <p:cNvPr id="61" name="Google Shape;61;p14"/>
          <p:cNvPicPr preferRelativeResize="0"/>
          <p:nvPr/>
        </p:nvPicPr>
        <p:blipFill>
          <a:blip r:embed="rId4">
            <a:alphaModFix/>
          </a:blip>
          <a:stretch>
            <a:fillRect/>
          </a:stretch>
        </p:blipFill>
        <p:spPr>
          <a:xfrm>
            <a:off x="152400" y="152400"/>
            <a:ext cx="4314825" cy="4762500"/>
          </a:xfrm>
          <a:prstGeom prst="rect">
            <a:avLst/>
          </a:prstGeom>
          <a:noFill/>
          <a:ln cap="flat" cmpd="sng" w="76200">
            <a:solidFill>
              <a:schemeClr val="accent5"/>
            </a:solidFill>
            <a:prstDash val="solid"/>
            <a:round/>
            <a:headEnd len="sm" w="sm" type="none"/>
            <a:tailEnd len="sm" w="sm" type="none"/>
          </a:ln>
        </p:spPr>
      </p:pic>
      <p:sp>
        <p:nvSpPr>
          <p:cNvPr id="62" name="Google Shape;62;p14"/>
          <p:cNvSpPr txBox="1"/>
          <p:nvPr/>
        </p:nvSpPr>
        <p:spPr>
          <a:xfrm>
            <a:off x="4748800" y="4132075"/>
            <a:ext cx="40704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solidFill>
                  <a:srgbClr val="741B47"/>
                </a:solidFill>
                <a:latin typeface="Pacifico"/>
                <a:ea typeface="Pacifico"/>
                <a:cs typeface="Pacifico"/>
                <a:sym typeface="Pacifico"/>
              </a:rPr>
              <a:t>Malala Yousafzai</a:t>
            </a:r>
            <a:endParaRPr b="1" sz="2100">
              <a:solidFill>
                <a:srgbClr val="741B47"/>
              </a:solidFill>
              <a:latin typeface="Pacifico"/>
              <a:ea typeface="Pacifico"/>
              <a:cs typeface="Pacifico"/>
              <a:sym typeface="Pacifico"/>
            </a:endParaRPr>
          </a:p>
          <a:p>
            <a:pPr indent="0" lvl="0" marL="0" rtl="0" algn="ctr">
              <a:spcBef>
                <a:spcPts val="0"/>
              </a:spcBef>
              <a:spcAft>
                <a:spcPts val="0"/>
              </a:spcAft>
              <a:buNone/>
            </a:pPr>
            <a:r>
              <a:rPr b="1" lang="en" sz="2100">
                <a:solidFill>
                  <a:srgbClr val="1C4587"/>
                </a:solidFill>
                <a:latin typeface="Pacifico"/>
                <a:ea typeface="Pacifico"/>
                <a:cs typeface="Pacifico"/>
                <a:sym typeface="Pacifico"/>
              </a:rPr>
              <a:t>Educational Campaigner</a:t>
            </a:r>
            <a:endParaRPr b="1" sz="2100">
              <a:solidFill>
                <a:srgbClr val="1C4587"/>
              </a:solidFill>
              <a:latin typeface="Pacifico"/>
              <a:ea typeface="Pacifico"/>
              <a:cs typeface="Pacifico"/>
              <a:sym typeface="Pacifico"/>
            </a:endParaRPr>
          </a:p>
        </p:txBody>
      </p:sp>
      <p:pic>
        <p:nvPicPr>
          <p:cNvPr id="63" name="Google Shape;63;p14"/>
          <p:cNvPicPr preferRelativeResize="0"/>
          <p:nvPr/>
        </p:nvPicPr>
        <p:blipFill rotWithShape="1">
          <a:blip r:embed="rId5">
            <a:alphaModFix/>
          </a:blip>
          <a:srcRect b="0" l="0" r="0" t="43880"/>
          <a:stretch/>
        </p:blipFill>
        <p:spPr>
          <a:xfrm>
            <a:off x="10000" y="4613120"/>
            <a:ext cx="3009900" cy="539900"/>
          </a:xfrm>
          <a:prstGeom prst="rect">
            <a:avLst/>
          </a:prstGeom>
          <a:noFill/>
          <a:ln>
            <a:noFill/>
          </a:ln>
        </p:spPr>
      </p:pic>
      <p:sp>
        <p:nvSpPr>
          <p:cNvPr id="64" name="Google Shape;64;p14"/>
          <p:cNvSpPr txBox="1"/>
          <p:nvPr/>
        </p:nvSpPr>
        <p:spPr>
          <a:xfrm>
            <a:off x="0" y="-24675"/>
            <a:ext cx="4572000" cy="461700"/>
          </a:xfrm>
          <a:prstGeom prst="rect">
            <a:avLst/>
          </a:prstGeom>
          <a:solidFill>
            <a:srgbClr val="C9DAF8"/>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Happy Monkey"/>
                <a:ea typeface="Happy Monkey"/>
                <a:cs typeface="Happy Monkey"/>
                <a:sym typeface="Happy Monkey"/>
              </a:rPr>
              <a:t>Day 1: Real Heroes take action!</a:t>
            </a:r>
            <a:endParaRPr b="1" sz="1800">
              <a:latin typeface="Happy Monkey"/>
              <a:ea typeface="Happy Monkey"/>
              <a:cs typeface="Happy Monkey"/>
              <a:sym typeface="Happy Monke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68" name="Shape 68"/>
        <p:cNvGrpSpPr/>
        <p:nvPr/>
      </p:nvGrpSpPr>
      <p:grpSpPr>
        <a:xfrm>
          <a:off x="0" y="0"/>
          <a:ext cx="0" cy="0"/>
          <a:chOff x="0" y="0"/>
          <a:chExt cx="0" cy="0"/>
        </a:xfrm>
      </p:grpSpPr>
      <p:pic>
        <p:nvPicPr>
          <p:cNvPr id="69" name="Google Shape;69;p15"/>
          <p:cNvPicPr preferRelativeResize="0"/>
          <p:nvPr/>
        </p:nvPicPr>
        <p:blipFill>
          <a:blip r:embed="rId3">
            <a:alphaModFix/>
          </a:blip>
          <a:stretch>
            <a:fillRect/>
          </a:stretch>
        </p:blipFill>
        <p:spPr>
          <a:xfrm>
            <a:off x="0" y="912725"/>
            <a:ext cx="5740449" cy="3177925"/>
          </a:xfrm>
          <a:prstGeom prst="rect">
            <a:avLst/>
          </a:prstGeom>
          <a:noFill/>
          <a:ln>
            <a:noFill/>
          </a:ln>
        </p:spPr>
      </p:pic>
      <p:pic>
        <p:nvPicPr>
          <p:cNvPr id="70" name="Google Shape;70;p15"/>
          <p:cNvPicPr preferRelativeResize="0"/>
          <p:nvPr/>
        </p:nvPicPr>
        <p:blipFill>
          <a:blip r:embed="rId4">
            <a:alphaModFix/>
          </a:blip>
          <a:stretch>
            <a:fillRect/>
          </a:stretch>
        </p:blipFill>
        <p:spPr>
          <a:xfrm>
            <a:off x="5740450" y="0"/>
            <a:ext cx="3460825" cy="3177925"/>
          </a:xfrm>
          <a:prstGeom prst="rect">
            <a:avLst/>
          </a:prstGeom>
          <a:noFill/>
          <a:ln>
            <a:noFill/>
          </a:ln>
        </p:spPr>
      </p:pic>
      <p:pic>
        <p:nvPicPr>
          <p:cNvPr id="71" name="Google Shape;71;p15"/>
          <p:cNvPicPr preferRelativeResize="0"/>
          <p:nvPr/>
        </p:nvPicPr>
        <p:blipFill rotWithShape="1">
          <a:blip r:embed="rId5">
            <a:alphaModFix/>
          </a:blip>
          <a:srcRect b="0" l="0" r="0" t="34950"/>
          <a:stretch/>
        </p:blipFill>
        <p:spPr>
          <a:xfrm>
            <a:off x="6153150" y="3614025"/>
            <a:ext cx="2990850" cy="811675"/>
          </a:xfrm>
          <a:prstGeom prst="rect">
            <a:avLst/>
          </a:prstGeom>
          <a:noFill/>
          <a:ln>
            <a:noFill/>
          </a:ln>
        </p:spPr>
      </p:pic>
      <p:pic>
        <p:nvPicPr>
          <p:cNvPr id="72" name="Google Shape;72;p15"/>
          <p:cNvPicPr preferRelativeResize="0"/>
          <p:nvPr/>
        </p:nvPicPr>
        <p:blipFill rotWithShape="1">
          <a:blip r:embed="rId6">
            <a:alphaModFix/>
          </a:blip>
          <a:srcRect b="0" l="0" r="0" t="42709"/>
          <a:stretch/>
        </p:blipFill>
        <p:spPr>
          <a:xfrm>
            <a:off x="0" y="4341755"/>
            <a:ext cx="3599925" cy="659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D2E9"/>
            </a:gs>
            <a:gs pos="100000">
              <a:srgbClr val="045962"/>
            </a:gs>
          </a:gsLst>
          <a:path path="circle">
            <a:fillToRect b="50%" l="50%" r="50%" t="50%"/>
          </a:path>
          <a:tileRect/>
        </a:gradFill>
      </p:bgPr>
    </p:bg>
    <p:spTree>
      <p:nvGrpSpPr>
        <p:cNvPr id="76" name="Shape 76"/>
        <p:cNvGrpSpPr/>
        <p:nvPr/>
      </p:nvGrpSpPr>
      <p:grpSpPr>
        <a:xfrm>
          <a:off x="0" y="0"/>
          <a:ext cx="0" cy="0"/>
          <a:chOff x="0" y="0"/>
          <a:chExt cx="0" cy="0"/>
        </a:xfrm>
      </p:grpSpPr>
      <p:sp>
        <p:nvSpPr>
          <p:cNvPr id="77" name="Google Shape;77;p16"/>
          <p:cNvSpPr txBox="1"/>
          <p:nvPr>
            <p:ph type="title"/>
          </p:nvPr>
        </p:nvSpPr>
        <p:spPr>
          <a:xfrm>
            <a:off x="6105600" y="445025"/>
            <a:ext cx="2726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220">
                <a:solidFill>
                  <a:srgbClr val="FFFFFF"/>
                </a:solidFill>
                <a:latin typeface="Pacifico"/>
                <a:ea typeface="Pacifico"/>
                <a:cs typeface="Pacifico"/>
                <a:sym typeface="Pacifico"/>
              </a:rPr>
              <a:t>Malala’s Magic Pencil</a:t>
            </a:r>
            <a:endParaRPr sz="3220">
              <a:solidFill>
                <a:srgbClr val="FFFFFF"/>
              </a:solidFill>
              <a:latin typeface="Pacifico"/>
              <a:ea typeface="Pacifico"/>
              <a:cs typeface="Pacifico"/>
              <a:sym typeface="Pacifico"/>
            </a:endParaRPr>
          </a:p>
        </p:txBody>
      </p:sp>
      <p:pic>
        <p:nvPicPr>
          <p:cNvPr descr="Malala uses her words to better the world." id="78" name="Google Shape;78;p16" title="Malala's Magic Pencil">
            <a:hlinkClick r:id="rId3"/>
          </p:cNvPr>
          <p:cNvPicPr preferRelativeResize="0"/>
          <p:nvPr/>
        </p:nvPicPr>
        <p:blipFill>
          <a:blip r:embed="rId4">
            <a:alphaModFix/>
          </a:blip>
          <a:stretch>
            <a:fillRect/>
          </a:stretch>
        </p:blipFill>
        <p:spPr>
          <a:xfrm>
            <a:off x="185025" y="308375"/>
            <a:ext cx="5854800" cy="4391100"/>
          </a:xfrm>
          <a:prstGeom prst="rect">
            <a:avLst/>
          </a:prstGeom>
          <a:noFill/>
          <a:ln cap="flat" cmpd="sng" w="76200">
            <a:solidFill>
              <a:srgbClr val="FFFFFF"/>
            </a:solidFill>
            <a:prstDash val="solid"/>
            <a:round/>
            <a:headEnd len="sm" w="sm" type="none"/>
            <a:tailEnd len="sm" w="sm" type="none"/>
          </a:ln>
        </p:spPr>
      </p:pic>
      <p:pic>
        <p:nvPicPr>
          <p:cNvPr descr="Bitmoji Image" id="79" name="Google Shape;79;p16"/>
          <p:cNvPicPr preferRelativeResize="0"/>
          <p:nvPr/>
        </p:nvPicPr>
        <p:blipFill>
          <a:blip r:embed="rId5">
            <a:alphaModFix/>
          </a:blip>
          <a:stretch>
            <a:fillRect/>
          </a:stretch>
        </p:blipFill>
        <p:spPr>
          <a:xfrm>
            <a:off x="5649675" y="1105725"/>
            <a:ext cx="3790950" cy="3790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gtEl>
                                        <p:attrNameLst>
                                          <p:attrName>style.visibility</p:attrName>
                                        </p:attrNameLst>
                                      </p:cBhvr>
                                      <p:to>
                                        <p:strVal val="visible"/>
                                      </p:to>
                                    </p:set>
                                    <p:animEffect filter="fade" transition="in">
                                      <p:cBhvr>
                                        <p:cTn dur="1000"/>
                                        <p:tgtEl>
                                          <p:spTgt spid="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220">
                <a:solidFill>
                  <a:srgbClr val="741B47"/>
                </a:solidFill>
                <a:latin typeface="Happy Monkey"/>
                <a:ea typeface="Happy Monkey"/>
                <a:cs typeface="Happy Monkey"/>
                <a:sym typeface="Happy Monkey"/>
              </a:rPr>
              <a:t>What would you draw or erase if you had a magic pencil? </a:t>
            </a:r>
            <a:r>
              <a:rPr b="1" lang="en" sz="2220">
                <a:solidFill>
                  <a:srgbClr val="38761D"/>
                </a:solidFill>
                <a:latin typeface="Happy Monkey"/>
                <a:ea typeface="Happy Monkey"/>
                <a:cs typeface="Happy Monkey"/>
                <a:sym typeface="Happy Monkey"/>
              </a:rPr>
              <a:t>Remember to think of others who are not as fortunate as you (homeless, sick, countries where there is war, etc…)</a:t>
            </a:r>
            <a:endParaRPr b="1" sz="2220">
              <a:solidFill>
                <a:srgbClr val="38761D"/>
              </a:solidFill>
              <a:latin typeface="Happy Monkey"/>
              <a:ea typeface="Happy Monkey"/>
              <a:cs typeface="Happy Monkey"/>
              <a:sym typeface="Happy Monkey"/>
            </a:endParaRPr>
          </a:p>
        </p:txBody>
      </p:sp>
      <p:sp>
        <p:nvSpPr>
          <p:cNvPr id="85" name="Google Shape;85;p17"/>
          <p:cNvSpPr txBox="1"/>
          <p:nvPr>
            <p:ph idx="1" type="body"/>
          </p:nvPr>
        </p:nvSpPr>
        <p:spPr>
          <a:xfrm>
            <a:off x="311700" y="2239975"/>
            <a:ext cx="8520600" cy="2328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Bitmoji Image" id="86" name="Google Shape;86;p17"/>
          <p:cNvPicPr preferRelativeResize="0"/>
          <p:nvPr/>
        </p:nvPicPr>
        <p:blipFill>
          <a:blip r:embed="rId3">
            <a:alphaModFix/>
          </a:blip>
          <a:stretch>
            <a:fillRect/>
          </a:stretch>
        </p:blipFill>
        <p:spPr>
          <a:xfrm flipH="1">
            <a:off x="5969925" y="1541850"/>
            <a:ext cx="3679925" cy="36799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id="91" name="Google Shape;91;p18"/>
          <p:cNvPicPr preferRelativeResize="0"/>
          <p:nvPr/>
        </p:nvPicPr>
        <p:blipFill>
          <a:blip r:embed="rId3">
            <a:alphaModFix/>
          </a:blip>
          <a:stretch>
            <a:fillRect/>
          </a:stretch>
        </p:blipFill>
        <p:spPr>
          <a:xfrm>
            <a:off x="5451875" y="53725"/>
            <a:ext cx="3387325" cy="4199555"/>
          </a:xfrm>
          <a:prstGeom prst="rect">
            <a:avLst/>
          </a:prstGeom>
          <a:noFill/>
          <a:ln cap="flat" cmpd="sng" w="76200">
            <a:solidFill>
              <a:srgbClr val="FFFF00"/>
            </a:solidFill>
            <a:prstDash val="solid"/>
            <a:round/>
            <a:headEnd len="sm" w="sm" type="none"/>
            <a:tailEnd len="sm" w="sm" type="none"/>
          </a:ln>
        </p:spPr>
      </p:pic>
      <p:sp>
        <p:nvSpPr>
          <p:cNvPr id="92" name="Google Shape;92;p18"/>
          <p:cNvSpPr txBox="1"/>
          <p:nvPr/>
        </p:nvSpPr>
        <p:spPr>
          <a:xfrm>
            <a:off x="5760225" y="4312200"/>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solidFill>
                  <a:srgbClr val="741B47"/>
                </a:solidFill>
                <a:latin typeface="Pacifico"/>
                <a:ea typeface="Pacifico"/>
                <a:cs typeface="Pacifico"/>
                <a:sym typeface="Pacifico"/>
              </a:rPr>
              <a:t>Rene Colato </a:t>
            </a:r>
            <a:r>
              <a:rPr b="1" lang="en" sz="2100">
                <a:solidFill>
                  <a:srgbClr val="741B47"/>
                </a:solidFill>
                <a:latin typeface="Pacifico"/>
                <a:ea typeface="Pacifico"/>
                <a:cs typeface="Pacifico"/>
                <a:sym typeface="Pacifico"/>
              </a:rPr>
              <a:t>Lainez</a:t>
            </a:r>
            <a:endParaRPr b="1" sz="2100">
              <a:solidFill>
                <a:srgbClr val="741B47"/>
              </a:solidFill>
              <a:latin typeface="Pacifico"/>
              <a:ea typeface="Pacifico"/>
              <a:cs typeface="Pacifico"/>
              <a:sym typeface="Pacifico"/>
            </a:endParaRPr>
          </a:p>
          <a:p>
            <a:pPr indent="0" lvl="0" marL="0" rtl="0" algn="ctr">
              <a:spcBef>
                <a:spcPts val="0"/>
              </a:spcBef>
              <a:spcAft>
                <a:spcPts val="0"/>
              </a:spcAft>
              <a:buNone/>
            </a:pPr>
            <a:r>
              <a:rPr b="1" lang="en" sz="2100">
                <a:solidFill>
                  <a:srgbClr val="1C4587"/>
                </a:solidFill>
                <a:latin typeface="Pacifico"/>
                <a:ea typeface="Pacifico"/>
                <a:cs typeface="Pacifico"/>
                <a:sym typeface="Pacifico"/>
              </a:rPr>
              <a:t>Salvadorian Author</a:t>
            </a:r>
            <a:endParaRPr/>
          </a:p>
        </p:txBody>
      </p:sp>
      <p:pic>
        <p:nvPicPr>
          <p:cNvPr id="93" name="Google Shape;93;p18"/>
          <p:cNvPicPr preferRelativeResize="0"/>
          <p:nvPr/>
        </p:nvPicPr>
        <p:blipFill>
          <a:blip r:embed="rId4">
            <a:alphaModFix/>
          </a:blip>
          <a:stretch>
            <a:fillRect/>
          </a:stretch>
        </p:blipFill>
        <p:spPr>
          <a:xfrm>
            <a:off x="733875" y="53725"/>
            <a:ext cx="4187154" cy="5089773"/>
          </a:xfrm>
          <a:prstGeom prst="rect">
            <a:avLst/>
          </a:prstGeom>
          <a:noFill/>
          <a:ln cap="flat" cmpd="sng" w="76200">
            <a:solidFill>
              <a:srgbClr val="674EA7"/>
            </a:solidFill>
            <a:prstDash val="solid"/>
            <a:round/>
            <a:headEnd len="sm" w="sm" type="none"/>
            <a:tailEnd len="sm" w="sm" type="none"/>
          </a:ln>
        </p:spPr>
      </p:pic>
      <p:pic>
        <p:nvPicPr>
          <p:cNvPr id="94" name="Google Shape;94;p18"/>
          <p:cNvPicPr preferRelativeResize="0"/>
          <p:nvPr/>
        </p:nvPicPr>
        <p:blipFill rotWithShape="1">
          <a:blip r:embed="rId5">
            <a:alphaModFix/>
          </a:blip>
          <a:srcRect b="0" l="0" r="0" t="34378"/>
          <a:stretch/>
        </p:blipFill>
        <p:spPr>
          <a:xfrm>
            <a:off x="0" y="4388396"/>
            <a:ext cx="3038475" cy="831300"/>
          </a:xfrm>
          <a:prstGeom prst="rect">
            <a:avLst/>
          </a:prstGeom>
          <a:noFill/>
          <a:ln>
            <a:noFill/>
          </a:ln>
        </p:spPr>
      </p:pic>
      <p:sp>
        <p:nvSpPr>
          <p:cNvPr id="95" name="Google Shape;95;p18"/>
          <p:cNvSpPr txBox="1"/>
          <p:nvPr/>
        </p:nvSpPr>
        <p:spPr>
          <a:xfrm>
            <a:off x="0" y="-49350"/>
            <a:ext cx="4572000" cy="446400"/>
          </a:xfrm>
          <a:prstGeom prst="rect">
            <a:avLst/>
          </a:prstGeom>
          <a:solidFill>
            <a:srgbClr val="C9DAF8"/>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latin typeface="Happy Monkey"/>
                <a:ea typeface="Happy Monkey"/>
                <a:cs typeface="Happy Monkey"/>
                <a:sym typeface="Happy Monkey"/>
              </a:rPr>
              <a:t>Day 2: Cultural Practices and Traditions</a:t>
            </a:r>
            <a:endParaRPr b="1" sz="1700">
              <a:latin typeface="Happy Monkey"/>
              <a:ea typeface="Happy Monkey"/>
              <a:cs typeface="Happy Monkey"/>
              <a:sym typeface="Happy Monke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9" name="Shape 99"/>
        <p:cNvGrpSpPr/>
        <p:nvPr/>
      </p:nvGrpSpPr>
      <p:grpSpPr>
        <a:xfrm>
          <a:off x="0" y="0"/>
          <a:ext cx="0" cy="0"/>
          <a:chOff x="0" y="0"/>
          <a:chExt cx="0" cy="0"/>
        </a:xfrm>
      </p:grpSpPr>
      <p:pic>
        <p:nvPicPr>
          <p:cNvPr id="100" name="Google Shape;100;p19"/>
          <p:cNvPicPr preferRelativeResize="0"/>
          <p:nvPr/>
        </p:nvPicPr>
        <p:blipFill>
          <a:blip r:embed="rId4">
            <a:alphaModFix/>
          </a:blip>
          <a:stretch>
            <a:fillRect/>
          </a:stretch>
        </p:blipFill>
        <p:spPr>
          <a:xfrm>
            <a:off x="283700" y="0"/>
            <a:ext cx="5123409" cy="5143501"/>
          </a:xfrm>
          <a:prstGeom prst="rect">
            <a:avLst/>
          </a:prstGeom>
          <a:noFill/>
          <a:ln>
            <a:noFill/>
          </a:ln>
        </p:spPr>
      </p:pic>
      <p:pic>
        <p:nvPicPr>
          <p:cNvPr id="101" name="Google Shape;101;p19"/>
          <p:cNvPicPr preferRelativeResize="0"/>
          <p:nvPr/>
        </p:nvPicPr>
        <p:blipFill>
          <a:blip r:embed="rId5">
            <a:alphaModFix/>
          </a:blip>
          <a:stretch>
            <a:fillRect/>
          </a:stretch>
        </p:blipFill>
        <p:spPr>
          <a:xfrm>
            <a:off x="4819424" y="616701"/>
            <a:ext cx="4114900" cy="4114900"/>
          </a:xfrm>
          <a:prstGeom prst="rect">
            <a:avLst/>
          </a:prstGeom>
          <a:noFill/>
          <a:ln>
            <a:noFill/>
          </a:ln>
        </p:spPr>
      </p:pic>
      <p:pic>
        <p:nvPicPr>
          <p:cNvPr id="102" name="Google Shape;102;p19"/>
          <p:cNvPicPr preferRelativeResize="0"/>
          <p:nvPr/>
        </p:nvPicPr>
        <p:blipFill rotWithShape="1">
          <a:blip r:embed="rId6">
            <a:alphaModFix/>
          </a:blip>
          <a:srcRect b="0" l="4058" r="0" t="30872"/>
          <a:stretch/>
        </p:blipFill>
        <p:spPr>
          <a:xfrm>
            <a:off x="6228950" y="4267750"/>
            <a:ext cx="2915050" cy="8757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6" name="Shape 106"/>
        <p:cNvGrpSpPr/>
        <p:nvPr/>
      </p:nvGrpSpPr>
      <p:grpSpPr>
        <a:xfrm>
          <a:off x="0" y="0"/>
          <a:ext cx="0" cy="0"/>
          <a:chOff x="0" y="0"/>
          <a:chExt cx="0" cy="0"/>
        </a:xfrm>
      </p:grpSpPr>
      <p:pic>
        <p:nvPicPr>
          <p:cNvPr descr="Read Across America- celebrating different cultures and stories!" id="107" name="Google Shape;107;p20" title="The Tooth Fairy meets El Raton Perez">
            <a:hlinkClick r:id="rId4"/>
          </p:cNvPr>
          <p:cNvPicPr preferRelativeResize="0"/>
          <p:nvPr/>
        </p:nvPicPr>
        <p:blipFill>
          <a:blip r:embed="rId5">
            <a:alphaModFix/>
          </a:blip>
          <a:stretch>
            <a:fillRect/>
          </a:stretch>
        </p:blipFill>
        <p:spPr>
          <a:xfrm>
            <a:off x="152400" y="152400"/>
            <a:ext cx="5520025" cy="4140025"/>
          </a:xfrm>
          <a:prstGeom prst="rect">
            <a:avLst/>
          </a:prstGeom>
          <a:noFill/>
          <a:ln cap="flat" cmpd="sng" w="76200">
            <a:solidFill>
              <a:srgbClr val="FFFFFF"/>
            </a:solidFill>
            <a:prstDash val="solid"/>
            <a:round/>
            <a:headEnd len="sm" w="sm" type="none"/>
            <a:tailEnd len="sm" w="sm" type="none"/>
          </a:ln>
        </p:spPr>
      </p:pic>
      <p:pic>
        <p:nvPicPr>
          <p:cNvPr descr="I believe in you" id="108" name="Google Shape;108;p20"/>
          <p:cNvPicPr preferRelativeResize="0"/>
          <p:nvPr/>
        </p:nvPicPr>
        <p:blipFill>
          <a:blip r:embed="rId6">
            <a:alphaModFix/>
          </a:blip>
          <a:stretch>
            <a:fillRect/>
          </a:stretch>
        </p:blipFill>
        <p:spPr>
          <a:xfrm>
            <a:off x="5353050" y="1352550"/>
            <a:ext cx="3790950" cy="3790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220">
                <a:solidFill>
                  <a:srgbClr val="741B47"/>
                </a:solidFill>
                <a:latin typeface="Happy Monkey"/>
                <a:ea typeface="Happy Monkey"/>
                <a:cs typeface="Happy Monkey"/>
                <a:sym typeface="Happy Monkey"/>
              </a:rPr>
              <a:t>What do you do when you lose a tooth</a:t>
            </a:r>
            <a:r>
              <a:rPr b="1" lang="en" sz="2220">
                <a:solidFill>
                  <a:srgbClr val="741B47"/>
                </a:solidFill>
                <a:latin typeface="Happy Monkey"/>
                <a:ea typeface="Happy Monkey"/>
                <a:cs typeface="Happy Monkey"/>
                <a:sym typeface="Happy Monkey"/>
              </a:rPr>
              <a:t>? </a:t>
            </a:r>
            <a:r>
              <a:rPr b="1" lang="en" sz="2220">
                <a:solidFill>
                  <a:srgbClr val="38761D"/>
                </a:solidFill>
                <a:latin typeface="Happy Monkey"/>
                <a:ea typeface="Happy Monkey"/>
                <a:cs typeface="Happy Monkey"/>
                <a:sym typeface="Happy Monkey"/>
              </a:rPr>
              <a:t>Who taught you to do that? </a:t>
            </a:r>
            <a:r>
              <a:rPr b="1" lang="en" sz="2220">
                <a:solidFill>
                  <a:srgbClr val="0000FF"/>
                </a:solidFill>
                <a:latin typeface="Happy Monkey"/>
                <a:ea typeface="Happy Monkey"/>
                <a:cs typeface="Happy Monkey"/>
                <a:sym typeface="Happy Monkey"/>
              </a:rPr>
              <a:t>Is it a family tradition? </a:t>
            </a:r>
            <a:r>
              <a:rPr b="1" lang="en" sz="2220">
                <a:solidFill>
                  <a:srgbClr val="38761D"/>
                </a:solidFill>
                <a:latin typeface="Happy Monkey"/>
                <a:ea typeface="Happy Monkey"/>
                <a:cs typeface="Happy Monkey"/>
                <a:sym typeface="Happy Monkey"/>
              </a:rPr>
              <a:t>What other traditions does your family have?</a:t>
            </a:r>
            <a:endParaRPr b="1" sz="2220">
              <a:solidFill>
                <a:srgbClr val="38761D"/>
              </a:solidFill>
              <a:latin typeface="Happy Monkey"/>
              <a:ea typeface="Happy Monkey"/>
              <a:cs typeface="Happy Monkey"/>
              <a:sym typeface="Happy Monkey"/>
            </a:endParaRPr>
          </a:p>
        </p:txBody>
      </p:sp>
      <p:sp>
        <p:nvSpPr>
          <p:cNvPr id="114" name="Google Shape;114;p21"/>
          <p:cNvSpPr txBox="1"/>
          <p:nvPr>
            <p:ph idx="1" type="body"/>
          </p:nvPr>
        </p:nvSpPr>
        <p:spPr>
          <a:xfrm>
            <a:off x="311700" y="1788500"/>
            <a:ext cx="8520600" cy="2780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5" name="Google Shape;115;p21"/>
          <p:cNvPicPr preferRelativeResize="0"/>
          <p:nvPr/>
        </p:nvPicPr>
        <p:blipFill>
          <a:blip r:embed="rId3">
            <a:alphaModFix/>
          </a:blip>
          <a:stretch>
            <a:fillRect/>
          </a:stretch>
        </p:blipFill>
        <p:spPr>
          <a:xfrm>
            <a:off x="5429250" y="1885950"/>
            <a:ext cx="3790950" cy="3790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22"/>
          <p:cNvPicPr preferRelativeResize="0"/>
          <p:nvPr/>
        </p:nvPicPr>
        <p:blipFill>
          <a:blip r:embed="rId3">
            <a:alphaModFix/>
          </a:blip>
          <a:stretch>
            <a:fillRect/>
          </a:stretch>
        </p:blipFill>
        <p:spPr>
          <a:xfrm>
            <a:off x="5340850" y="337400"/>
            <a:ext cx="2910950" cy="3635075"/>
          </a:xfrm>
          <a:prstGeom prst="rect">
            <a:avLst/>
          </a:prstGeom>
          <a:noFill/>
          <a:ln cap="flat" cmpd="sng" w="76200">
            <a:solidFill>
              <a:srgbClr val="674EA7"/>
            </a:solidFill>
            <a:prstDash val="solid"/>
            <a:round/>
            <a:headEnd len="sm" w="sm" type="none"/>
            <a:tailEnd len="sm" w="sm" type="none"/>
          </a:ln>
        </p:spPr>
      </p:pic>
      <p:pic>
        <p:nvPicPr>
          <p:cNvPr id="121" name="Google Shape;121;p22"/>
          <p:cNvPicPr preferRelativeResize="0"/>
          <p:nvPr/>
        </p:nvPicPr>
        <p:blipFill>
          <a:blip r:embed="rId4">
            <a:alphaModFix/>
          </a:blip>
          <a:stretch>
            <a:fillRect/>
          </a:stretch>
        </p:blipFill>
        <p:spPr>
          <a:xfrm>
            <a:off x="695125" y="152400"/>
            <a:ext cx="3819325" cy="4645125"/>
          </a:xfrm>
          <a:prstGeom prst="rect">
            <a:avLst/>
          </a:prstGeom>
          <a:noFill/>
          <a:ln cap="flat" cmpd="sng" w="76200">
            <a:solidFill>
              <a:srgbClr val="38761D"/>
            </a:solidFill>
            <a:prstDash val="solid"/>
            <a:round/>
            <a:headEnd len="sm" w="sm" type="none"/>
            <a:tailEnd len="sm" w="sm" type="none"/>
          </a:ln>
        </p:spPr>
      </p:pic>
      <p:pic>
        <p:nvPicPr>
          <p:cNvPr id="122" name="Google Shape;122;p22"/>
          <p:cNvPicPr preferRelativeResize="0"/>
          <p:nvPr/>
        </p:nvPicPr>
        <p:blipFill rotWithShape="1">
          <a:blip r:embed="rId5">
            <a:alphaModFix/>
          </a:blip>
          <a:srcRect b="0" l="0" r="0" t="36028"/>
          <a:stretch/>
        </p:blipFill>
        <p:spPr>
          <a:xfrm>
            <a:off x="0" y="4526775"/>
            <a:ext cx="2910950" cy="616725"/>
          </a:xfrm>
          <a:prstGeom prst="rect">
            <a:avLst/>
          </a:prstGeom>
          <a:noFill/>
          <a:ln>
            <a:noFill/>
          </a:ln>
        </p:spPr>
      </p:pic>
      <p:sp>
        <p:nvSpPr>
          <p:cNvPr id="123" name="Google Shape;123;p22"/>
          <p:cNvSpPr txBox="1"/>
          <p:nvPr/>
        </p:nvSpPr>
        <p:spPr>
          <a:xfrm>
            <a:off x="0" y="-49350"/>
            <a:ext cx="4572000" cy="446400"/>
          </a:xfrm>
          <a:prstGeom prst="rect">
            <a:avLst/>
          </a:prstGeom>
          <a:solidFill>
            <a:srgbClr val="C9DAF8"/>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latin typeface="Happy Monkey"/>
                <a:ea typeface="Happy Monkey"/>
                <a:cs typeface="Happy Monkey"/>
                <a:sym typeface="Happy Monkey"/>
              </a:rPr>
              <a:t>Day 3: Be brave, be different, be you!</a:t>
            </a:r>
            <a:endParaRPr b="1" sz="1700">
              <a:latin typeface="Happy Monkey"/>
              <a:ea typeface="Happy Monkey"/>
              <a:cs typeface="Happy Monkey"/>
              <a:sym typeface="Happy Monkey"/>
            </a:endParaRPr>
          </a:p>
        </p:txBody>
      </p:sp>
      <p:sp>
        <p:nvSpPr>
          <p:cNvPr id="124" name="Google Shape;124;p22"/>
          <p:cNvSpPr txBox="1"/>
          <p:nvPr/>
        </p:nvSpPr>
        <p:spPr>
          <a:xfrm>
            <a:off x="4724125" y="4114850"/>
            <a:ext cx="44199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solidFill>
                  <a:srgbClr val="741B47"/>
                </a:solidFill>
                <a:latin typeface="Pacifico"/>
                <a:ea typeface="Pacifico"/>
                <a:cs typeface="Pacifico"/>
                <a:sym typeface="Pacifico"/>
              </a:rPr>
              <a:t>Sonia Sotomayor</a:t>
            </a:r>
            <a:endParaRPr b="1" sz="2100">
              <a:solidFill>
                <a:srgbClr val="741B47"/>
              </a:solidFill>
              <a:latin typeface="Pacifico"/>
              <a:ea typeface="Pacifico"/>
              <a:cs typeface="Pacifico"/>
              <a:sym typeface="Pacifico"/>
            </a:endParaRPr>
          </a:p>
          <a:p>
            <a:pPr indent="0" lvl="0" marL="0" rtl="0" algn="ctr">
              <a:spcBef>
                <a:spcPts val="0"/>
              </a:spcBef>
              <a:spcAft>
                <a:spcPts val="0"/>
              </a:spcAft>
              <a:buNone/>
            </a:pPr>
            <a:r>
              <a:rPr b="1" lang="en" sz="2100">
                <a:solidFill>
                  <a:srgbClr val="1C4587"/>
                </a:solidFill>
                <a:latin typeface="Pacifico"/>
                <a:ea typeface="Pacifico"/>
                <a:cs typeface="Pacifico"/>
                <a:sym typeface="Pacifico"/>
              </a:rPr>
              <a:t>First Latina Supreme Court Justice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23"/>
          <p:cNvPicPr preferRelativeResize="0"/>
          <p:nvPr/>
        </p:nvPicPr>
        <p:blipFill>
          <a:blip r:embed="rId3">
            <a:alphaModFix/>
          </a:blip>
          <a:stretch>
            <a:fillRect/>
          </a:stretch>
        </p:blipFill>
        <p:spPr>
          <a:xfrm>
            <a:off x="152400" y="152400"/>
            <a:ext cx="4686300" cy="2460308"/>
          </a:xfrm>
          <a:prstGeom prst="rect">
            <a:avLst/>
          </a:prstGeom>
          <a:noFill/>
          <a:ln>
            <a:noFill/>
          </a:ln>
        </p:spPr>
      </p:pic>
      <p:pic>
        <p:nvPicPr>
          <p:cNvPr id="130" name="Google Shape;130;p23"/>
          <p:cNvPicPr preferRelativeResize="0"/>
          <p:nvPr/>
        </p:nvPicPr>
        <p:blipFill>
          <a:blip r:embed="rId4">
            <a:alphaModFix/>
          </a:blip>
          <a:stretch>
            <a:fillRect/>
          </a:stretch>
        </p:blipFill>
        <p:spPr>
          <a:xfrm>
            <a:off x="5188425" y="2761150"/>
            <a:ext cx="3345441" cy="2370225"/>
          </a:xfrm>
          <a:prstGeom prst="rect">
            <a:avLst/>
          </a:prstGeom>
          <a:noFill/>
          <a:ln>
            <a:noFill/>
          </a:ln>
        </p:spPr>
      </p:pic>
      <p:pic>
        <p:nvPicPr>
          <p:cNvPr id="131" name="Google Shape;131;p23"/>
          <p:cNvPicPr preferRelativeResize="0"/>
          <p:nvPr/>
        </p:nvPicPr>
        <p:blipFill>
          <a:blip r:embed="rId5">
            <a:alphaModFix/>
          </a:blip>
          <a:stretch>
            <a:fillRect/>
          </a:stretch>
        </p:blipFill>
        <p:spPr>
          <a:xfrm>
            <a:off x="565200" y="2913552"/>
            <a:ext cx="3843955" cy="2266948"/>
          </a:xfrm>
          <a:prstGeom prst="rect">
            <a:avLst/>
          </a:prstGeom>
          <a:noFill/>
          <a:ln>
            <a:noFill/>
          </a:ln>
        </p:spPr>
      </p:pic>
      <p:pic>
        <p:nvPicPr>
          <p:cNvPr id="132" name="Google Shape;132;p23"/>
          <p:cNvPicPr preferRelativeResize="0"/>
          <p:nvPr/>
        </p:nvPicPr>
        <p:blipFill>
          <a:blip r:embed="rId6">
            <a:alphaModFix/>
          </a:blip>
          <a:stretch>
            <a:fillRect/>
          </a:stretch>
        </p:blipFill>
        <p:spPr>
          <a:xfrm>
            <a:off x="5250100" y="59875"/>
            <a:ext cx="3601699" cy="27012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pic>
        <p:nvPicPr>
          <p:cNvPr id="137" name="Google Shape;137;p24"/>
          <p:cNvPicPr preferRelativeResize="0"/>
          <p:nvPr/>
        </p:nvPicPr>
        <p:blipFill>
          <a:blip r:embed="rId4">
            <a:alphaModFix/>
          </a:blip>
          <a:stretch>
            <a:fillRect/>
          </a:stretch>
        </p:blipFill>
        <p:spPr>
          <a:xfrm>
            <a:off x="5353050" y="1352550"/>
            <a:ext cx="3790950" cy="3790950"/>
          </a:xfrm>
          <a:prstGeom prst="rect">
            <a:avLst/>
          </a:prstGeom>
          <a:noFill/>
          <a:ln>
            <a:noFill/>
          </a:ln>
        </p:spPr>
      </p:pic>
      <p:pic>
        <p:nvPicPr>
          <p:cNvPr descr="A Museum-led read-aloud of “Just Ask: Be Different, Be Brave, Be You” by Sonia Sotomayor, including a discussion about the many differences that make each of us special and unique." id="138" name="Google Shape;138;p24" title="4. Dream Big Read Aloud - Just Ask! Be Different, Be Brave, Be You! by Sonia Sotomayor">
            <a:hlinkClick r:id="rId5"/>
          </p:cNvPr>
          <p:cNvPicPr preferRelativeResize="0"/>
          <p:nvPr/>
        </p:nvPicPr>
        <p:blipFill>
          <a:blip r:embed="rId6">
            <a:alphaModFix/>
          </a:blip>
          <a:stretch>
            <a:fillRect/>
          </a:stretch>
        </p:blipFill>
        <p:spPr>
          <a:xfrm>
            <a:off x="152400" y="152400"/>
            <a:ext cx="5256900" cy="3942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1000"/>
                                        <p:tgtEl>
                                          <p:spTgt spid="1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5"/>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220">
                <a:latin typeface="Happy Monkey"/>
                <a:ea typeface="Happy Monkey"/>
                <a:cs typeface="Happy Monkey"/>
                <a:sym typeface="Happy Monkey"/>
              </a:rPr>
              <a:t>Name one way that you and your friends are different. </a:t>
            </a:r>
            <a:r>
              <a:rPr b="1" lang="en" sz="2220">
                <a:solidFill>
                  <a:srgbClr val="0000FF"/>
                </a:solidFill>
                <a:latin typeface="Happy Monkey"/>
                <a:ea typeface="Happy Monkey"/>
                <a:cs typeface="Happy Monkey"/>
                <a:sym typeface="Happy Monkey"/>
              </a:rPr>
              <a:t>How does that make being together better? </a:t>
            </a:r>
            <a:r>
              <a:rPr b="1" lang="en" sz="2220">
                <a:solidFill>
                  <a:srgbClr val="351C75"/>
                </a:solidFill>
                <a:latin typeface="Happy Monkey"/>
                <a:ea typeface="Happy Monkey"/>
                <a:cs typeface="Happy Monkey"/>
                <a:sym typeface="Happy Monkey"/>
              </a:rPr>
              <a:t>How can you make others feel comfortable when they are different from you?</a:t>
            </a:r>
            <a:endParaRPr b="1" sz="2220">
              <a:solidFill>
                <a:srgbClr val="351C75"/>
              </a:solidFill>
              <a:latin typeface="Happy Monkey"/>
              <a:ea typeface="Happy Monkey"/>
              <a:cs typeface="Happy Monkey"/>
              <a:sym typeface="Happy Monkey"/>
            </a:endParaRPr>
          </a:p>
        </p:txBody>
      </p:sp>
      <p:sp>
        <p:nvSpPr>
          <p:cNvPr id="144" name="Google Shape;144;p25"/>
          <p:cNvSpPr txBox="1"/>
          <p:nvPr>
            <p:ph idx="1" type="body"/>
          </p:nvPr>
        </p:nvSpPr>
        <p:spPr>
          <a:xfrm>
            <a:off x="311700" y="1800850"/>
            <a:ext cx="8520600" cy="2768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5" name="Google Shape;145;p25"/>
          <p:cNvPicPr preferRelativeResize="0"/>
          <p:nvPr/>
        </p:nvPicPr>
        <p:blipFill>
          <a:blip r:embed="rId3">
            <a:alphaModFix/>
          </a:blip>
          <a:stretch>
            <a:fillRect/>
          </a:stretch>
        </p:blipFill>
        <p:spPr>
          <a:xfrm>
            <a:off x="5764475" y="1352550"/>
            <a:ext cx="3790950" cy="37909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p26"/>
          <p:cNvPicPr preferRelativeResize="0"/>
          <p:nvPr/>
        </p:nvPicPr>
        <p:blipFill>
          <a:blip r:embed="rId3">
            <a:alphaModFix/>
          </a:blip>
          <a:stretch>
            <a:fillRect/>
          </a:stretch>
        </p:blipFill>
        <p:spPr>
          <a:xfrm>
            <a:off x="304800" y="281525"/>
            <a:ext cx="4557178" cy="4557178"/>
          </a:xfrm>
          <a:prstGeom prst="rect">
            <a:avLst/>
          </a:prstGeom>
          <a:noFill/>
          <a:ln cap="flat" cmpd="sng" w="76200">
            <a:solidFill>
              <a:srgbClr val="BF9000"/>
            </a:solidFill>
            <a:prstDash val="solid"/>
            <a:round/>
            <a:headEnd len="sm" w="sm" type="none"/>
            <a:tailEnd len="sm" w="sm" type="none"/>
          </a:ln>
        </p:spPr>
      </p:pic>
      <p:pic>
        <p:nvPicPr>
          <p:cNvPr id="151" name="Google Shape;151;p26"/>
          <p:cNvPicPr preferRelativeResize="0"/>
          <p:nvPr/>
        </p:nvPicPr>
        <p:blipFill>
          <a:blip r:embed="rId4">
            <a:alphaModFix/>
          </a:blip>
          <a:stretch>
            <a:fillRect/>
          </a:stretch>
        </p:blipFill>
        <p:spPr>
          <a:xfrm>
            <a:off x="5098550" y="333050"/>
            <a:ext cx="3651025" cy="3651025"/>
          </a:xfrm>
          <a:prstGeom prst="rect">
            <a:avLst/>
          </a:prstGeom>
          <a:noFill/>
          <a:ln cap="flat" cmpd="sng" w="76200">
            <a:solidFill>
              <a:schemeClr val="accent5"/>
            </a:solidFill>
            <a:prstDash val="solid"/>
            <a:round/>
            <a:headEnd len="sm" w="sm" type="none"/>
            <a:tailEnd len="sm" w="sm" type="none"/>
          </a:ln>
        </p:spPr>
      </p:pic>
      <p:pic>
        <p:nvPicPr>
          <p:cNvPr id="152" name="Google Shape;152;p26"/>
          <p:cNvPicPr preferRelativeResize="0"/>
          <p:nvPr/>
        </p:nvPicPr>
        <p:blipFill rotWithShape="1">
          <a:blip r:embed="rId5">
            <a:alphaModFix/>
          </a:blip>
          <a:srcRect b="0" l="0" r="0" t="41335"/>
          <a:stretch/>
        </p:blipFill>
        <p:spPr>
          <a:xfrm>
            <a:off x="0" y="4600775"/>
            <a:ext cx="2819775" cy="542725"/>
          </a:xfrm>
          <a:prstGeom prst="rect">
            <a:avLst/>
          </a:prstGeom>
          <a:noFill/>
          <a:ln>
            <a:noFill/>
          </a:ln>
        </p:spPr>
      </p:pic>
      <p:sp>
        <p:nvSpPr>
          <p:cNvPr id="153" name="Google Shape;153;p26"/>
          <p:cNvSpPr txBox="1"/>
          <p:nvPr/>
        </p:nvSpPr>
        <p:spPr>
          <a:xfrm>
            <a:off x="0" y="-49350"/>
            <a:ext cx="4572000" cy="446400"/>
          </a:xfrm>
          <a:prstGeom prst="rect">
            <a:avLst/>
          </a:prstGeom>
          <a:solidFill>
            <a:srgbClr val="C9DAF8"/>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latin typeface="Happy Monkey"/>
                <a:ea typeface="Happy Monkey"/>
                <a:cs typeface="Happy Monkey"/>
                <a:sym typeface="Happy Monkey"/>
              </a:rPr>
              <a:t>Day 4: Love nature and our planet</a:t>
            </a:r>
            <a:endParaRPr b="1" sz="1700">
              <a:latin typeface="Happy Monkey"/>
              <a:ea typeface="Happy Monkey"/>
              <a:cs typeface="Happy Monkey"/>
              <a:sym typeface="Happy Monkey"/>
            </a:endParaRPr>
          </a:p>
        </p:txBody>
      </p:sp>
      <p:sp>
        <p:nvSpPr>
          <p:cNvPr id="154" name="Google Shape;154;p26"/>
          <p:cNvSpPr txBox="1"/>
          <p:nvPr/>
        </p:nvSpPr>
        <p:spPr>
          <a:xfrm>
            <a:off x="4995600" y="4065500"/>
            <a:ext cx="4148400" cy="1031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741B47"/>
                </a:solidFill>
                <a:latin typeface="Pacifico"/>
                <a:ea typeface="Pacifico"/>
                <a:cs typeface="Pacifico"/>
                <a:sym typeface="Pacifico"/>
              </a:rPr>
              <a:t>Carole </a:t>
            </a:r>
            <a:r>
              <a:rPr b="1" lang="en" sz="2000">
                <a:solidFill>
                  <a:srgbClr val="741B47"/>
                </a:solidFill>
                <a:latin typeface="Pacifico"/>
                <a:ea typeface="Pacifico"/>
                <a:cs typeface="Pacifico"/>
                <a:sym typeface="Pacifico"/>
              </a:rPr>
              <a:t>Lindstrom</a:t>
            </a:r>
            <a:r>
              <a:rPr b="1" lang="en" sz="2000">
                <a:solidFill>
                  <a:srgbClr val="741B47"/>
                </a:solidFill>
                <a:latin typeface="Pacifico"/>
                <a:ea typeface="Pacifico"/>
                <a:cs typeface="Pacifico"/>
                <a:sym typeface="Pacifico"/>
              </a:rPr>
              <a:t>/ Michaela Goade</a:t>
            </a:r>
            <a:endParaRPr b="1" sz="2000">
              <a:solidFill>
                <a:srgbClr val="741B47"/>
              </a:solidFill>
              <a:latin typeface="Pacifico"/>
              <a:ea typeface="Pacifico"/>
              <a:cs typeface="Pacifico"/>
              <a:sym typeface="Pacifico"/>
            </a:endParaRPr>
          </a:p>
          <a:p>
            <a:pPr indent="0" lvl="0" marL="0" rtl="0" algn="ctr">
              <a:spcBef>
                <a:spcPts val="0"/>
              </a:spcBef>
              <a:spcAft>
                <a:spcPts val="0"/>
              </a:spcAft>
              <a:buClr>
                <a:schemeClr val="dk1"/>
              </a:buClr>
              <a:buSzPts val="1100"/>
              <a:buFont typeface="Arial"/>
              <a:buNone/>
            </a:pPr>
            <a:r>
              <a:rPr b="1" lang="en" sz="2100">
                <a:solidFill>
                  <a:srgbClr val="1C4587"/>
                </a:solidFill>
                <a:latin typeface="Pacifico"/>
                <a:ea typeface="Pacifico"/>
                <a:cs typeface="Pacifico"/>
                <a:sym typeface="Pacifico"/>
              </a:rPr>
              <a:t>Indigenous Author and Activist</a:t>
            </a:r>
            <a:endParaRPr>
              <a:solidFill>
                <a:schemeClr val="dk1"/>
              </a:solidFill>
            </a:endParaRPr>
          </a:p>
          <a:p>
            <a:pPr indent="0" lvl="0" marL="0" rtl="0" algn="ctr">
              <a:spcBef>
                <a:spcPts val="0"/>
              </a:spcBef>
              <a:spcAft>
                <a:spcPts val="0"/>
              </a:spcAft>
              <a:buNone/>
            </a:pPr>
            <a:r>
              <a:t/>
            </a:r>
            <a:endParaRPr/>
          </a:p>
        </p:txBody>
      </p:sp>
      <p:pic>
        <p:nvPicPr>
          <p:cNvPr id="155" name="Google Shape;155;p26"/>
          <p:cNvPicPr preferRelativeResize="0"/>
          <p:nvPr/>
        </p:nvPicPr>
        <p:blipFill>
          <a:blip r:embed="rId6">
            <a:alphaModFix/>
          </a:blip>
          <a:stretch>
            <a:fillRect/>
          </a:stretch>
        </p:blipFill>
        <p:spPr>
          <a:xfrm>
            <a:off x="-4" y="397046"/>
            <a:ext cx="1915133" cy="5427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pic>
        <p:nvPicPr>
          <p:cNvPr descr="Carole Lindstrom reads from her book &quot;We Are Water Protectors&quot;. Illustrations by Michaela Goade.&#10;&#10;Purchase Here:&#10;https://www.politics-prose.com/book/9781250203557&#10;&#10;Carole Lindstrom is Anishinabe/Metis and is a proud member of the Turtle Mountain Band of Ojibwe Indians. She was born and raised in Nebraska and currently makes her home in Maryland.&#10;&#10;Michaela Goade is an artist and graphic designer living and working in Juneau, Alaska, where she was also raised. Her childhood was spent in the forests and on the beaches of Southeast Alaska and her artistic style is rooted in the depth and beauty of its landscapes. Forever inspired by the coastal wilds of Southeast Alaska, she works to capture its magic and honor its vibrant cultures. Michaela is from the Raven moiety and Kiks.ádi Clan from Sitka, Alaska.&#10;-----------------------------------------------------Be Sure To Click SUBSCRIBE----------------------------------------------------------------&#10;&#10;Visit us online at: http://www.politics-prose.com/&#10;Follow us on Twitter: https://twitter.com/PoliticsProse&#10;Follow us on instagram: https://www.instagram.com/politicsprose&#10;Like us on Facebook: https://www.facebook.com/politicsandprose/&#10;&#10;Founded by Carla Cohen and Barbara Meade in 1984, Politics and Prose Bookstore is Washington, D.C.'s premier independent bookstore and cultural hub, a gathering place for people interested in reading and discussing books. Politics and Prose offers superior service, unusual book choices, and a haven for book lovers in the store and online. &#10;Produced by Tom Warren" id="160" name="Google Shape;160;p27" title="Carole Lindstrom, &quot;We Are Water Protectors&quot;">
            <a:hlinkClick r:id="rId4"/>
          </p:cNvPr>
          <p:cNvPicPr preferRelativeResize="0"/>
          <p:nvPr/>
        </p:nvPicPr>
        <p:blipFill>
          <a:blip r:embed="rId5">
            <a:alphaModFix/>
          </a:blip>
          <a:stretch>
            <a:fillRect/>
          </a:stretch>
        </p:blipFill>
        <p:spPr>
          <a:xfrm>
            <a:off x="374425" y="337425"/>
            <a:ext cx="5750275" cy="4312700"/>
          </a:xfrm>
          <a:prstGeom prst="rect">
            <a:avLst/>
          </a:prstGeom>
          <a:noFill/>
          <a:ln>
            <a:noFill/>
          </a:ln>
        </p:spPr>
      </p:pic>
      <p:pic>
        <p:nvPicPr>
          <p:cNvPr descr="Bitmoji Image" id="161" name="Google Shape;161;p27"/>
          <p:cNvPicPr preferRelativeResize="0"/>
          <p:nvPr/>
        </p:nvPicPr>
        <p:blipFill>
          <a:blip r:embed="rId6">
            <a:alphaModFix/>
          </a:blip>
          <a:stretch>
            <a:fillRect/>
          </a:stretch>
        </p:blipFill>
        <p:spPr>
          <a:xfrm>
            <a:off x="5213800" y="830800"/>
            <a:ext cx="4312700" cy="4312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1000"/>
                                        <p:tgtEl>
                                          <p:spTgt spid="1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90"/>
              <a:buNone/>
            </a:pPr>
            <a:r>
              <a:rPr b="1" lang="en" sz="2315">
                <a:latin typeface="Happy Monkey"/>
                <a:ea typeface="Happy Monkey"/>
                <a:cs typeface="Happy Monkey"/>
                <a:sym typeface="Happy Monkey"/>
              </a:rPr>
              <a:t>Where does the water you drink come from? </a:t>
            </a:r>
            <a:r>
              <a:rPr b="1" lang="en" sz="2315">
                <a:solidFill>
                  <a:srgbClr val="134F5C"/>
                </a:solidFill>
                <a:latin typeface="Happy Monkey"/>
                <a:ea typeface="Happy Monkey"/>
                <a:cs typeface="Happy Monkey"/>
                <a:sym typeface="Happy Monkey"/>
              </a:rPr>
              <a:t>What can we do to keep our pledge to take care of mother Earth?</a:t>
            </a:r>
            <a:endParaRPr b="1" sz="2315">
              <a:solidFill>
                <a:srgbClr val="134F5C"/>
              </a:solidFill>
              <a:latin typeface="Happy Monkey"/>
              <a:ea typeface="Happy Monkey"/>
              <a:cs typeface="Happy Monkey"/>
              <a:sym typeface="Happy Monkey"/>
            </a:endParaRPr>
          </a:p>
          <a:p>
            <a:pPr indent="0" lvl="0" marL="0" rtl="0" algn="l">
              <a:spcBef>
                <a:spcPts val="5400"/>
              </a:spcBef>
              <a:spcAft>
                <a:spcPts val="0"/>
              </a:spcAft>
              <a:buSzPts val="990"/>
              <a:buNone/>
            </a:pPr>
            <a:r>
              <a:t/>
            </a:r>
            <a:endParaRPr sz="2520"/>
          </a:p>
        </p:txBody>
      </p:sp>
      <p:sp>
        <p:nvSpPr>
          <p:cNvPr id="167" name="Google Shape;167;p28"/>
          <p:cNvSpPr txBox="1"/>
          <p:nvPr>
            <p:ph idx="1" type="body"/>
          </p:nvPr>
        </p:nvSpPr>
        <p:spPr>
          <a:xfrm>
            <a:off x="311700" y="1455475"/>
            <a:ext cx="8433600" cy="3113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Bitmoji Image" id="168" name="Google Shape;168;p28"/>
          <p:cNvPicPr preferRelativeResize="0"/>
          <p:nvPr/>
        </p:nvPicPr>
        <p:blipFill>
          <a:blip r:embed="rId3">
            <a:alphaModFix/>
          </a:blip>
          <a:stretch>
            <a:fillRect/>
          </a:stretch>
        </p:blipFill>
        <p:spPr>
          <a:xfrm>
            <a:off x="5668125" y="1352550"/>
            <a:ext cx="3790950" cy="37909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9"/>
          <p:cNvPicPr preferRelativeResize="0"/>
          <p:nvPr/>
        </p:nvPicPr>
        <p:blipFill>
          <a:blip r:embed="rId3">
            <a:alphaModFix/>
          </a:blip>
          <a:stretch>
            <a:fillRect/>
          </a:stretch>
        </p:blipFill>
        <p:spPr>
          <a:xfrm>
            <a:off x="189425" y="78400"/>
            <a:ext cx="3952875" cy="4810125"/>
          </a:xfrm>
          <a:prstGeom prst="rect">
            <a:avLst/>
          </a:prstGeom>
          <a:noFill/>
          <a:ln cap="flat" cmpd="sng" w="76200">
            <a:solidFill>
              <a:srgbClr val="FF0000"/>
            </a:solidFill>
            <a:prstDash val="solid"/>
            <a:round/>
            <a:headEnd len="sm" w="sm" type="none"/>
            <a:tailEnd len="sm" w="sm" type="none"/>
          </a:ln>
        </p:spPr>
      </p:pic>
      <p:sp>
        <p:nvSpPr>
          <p:cNvPr id="174" name="Google Shape;174;p29"/>
          <p:cNvSpPr txBox="1"/>
          <p:nvPr/>
        </p:nvSpPr>
        <p:spPr>
          <a:xfrm>
            <a:off x="0" y="-49350"/>
            <a:ext cx="4572000" cy="446400"/>
          </a:xfrm>
          <a:prstGeom prst="rect">
            <a:avLst/>
          </a:prstGeom>
          <a:solidFill>
            <a:srgbClr val="C9DAF8"/>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latin typeface="Happy Monkey"/>
                <a:ea typeface="Happy Monkey"/>
                <a:cs typeface="Happy Monkey"/>
                <a:sym typeface="Happy Monkey"/>
              </a:rPr>
              <a:t>Day 5: Read Across America</a:t>
            </a:r>
            <a:endParaRPr b="1" sz="1700">
              <a:latin typeface="Happy Monkey"/>
              <a:ea typeface="Happy Monkey"/>
              <a:cs typeface="Happy Monkey"/>
              <a:sym typeface="Happy Monkey"/>
            </a:endParaRPr>
          </a:p>
        </p:txBody>
      </p:sp>
      <p:pic>
        <p:nvPicPr>
          <p:cNvPr id="175" name="Google Shape;175;p29"/>
          <p:cNvPicPr preferRelativeResize="0"/>
          <p:nvPr/>
        </p:nvPicPr>
        <p:blipFill>
          <a:blip r:embed="rId4">
            <a:alphaModFix/>
          </a:blip>
          <a:stretch>
            <a:fillRect/>
          </a:stretch>
        </p:blipFill>
        <p:spPr>
          <a:xfrm>
            <a:off x="4960775" y="175000"/>
            <a:ext cx="2396751" cy="2396751"/>
          </a:xfrm>
          <a:prstGeom prst="rect">
            <a:avLst/>
          </a:prstGeom>
          <a:noFill/>
          <a:ln cap="flat" cmpd="sng" w="76200">
            <a:solidFill>
              <a:srgbClr val="0000FF"/>
            </a:solidFill>
            <a:prstDash val="solid"/>
            <a:round/>
            <a:headEnd len="sm" w="sm" type="none"/>
            <a:tailEnd len="sm" w="sm" type="none"/>
          </a:ln>
        </p:spPr>
      </p:pic>
      <p:sp>
        <p:nvSpPr>
          <p:cNvPr id="176" name="Google Shape;176;p29"/>
          <p:cNvSpPr txBox="1"/>
          <p:nvPr/>
        </p:nvSpPr>
        <p:spPr>
          <a:xfrm>
            <a:off x="4428099" y="4074800"/>
            <a:ext cx="4514400" cy="1154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solidFill>
                  <a:srgbClr val="741B47"/>
                </a:solidFill>
                <a:latin typeface="Pacifico"/>
                <a:ea typeface="Pacifico"/>
                <a:cs typeface="Pacifico"/>
                <a:sym typeface="Pacifico"/>
              </a:rPr>
              <a:t>Margaret McNamara &amp; Micah Player</a:t>
            </a:r>
            <a:endParaRPr b="1" sz="2100">
              <a:solidFill>
                <a:srgbClr val="741B47"/>
              </a:solidFill>
              <a:latin typeface="Pacifico"/>
              <a:ea typeface="Pacifico"/>
              <a:cs typeface="Pacifico"/>
              <a:sym typeface="Pacifico"/>
            </a:endParaRPr>
          </a:p>
          <a:p>
            <a:pPr indent="0" lvl="0" marL="0" rtl="0" algn="ctr">
              <a:spcBef>
                <a:spcPts val="0"/>
              </a:spcBef>
              <a:spcAft>
                <a:spcPts val="0"/>
              </a:spcAft>
              <a:buNone/>
            </a:pPr>
            <a:r>
              <a:rPr b="1" lang="en" sz="2100">
                <a:solidFill>
                  <a:srgbClr val="1C4587"/>
                </a:solidFill>
                <a:latin typeface="Pacifico"/>
                <a:ea typeface="Pacifico"/>
                <a:cs typeface="Pacifico"/>
                <a:sym typeface="Pacifico"/>
              </a:rPr>
              <a:t>Author and Illustrator</a:t>
            </a:r>
            <a:endParaRPr/>
          </a:p>
        </p:txBody>
      </p:sp>
      <p:pic>
        <p:nvPicPr>
          <p:cNvPr id="177" name="Google Shape;177;p29"/>
          <p:cNvPicPr preferRelativeResize="0"/>
          <p:nvPr/>
        </p:nvPicPr>
        <p:blipFill rotWithShape="1">
          <a:blip r:embed="rId5">
            <a:alphaModFix/>
          </a:blip>
          <a:srcRect b="0" l="16467" r="14371" t="0"/>
          <a:stretch/>
        </p:blipFill>
        <p:spPr>
          <a:xfrm>
            <a:off x="6389300" y="1887200"/>
            <a:ext cx="2553201" cy="2076575"/>
          </a:xfrm>
          <a:prstGeom prst="rect">
            <a:avLst/>
          </a:prstGeom>
          <a:noFill/>
          <a:ln cap="flat" cmpd="sng" w="76200">
            <a:solidFill>
              <a:srgbClr val="0000FF"/>
            </a:solidFill>
            <a:prstDash val="solid"/>
            <a:round/>
            <a:headEnd len="sm" w="sm" type="none"/>
            <a:tailEnd len="sm" w="sm" type="none"/>
          </a:ln>
        </p:spPr>
      </p:pic>
      <p:pic>
        <p:nvPicPr>
          <p:cNvPr id="178" name="Google Shape;178;p29"/>
          <p:cNvPicPr preferRelativeResize="0"/>
          <p:nvPr/>
        </p:nvPicPr>
        <p:blipFill>
          <a:blip r:embed="rId6">
            <a:alphaModFix/>
          </a:blip>
          <a:stretch>
            <a:fillRect/>
          </a:stretch>
        </p:blipFill>
        <p:spPr>
          <a:xfrm>
            <a:off x="-12" y="4332900"/>
            <a:ext cx="2809875" cy="7905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pic>
        <p:nvPicPr>
          <p:cNvPr descr="By Margaret McNamara Illustrated by Micah Player" id="183" name="Google Shape;183;p30" title="Vote for Our Future!">
            <a:hlinkClick r:id="rId4"/>
          </p:cNvPr>
          <p:cNvPicPr preferRelativeResize="0"/>
          <p:nvPr/>
        </p:nvPicPr>
        <p:blipFill>
          <a:blip r:embed="rId5">
            <a:alphaModFix/>
          </a:blip>
          <a:stretch>
            <a:fillRect/>
          </a:stretch>
        </p:blipFill>
        <p:spPr>
          <a:xfrm>
            <a:off x="152400" y="152400"/>
            <a:ext cx="5964074" cy="4473050"/>
          </a:xfrm>
          <a:prstGeom prst="rect">
            <a:avLst/>
          </a:prstGeom>
          <a:noFill/>
          <a:ln>
            <a:noFill/>
          </a:ln>
        </p:spPr>
      </p:pic>
      <p:pic>
        <p:nvPicPr>
          <p:cNvPr descr="Bitmoji Image" id="184" name="Google Shape;184;p30"/>
          <p:cNvPicPr preferRelativeResize="0"/>
          <p:nvPr/>
        </p:nvPicPr>
        <p:blipFill>
          <a:blip r:embed="rId6">
            <a:alphaModFix/>
          </a:blip>
          <a:stretch>
            <a:fillRect/>
          </a:stretch>
        </p:blipFill>
        <p:spPr>
          <a:xfrm>
            <a:off x="5842200" y="1340625"/>
            <a:ext cx="3790950" cy="3790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1"/>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150">
                <a:solidFill>
                  <a:srgbClr val="0000FF"/>
                </a:solidFill>
                <a:latin typeface="Happy Monkey"/>
                <a:ea typeface="Happy Monkey"/>
                <a:cs typeface="Happy Monkey"/>
                <a:sym typeface="Happy Monkey"/>
              </a:rPr>
              <a:t>How does voting help people?</a:t>
            </a:r>
            <a:r>
              <a:rPr b="1" lang="en" sz="2150">
                <a:latin typeface="Happy Monkey"/>
                <a:ea typeface="Happy Monkey"/>
                <a:cs typeface="Happy Monkey"/>
                <a:sym typeface="Happy Monkey"/>
              </a:rPr>
              <a:t> </a:t>
            </a:r>
            <a:r>
              <a:rPr b="1" lang="en" sz="2150">
                <a:solidFill>
                  <a:srgbClr val="FF0000"/>
                </a:solidFill>
                <a:latin typeface="Happy Monkey"/>
                <a:ea typeface="Happy Monkey"/>
                <a:cs typeface="Happy Monkey"/>
                <a:sym typeface="Happy Monkey"/>
              </a:rPr>
              <a:t>What is important to you and your future? </a:t>
            </a:r>
            <a:r>
              <a:rPr b="1" lang="en" sz="2150">
                <a:solidFill>
                  <a:srgbClr val="0000FF"/>
                </a:solidFill>
                <a:latin typeface="Happy Monkey"/>
                <a:ea typeface="Happy Monkey"/>
                <a:cs typeface="Happy Monkey"/>
                <a:sym typeface="Happy Monkey"/>
              </a:rPr>
              <a:t>What can you do to be a good citizen now?</a:t>
            </a:r>
            <a:endParaRPr b="1" sz="2150">
              <a:solidFill>
                <a:srgbClr val="0000FF"/>
              </a:solidFill>
              <a:latin typeface="Happy Monkey"/>
              <a:ea typeface="Happy Monkey"/>
              <a:cs typeface="Happy Monkey"/>
              <a:sym typeface="Happy Monkey"/>
            </a:endParaRPr>
          </a:p>
          <a:p>
            <a:pPr indent="0" lvl="0" marL="457200" rtl="0" algn="l">
              <a:lnSpc>
                <a:spcPct val="115000"/>
              </a:lnSpc>
              <a:spcBef>
                <a:spcPts val="5400"/>
              </a:spcBef>
              <a:spcAft>
                <a:spcPts val="0"/>
              </a:spcAft>
              <a:buNone/>
            </a:pPr>
            <a:r>
              <a:t/>
            </a:r>
            <a:endParaRPr sz="1350">
              <a:latin typeface="Times New Roman"/>
              <a:ea typeface="Times New Roman"/>
              <a:cs typeface="Times New Roman"/>
              <a:sym typeface="Times New Roman"/>
            </a:endParaRPr>
          </a:p>
          <a:p>
            <a:pPr indent="0" lvl="0" marL="0" rtl="0" algn="l">
              <a:lnSpc>
                <a:spcPct val="115000"/>
              </a:lnSpc>
              <a:spcBef>
                <a:spcPts val="5400"/>
              </a:spcBef>
              <a:spcAft>
                <a:spcPts val="0"/>
              </a:spcAft>
              <a:buSzPts val="990"/>
              <a:buNone/>
            </a:pPr>
            <a:r>
              <a:t/>
            </a:r>
            <a:endParaRPr b="1" sz="2315">
              <a:latin typeface="Happy Monkey"/>
              <a:ea typeface="Happy Monkey"/>
              <a:cs typeface="Happy Monkey"/>
              <a:sym typeface="Happy Monkey"/>
            </a:endParaRPr>
          </a:p>
          <a:p>
            <a:pPr indent="0" lvl="0" marL="0" rtl="0" algn="l">
              <a:spcBef>
                <a:spcPts val="5400"/>
              </a:spcBef>
              <a:spcAft>
                <a:spcPts val="0"/>
              </a:spcAft>
              <a:buSzPts val="990"/>
              <a:buNone/>
            </a:pPr>
            <a:r>
              <a:t/>
            </a:r>
            <a:endParaRPr sz="2520"/>
          </a:p>
        </p:txBody>
      </p:sp>
      <p:sp>
        <p:nvSpPr>
          <p:cNvPr id="190" name="Google Shape;190;p31"/>
          <p:cNvSpPr txBox="1"/>
          <p:nvPr>
            <p:ph idx="1" type="body"/>
          </p:nvPr>
        </p:nvSpPr>
        <p:spPr>
          <a:xfrm>
            <a:off x="311700" y="1455475"/>
            <a:ext cx="8433600" cy="3113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Bitmoji Image" id="191" name="Google Shape;191;p31"/>
          <p:cNvPicPr preferRelativeResize="0"/>
          <p:nvPr/>
        </p:nvPicPr>
        <p:blipFill>
          <a:blip r:embed="rId3">
            <a:alphaModFix/>
          </a:blip>
          <a:stretch>
            <a:fillRect/>
          </a:stretch>
        </p:blipFill>
        <p:spPr>
          <a:xfrm>
            <a:off x="6502500" y="2220225"/>
            <a:ext cx="2900675" cy="29006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