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handoutMasterIdLst>
    <p:handoutMasterId r:id="rId13"/>
  </p:handoutMasterIdLst>
  <p:sldIdLst>
    <p:sldId id="291" r:id="rId2"/>
    <p:sldId id="371" r:id="rId3"/>
    <p:sldId id="372" r:id="rId4"/>
    <p:sldId id="374" r:id="rId5"/>
    <p:sldId id="373" r:id="rId6"/>
    <p:sldId id="375" r:id="rId7"/>
    <p:sldId id="379" r:id="rId8"/>
    <p:sldId id="378" r:id="rId9"/>
    <p:sldId id="380" r:id="rId10"/>
    <p:sldId id="381" r:id="rId11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nita McGinty" initials="AM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54F48"/>
    <a:srgbClr val="3D7FA9"/>
    <a:srgbClr val="DDDDDD"/>
    <a:srgbClr val="4AA942"/>
    <a:srgbClr val="808080"/>
    <a:srgbClr val="EEB211"/>
    <a:srgbClr val="E31836"/>
    <a:srgbClr val="0099FF"/>
    <a:srgbClr val="A6937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526" autoAdjust="0"/>
    <p:restoredTop sz="87950" autoAdjust="0"/>
  </p:normalViewPr>
  <p:slideViewPr>
    <p:cSldViewPr>
      <p:cViewPr varScale="1">
        <p:scale>
          <a:sx n="65" d="100"/>
          <a:sy n="65" d="100"/>
        </p:scale>
        <p:origin x="1301" y="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635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3" d="100"/>
          <a:sy n="53" d="100"/>
        </p:scale>
        <p:origin x="-1770" y="-84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1" tIns="46586" rIns="93171" bIns="46586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9" y="0"/>
            <a:ext cx="3037840" cy="464820"/>
          </a:xfrm>
          <a:prstGeom prst="rect">
            <a:avLst/>
          </a:prstGeom>
        </p:spPr>
        <p:txBody>
          <a:bodyPr vert="horz" lIns="93171" tIns="46586" rIns="93171" bIns="46586" rtlCol="0"/>
          <a:lstStyle>
            <a:lvl1pPr algn="r">
              <a:defRPr sz="1200"/>
            </a:lvl1pPr>
          </a:lstStyle>
          <a:p>
            <a:fld id="{52BA16F0-057C-41DD-9173-C02B45EE591A}" type="datetimeFigureOut">
              <a:rPr lang="en-US" smtClean="0"/>
              <a:t>8/29/2022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6"/>
            <a:ext cx="3037840" cy="464820"/>
          </a:xfrm>
          <a:prstGeom prst="rect">
            <a:avLst/>
          </a:prstGeom>
        </p:spPr>
        <p:txBody>
          <a:bodyPr vert="horz" lIns="93171" tIns="46586" rIns="93171" bIns="46586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9" y="8829966"/>
            <a:ext cx="3037840" cy="464820"/>
          </a:xfrm>
          <a:prstGeom prst="rect">
            <a:avLst/>
          </a:prstGeom>
        </p:spPr>
        <p:txBody>
          <a:bodyPr vert="horz" lIns="93171" tIns="46586" rIns="93171" bIns="46586" rtlCol="0" anchor="b"/>
          <a:lstStyle>
            <a:lvl1pPr algn="r">
              <a:defRPr sz="1200"/>
            </a:lvl1pPr>
          </a:lstStyle>
          <a:p>
            <a:fld id="{C3DBA871-9D15-45DE-AB6F-6CDF6D17AA3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680149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514114" y="244032"/>
            <a:ext cx="3058593" cy="488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8492" tIns="49247" rIns="98492" bIns="49247" numCol="1" anchor="b" anchorCtr="0" compatLnSpc="1">
            <a:prstTxWarp prst="textNoShape">
              <a:avLst/>
            </a:prstTxWarp>
          </a:bodyPr>
          <a:lstStyle>
            <a:lvl1pPr>
              <a:defRPr sz="15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4" name="Placeholder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555625" y="747713"/>
            <a:ext cx="3903663" cy="29273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420643" y="3751970"/>
            <a:ext cx="6278184" cy="50021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8492" tIns="49247" rIns="98492" bIns="4924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1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420643" y="8754110"/>
            <a:ext cx="6278185" cy="488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8492" tIns="49247" rIns="98492" bIns="49247" numCol="1" anchor="t" anchorCtr="0" compatLnSpc="1">
            <a:prstTxWarp prst="textNoShape">
              <a:avLst/>
            </a:prstTxWarp>
          </a:bodyPr>
          <a:lstStyle>
            <a:lvl1pPr>
              <a:defRPr sz="8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dirty="0">
                <a:solidFill>
                  <a:srgbClr val="A69372"/>
                </a:solidFill>
              </a:rPr>
              <a:t>© 2013 Core Knowledge Foundation. This work is licensed under a Creative Commons  Attribution-NonCommercial-ShareAlike 3.0 Unported License. www.creativecommons.org/licenses/by-nc-sa/3.0 /</a:t>
            </a:r>
            <a:endParaRPr lang="en-US" dirty="0"/>
          </a:p>
        </p:txBody>
      </p:sp>
      <p:sp>
        <p:nvSpPr>
          <p:cNvPr id="1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572709" y="244032"/>
            <a:ext cx="882763" cy="488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8492" tIns="49247" rIns="98492" bIns="49247" numCol="1" anchor="b" anchorCtr="0" compatLnSpc="1">
            <a:prstTxWarp prst="textNoShape">
              <a:avLst/>
            </a:prstTxWarp>
          </a:bodyPr>
          <a:lstStyle>
            <a:lvl1pPr algn="r">
              <a:defRPr sz="1100"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Slide </a:t>
            </a:r>
            <a:fld id="{EC8DABF5-24EF-4EBE-983E-25A63DBF3B2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4428686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spcBef>
        <a:spcPts val="600"/>
      </a:spcBef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228600" indent="-228600" algn="l" defTabSz="914400" rtl="0" eaLnBrk="1" latinLnBrk="0" hangingPunct="1">
      <a:spcBef>
        <a:spcPts val="600"/>
      </a:spcBef>
      <a:buFont typeface="+mj-lt"/>
      <a:buAutoNum type="arabicPeriod"/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396875" indent="-171450" algn="l" defTabSz="914400" rtl="0" eaLnBrk="1" latinLnBrk="0" hangingPunct="1">
      <a:spcBef>
        <a:spcPts val="600"/>
      </a:spcBef>
      <a:buFont typeface="Arial" pitchFamily="34" charset="0"/>
      <a:buChar char="•"/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581025" indent="0" algn="l" defTabSz="914400" rtl="0" eaLnBrk="1" latinLnBrk="0" hangingPunct="1">
      <a:spcBef>
        <a:spcPts val="600"/>
      </a:spcBef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744538" indent="0" algn="l" defTabSz="914400" rtl="0" eaLnBrk="1" latinLnBrk="0" hangingPunct="1">
      <a:spcBef>
        <a:spcPts val="600"/>
      </a:spcBef>
      <a:defRPr sz="1200" i="1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4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57018" indent="-291161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64644" indent="-232928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30501" indent="-232928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96359" indent="-232928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62216" indent="-23292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3028074" indent="-23292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93931" indent="-23292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959788" indent="-23292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dirty="0"/>
              <a:t>Slide </a:t>
            </a:r>
            <a:fld id="{695D67A7-D7B0-44EC-8F4C-FE26E80012E3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102405" name="Footer Placeholder 1"/>
          <p:cNvSpPr>
            <a:spLocks noGrp="1"/>
          </p:cNvSpPr>
          <p:nvPr>
            <p:ph type="ftr" sz="quarter" idx="4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57018" indent="-291161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64644" indent="-232928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30501" indent="-232928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96359" indent="-232928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62216" indent="-23292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3028074" indent="-23292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93931" indent="-23292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959788" indent="-23292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dirty="0">
                <a:solidFill>
                  <a:srgbClr val="A69372"/>
                </a:solidFill>
              </a:rPr>
              <a:t>© 2013 Core Knowledge Foundation. This work is licensed under a Creative Commons  Attribution-NonCommercial-ShareAlike 3.0 Unported License. www.creativecommons.org/licenses/by-nc-sa/3.0/</a:t>
            </a:r>
          </a:p>
        </p:txBody>
      </p:sp>
      <p:sp>
        <p:nvSpPr>
          <p:cNvPr id="10" name="Slide Image Placeholder 9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1" name="Notes Placeholder 1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96875" lvl="2" indent="-228600"/>
            <a:endParaRPr lang="en-US" baseline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srgbClr val="A69372"/>
                </a:solidFill>
              </a:rPr>
              <a:t>© 2013 Core Knowledge Foundation. This work is licensed under a Creative Commons  Attribution-NonCommercial-ShareAlike 3.0 Unported License. www.creativecommons.org/licenses/by-nc-sa/3.0 /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dirty="0"/>
              <a:t>Slide </a:t>
            </a:r>
            <a:fld id="{EC8DABF5-24EF-4EBE-983E-25A63DBF3B27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91742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srgbClr val="A69372"/>
                </a:solidFill>
              </a:rPr>
              <a:t>© 2013 Core Knowledge Foundation. This work is licensed under a Creative Commons  Attribution-NonCommercial-ShareAlike 3.0 Unported License. www.creativecommons.org/licenses/by-nc-sa/3.0 /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dirty="0"/>
              <a:t>Slide </a:t>
            </a:r>
            <a:fld id="{EC8DABF5-24EF-4EBE-983E-25A63DBF3B27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90814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srgbClr val="A69372"/>
                </a:solidFill>
              </a:rPr>
              <a:t>© 2013 Core Knowledge Foundation. This work is licensed under a Creative Commons  Attribution-NonCommercial-ShareAlike 3.0 Unported License. www.creativecommons.org/licenses/by-nc-sa/3.0 /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dirty="0"/>
              <a:t>Slide </a:t>
            </a:r>
            <a:fld id="{EC8DABF5-24EF-4EBE-983E-25A63DBF3B27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64052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srgbClr val="A69372"/>
                </a:solidFill>
              </a:rPr>
              <a:t>© 2013 Core Knowledge Foundation. This work is licensed under a Creative Commons  Attribution-NonCommercial-ShareAlike 3.0 Unported License. www.creativecommons.org/licenses/by-nc-sa/3.0 /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dirty="0"/>
              <a:t>Slide </a:t>
            </a:r>
            <a:fld id="{EC8DABF5-24EF-4EBE-983E-25A63DBF3B27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15731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itchFamily="34" charset="0"/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srgbClr val="A69372"/>
                </a:solidFill>
              </a:rPr>
              <a:t>© 2013 Core Knowledge Foundation. This work is licensed under a Creative Commons  Attribution-NonCommercial-ShareAlike 3.0 Unported License. www.creativecommons.org/licenses/by-nc-sa/3.0 /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dirty="0"/>
              <a:t>Slide </a:t>
            </a:r>
            <a:fld id="{EC8DABF5-24EF-4EBE-983E-25A63DBF3B27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53297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srgbClr val="A69372"/>
                </a:solidFill>
              </a:rPr>
              <a:t>© 2013 Core Knowledge Foundation. This work is licensed under a Creative Commons  Attribution-NonCommercial-ShareAlike 3.0 Unported License. www.creativecommons.org/licenses/by-nc-sa/3.0 /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dirty="0"/>
              <a:t>Slide </a:t>
            </a:r>
            <a:fld id="{EC8DABF5-24EF-4EBE-983E-25A63DBF3B27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21597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srgbClr val="A69372"/>
                </a:solidFill>
              </a:rPr>
              <a:t>© 2013 Core Knowledge Foundation. This work is licensed under a Creative Commons  Attribution-NonCommercial-ShareAlike 3.0 Unported License. www.creativecommons.org/licenses/by-nc-sa/3.0 /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dirty="0"/>
              <a:t>Slide </a:t>
            </a:r>
            <a:fld id="{EC8DABF5-24EF-4EBE-983E-25A63DBF3B27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03991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itchFamily="34" charset="0"/>
              <a:buNone/>
            </a:pPr>
            <a:endParaRPr lang="en-US" b="1" baseline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srgbClr val="A69372"/>
                </a:solidFill>
              </a:rPr>
              <a:t>© 2013 Core Knowledge Foundation. This work is licensed under a Creative Commons  Attribution-NonCommercial-ShareAlike 3.0 Unported License. www.creativecommons.org/licenses/by-nc-sa/3.0 /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dirty="0"/>
              <a:t>Slide </a:t>
            </a:r>
            <a:fld id="{EC8DABF5-24EF-4EBE-983E-25A63DBF3B27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12900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srgbClr val="A69372"/>
                </a:solidFill>
              </a:rPr>
              <a:t>© 2013 Core Knowledge Foundation. This work is licensed under a Creative Commons  Attribution-NonCommercial-ShareAlike 3.0 Unported License. www.creativecommons.org/licenses/by-nc-sa/3.0 /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dirty="0"/>
              <a:t>Slide </a:t>
            </a:r>
            <a:fld id="{EC8DABF5-24EF-4EBE-983E-25A63DBF3B27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72324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engagenylogo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05200" y="533400"/>
            <a:ext cx="2209800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2" descr="EngageNY powerpoint banner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405438"/>
            <a:ext cx="9144000" cy="114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73037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004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300"/>
            </a:lvl1pPr>
          </a:lstStyle>
          <a:p>
            <a:pPr lvl="0"/>
            <a:r>
              <a:rPr lang="en-US" noProof="0"/>
              <a:t>Click to edit Master subtitle style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>
                <a:solidFill>
                  <a:srgbClr val="FFFFFF"/>
                </a:solidFill>
              </a:rPr>
              <a:t>EngageNY.org</a:t>
            </a:r>
          </a:p>
        </p:txBody>
      </p:sp>
    </p:spTree>
    <p:extLst>
      <p:ext uri="{BB962C8B-B14F-4D97-AF65-F5344CB8AC3E}">
        <p14:creationId xmlns:p14="http://schemas.microsoft.com/office/powerpoint/2010/main" val="37839762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>
                <a:solidFill>
                  <a:srgbClr val="FFFFFF"/>
                </a:solidFill>
              </a:rPr>
              <a:t>EngageNY.org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2CB05C-8147-463A-B5A6-4827F3FEDD64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81011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>
                <a:solidFill>
                  <a:srgbClr val="FFFFFF"/>
                </a:solidFill>
              </a:rPr>
              <a:t>EngageNY.org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5C09E0-1C71-4D05-9BFC-DFE5793B1138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25809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>
                <a:solidFill>
                  <a:srgbClr val="FFFFFF"/>
                </a:solidFill>
              </a:rPr>
              <a:t>EngageNY.org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71E803E8-9360-4176-9DE9-0AFF2C7A32D4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61135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>
                <a:solidFill>
                  <a:srgbClr val="FFFFFF"/>
                </a:solidFill>
              </a:rPr>
              <a:t>EngageNY.org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59B528-6205-4529-BE35-E05B57E1B0EE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80630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>
                <a:solidFill>
                  <a:srgbClr val="FFFFFF"/>
                </a:solidFill>
              </a:rPr>
              <a:t>EngageNY.org</a:t>
            </a: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33CD23-F058-4554-9110-CBAE69F3FBEF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14582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>
                <a:solidFill>
                  <a:srgbClr val="FFFFFF"/>
                </a:solidFill>
              </a:rPr>
              <a:t>EngageNY.org</a:t>
            </a:r>
          </a:p>
        </p:txBody>
      </p:sp>
      <p:sp>
        <p:nvSpPr>
          <p:cNvPr id="8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EE495D-E681-4BF3-B083-579AAEC03DF2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0969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>
                <a:solidFill>
                  <a:srgbClr val="FFFFFF"/>
                </a:solidFill>
              </a:rPr>
              <a:t>EngageNY.org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3CCEF7-986C-44BB-B2F9-87C56DA104FB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60184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>
                <a:solidFill>
                  <a:srgbClr val="FFFFFF"/>
                </a:solidFill>
              </a:rPr>
              <a:t>EngageNY.org</a:t>
            </a:r>
          </a:p>
        </p:txBody>
      </p:sp>
      <p:sp>
        <p:nvSpPr>
          <p:cNvPr id="3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2EA046-2CF6-4856-8EB2-B18BF3DE1D06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97916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>
                <a:solidFill>
                  <a:srgbClr val="FFFFFF"/>
                </a:solidFill>
              </a:rPr>
              <a:t>EngageNY.org</a:t>
            </a: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590D6F-817D-4C25-9AF7-3D76CBA920E3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34650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>
                <a:solidFill>
                  <a:srgbClr val="FFFFFF"/>
                </a:solidFill>
              </a:rPr>
              <a:t>EngageNY.org</a:t>
            </a: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7561EC-7773-40AE-B3AE-AA577177977C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9170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hyperlink" Target="http://www.creativecommons.org/licenses/by-nc-sa/3.0/" TargetMode="Externa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6553200"/>
            <a:ext cx="9144000" cy="304800"/>
          </a:xfrm>
          <a:prstGeom prst="rect">
            <a:avLst/>
          </a:prstGeom>
          <a:solidFill>
            <a:srgbClr val="3D7FA9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bg1"/>
                </a:solidFill>
                <a:latin typeface="+mj-lt"/>
                <a:ea typeface="ＭＳ Ｐゴシック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dirty="0">
                <a:solidFill>
                  <a:srgbClr val="FFFFFF"/>
                </a:solidFill>
              </a:rPr>
              <a:t>EngageNY.org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553200"/>
            <a:ext cx="2133600" cy="30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bg1"/>
                </a:solidFill>
                <a:latin typeface="CartoGothic Std" pitchFamily="34" charset="0"/>
                <a:ea typeface="ＭＳ Ｐゴシック" charset="-128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558B171-DCF1-4F9E-AD6F-A124255111FE}" type="slidenum">
              <a:rPr lang="en-US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030" name="Rectangle 1"/>
          <p:cNvSpPr>
            <a:spLocks noChangeArrowheads="1"/>
          </p:cNvSpPr>
          <p:nvPr userDrawn="1"/>
        </p:nvSpPr>
        <p:spPr bwMode="auto">
          <a:xfrm>
            <a:off x="457200" y="6170613"/>
            <a:ext cx="82296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912813" fontAlgn="base"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srgbClr val="A69372"/>
                </a:solidFill>
              </a:rPr>
              <a:t>©2013 Core Knowledge Foundation. This work is licensed under a Creative Commons  Attribution-NonCommercial-ShareAlike 3.0 Unported License.  </a:t>
            </a:r>
            <a:r>
              <a:rPr lang="en-US" sz="900" dirty="0">
                <a:solidFill>
                  <a:srgbClr val="A69372"/>
                </a:solidFill>
                <a:hlinkClick r:id="rId13"/>
              </a:rPr>
              <a:t>www.creativecommons.org/licenses/by-nc-sa/3.0/</a:t>
            </a:r>
            <a:endParaRPr lang="en-US" sz="900" dirty="0">
              <a:solidFill>
                <a:srgbClr val="A6937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4154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D54F48"/>
          </a:solidFill>
          <a:latin typeface="+mj-lt"/>
          <a:ea typeface="+mj-ea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D54F48"/>
          </a:solidFill>
          <a:latin typeface="CartoGothic Std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D54F48"/>
          </a:solidFill>
          <a:latin typeface="CartoGothic Std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D54F48"/>
          </a:solidFill>
          <a:latin typeface="CartoGothic Std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D54F48"/>
          </a:solidFill>
          <a:latin typeface="CartoGothic Std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rgbClr val="D54F48"/>
          </a:solidFill>
          <a:latin typeface="CartoGothic Std" charset="0"/>
          <a:ea typeface="ＭＳ Ｐゴシック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rgbClr val="D54F48"/>
          </a:solidFill>
          <a:latin typeface="CartoGothic Std" charset="0"/>
          <a:ea typeface="ＭＳ Ｐゴシック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rgbClr val="D54F48"/>
          </a:solidFill>
          <a:latin typeface="CartoGothic Std" charset="0"/>
          <a:ea typeface="ＭＳ Ｐゴシック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rgbClr val="D54F48"/>
          </a:solidFill>
          <a:latin typeface="CartoGothic Std" charset="0"/>
          <a:ea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700" b="1">
          <a:solidFill>
            <a:srgbClr val="3D7FA9"/>
          </a:solidFill>
          <a:latin typeface="+mn-lt"/>
          <a:ea typeface="+mn-ea"/>
          <a:cs typeface="ＭＳ Ｐゴシック" charset="0"/>
        </a:defRPr>
      </a:lvl1pPr>
      <a:lvl2pPr marL="857250" indent="-400050" algn="l" rtl="0" eaLnBrk="0" fontAlgn="base" hangingPunct="0">
        <a:spcBef>
          <a:spcPct val="20000"/>
        </a:spcBef>
        <a:spcAft>
          <a:spcPct val="0"/>
        </a:spcAft>
        <a:buSzPct val="50000"/>
        <a:buFont typeface="Wingdings" pitchFamily="2" charset="2"/>
        <a:buChar char="¦"/>
        <a:defRPr sz="2400" b="1">
          <a:solidFill>
            <a:schemeClr val="tx1"/>
          </a:solidFill>
          <a:latin typeface="+mn-lt"/>
          <a:ea typeface="+mn-ea"/>
        </a:defRPr>
      </a:lvl2pPr>
      <a:lvl3pPr marL="120015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creativecommons.org/licenses/by-nc-sa/3.0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Creative Commons Licensing</a:t>
            </a:r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457200" y="1231900"/>
            <a:ext cx="8229600" cy="4525963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en-US" sz="1600" dirty="0"/>
              <a:t>You are free:</a:t>
            </a:r>
          </a:p>
          <a:p>
            <a:pPr marL="0" indent="0"/>
            <a:r>
              <a:rPr lang="en-US" sz="1600" dirty="0"/>
              <a:t>to Share — to copy, distribute and transmit the work </a:t>
            </a:r>
          </a:p>
          <a:p>
            <a:pPr marL="0" indent="0"/>
            <a:r>
              <a:rPr lang="en-US" sz="1600" dirty="0"/>
              <a:t>to Remix — to adapt the work </a:t>
            </a:r>
          </a:p>
          <a:p>
            <a:pPr marL="0" indent="0">
              <a:buFontTx/>
              <a:buNone/>
            </a:pPr>
            <a:r>
              <a:rPr lang="en-US" sz="1600" dirty="0"/>
              <a:t>Under the following conditions:</a:t>
            </a:r>
          </a:p>
          <a:p>
            <a:pPr marL="0" indent="0"/>
            <a:r>
              <a:rPr lang="en-US" sz="1600" dirty="0"/>
              <a:t>Attribution — You must attribute the work in the following manner:</a:t>
            </a:r>
          </a:p>
          <a:p>
            <a:pPr lvl="1"/>
            <a:r>
              <a:rPr lang="en-US" sz="1200" dirty="0"/>
              <a:t>This work is based on an original work of the Core Knowledge® Foundation made available through licensing under a Creative Commons  Attribution-NonCommercial-ShareAlike 3.0 Unported License.  This does not in any way imply that the Core Knowledge Foundation endorses this work.</a:t>
            </a:r>
          </a:p>
          <a:p>
            <a:pPr marL="0" indent="0"/>
            <a:r>
              <a:rPr lang="en-US" sz="1600" dirty="0"/>
              <a:t>Noncommercial — You may not use this work for commercial purposes.</a:t>
            </a:r>
          </a:p>
          <a:p>
            <a:pPr marL="0" indent="0"/>
            <a:r>
              <a:rPr lang="en-US" sz="1600" dirty="0"/>
              <a:t>Share Alike — If you alter, transform, or build upon this work, you may distribute the resulting work only under the same or similar license to this one. </a:t>
            </a:r>
          </a:p>
          <a:p>
            <a:pPr marL="0" indent="0">
              <a:buFontTx/>
              <a:buNone/>
            </a:pPr>
            <a:r>
              <a:rPr lang="en-US" sz="1600" dirty="0"/>
              <a:t>With the understanding that: </a:t>
            </a:r>
          </a:p>
          <a:p>
            <a:pPr marL="0" indent="0"/>
            <a:r>
              <a:rPr lang="en-US" sz="1600" dirty="0"/>
              <a:t>For any reuse or distribution, you must make clear to others the license terms of this work. The best way to do this is with a link to this web page: </a:t>
            </a:r>
            <a:r>
              <a:rPr lang="en-US" sz="1600" dirty="0">
                <a:hlinkClick r:id="rId3"/>
              </a:rPr>
              <a:t>http://creativecommons.org/licenses/by-nc-sa/3.0/</a:t>
            </a:r>
            <a:r>
              <a:rPr lang="en-US" sz="1600" dirty="0"/>
              <a:t>  </a:t>
            </a:r>
          </a:p>
          <a:p>
            <a:pPr marL="0" indent="0"/>
            <a:endParaRPr lang="en-US" sz="2000" dirty="0"/>
          </a:p>
        </p:txBody>
      </p:sp>
      <p:pic>
        <p:nvPicPr>
          <p:cNvPr id="48132" name="Picture 4" descr="by-nc-sa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9000" y="1233488"/>
            <a:ext cx="1227138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3" name="Rectangle 8"/>
          <p:cNvSpPr>
            <a:spLocks noGrp="1" noChangeArrowheads="1"/>
          </p:cNvSpPr>
          <p:nvPr>
            <p:ph type="sldNum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CEE48750-DE90-43DC-BCBD-D5C3986B2EA9}" type="slidenum">
              <a:rPr lang="en-US" smtClean="0">
                <a:solidFill>
                  <a:srgbClr val="FFFFFF"/>
                </a:solidFill>
                <a:latin typeface="CartoGothic Std" pitchFamily="34" charset="0"/>
              </a:rPr>
              <a:pPr eaLnBrk="1" hangingPunct="1"/>
              <a:t>1</a:t>
            </a:fld>
            <a:endParaRPr lang="en-US" dirty="0">
              <a:solidFill>
                <a:srgbClr val="FFFFFF"/>
              </a:solidFill>
              <a:latin typeface="CartoGothic Std" pitchFamily="34" charset="0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srgbClr val="FFFFFF"/>
                </a:solidFill>
              </a:rPr>
              <a:t>EngageNY.org</a:t>
            </a:r>
          </a:p>
        </p:txBody>
      </p:sp>
      <p:sp>
        <p:nvSpPr>
          <p:cNvPr id="7" name="Rectangle 8"/>
          <p:cNvSpPr txBox="1">
            <a:spLocks noChangeArrowheads="1"/>
          </p:cNvSpPr>
          <p:nvPr/>
        </p:nvSpPr>
        <p:spPr bwMode="auto">
          <a:xfrm>
            <a:off x="7010400" y="6557319"/>
            <a:ext cx="2133600" cy="30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r" defTabSz="914400" rtl="0" eaLnBrk="1" latinLnBrk="0" hangingPunct="1">
              <a:defRPr sz="1400" b="1" kern="1200">
                <a:solidFill>
                  <a:schemeClr val="bg1"/>
                </a:solidFill>
                <a:latin typeface="CartoGothic Std" pitchFamily="34" charset="0"/>
                <a:ea typeface="ＭＳ Ｐゴシック" charset="-128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C8C0315-AA84-4C49-8CCA-8680D7517DE8}" type="slidenum">
              <a:rPr lang="en-US" b="0" smtClean="0">
                <a:solidFill>
                  <a:srgbClr val="FFFFFF"/>
                </a:solidFill>
              </a:rPr>
              <a:pPr/>
              <a:t>1</a:t>
            </a:fld>
            <a:endParaRPr lang="en-US" b="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937128"/>
      </p:ext>
    </p:extLst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Considerations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sz="2800" dirty="0"/>
              <a:t>Knowing your students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/>
              <a:t>Knowing which vocabulary and concepts are most worthy of elaboration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/>
              <a:t>Knowing what is needed to enhance delivery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srgbClr val="FFFFFF"/>
                </a:solidFill>
              </a:rPr>
              <a:t>EngageNY.org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1E803E8-9360-4176-9DE9-0AFF2C7A32D4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10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30659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Session 4: Quality of Implementation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Considering Progress in CKLA</a:t>
            </a:r>
          </a:p>
        </p:txBody>
      </p:sp>
      <p:sp>
        <p:nvSpPr>
          <p:cNvPr id="6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0" y="6553200"/>
            <a:ext cx="9144000" cy="304800"/>
          </a:xfrm>
        </p:spPr>
        <p:txBody>
          <a:bodyPr/>
          <a:lstStyle/>
          <a:p>
            <a:r>
              <a:rPr lang="en-US" dirty="0"/>
              <a:t>EngageNY.org</a:t>
            </a:r>
          </a:p>
        </p:txBody>
      </p:sp>
      <p:sp>
        <p:nvSpPr>
          <p:cNvPr id="7" name="Rectangle 8"/>
          <p:cNvSpPr txBox="1">
            <a:spLocks noChangeArrowheads="1"/>
          </p:cNvSpPr>
          <p:nvPr/>
        </p:nvSpPr>
        <p:spPr>
          <a:xfrm>
            <a:off x="7010400" y="6553200"/>
            <a:ext cx="21336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en-US"/>
            </a:defPPr>
            <a:lvl1pPr marL="0" algn="l" defTabSz="914400" rtl="0" eaLnBrk="0" latinLnBrk="0" hangingPunct="0">
              <a:defRPr sz="18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1pPr>
            <a:lvl2pPr marL="742950" indent="-285750" algn="l" defTabSz="914400" rtl="0" eaLnBrk="0" latinLnBrk="0" hangingPunct="0">
              <a:defRPr sz="18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2pPr>
            <a:lvl3pPr marL="1143000" indent="-228600" algn="l" defTabSz="914400" rtl="0" eaLnBrk="0" latinLnBrk="0" hangingPunct="0">
              <a:defRPr sz="18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3pPr>
            <a:lvl4pPr marL="1600200" indent="-228600" algn="l" defTabSz="914400" rtl="0" eaLnBrk="0" latinLnBrk="0" hangingPunct="0">
              <a:defRPr sz="18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4pPr>
            <a:lvl5pPr marL="2057400" indent="-228600" algn="l" defTabSz="914400" rtl="0" eaLnBrk="0" latinLnBrk="0" hangingPunct="0">
              <a:defRPr sz="18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9pPr>
          </a:lstStyle>
          <a:p>
            <a:pPr algn="r" eaLnBrk="1" hangingPunct="1"/>
            <a:fld id="{AD8DD3C6-A2A1-49C8-8CE5-1E967A1C56E4}" type="slidenum">
              <a:rPr lang="en-US" sz="1400" smtClean="0">
                <a:solidFill>
                  <a:srgbClr val="FFFFFF"/>
                </a:solidFill>
                <a:latin typeface="CartoGothic Std" pitchFamily="34" charset="0"/>
              </a:rPr>
              <a:pPr algn="r" eaLnBrk="1" hangingPunct="1"/>
              <a:t>2</a:t>
            </a:fld>
            <a:endParaRPr lang="en-US" sz="1400" dirty="0">
              <a:solidFill>
                <a:srgbClr val="FFFFFF"/>
              </a:solidFill>
              <a:latin typeface="CartoGothic St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2737261"/>
      </p:ext>
    </p:extLst>
  </p:cSld>
  <p:clrMapOvr>
    <a:masterClrMapping/>
  </p:clrMapOvr>
  <p:transition spd="slow" advClick="0" advTm="6000">
    <p:randomBar dir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038" y="1871644"/>
            <a:ext cx="2563903" cy="1981200"/>
          </a:xfrm>
          <a:ln>
            <a:solidFill>
              <a:srgbClr val="DDDDDD"/>
            </a:solidFill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What is the relationship between the IPG indicators and CKLA?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srgbClr val="FFFFFF"/>
                </a:solidFill>
              </a:rPr>
              <a:t>EngageNY.org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1E803E8-9360-4176-9DE9-0AFF2C7A32D4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3</a:t>
            </a:fld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422" y="2252644"/>
            <a:ext cx="2563903" cy="1981200"/>
          </a:xfrm>
          <a:prstGeom prst="rect">
            <a:avLst/>
          </a:prstGeom>
          <a:ln>
            <a:solidFill>
              <a:srgbClr val="DDDDDD"/>
            </a:solidFill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087" y="2616059"/>
            <a:ext cx="2563903" cy="1981200"/>
          </a:xfrm>
          <a:prstGeom prst="rect">
            <a:avLst/>
          </a:prstGeom>
          <a:ln>
            <a:solidFill>
              <a:srgbClr val="DDDDDD"/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7434" y="2938444"/>
            <a:ext cx="2563903" cy="1981200"/>
          </a:xfrm>
          <a:prstGeom prst="rect">
            <a:avLst/>
          </a:prstGeom>
          <a:ln>
            <a:solidFill>
              <a:srgbClr val="DDDDDD"/>
            </a:solidFill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0" y="2031859"/>
            <a:ext cx="3848100" cy="2565400"/>
          </a:xfrm>
          <a:prstGeom prst="rect">
            <a:avLst/>
          </a:prstGeom>
          <a:ln>
            <a:solidFill>
              <a:srgbClr val="DDDDDD"/>
            </a:solidFill>
          </a:ln>
        </p:spPr>
      </p:pic>
    </p:spTree>
    <p:extLst>
      <p:ext uri="{BB962C8B-B14F-4D97-AF65-F5344CB8AC3E}">
        <p14:creationId xmlns:p14="http://schemas.microsoft.com/office/powerpoint/2010/main" val="19863030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8"/>
          <p:cNvSpPr/>
          <p:nvPr/>
        </p:nvSpPr>
        <p:spPr>
          <a:xfrm>
            <a:off x="7704408" y="2438400"/>
            <a:ext cx="533400" cy="533400"/>
          </a:xfrm>
          <a:prstGeom prst="ellipse">
            <a:avLst/>
          </a:prstGeom>
          <a:solidFill>
            <a:srgbClr val="3D7FA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marL="0" indent="0">
              <a:spcBef>
                <a:spcPts val="900"/>
              </a:spcBef>
              <a:spcAft>
                <a:spcPts val="600"/>
              </a:spcAft>
              <a:buNone/>
            </a:pPr>
            <a:r>
              <a:rPr lang="en-US" dirty="0"/>
              <a:t>Read (to refresh your memory) each of the indicators on the  </a:t>
            </a:r>
            <a:r>
              <a:rPr lang="en-US" sz="2400" dirty="0">
                <a:solidFill>
                  <a:schemeClr val="bg1"/>
                </a:solidFill>
                <a:latin typeface="Arial Narrow" pitchFamily="34" charset="0"/>
              </a:rPr>
              <a:t>RC</a:t>
            </a:r>
            <a:r>
              <a:rPr lang="en-US" dirty="0"/>
              <a:t> </a:t>
            </a:r>
            <a:r>
              <a:rPr lang="en-US" i="1" dirty="0"/>
              <a:t>CCSS Instructional Practices Guide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1: Review of CCSS IPG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srgbClr val="FFFFFF"/>
                </a:solidFill>
              </a:rPr>
              <a:t>EngageNY.org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1E803E8-9360-4176-9DE9-0AFF2C7A32D4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4</a:t>
            </a:fld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-900000">
            <a:off x="457200" y="2302813"/>
            <a:ext cx="4038600" cy="3120736"/>
          </a:xfrm>
          <a:prstGeom prst="rect">
            <a:avLst/>
          </a:prstGeom>
          <a:ln>
            <a:solidFill>
              <a:srgbClr val="DDDDDD"/>
            </a:solidFill>
          </a:ln>
        </p:spPr>
      </p:pic>
    </p:spTree>
    <p:extLst>
      <p:ext uri="{BB962C8B-B14F-4D97-AF65-F5344CB8AC3E}">
        <p14:creationId xmlns:p14="http://schemas.microsoft.com/office/powerpoint/2010/main" val="31264462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/>
          <p:cNvSpPr/>
          <p:nvPr/>
        </p:nvSpPr>
        <p:spPr>
          <a:xfrm>
            <a:off x="7321060" y="4688646"/>
            <a:ext cx="533400" cy="533400"/>
          </a:xfrm>
          <a:prstGeom prst="ellipse">
            <a:avLst/>
          </a:prstGeom>
          <a:solidFill>
            <a:srgbClr val="3D7FA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2: Lesson Review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267200" cy="4525963"/>
          </a:xfrm>
        </p:spPr>
        <p:txBody>
          <a:bodyPr/>
          <a:lstStyle/>
          <a:p>
            <a:r>
              <a:rPr lang="en-US" dirty="0"/>
              <a:t>Starting with </a:t>
            </a:r>
            <a:r>
              <a:rPr lang="en-US" i="1" dirty="0"/>
              <a:t>Lesson Objectives</a:t>
            </a:r>
            <a:r>
              <a:rPr lang="en-US" dirty="0"/>
              <a:t>, read the entirety of </a:t>
            </a:r>
            <a:r>
              <a:rPr lang="en-US" i="1" dirty="0"/>
              <a:t>Lesson 10</a:t>
            </a:r>
            <a:r>
              <a:rPr lang="en-US" dirty="0"/>
              <a:t> from the Kindergarten </a:t>
            </a:r>
            <a:r>
              <a:rPr lang="en-US" i="1" dirty="0"/>
              <a:t>Stories</a:t>
            </a:r>
            <a:r>
              <a:rPr lang="en-US" dirty="0"/>
              <a:t> domain.</a:t>
            </a:r>
          </a:p>
          <a:p>
            <a:r>
              <a:rPr lang="en-US" dirty="0"/>
              <a:t>As you read, consider where evidence indicators of  </a:t>
            </a:r>
            <a:r>
              <a:rPr lang="en-US" sz="2400" dirty="0">
                <a:solidFill>
                  <a:schemeClr val="bg1"/>
                </a:solidFill>
                <a:latin typeface="Arial Narrow" pitchFamily="34" charset="0"/>
              </a:rPr>
              <a:t>RC</a:t>
            </a:r>
            <a:r>
              <a:rPr lang="en-US" dirty="0"/>
              <a:t> might be evident in the lesson.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srgbClr val="FFFFFF"/>
                </a:solidFill>
              </a:rPr>
              <a:t>EngageNY.org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1E803E8-9360-4176-9DE9-0AFF2C7A32D4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5</a:t>
            </a:fld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-900000">
            <a:off x="314404" y="1542682"/>
            <a:ext cx="3758237" cy="2587041"/>
          </a:xfrm>
          <a:prstGeom prst="rect">
            <a:avLst/>
          </a:prstGeom>
          <a:ln>
            <a:solidFill>
              <a:srgbClr val="DDDDDD"/>
            </a:solidFill>
          </a:ln>
        </p:spPr>
      </p:pic>
      <p:pic>
        <p:nvPicPr>
          <p:cNvPr id="8" name="Content Placeholder 7"/>
          <p:cNvPicPr>
            <a:picLocks noGrp="1" noChangeAspect="1"/>
          </p:cNvPicPr>
          <p:nvPr>
            <p:ph sz="half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6179" y="3276600"/>
            <a:ext cx="2263918" cy="2896727"/>
          </a:xfrm>
          <a:ln>
            <a:solidFill>
              <a:srgbClr val="DDDDDD"/>
            </a:solidFill>
          </a:ln>
        </p:spPr>
      </p:pic>
    </p:spTree>
    <p:extLst>
      <p:ext uri="{BB962C8B-B14F-4D97-AF65-F5344CB8AC3E}">
        <p14:creationId xmlns:p14="http://schemas.microsoft.com/office/powerpoint/2010/main" val="18772218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3: Watch and Annotate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As you watch the video clip, annotate your copy of the lesson to indicate:</a:t>
            </a:r>
          </a:p>
          <a:p>
            <a:endParaRPr lang="en-US" dirty="0"/>
          </a:p>
          <a:p>
            <a:pPr lvl="1">
              <a:buSzPct val="200000"/>
              <a:buFont typeface="Wingdings" pitchFamily="2" charset="2"/>
              <a:buChar char="ü"/>
              <a:tabLst>
                <a:tab pos="1082675" algn="l"/>
              </a:tabLst>
            </a:pPr>
            <a:r>
              <a:rPr lang="en-US" dirty="0"/>
              <a:t>	Lesson text / GLS followed</a:t>
            </a:r>
          </a:p>
          <a:p>
            <a:pPr marL="457200" lvl="1" indent="0">
              <a:buSzPct val="200000"/>
              <a:buNone/>
              <a:tabLst>
                <a:tab pos="1082675" algn="l"/>
              </a:tabLst>
            </a:pPr>
            <a:endParaRPr lang="en-US" dirty="0"/>
          </a:p>
          <a:p>
            <a:pPr lvl="1">
              <a:buSzPct val="130000"/>
              <a:buFont typeface="Arial" pitchFamily="34" charset="0"/>
              <a:buChar char="X"/>
              <a:tabLst>
                <a:tab pos="1082675" algn="l"/>
              </a:tabLst>
            </a:pPr>
            <a:r>
              <a:rPr lang="en-US" dirty="0"/>
              <a:t>	Lesson text / GLS omitted</a:t>
            </a:r>
          </a:p>
          <a:p>
            <a:pPr lvl="1">
              <a:buSzPct val="150000"/>
              <a:buFont typeface="Wingdings" pitchFamily="2" charset="2"/>
              <a:buChar char=""/>
              <a:tabLst>
                <a:tab pos="1082675" algn="l"/>
              </a:tabLst>
            </a:pPr>
            <a:endParaRPr lang="en-US" dirty="0"/>
          </a:p>
          <a:p>
            <a:pPr lvl="1">
              <a:buSzPct val="150000"/>
              <a:buFont typeface="Wingdings" pitchFamily="2" charset="2"/>
              <a:buChar char=""/>
              <a:tabLst>
                <a:tab pos="1082675" algn="l"/>
              </a:tabLst>
            </a:pPr>
            <a:r>
              <a:rPr lang="en-US" dirty="0"/>
              <a:t>	Additions or modifications made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srgbClr val="FFFFFF"/>
                </a:solidFill>
              </a:rPr>
              <a:t>EngageNY.org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333CD23-F058-4554-9110-CBAE69F3FBEF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6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96912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-381000"/>
            <a:ext cx="7788533" cy="9965577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srgbClr val="FFFFFF"/>
                </a:solidFill>
              </a:rPr>
              <a:t>EngageNY.org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1E803E8-9360-4176-9DE9-0AFF2C7A32D4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7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90800" y="2238863"/>
            <a:ext cx="4267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D54F48"/>
                </a:solidFill>
                <a:sym typeface="Wingdings"/>
              </a:rPr>
              <a:t></a:t>
            </a:r>
            <a:endParaRPr lang="en-US" b="1" dirty="0">
              <a:solidFill>
                <a:srgbClr val="D54F48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90800" y="3276600"/>
            <a:ext cx="4267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D54F48"/>
                </a:solidFill>
                <a:sym typeface="Wingdings"/>
              </a:rPr>
              <a:t></a:t>
            </a:r>
            <a:endParaRPr lang="en-US" b="1" dirty="0">
              <a:solidFill>
                <a:srgbClr val="D54F48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90800" y="4724400"/>
            <a:ext cx="4267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D54F48"/>
                </a:solidFill>
                <a:sym typeface="Wingdings"/>
              </a:rPr>
              <a:t></a:t>
            </a:r>
            <a:endParaRPr lang="en-US" b="1" dirty="0">
              <a:solidFill>
                <a:srgbClr val="D54F48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39640" y="3009191"/>
            <a:ext cx="250100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D54F48"/>
                </a:solidFill>
                <a:latin typeface="Kristen ITC" pitchFamily="66" charset="0"/>
              </a:rPr>
              <a:t>What is a character?</a:t>
            </a:r>
          </a:p>
          <a:p>
            <a:endParaRPr lang="en-US" dirty="0">
              <a:solidFill>
                <a:srgbClr val="D54F48"/>
              </a:solidFill>
              <a:latin typeface="Kristen ITC" pitchFamily="66" charset="0"/>
            </a:endParaRPr>
          </a:p>
          <a:p>
            <a:endParaRPr lang="en-US" dirty="0">
              <a:solidFill>
                <a:srgbClr val="D54F48"/>
              </a:solidFill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6200" y="3161591"/>
            <a:ext cx="250260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D54F48"/>
                </a:solidFill>
                <a:latin typeface="Kristen ITC" pitchFamily="66" charset="0"/>
              </a:rPr>
              <a:t>Ask instead of tell: </a:t>
            </a:r>
          </a:p>
          <a:p>
            <a:r>
              <a:rPr lang="en-US" dirty="0">
                <a:solidFill>
                  <a:srgbClr val="D54F48"/>
                </a:solidFill>
                <a:latin typeface="Kristen ITC" pitchFamily="66" charset="0"/>
              </a:rPr>
              <a:t>Who can tell me </a:t>
            </a:r>
          </a:p>
          <a:p>
            <a:r>
              <a:rPr lang="en-US" dirty="0">
                <a:solidFill>
                  <a:srgbClr val="D54F48"/>
                </a:solidFill>
                <a:latin typeface="Kristen ITC" pitchFamily="66" charset="0"/>
              </a:rPr>
              <a:t>what </a:t>
            </a:r>
            <a:r>
              <a:rPr lang="en-US" i="1" dirty="0">
                <a:solidFill>
                  <a:srgbClr val="D54F48"/>
                </a:solidFill>
                <a:latin typeface="Kristen ITC" pitchFamily="66" charset="0"/>
              </a:rPr>
              <a:t>fiction </a:t>
            </a:r>
            <a:r>
              <a:rPr lang="en-US" dirty="0">
                <a:solidFill>
                  <a:srgbClr val="D54F48"/>
                </a:solidFill>
                <a:latin typeface="Kristen ITC" pitchFamily="66" charset="0"/>
              </a:rPr>
              <a:t> means?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6200" y="4114800"/>
            <a:ext cx="263245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>
              <a:solidFill>
                <a:srgbClr val="D54F48"/>
              </a:solidFill>
              <a:latin typeface="Kristen ITC" pitchFamily="66" charset="0"/>
            </a:endParaRPr>
          </a:p>
          <a:p>
            <a:r>
              <a:rPr lang="en-US" dirty="0">
                <a:solidFill>
                  <a:srgbClr val="D54F48"/>
                </a:solidFill>
                <a:latin typeface="Kristen ITC" pitchFamily="66" charset="0"/>
              </a:rPr>
              <a:t>Review of other </a:t>
            </a:r>
          </a:p>
          <a:p>
            <a:r>
              <a:rPr lang="en-US" dirty="0">
                <a:solidFill>
                  <a:srgbClr val="D54F48"/>
                </a:solidFill>
                <a:latin typeface="Kristen ITC" pitchFamily="66" charset="0"/>
              </a:rPr>
              <a:t>fictional stories </a:t>
            </a:r>
          </a:p>
          <a:p>
            <a:r>
              <a:rPr lang="en-US" dirty="0">
                <a:solidFill>
                  <a:srgbClr val="D54F48"/>
                </a:solidFill>
                <a:latin typeface="Kristen ITC" pitchFamily="66" charset="0"/>
              </a:rPr>
              <a:t>and types of stories…</a:t>
            </a:r>
          </a:p>
        </p:txBody>
      </p:sp>
    </p:spTree>
    <p:extLst>
      <p:ext uri="{BB962C8B-B14F-4D97-AF65-F5344CB8AC3E}">
        <p14:creationId xmlns:p14="http://schemas.microsoft.com/office/powerpoint/2010/main" val="2922152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Debrief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325471"/>
            <a:ext cx="8229600" cy="1887071"/>
          </a:xfrm>
          <a:solidFill>
            <a:schemeClr val="bg1"/>
          </a:solidFill>
          <a:ln w="28575">
            <a:solidFill>
              <a:srgbClr val="D54F48"/>
            </a:solidFill>
          </a:ln>
        </p:spPr>
        <p:txBody>
          <a:bodyPr/>
          <a:lstStyle/>
          <a:p>
            <a:pPr marL="171450" indent="-171450" eaLnBrk="1" fontAlgn="auto" hangingPunct="1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dirty="0"/>
              <a:t>What evidence of the RC indicators did you see?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sz="2000" dirty="0"/>
              <a:t>How closely did the teacher follow the lesson plan?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sz="2000" dirty="0"/>
              <a:t>How consistent were the modifications in keeping with the objectives of the lesson?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sz="2000" dirty="0"/>
              <a:t>What attributes of quality did you see?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srgbClr val="FFFFFF"/>
                </a:solidFill>
              </a:rPr>
              <a:t>EngageNY.org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1E803E8-9360-4176-9DE9-0AFF2C7A32D4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8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91444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Another Example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srgbClr val="FFFFFF"/>
                </a:solidFill>
              </a:rPr>
              <a:t>EngageNY.org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1E803E8-9360-4176-9DE9-0AFF2C7A32D4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9</a:t>
            </a:fld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4026" y="1578416"/>
            <a:ext cx="6629399" cy="4417212"/>
          </a:xfrm>
          <a:prstGeom prst="rect">
            <a:avLst/>
          </a:prstGeom>
          <a:ln>
            <a:solidFill>
              <a:srgbClr val="DDDDDD"/>
            </a:solidFill>
          </a:ln>
        </p:spPr>
      </p:pic>
    </p:spTree>
    <p:extLst>
      <p:ext uri="{BB962C8B-B14F-4D97-AF65-F5344CB8AC3E}">
        <p14:creationId xmlns:p14="http://schemas.microsoft.com/office/powerpoint/2010/main" val="1910266601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CartoGothic Std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9948</TotalTime>
  <Words>773</Words>
  <Application>Microsoft Office PowerPoint</Application>
  <PresentationFormat>On-screen Show (4:3)</PresentationFormat>
  <Paragraphs>89</Paragraphs>
  <Slides>10</Slides>
  <Notes>10</Notes>
  <HiddenSlides>1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Arial Narrow</vt:lpstr>
      <vt:lpstr>Calibri</vt:lpstr>
      <vt:lpstr>CartoGothic Std</vt:lpstr>
      <vt:lpstr>Kristen ITC</vt:lpstr>
      <vt:lpstr>Wingdings</vt:lpstr>
      <vt:lpstr>Default Design</vt:lpstr>
      <vt:lpstr>Creative Commons Licensing</vt:lpstr>
      <vt:lpstr>Session 4: Quality of Implementation</vt:lpstr>
      <vt:lpstr>What is the relationship between the IPG indicators and CKLA?</vt:lpstr>
      <vt:lpstr>Step 1: Review of CCSS IPG</vt:lpstr>
      <vt:lpstr>Step 2: Lesson Review</vt:lpstr>
      <vt:lpstr>Step 3: Watch and Annotate </vt:lpstr>
      <vt:lpstr>PowerPoint Presentation</vt:lpstr>
      <vt:lpstr>Debrief</vt:lpstr>
      <vt:lpstr>Another Example</vt:lpstr>
      <vt:lpstr>Key Considerations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Materials Overview</dc:title>
  <dc:creator>Alice Wiggins</dc:creator>
  <cp:lastModifiedBy>Maggie Dillier</cp:lastModifiedBy>
  <cp:revision>646</cp:revision>
  <cp:lastPrinted>2014-01-09T18:33:53Z</cp:lastPrinted>
  <dcterms:created xsi:type="dcterms:W3CDTF">2013-04-23T00:21:50Z</dcterms:created>
  <dcterms:modified xsi:type="dcterms:W3CDTF">2022-08-29T22:28:40Z</dcterms:modified>
</cp:coreProperties>
</file>