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6"/>
  </p:notesMasterIdLst>
  <p:handoutMasterIdLst>
    <p:handoutMasterId r:id="rId7"/>
  </p:handoutMasterIdLst>
  <p:sldIdLst>
    <p:sldId id="391" r:id="rId2"/>
    <p:sldId id="392" r:id="rId3"/>
    <p:sldId id="390" r:id="rId4"/>
    <p:sldId id="393" r:id="rId5"/>
  </p:sldIdLst>
  <p:sldSz cx="9144000" cy="6858000" type="screen4x3"/>
  <p:notesSz cx="7315200" cy="9601200"/>
  <p:custDataLst>
    <p:tags r:id="rId8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 baseline="-250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 baseline="-250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 baseline="-250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 baseline="-250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ita McGinty" initials="AM" lastIdx="30" clrIdx="0"/>
  <p:cmAuthor id="1" name="Emma Earnst" initials="EE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9372"/>
    <a:srgbClr val="D54F48"/>
    <a:srgbClr val="3D7FA9"/>
    <a:srgbClr val="0A2D6B"/>
    <a:srgbClr val="B4695A"/>
    <a:srgbClr val="6F0000"/>
    <a:srgbClr val="FFCCCC"/>
    <a:srgbClr val="FDC95C"/>
    <a:srgbClr val="EFEACC"/>
    <a:srgbClr val="6F00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7612" autoAdjust="0"/>
  </p:normalViewPr>
  <p:slideViewPr>
    <p:cSldViewPr snapToGrid="0" snapToObjects="1">
      <p:cViewPr>
        <p:scale>
          <a:sx n="75" d="100"/>
          <a:sy n="75" d="100"/>
        </p:scale>
        <p:origin x="-1176" y="-72"/>
      </p:cViewPr>
      <p:guideLst>
        <p:guide orient="horz" pos="2160"/>
        <p:guide pos="5240"/>
      </p:guideLst>
    </p:cSldViewPr>
  </p:slideViewPr>
  <p:outlineViewPr>
    <p:cViewPr>
      <p:scale>
        <a:sx n="33" d="100"/>
        <a:sy n="33" d="100"/>
      </p:scale>
      <p:origin x="0" y="1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0" d="100"/>
          <a:sy n="50" d="100"/>
        </p:scale>
        <p:origin x="-2814" y="-10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79120" y="480060"/>
            <a:ext cx="4582159" cy="480060"/>
          </a:xfrm>
          <a:prstGeom prst="rect">
            <a:avLst/>
          </a:prstGeom>
        </p:spPr>
        <p:txBody>
          <a:bodyPr vert="horz" lIns="96661" tIns="48331" rIns="96661" bIns="48331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 baseline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79119" y="8657750"/>
            <a:ext cx="6167120" cy="480060"/>
          </a:xfrm>
          <a:prstGeom prst="rect">
            <a:avLst/>
          </a:prstGeom>
        </p:spPr>
        <p:txBody>
          <a:bodyPr vert="horz" lIns="96661" tIns="48331" rIns="96661" bIns="48331" rtlCol="0" anchor="t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 baseline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z="1200">
                <a:solidFill>
                  <a:srgbClr val="A69372"/>
                </a:solidFill>
                <a:latin typeface="Arial" pitchFamily="34" charset="0"/>
                <a:cs typeface="Arial" pitchFamily="34" charset="0"/>
              </a:rPr>
              <a:t>© 2012 Core Knowledge Foundation. This work is licensed under a Creative Commons  Attribution-NonCommercial-ShareAlike 3.0 Unported License. www.creativecommons.org/licenses/by-nc-sa/3.0/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61279" y="478394"/>
            <a:ext cx="1584959" cy="480060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 baseline="0">
                <a:latin typeface="Calibri" pitchFamily="34" charset="0"/>
              </a:defRPr>
            </a:lvl1pPr>
          </a:lstStyle>
          <a:p>
            <a:fld id="{2CD37F45-1BBA-49DD-A25B-50A7385FFA92}" type="slidenum">
              <a:rPr lang="en-US" sz="1200">
                <a:latin typeface="Arial" pitchFamily="34" charset="0"/>
                <a:cs typeface="Arial" pitchFamily="34" charset="0"/>
              </a:rPr>
              <a:pPr/>
              <a:t>‹#›</a:t>
            </a:fld>
            <a:endParaRPr lang="en-US" sz="120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48376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02938" y="240030"/>
            <a:ext cx="2992102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5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Placeholder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33400" y="735013"/>
            <a:ext cx="3840163" cy="2879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11498" y="3690460"/>
            <a:ext cx="6537942" cy="5115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11497" y="8811093"/>
            <a:ext cx="6537943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2012 Core Knowledge Foundation. This work is licensed under a Creative Commons  Attribution-NonCommercial-ShareAlike 3.0 Unported License. www.creativecommons.org/licenses/by-nc-sa/3.0 /</a:t>
            </a:r>
            <a:endParaRPr lang="en-US" sz="1100" dirty="0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495040" y="240030"/>
            <a:ext cx="863573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500" b="1"/>
            </a:lvl1pPr>
          </a:lstStyle>
          <a:p>
            <a:r>
              <a:rPr lang="en-US" dirty="0" smtClean="0"/>
              <a:t>Slide </a:t>
            </a:r>
            <a:fld id="{EC8DABF5-24EF-4EBE-983E-25A63DBF3B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96887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indent="0" algn="l" defTabSz="457200" rtl="0" eaLnBrk="0" fontAlgn="base" hangingPunct="0">
      <a:spcBef>
        <a:spcPts val="600"/>
      </a:spcBef>
      <a:spcAft>
        <a:spcPts val="0"/>
      </a:spcAft>
      <a:defRPr sz="1400" kern="1200">
        <a:solidFill>
          <a:schemeClr val="tx1"/>
        </a:solidFill>
        <a:latin typeface="Arial" pitchFamily="34" charset="0"/>
        <a:ea typeface="ＭＳ Ｐゴシック" charset="-128"/>
        <a:cs typeface="Arial" pitchFamily="34" charset="0"/>
      </a:defRPr>
    </a:lvl1pPr>
    <a:lvl2pPr marL="342900" indent="-342900" algn="l" defTabSz="457200" rtl="0" eaLnBrk="0" fontAlgn="base" hangingPunct="0">
      <a:spcBef>
        <a:spcPts val="600"/>
      </a:spcBef>
      <a:spcAft>
        <a:spcPts val="0"/>
      </a:spcAft>
      <a:buFont typeface="+mj-lt"/>
      <a:buAutoNum type="arabicPeriod"/>
      <a:defRPr sz="1400" kern="1200">
        <a:solidFill>
          <a:schemeClr val="tx1"/>
        </a:solidFill>
        <a:latin typeface="Arial" pitchFamily="34" charset="0"/>
        <a:ea typeface="ＭＳ Ｐゴシック" charset="-128"/>
        <a:cs typeface="Arial" pitchFamily="34" charset="0"/>
      </a:defRPr>
    </a:lvl2pPr>
    <a:lvl3pPr marL="571500" indent="-228600" algn="l" defTabSz="457200" rtl="0" eaLnBrk="0" fontAlgn="base" hangingPunct="0">
      <a:spcBef>
        <a:spcPts val="600"/>
      </a:spcBef>
      <a:spcAft>
        <a:spcPts val="0"/>
      </a:spcAft>
      <a:buFont typeface="Arial" pitchFamily="34" charset="0"/>
      <a:buChar char="•"/>
      <a:defRPr sz="1400" kern="1200">
        <a:solidFill>
          <a:schemeClr val="tx1"/>
        </a:solidFill>
        <a:latin typeface="Arial" pitchFamily="34" charset="0"/>
        <a:ea typeface="ＭＳ Ｐゴシック" charset="-128"/>
        <a:cs typeface="Arial" pitchFamily="34" charset="0"/>
      </a:defRPr>
    </a:lvl3pPr>
    <a:lvl4pPr marL="800100" indent="0" algn="l" defTabSz="457200" rtl="0" eaLnBrk="0" fontAlgn="base" hangingPunct="0">
      <a:spcBef>
        <a:spcPts val="600"/>
      </a:spcBef>
      <a:spcAft>
        <a:spcPts val="0"/>
      </a:spcAft>
      <a:defRPr sz="1400" kern="1200">
        <a:solidFill>
          <a:schemeClr val="tx1"/>
        </a:solidFill>
        <a:latin typeface="Arial" pitchFamily="34" charset="0"/>
        <a:ea typeface="ＭＳ Ｐゴシック" charset="-128"/>
        <a:cs typeface="Arial" pitchFamily="34" charset="0"/>
      </a:defRPr>
    </a:lvl4pPr>
    <a:lvl5pPr marL="1028700" indent="0" algn="l" defTabSz="457200" rtl="0" eaLnBrk="0" fontAlgn="base" hangingPunct="0">
      <a:spcBef>
        <a:spcPts val="600"/>
      </a:spcBef>
      <a:spcAft>
        <a:spcPts val="0"/>
      </a:spcAft>
      <a:defRPr sz="1400" i="1" kern="1200">
        <a:solidFill>
          <a:schemeClr val="tx1"/>
        </a:solidFill>
        <a:latin typeface="Arial" pitchFamily="34" charset="0"/>
        <a:ea typeface="ＭＳ Ｐゴシック" charset="-128"/>
        <a:cs typeface="Arial" pitchFamily="34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97D2764F-3D0D-4FEF-B026-76BBF5A0CDE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2">
                    <a:lumMod val="50000"/>
                  </a:schemeClr>
                </a:solidFill>
              </a:rPr>
              <a:t>© 2012 Core Knowledge Foundation. This work is licensed under a Creative Commons  Attribution-NonCommercial-ShareAlike 3.0 Unported License. www.creativecommons.org/licenses/by-nc-sa/3.0/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sz="1400" b="1" dirty="0" smtClean="0"/>
              <a:t>Key Points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1400" b="0" i="0" baseline="0" dirty="0" smtClean="0"/>
              <a:t>Demonstration of a reading lesson in CKLA Skills that builds directly upon the sound and spelling lessons that we saw in previous</a:t>
            </a:r>
            <a:r>
              <a:rPr lang="en-US" sz="1400" b="0" i="0" dirty="0" smtClean="0"/>
              <a:t> sessions</a:t>
            </a:r>
            <a:r>
              <a:rPr lang="en-US" sz="1400" b="0" i="0" baseline="0" dirty="0" smtClean="0"/>
              <a:t>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1400" b="0" i="0" baseline="0" dirty="0" smtClean="0"/>
              <a:t>Emphasizes how CKLA has various lesson types, and that the design principles apply even across these varied lessons.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 smtClean="0"/>
              <a:t>This demonstration a</a:t>
            </a:r>
            <a:r>
              <a:rPr lang="en-US" sz="1400" b="0" i="0" baseline="0" dirty="0" smtClean="0"/>
              <a:t>lso helps participants visualize the flow of a lesson. </a:t>
            </a:r>
            <a:endParaRPr lang="en-US" dirty="0" smtClean="0"/>
          </a:p>
          <a:p>
            <a:r>
              <a:rPr lang="en-US" b="1" dirty="0" smtClean="0"/>
              <a:t>Trainer’s</a:t>
            </a:r>
            <a:r>
              <a:rPr lang="en-US" b="1" baseline="0" dirty="0" smtClean="0"/>
              <a:t> Notes: </a:t>
            </a:r>
            <a:r>
              <a:rPr lang="en-US" i="1" dirty="0"/>
              <a:t>Video will be available of this segment for turnkey. Demonstrate Kindergarten Skills strand, Lesson 9, Unit 7.</a:t>
            </a:r>
          </a:p>
          <a:p>
            <a:pPr>
              <a:defRPr/>
            </a:pPr>
            <a:r>
              <a:rPr lang="en-US" b="1" dirty="0" smtClean="0"/>
              <a:t>Say: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© 2012 Core Knowledge Foundation. This work is licensed under a Creative Commons  Attribution-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NonCommercial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ShareAlike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3.0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Unported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License. www.creativecommons.org/licenses/by-nc-sa/3.0 /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C8DABF5-24EF-4EBE-983E-25A63DBF3B2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2112835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Key Points: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Consider the demonstration and new lesson type.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Become familiar with the flow of a lesson.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Consider evidence of the design principles. </a:t>
            </a:r>
          </a:p>
          <a:p>
            <a:r>
              <a:rPr lang="en-US" b="1" dirty="0" smtClean="0"/>
              <a:t>Trainer’s Notes:</a:t>
            </a:r>
            <a:r>
              <a:rPr lang="en-US" dirty="0" smtClean="0"/>
              <a:t> </a:t>
            </a:r>
            <a:r>
              <a:rPr lang="en-US" i="1" dirty="0" smtClean="0"/>
              <a:t>Video will be available of this segment for turnkey. Demonstrate Kindergarten Skills strand, Lesson </a:t>
            </a:r>
            <a:r>
              <a:rPr lang="en-US" i="1" dirty="0"/>
              <a:t>9, </a:t>
            </a:r>
            <a:r>
              <a:rPr lang="en-US" i="1" dirty="0" smtClean="0"/>
              <a:t>Unit </a:t>
            </a:r>
            <a:r>
              <a:rPr lang="en-US" i="1" dirty="0"/>
              <a:t>7</a:t>
            </a:r>
            <a:r>
              <a:rPr lang="en-US" i="1" dirty="0" smtClean="0"/>
              <a:t>.</a:t>
            </a:r>
          </a:p>
          <a:p>
            <a:r>
              <a:rPr lang="en-US" b="1" dirty="0" smtClean="0"/>
              <a:t>Say: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A69372"/>
                </a:solidFill>
              </a:rPr>
              <a:t>© 2012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srgbClr val="A6937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C8DABF5-24EF-4EBE-983E-25A63DBF3B2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4018033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84A6DCDA-C9A2-4D55-AE91-7C533C43E26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2012 Core Knowledge Foundation. This work is licensed under a Creative Commons  Attribution-NonCommercial-ShareAlike 3.0 Unported License. www.creativecommons.org/licenses/by-nc-sa/3.0/</a:t>
            </a:r>
            <a:endParaRPr lang="en-US" dirty="0" smtClean="0"/>
          </a:p>
        </p:txBody>
      </p:sp>
      <p:sp>
        <p:nvSpPr>
          <p:cNvPr id="8" name="Slide Image Placeholder 7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58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engageny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33400"/>
            <a:ext cx="22098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 descr="EngageNY powerpoint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05438"/>
            <a:ext cx="914400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3037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04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3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9532B6D-B402-4AD4-8C5B-C5D8B0924B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722999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8C0315-AA84-4C49-8CCA-8680D7517D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60199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8C0315-AA84-4C49-8CCA-8680D7517D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7035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8C0315-AA84-4C49-8CCA-8680D7517D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00810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8C0315-AA84-4C49-8CCA-8680D7517D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37877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8C0315-AA84-4C49-8CCA-8680D7517D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6400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8C0315-AA84-4C49-8CCA-8680D7517D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43031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8C0315-AA84-4C49-8CCA-8680D7517D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94099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8C0315-AA84-4C49-8CCA-8680D7517D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44797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creativecommons.org/licenses/by-nc-sa/3.0/" TargetMode="Externa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3D7FA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EngageNY.org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532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fld id="{FC8C0315-AA84-4C49-8CCA-8680D7517D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30" name="Rectangle 1"/>
          <p:cNvSpPr>
            <a:spLocks noChangeArrowheads="1"/>
          </p:cNvSpPr>
          <p:nvPr/>
        </p:nvSpPr>
        <p:spPr bwMode="auto">
          <a:xfrm>
            <a:off x="457200" y="6170613"/>
            <a:ext cx="8229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2813"/>
            <a:r>
              <a:rPr lang="en-US" sz="900" dirty="0">
                <a:solidFill>
                  <a:srgbClr val="A69372"/>
                </a:solidFill>
              </a:rPr>
              <a:t>©2012 Core Knowledge Foundation. This work is licensed under a Creative Commons  Attribution-</a:t>
            </a:r>
            <a:r>
              <a:rPr lang="en-US" sz="900" dirty="0" err="1">
                <a:solidFill>
                  <a:srgbClr val="A69372"/>
                </a:solidFill>
              </a:rPr>
              <a:t>NonCommercial</a:t>
            </a:r>
            <a:r>
              <a:rPr lang="en-US" sz="900" dirty="0">
                <a:solidFill>
                  <a:srgbClr val="A69372"/>
                </a:solidFill>
              </a:rPr>
              <a:t>-</a:t>
            </a:r>
            <a:r>
              <a:rPr lang="en-US" sz="900" dirty="0" err="1">
                <a:solidFill>
                  <a:srgbClr val="A69372"/>
                </a:solidFill>
              </a:rPr>
              <a:t>ShareAlike</a:t>
            </a:r>
            <a:r>
              <a:rPr lang="en-US" sz="900" dirty="0">
                <a:solidFill>
                  <a:srgbClr val="A69372"/>
                </a:solidFill>
              </a:rPr>
              <a:t> 3.0 </a:t>
            </a:r>
            <a:r>
              <a:rPr lang="en-US" sz="900" dirty="0" err="1">
                <a:solidFill>
                  <a:srgbClr val="A69372"/>
                </a:solidFill>
              </a:rPr>
              <a:t>Unported</a:t>
            </a:r>
            <a:r>
              <a:rPr lang="en-US" sz="900" dirty="0">
                <a:solidFill>
                  <a:srgbClr val="A69372"/>
                </a:solidFill>
              </a:rPr>
              <a:t> License.  </a:t>
            </a:r>
            <a:r>
              <a:rPr lang="en-US" sz="900" dirty="0">
                <a:solidFill>
                  <a:srgbClr val="A69372"/>
                </a:solidFill>
                <a:hlinkClick r:id="rId11"/>
              </a:rPr>
              <a:t>www.creativecommons.org/licenses/by-nc-sa/3.0/</a:t>
            </a:r>
            <a:endParaRPr lang="en-US" sz="900" dirty="0">
              <a:solidFill>
                <a:srgbClr val="A6937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4" r:id="rId6"/>
    <p:sldLayoutId id="2147483705" r:id="rId7"/>
    <p:sldLayoutId id="2147483706" r:id="rId8"/>
    <p:sldLayoutId id="2147483707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700" b="1">
          <a:solidFill>
            <a:srgbClr val="3D7FA9"/>
          </a:solidFill>
          <a:latin typeface="+mn-lt"/>
          <a:ea typeface="+mn-ea"/>
          <a:cs typeface="+mn-cs"/>
        </a:defRPr>
      </a:lvl1pPr>
      <a:lvl2pPr marL="857250" indent="-400050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¦"/>
        <a:defRPr sz="2400" b="1">
          <a:solidFill>
            <a:schemeClr val="tx1"/>
          </a:solidFill>
          <a:latin typeface="+mn-lt"/>
        </a:defRPr>
      </a:lvl2pPr>
      <a:lvl3pPr marL="120015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3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Creative Commons Licensing</a:t>
            </a:r>
            <a:endParaRPr lang="en-US" dirty="0" smtClean="0"/>
          </a:p>
        </p:txBody>
      </p:sp>
      <p:sp>
        <p:nvSpPr>
          <p:cNvPr id="9219" name="Content Placeholder 3"/>
          <p:cNvSpPr>
            <a:spLocks noGrp="1"/>
          </p:cNvSpPr>
          <p:nvPr>
            <p:ph idx="1"/>
          </p:nvPr>
        </p:nvSpPr>
        <p:spPr>
          <a:xfrm>
            <a:off x="457200" y="1232693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You are free:</a:t>
            </a:r>
          </a:p>
          <a:p>
            <a:r>
              <a:rPr lang="en-US" sz="1600" dirty="0" smtClean="0"/>
              <a:t>to Share — to copy, distribute and transmit the work </a:t>
            </a:r>
          </a:p>
          <a:p>
            <a:r>
              <a:rPr lang="en-US" sz="1600" dirty="0" smtClean="0"/>
              <a:t>to Remix — to adapt the work </a:t>
            </a:r>
          </a:p>
          <a:p>
            <a:pPr marL="0" indent="0">
              <a:buNone/>
            </a:pPr>
            <a:r>
              <a:rPr lang="en-US" sz="1600" dirty="0" smtClean="0"/>
              <a:t>Under the following conditions:</a:t>
            </a:r>
          </a:p>
          <a:p>
            <a:r>
              <a:rPr lang="en-US" sz="1600" dirty="0" smtClean="0"/>
              <a:t>Attribution — You must attribute the work in the following manner:</a:t>
            </a:r>
          </a:p>
          <a:p>
            <a:pPr lvl="1"/>
            <a:r>
              <a:rPr lang="en-US" sz="1200" dirty="0" smtClean="0"/>
              <a:t>This work is based on an original work of the Core Knowledge® Foundation made available through licensing under a Creative Commons  Attribution-</a:t>
            </a:r>
            <a:r>
              <a:rPr lang="en-US" sz="1200" dirty="0" err="1" smtClean="0"/>
              <a:t>NonCommercial</a:t>
            </a:r>
            <a:r>
              <a:rPr lang="en-US" sz="1200" dirty="0" smtClean="0"/>
              <a:t>-</a:t>
            </a:r>
            <a:r>
              <a:rPr lang="en-US" sz="1200" dirty="0" err="1" smtClean="0"/>
              <a:t>ShareAlike</a:t>
            </a:r>
            <a:r>
              <a:rPr lang="en-US" sz="1200" dirty="0" smtClean="0"/>
              <a:t> 3.0 </a:t>
            </a:r>
            <a:r>
              <a:rPr lang="en-US" sz="1200" dirty="0" err="1" smtClean="0"/>
              <a:t>Unported</a:t>
            </a:r>
            <a:r>
              <a:rPr lang="en-US" sz="1200" dirty="0" smtClean="0"/>
              <a:t> License.  This does not in any way imply that the Core Knowledge Foundation endorses this work.</a:t>
            </a:r>
          </a:p>
          <a:p>
            <a:r>
              <a:rPr lang="en-US" sz="1600" dirty="0" smtClean="0"/>
              <a:t>Noncommercial — You may not use this work for commercial purposes.</a:t>
            </a:r>
          </a:p>
          <a:p>
            <a:r>
              <a:rPr lang="en-US" sz="1600" dirty="0" smtClean="0"/>
              <a:t>Share Alike — If you alter, transform, or build upon this work, you may distribute the resulting work only under the same or similar license to this one. </a:t>
            </a:r>
          </a:p>
          <a:p>
            <a:pPr marL="0" indent="0">
              <a:buNone/>
            </a:pPr>
            <a:r>
              <a:rPr lang="en-US" sz="1600" dirty="0" smtClean="0"/>
              <a:t>With the understanding that: </a:t>
            </a:r>
          </a:p>
          <a:p>
            <a:r>
              <a:rPr lang="en-US" sz="1600" dirty="0" smtClean="0"/>
              <a:t>For any reuse or distribution, you must make clear to others the license terms of this work. The best way to do this is with a link to this web page: </a:t>
            </a:r>
            <a:r>
              <a:rPr lang="en-US" sz="1600" dirty="0" smtClean="0">
                <a:hlinkClick r:id="rId3"/>
              </a:rPr>
              <a:t>http://creativecommons.org/licenses/by-nc-sa/3.0/</a:t>
            </a:r>
            <a:r>
              <a:rPr lang="en-US" sz="1600" dirty="0" smtClean="0"/>
              <a:t>  </a:t>
            </a:r>
          </a:p>
          <a:p>
            <a:endParaRPr lang="en-US" sz="2000" dirty="0" smtClean="0"/>
          </a:p>
        </p:txBody>
      </p:sp>
      <p:pic>
        <p:nvPicPr>
          <p:cNvPr id="9221" name="Picture 4" descr="by-nc-sa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398587"/>
            <a:ext cx="122713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10400" y="6553200"/>
            <a:ext cx="2133600" cy="304800"/>
          </a:xfrm>
          <a:ln/>
        </p:spPr>
        <p:txBody>
          <a:bodyPr/>
          <a:lstStyle>
            <a:lvl1pPr>
              <a:defRPr/>
            </a:lvl1pPr>
          </a:lstStyle>
          <a:p>
            <a:fld id="{FC8C0315-AA84-4C49-8CCA-8680D7517DE8}" type="slidenum">
              <a:rPr lang="en-US" smtClean="0">
                <a:solidFill>
                  <a:srgbClr val="FFFFFF"/>
                </a:solidFill>
              </a:rPr>
              <a:pPr/>
              <a:t>1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740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28502"/>
            <a:ext cx="7772400" cy="1470025"/>
          </a:xfrm>
        </p:spPr>
        <p:txBody>
          <a:bodyPr/>
          <a:lstStyle/>
          <a:p>
            <a:r>
              <a:rPr lang="en-US" dirty="0" smtClean="0"/>
              <a:t>Session 9: Bringing It Together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0388"/>
            <a:ext cx="6400800" cy="1752600"/>
          </a:xfrm>
        </p:spPr>
        <p:txBody>
          <a:bodyPr/>
          <a:lstStyle/>
          <a:p>
            <a:r>
              <a:rPr lang="en-US" dirty="0"/>
              <a:t>Skills Demonstration 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10400" y="6553200"/>
            <a:ext cx="2133600" cy="304800"/>
          </a:xfrm>
          <a:ln/>
        </p:spPr>
        <p:txBody>
          <a:bodyPr/>
          <a:lstStyle>
            <a:lvl1pPr>
              <a:defRPr/>
            </a:lvl1pPr>
          </a:lstStyle>
          <a:p>
            <a:fld id="{FC8C0315-AA84-4C49-8CCA-8680D7517DE8}" type="slidenum">
              <a:rPr lang="en-US" smtClean="0">
                <a:solidFill>
                  <a:srgbClr val="FFFFFF"/>
                </a:solidFill>
              </a:rPr>
              <a:pPr/>
              <a:t>2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6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3D7FA9"/>
                </a:solidFill>
                <a:latin typeface="Arial" pitchFamily="34" charset="0"/>
                <a:cs typeface="Arial" pitchFamily="34" charset="0"/>
              </a:rPr>
              <a:t>During the demonstration, look for evidence of the design principles.</a:t>
            </a:r>
            <a:endParaRPr lang="en-US" sz="3200" dirty="0">
              <a:solidFill>
                <a:srgbClr val="3D7FA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7900" y="1625600"/>
            <a:ext cx="3505200" cy="20955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en-US" baseline="0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11700" y="3911600"/>
            <a:ext cx="3505200" cy="20955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en-US" baseline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77900" y="3898900"/>
            <a:ext cx="3505200" cy="20955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en-US" baseline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11700" y="1625600"/>
            <a:ext cx="3505200" cy="20955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en-US" baseline="0">
              <a:solidFill>
                <a:prstClr val="black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661228" y="3474357"/>
            <a:ext cx="2100943" cy="676949"/>
          </a:xfrm>
          <a:prstGeom prst="ellipse">
            <a:avLst/>
          </a:prstGeom>
          <a:solidFill>
            <a:srgbClr val="D54F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baseline="0" dirty="0" smtClean="0">
                <a:solidFill>
                  <a:prstClr val="white"/>
                </a:solidFill>
              </a:rPr>
              <a:t>Evidence</a:t>
            </a:r>
            <a:endParaRPr lang="en-US" baseline="0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7900" y="1653968"/>
            <a:ext cx="321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2400" baseline="0" dirty="0" smtClean="0">
                <a:solidFill>
                  <a:prstClr val="black"/>
                </a:solidFill>
                <a:latin typeface="Calibri"/>
                <a:ea typeface="+mn-ea"/>
              </a:rPr>
              <a:t>Sounds and spellings distinct</a:t>
            </a:r>
            <a:endParaRPr lang="en-US" sz="2400" baseline="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13489" y="4796774"/>
            <a:ext cx="34034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2400" baseline="0" dirty="0" smtClean="0">
                <a:solidFill>
                  <a:prstClr val="black"/>
                </a:solidFill>
                <a:latin typeface="Calibri"/>
                <a:ea typeface="+mn-ea"/>
              </a:rPr>
              <a:t> Blending and segmenting</a:t>
            </a:r>
          </a:p>
          <a:p>
            <a:pPr algn="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2400" baseline="0" dirty="0" smtClean="0">
                <a:solidFill>
                  <a:prstClr val="black"/>
                </a:solidFill>
                <a:latin typeface="Calibri"/>
                <a:ea typeface="+mn-ea"/>
              </a:rPr>
              <a:t>as a basis for reading</a:t>
            </a:r>
          </a:p>
          <a:p>
            <a:pPr algn="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2400" baseline="0" dirty="0" smtClean="0">
                <a:solidFill>
                  <a:prstClr val="black"/>
                </a:solidFill>
                <a:latin typeface="Calibri"/>
                <a:ea typeface="+mn-ea"/>
              </a:rPr>
              <a:t> and spelling</a:t>
            </a:r>
            <a:endParaRPr lang="en-US" sz="2400" baseline="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26100" y="1656936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2400" baseline="0" dirty="0" smtClean="0">
                <a:solidFill>
                  <a:prstClr val="black"/>
                </a:solidFill>
                <a:latin typeface="Calibri"/>
                <a:ea typeface="+mn-ea"/>
              </a:rPr>
              <a:t>Focus is on the basic code in K</a:t>
            </a:r>
            <a:endParaRPr lang="en-US" sz="2400" baseline="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7900" y="5163403"/>
            <a:ext cx="2887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2400" baseline="0" dirty="0" smtClean="0">
                <a:solidFill>
                  <a:prstClr val="black"/>
                </a:solidFill>
                <a:latin typeface="Calibri"/>
                <a:ea typeface="+mn-ea"/>
              </a:rPr>
              <a:t>Practice in making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2400" baseline="0" dirty="0" smtClean="0">
                <a:solidFill>
                  <a:prstClr val="black"/>
                </a:solidFill>
                <a:latin typeface="Calibri"/>
                <a:ea typeface="+mn-ea"/>
              </a:rPr>
              <a:t>confusing distinctions</a:t>
            </a:r>
            <a:endParaRPr lang="en-US" sz="2400" baseline="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17" name="Rectangle 8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10400" y="6553200"/>
            <a:ext cx="2133600" cy="304800"/>
          </a:xfrm>
          <a:ln/>
        </p:spPr>
        <p:txBody>
          <a:bodyPr/>
          <a:lstStyle>
            <a:lvl1pPr>
              <a:defRPr/>
            </a:lvl1pPr>
          </a:lstStyle>
          <a:p>
            <a:fld id="{FC8C0315-AA84-4C49-8CCA-8680D7517DE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4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0" y="6553200"/>
            <a:ext cx="91440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EngageNY.org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3D7FA9"/>
                </a:solidFill>
              </a:rPr>
              <a:t>Pulse Check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Please go to </a:t>
            </a:r>
            <a:r>
              <a:rPr lang="en-US" dirty="0" smtClean="0">
                <a:solidFill>
                  <a:srgbClr val="D54F48"/>
                </a:solidFill>
              </a:rPr>
              <a:t>engageny.org/</a:t>
            </a:r>
            <a:r>
              <a:rPr lang="en-US" dirty="0" err="1" smtClean="0">
                <a:solidFill>
                  <a:srgbClr val="D54F48"/>
                </a:solidFill>
              </a:rPr>
              <a:t>maynti</a:t>
            </a:r>
            <a:r>
              <a:rPr lang="en-US" dirty="0" smtClean="0"/>
              <a:t> and fill out the online plus-delta for the </a:t>
            </a:r>
            <a:r>
              <a:rPr lang="en-US" dirty="0" err="1" smtClean="0">
                <a:solidFill>
                  <a:srgbClr val="D54F48"/>
                </a:solidFill>
              </a:rPr>
              <a:t>xxxx</a:t>
            </a:r>
            <a:r>
              <a:rPr lang="en-US" dirty="0" smtClean="0"/>
              <a:t> session.</a:t>
            </a:r>
          </a:p>
          <a:p>
            <a:pPr eaLnBrk="1" hangingPunct="1"/>
            <a:r>
              <a:rPr lang="en-US" dirty="0" smtClean="0">
                <a:solidFill>
                  <a:srgbClr val="D54F48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17810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2"/>
  <p:tag name="MMPROD_UIDATA" val="&lt;database version=&quot;7.0&quot;&gt;&lt;object type=&quot;1&quot; unique_id=&quot;10001&quot;&gt;&lt;object type=&quot;2&quot; unique_id=&quot;41813&quot;&gt;&lt;object type=&quot;3&quot; unique_id=&quot;41814&quot;&gt;&lt;property id=&quot;20148&quot; value=&quot;5&quot;/&gt;&lt;property id=&quot;20300&quot; value=&quot;Slide 1 - &amp;quot;EngageNY PPT Template&amp;quot;&quot;/&gt;&lt;property id=&quot;20307&quot; value=&quot;258&quot;/&gt;&lt;/object&gt;&lt;object type=&quot;3&quot; unique_id=&quot;41815&quot;&gt;&lt;property id=&quot;20148&quot; value=&quot;5&quot;/&gt;&lt;property id=&quot;20300&quot; value=&quot;Slide 2 - &amp;quot;Creative Commons Licensing&amp;quot;&quot;/&gt;&lt;property id=&quot;20307&quot; value=&quot;260&quot;/&gt;&lt;/object&gt;&lt;/object&gt;&lt;object type=&quot;8&quot; unique_id=&quot;41819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template 1.5 CK Versio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rtoGothic St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CK Color Palette">
      <a:dk1>
        <a:sysClr val="windowText" lastClr="000000"/>
      </a:dk1>
      <a:lt1>
        <a:sysClr val="window" lastClr="FFFFFF"/>
      </a:lt1>
      <a:dk2>
        <a:srgbClr val="004990"/>
      </a:dk2>
      <a:lt2>
        <a:srgbClr val="EEECE1"/>
      </a:lt2>
      <a:accent1>
        <a:srgbClr val="002878"/>
      </a:accent1>
      <a:accent2>
        <a:srgbClr val="E31836"/>
      </a:accent2>
      <a:accent3>
        <a:srgbClr val="4AA942"/>
      </a:accent3>
      <a:accent4>
        <a:srgbClr val="77278B"/>
      </a:accent4>
      <a:accent5>
        <a:srgbClr val="004990"/>
      </a:accent5>
      <a:accent6>
        <a:srgbClr val="EEB211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K Color Palette">
      <a:dk1>
        <a:sysClr val="windowText" lastClr="000000"/>
      </a:dk1>
      <a:lt1>
        <a:sysClr val="window" lastClr="FFFFFF"/>
      </a:lt1>
      <a:dk2>
        <a:srgbClr val="004990"/>
      </a:dk2>
      <a:lt2>
        <a:srgbClr val="EEECE1"/>
      </a:lt2>
      <a:accent1>
        <a:srgbClr val="002878"/>
      </a:accent1>
      <a:accent2>
        <a:srgbClr val="E31836"/>
      </a:accent2>
      <a:accent3>
        <a:srgbClr val="4AA942"/>
      </a:accent3>
      <a:accent4>
        <a:srgbClr val="77278B"/>
      </a:accent4>
      <a:accent5>
        <a:srgbClr val="004990"/>
      </a:accent5>
      <a:accent6>
        <a:srgbClr val="EEB211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16242</TotalTime>
  <Words>475</Words>
  <Application>Microsoft Office PowerPoint</Application>
  <PresentationFormat>On-screen Show (4:3)</PresentationFormat>
  <Paragraphs>49</Paragraphs>
  <Slides>4</Slides>
  <Notes>4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template 1.5 CK Version</vt:lpstr>
      <vt:lpstr>Creative Commons Licensing</vt:lpstr>
      <vt:lpstr>Session 9: Bringing It Together</vt:lpstr>
      <vt:lpstr>During the demonstration, look for evidence of the design principles.</vt:lpstr>
      <vt:lpstr>Pulse Check</vt:lpstr>
    </vt:vector>
  </TitlesOfParts>
  <Company>Something Digital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Kaye</dc:creator>
  <cp:lastModifiedBy>Anita McGinty</cp:lastModifiedBy>
  <cp:revision>675</cp:revision>
  <cp:lastPrinted>2013-01-31T15:35:22Z</cp:lastPrinted>
  <dcterms:created xsi:type="dcterms:W3CDTF">2011-06-29T20:45:58Z</dcterms:created>
  <dcterms:modified xsi:type="dcterms:W3CDTF">2013-04-25T17:26:28Z</dcterms:modified>
</cp:coreProperties>
</file>