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8d76bf360_0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g8d76bf360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8d76bf360_0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8d76bf360_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8e0dd544f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8e0dd544f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8d76bf360_0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8d76bf360_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d76bf360_0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d76bf360_0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23a6caf9_3_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23a6caf9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d76bf360_03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d76bf360_0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d76bf360_04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d76bf360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d76bf360_05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d76bf360_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f23a6caf9_3_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f23a6caf9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d76bf360_06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d76bf360_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f23a6caf9_3_1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f23a6caf9_3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8d76bf360_06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8d76bf360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d76bf360_07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d76bf360_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e6ca7f1c_0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e6ca7f1c_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d76bf360_08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d76bf360_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d76bf360_08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d76bf360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d76bf360_09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d76bf360_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8d76bf360_09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8d76bf360_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8d76bf360_010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8d76bf360_0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565ad5bb_31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565ad5bb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7565ad5bb_5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7565ad5bb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692274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07637"/>
            <a:ext cx="9144000" cy="181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" name="Google Shape;4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7225"/>
            <a:ext cx="9144000" cy="4090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/>
        </p:nvSpPr>
        <p:spPr>
          <a:xfrm>
            <a:off x="800100" y="247650"/>
            <a:ext cx="7713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1"/>
                </a:solidFill>
              </a:rPr>
              <a:t>Opening</a:t>
            </a:r>
            <a:endParaRPr b="1" sz="3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-41910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lphaUcPeriod"/>
            </a:pPr>
            <a:r>
              <a:rPr lang="en" sz="3000">
                <a:solidFill>
                  <a:schemeClr val="dk1"/>
                </a:solidFill>
              </a:rPr>
              <a:t>Engaging the Reader: Rainforests of Panama (5 mins)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350" y="295275"/>
            <a:ext cx="7486650" cy="455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/>
          <p:nvPr/>
        </p:nvSpPr>
        <p:spPr>
          <a:xfrm>
            <a:off x="228900" y="127925"/>
            <a:ext cx="85365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hemisphere do we live in?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hemisphere is Bryson Voirin researching in?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" type="body"/>
          </p:nvPr>
        </p:nvSpPr>
        <p:spPr>
          <a:xfrm>
            <a:off x="333375" y="4762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A. Engaging the Reader: How Do You Learn? (10 minutes)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142875" y="30480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/>
              <a:t>Work Time	</a:t>
            </a:r>
            <a:endParaRPr b="1" sz="3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/>
          </a:p>
          <a:p>
            <a:pPr indent="-22860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b="1" lang="en"/>
              <a:t>A. Text-Dependent Questions: “Sloth Canopy Researcher: Bryson Voirin” Remaining Interview Questions and Answers (15 Min.) 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are going to continue reading the interview with Bryson Voirin, paying attention to key vocabulary as well as to text features that help you find information about rainforests.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457200" y="140250"/>
            <a:ext cx="8229600" cy="44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determine the main idea of an interview with scientist Bryson Voirin”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determine the meaning of new words from context in an interview with scientist Bryson Voirin.”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Recall the meaning of the word </a:t>
            </a:r>
            <a:r>
              <a:rPr i="1" lang="en" u="sng"/>
              <a:t>determine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*** Students to briefly review the “gists” they wrote about Questions 1 to 3 of the interview in their journal.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457200" y="135975"/>
            <a:ext cx="8229600" cy="47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 Students get into pairs in their table group.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• </a:t>
            </a:r>
            <a:r>
              <a:rPr b="1" lang="en" sz="2400">
                <a:solidFill>
                  <a:srgbClr val="FF0000"/>
                </a:solidFill>
              </a:rPr>
              <a:t>Teacher</a:t>
            </a:r>
            <a:r>
              <a:rPr lang="en" sz="2400"/>
              <a:t>: Read the remaining questions and answers of the interview            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 (4 through 7) aloud - </a:t>
            </a:r>
            <a:r>
              <a:rPr lang="en" sz="2400" u="sng"/>
              <a:t>students to follow along in their text.</a:t>
            </a:r>
            <a:endParaRPr sz="24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*Pass out the Text Dependent Questions Page*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• </a:t>
            </a:r>
            <a:r>
              <a:rPr b="1" lang="en" sz="2400">
                <a:solidFill>
                  <a:srgbClr val="0000FF"/>
                </a:solidFill>
              </a:rPr>
              <a:t>Students</a:t>
            </a:r>
            <a:r>
              <a:rPr lang="en" sz="2400"/>
              <a:t> work with their partner first to discuss and then to write answers to the four text-dependent questions. 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(15-20 min)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9916" y="0"/>
            <a:ext cx="566486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0" y="116400"/>
            <a:ext cx="9144000" cy="175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B. Rereading: What Else Can We Learn from Bryson Voirin’s Research about the Rainforest? (15 minutes)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will reread the entire interview with your partner, looking for </a:t>
            </a:r>
            <a:r>
              <a:rPr b="1" lang="en" u="sng">
                <a:solidFill>
                  <a:srgbClr val="FF00FF"/>
                </a:solidFill>
              </a:rPr>
              <a:t>new</a:t>
            </a:r>
            <a:r>
              <a:rPr lang="en"/>
              <a:t> things you can learn about the rainforest.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457200" y="250375"/>
            <a:ext cx="8229600" cy="4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Learning target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 </a:t>
            </a:r>
            <a:r>
              <a:rPr lang="en"/>
              <a:t>“I can read the interview with scientist Bryson Voirin with fluency.”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Focus on the word fluency,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reminding students to remember what reading with fluency looks and sounds like.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238125" y="428625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 your student pairs to determine your roles: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One person will be the interviewer, and the other will be Bryson Voirin.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5 minutes to read aloud.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457200" y="162300"/>
            <a:ext cx="8229600" cy="47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Discuss the new things they were able to learn about rainforests during this read of the interview. Remember, </a:t>
            </a:r>
            <a:r>
              <a:rPr b="1" lang="en">
                <a:solidFill>
                  <a:srgbClr val="FF9900"/>
                </a:solidFill>
              </a:rPr>
              <a:t>add your new learning to the L column in your journals.</a:t>
            </a:r>
            <a:r>
              <a:rPr lang="en"/>
              <a:t> (Do not have students share out now, as they will share out during the debrief.)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0" y="152400"/>
            <a:ext cx="9144000" cy="10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Determining Words in Context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(10 min.)</a:t>
            </a:r>
            <a:endParaRPr/>
          </a:p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“Why do you think scientists choose such specific words when communicating about their research?”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idx="1" type="body"/>
          </p:nvPr>
        </p:nvSpPr>
        <p:spPr>
          <a:xfrm>
            <a:off x="457200" y="190300"/>
            <a:ext cx="8229600" cy="45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* “What does the word </a:t>
            </a:r>
            <a:r>
              <a:rPr b="1" i="1" lang="en"/>
              <a:t>issue</a:t>
            </a:r>
            <a:r>
              <a:rPr lang="en"/>
              <a:t> mean in this context?”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used to imagine I was one of the scientist in each </a:t>
            </a:r>
            <a:r>
              <a:rPr b="1" i="1" lang="en"/>
              <a:t>issue</a:t>
            </a:r>
            <a:r>
              <a:rPr lang="en"/>
              <a:t>, exploring unknown lands or catching wild animals.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it academic or scientific?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to your </a:t>
            </a:r>
            <a:r>
              <a:rPr lang="en" u="sng"/>
              <a:t>academic</a:t>
            </a:r>
            <a:r>
              <a:rPr lang="en"/>
              <a:t> glossary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Issue: a magazine published on a single topic/date</a:t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/>
          <p:nvPr>
            <p:ph idx="1" type="body"/>
          </p:nvPr>
        </p:nvSpPr>
        <p:spPr>
          <a:xfrm>
            <a:off x="457200" y="417950"/>
            <a:ext cx="8229600" cy="45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• </a:t>
            </a:r>
            <a:r>
              <a:rPr b="1" i="1" lang="en"/>
              <a:t>Unknown</a:t>
            </a:r>
            <a:r>
              <a:rPr lang="en"/>
              <a:t> Ask yourself, “What does the prefix un- mean?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does the word root </a:t>
            </a:r>
            <a:r>
              <a:rPr b="1" lang="en"/>
              <a:t>known</a:t>
            </a:r>
            <a:r>
              <a:rPr lang="en"/>
              <a:t> mean?”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Is it academic or scientific?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to your academic glossary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Unknown: something that is not known</a:t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Academic Glossary Words</a:t>
            </a:r>
            <a:endParaRPr/>
          </a:p>
        </p:txBody>
      </p:sp>
      <p:sp>
        <p:nvSpPr>
          <p:cNvPr id="139" name="Google Shape;139;p27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* typical =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* move about =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* advice = </a:t>
            </a:r>
            <a:endParaRPr/>
          </a:p>
        </p:txBody>
      </p:sp>
      <p:sp>
        <p:nvSpPr>
          <p:cNvPr id="140" name="Google Shape;140;p27"/>
          <p:cNvSpPr txBox="1"/>
          <p:nvPr/>
        </p:nvSpPr>
        <p:spPr>
          <a:xfrm>
            <a:off x="2259650" y="1167650"/>
            <a:ext cx="5468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normal; usual; everyday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7"/>
          <p:cNvSpPr txBox="1"/>
          <p:nvPr/>
        </p:nvSpPr>
        <p:spPr>
          <a:xfrm>
            <a:off x="3133550" y="1795150"/>
            <a:ext cx="5468100" cy="9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go different places; not stand              still; walk, etc.</a:t>
            </a:r>
            <a:endParaRPr/>
          </a:p>
        </p:txBody>
      </p:sp>
      <p:sp>
        <p:nvSpPr>
          <p:cNvPr id="142" name="Google Shape;142;p27"/>
          <p:cNvSpPr txBox="1"/>
          <p:nvPr/>
        </p:nvSpPr>
        <p:spPr>
          <a:xfrm>
            <a:off x="2259650" y="2830025"/>
            <a:ext cx="6342000" cy="17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guidance on how to do something;         how to accomplish something, etc.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type="title"/>
          </p:nvPr>
        </p:nvSpPr>
        <p:spPr>
          <a:xfrm>
            <a:off x="457200" y="205972"/>
            <a:ext cx="8229600" cy="14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A. Debrief: What Have We Learned Now about the Rainforest? (10 min.)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</a:t>
            </a:r>
            <a:endParaRPr/>
          </a:p>
        </p:txBody>
      </p:sp>
      <p:sp>
        <p:nvSpPr>
          <p:cNvPr id="153" name="Google Shape;153;p2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“What is one new thing you have learned about the rainforest from the interview with Bryson Voirin?”  (Share from L column on chart)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</a:t>
            </a:r>
            <a:endParaRPr/>
          </a:p>
        </p:txBody>
      </p:sp>
      <p:sp>
        <p:nvSpPr>
          <p:cNvPr id="159" name="Google Shape;159;p3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Writing in Notebook: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pretend to be Bryson Voirin and answer one more question: 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800" u="sng">
                <a:solidFill>
                  <a:srgbClr val="FF0000"/>
                </a:solidFill>
              </a:rPr>
              <a:t>“What would you like to explore further in the rainforest? Why?”</a:t>
            </a:r>
            <a:r>
              <a:rPr b="1" lang="en" sz="2800">
                <a:solidFill>
                  <a:srgbClr val="FF0000"/>
                </a:solidFill>
              </a:rPr>
              <a:t> </a:t>
            </a:r>
            <a:endParaRPr b="1" sz="2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Write your answer to this question (copy before leaving). 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