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e0ccb879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e0ccb879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e0ccb879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e0ccb879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e0ccb879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e0ccb879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e0ccb879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e0ccb879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e0ccb8799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e0ccb879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e0ccb879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e0ccb879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e0ccb8799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e0ccb8799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e0ccb879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e0ccb879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e0ccb879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e0ccb879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e0ccb8799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e0ccb8799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e0ccb8799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e0ccb879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e0ccb8799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1e0ccb8799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e0ccb8799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e0ccb879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30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269744"/>
            <a:ext cx="9144001" cy="206521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798711"/>
            <a:ext cx="9143999" cy="38301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Engaging the Reader: Alphabet Review (10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62475"/>
            <a:ext cx="8520600" cy="4506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Remember that in this unit we are focusing on Jackie Robinson, and individual who was shaped by society but who also changed society.  Now that you have closely read parts of </a:t>
            </a:r>
            <a:r>
              <a:rPr i="1" lang="en"/>
              <a:t>Promises to Keep</a:t>
            </a:r>
            <a:r>
              <a:rPr lang="en"/>
              <a:t>, in which the author, Sharon Robinson, expresses several opinions about her father, you will use what you have learned to identify another author’s opinion about Jackie Robinson and the reasons and evidence that support that opinion.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311700" y="165100"/>
            <a:ext cx="8520600" cy="4403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Each of you will receive one </a:t>
            </a:r>
            <a:r>
              <a:rPr b="1" lang="en"/>
              <a:t>alphabet index card</a:t>
            </a:r>
            <a:r>
              <a:rPr lang="en"/>
              <a:t> to participate in an Alphabet Review, using our Jackie Robinson and Life in America Anchor chart, as well as your vocabulary cards.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idx="1" type="body"/>
          </p:nvPr>
        </p:nvSpPr>
        <p:spPr>
          <a:xfrm>
            <a:off x="311700" y="187925"/>
            <a:ext cx="8520600" cy="438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you receive your letter card, you are to write at least one word or phrase with that letter of the alphabet on your card.</a:t>
            </a:r>
            <a:endParaRPr/>
          </a:p>
          <a:p>
            <a:pPr indent="0" lvl="0" marL="0" rtl="0" algn="l">
              <a:spcBef>
                <a:spcPts val="1600"/>
              </a:spcBef>
              <a:spcAft>
                <a:spcPts val="1600"/>
              </a:spcAft>
              <a:buNone/>
            </a:pPr>
            <a:r>
              <a:rPr lang="en"/>
              <a:t>Your word should be something important that you’ve learned that relates to our topic: how Jackie Robinson was influenced by events in society and how he influenced society.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ph idx="1" type="body"/>
          </p:nvPr>
        </p:nvSpPr>
        <p:spPr>
          <a:xfrm>
            <a:off x="311700" y="142300"/>
            <a:ext cx="8520600" cy="44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Line up around the room in alphabetical order according to your index cards.</a:t>
            </a:r>
            <a:endParaRPr/>
          </a:p>
          <a:p>
            <a:pPr indent="0" lvl="0" marL="0" rtl="0" algn="l">
              <a:spcBef>
                <a:spcPts val="1600"/>
              </a:spcBef>
              <a:spcAft>
                <a:spcPts val="1600"/>
              </a:spcAft>
              <a:buNone/>
            </a:pPr>
            <a:r>
              <a:rPr lang="en"/>
              <a:t>Share out your word or phrase with the class.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Review Learning Targets</a:t>
            </a:r>
            <a:endParaRPr/>
          </a:p>
        </p:txBody>
      </p:sp>
      <p:sp>
        <p:nvSpPr>
          <p:cNvPr id="95" name="Google Shape;95;p20"/>
          <p:cNvSpPr txBox="1"/>
          <p:nvPr>
            <p:ph idx="1" type="body"/>
          </p:nvPr>
        </p:nvSpPr>
        <p:spPr>
          <a:xfrm>
            <a:off x="125450" y="865325"/>
            <a:ext cx="8895600" cy="3703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identify the reasons and evidence the author uses to support an opinion.</a:t>
            </a:r>
            <a:endParaRPr/>
          </a:p>
          <a:p>
            <a:pPr indent="-342900" lvl="0" marL="457200" rtl="0" algn="l">
              <a:spcBef>
                <a:spcPts val="0"/>
              </a:spcBef>
              <a:spcAft>
                <a:spcPts val="0"/>
              </a:spcAft>
              <a:buSzPts val="1800"/>
              <a:buChar char="●"/>
            </a:pPr>
            <a:r>
              <a:rPr lang="en"/>
              <a:t>I can determine the meaning of new words and phrases from context in an informational article.</a:t>
            </a:r>
            <a:endParaRPr/>
          </a:p>
          <a:p>
            <a:pPr indent="-342900" lvl="0" marL="457200" rtl="0" algn="l">
              <a:spcBef>
                <a:spcPts val="0"/>
              </a:spcBef>
              <a:spcAft>
                <a:spcPts val="0"/>
              </a:spcAft>
              <a:buSzPts val="1800"/>
              <a:buChar char="●"/>
            </a:pPr>
            <a:r>
              <a:rPr lang="en"/>
              <a:t>I can reflect on my learning about opinions in informational text and how authors use reasons and </a:t>
            </a:r>
            <a:r>
              <a:rPr lang="en"/>
              <a:t>evidence</a:t>
            </a:r>
            <a:r>
              <a:rPr lang="en"/>
              <a:t> to support an opinion.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xEl>
                                              <p:pRg end="0" st="0"/>
                                            </p:txEl>
                                          </p:spTgt>
                                        </p:tgtEl>
                                        <p:attrNameLst>
                                          <p:attrName>style.visibility</p:attrName>
                                        </p:attrNameLst>
                                      </p:cBhvr>
                                      <p:to>
                                        <p:strVal val="visible"/>
                                      </p:to>
                                    </p:set>
                                    <p:animEffect filter="fade" transition="in">
                                      <p:cBhvr>
                                        <p:cTn dur="1000"/>
                                        <p:tgtEl>
                                          <p:spTgt spid="9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xEl>
                                              <p:pRg end="1" st="1"/>
                                            </p:txEl>
                                          </p:spTgt>
                                        </p:tgtEl>
                                        <p:attrNameLst>
                                          <p:attrName>style.visibility</p:attrName>
                                        </p:attrNameLst>
                                      </p:cBhvr>
                                      <p:to>
                                        <p:strVal val="visible"/>
                                      </p:to>
                                    </p:set>
                                    <p:animEffect filter="fade" transition="in">
                                      <p:cBhvr>
                                        <p:cTn dur="1000"/>
                                        <p:tgtEl>
                                          <p:spTgt spid="9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xEl>
                                              <p:pRg end="2" st="2"/>
                                            </p:txEl>
                                          </p:spTgt>
                                        </p:tgtEl>
                                        <p:attrNameLst>
                                          <p:attrName>style.visibility</p:attrName>
                                        </p:attrNameLst>
                                      </p:cBhvr>
                                      <p:to>
                                        <p:strVal val="visible"/>
                                      </p:to>
                                    </p:set>
                                    <p:animEffect filter="fade" transition="in">
                                      <p:cBhvr>
                                        <p:cTn dur="1000"/>
                                        <p:tgtEl>
                                          <p:spTgt spid="9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1"/>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terms:</a:t>
            </a:r>
            <a:endParaRPr/>
          </a:p>
        </p:txBody>
      </p:sp>
      <p:sp>
        <p:nvSpPr>
          <p:cNvPr id="101" name="Google Shape;101;p21"/>
          <p:cNvSpPr txBox="1"/>
          <p:nvPr>
            <p:ph idx="1" type="body"/>
          </p:nvPr>
        </p:nvSpPr>
        <p:spPr>
          <a:xfrm>
            <a:off x="49575" y="572700"/>
            <a:ext cx="9032700" cy="399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Identify: find out; decide; determine</a:t>
            </a:r>
            <a:endParaRPr sz="2800"/>
          </a:p>
          <a:p>
            <a:pPr indent="0" lvl="0" marL="0" rtl="0" algn="l">
              <a:spcBef>
                <a:spcPts val="1600"/>
              </a:spcBef>
              <a:spcAft>
                <a:spcPts val="0"/>
              </a:spcAft>
              <a:buNone/>
            </a:pPr>
            <a:r>
              <a:rPr lang="en" sz="2800"/>
              <a:t>Evidence: facts; proof; data; information</a:t>
            </a:r>
            <a:endParaRPr sz="2800"/>
          </a:p>
          <a:p>
            <a:pPr indent="0" lvl="0" marL="0" rtl="0" algn="l">
              <a:spcBef>
                <a:spcPts val="1600"/>
              </a:spcBef>
              <a:spcAft>
                <a:spcPts val="0"/>
              </a:spcAft>
              <a:buNone/>
            </a:pPr>
            <a:r>
              <a:rPr lang="en" sz="2800"/>
              <a:t>Opinion: point of view; position on an issue</a:t>
            </a:r>
            <a:endParaRPr sz="2800"/>
          </a:p>
          <a:p>
            <a:pPr indent="0" lvl="0" marL="0" rtl="0" algn="l">
              <a:spcBef>
                <a:spcPts val="1600"/>
              </a:spcBef>
              <a:spcAft>
                <a:spcPts val="0"/>
              </a:spcAft>
              <a:buNone/>
            </a:pPr>
            <a:r>
              <a:rPr lang="en" sz="2800"/>
              <a:t>Explain: give details, make clear, give reasons</a:t>
            </a:r>
            <a:endParaRPr sz="2800"/>
          </a:p>
          <a:p>
            <a:pPr indent="0" lvl="0" marL="0" rtl="0" algn="l">
              <a:spcBef>
                <a:spcPts val="1600"/>
              </a:spcBef>
              <a:spcAft>
                <a:spcPts val="0"/>
              </a:spcAft>
              <a:buNone/>
            </a:pPr>
            <a:r>
              <a:rPr lang="en" sz="2800"/>
              <a:t>Support: reinforce; provide evidence</a:t>
            </a:r>
            <a:endParaRPr sz="2800"/>
          </a:p>
          <a:p>
            <a:pPr indent="0" lvl="0" marL="0" rtl="0" algn="l">
              <a:spcBef>
                <a:spcPts val="1600"/>
              </a:spcBef>
              <a:spcAft>
                <a:spcPts val="1600"/>
              </a:spcAft>
              <a:buNone/>
            </a:pPr>
            <a:r>
              <a:rPr lang="en" sz="2800"/>
              <a:t>Context: words and sentences around another word or phrase.</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0" st="0"/>
                                            </p:txEl>
                                          </p:spTgt>
                                        </p:tgtEl>
                                        <p:attrNameLst>
                                          <p:attrName>style.visibility</p:attrName>
                                        </p:attrNameLst>
                                      </p:cBhvr>
                                      <p:to>
                                        <p:strVal val="visible"/>
                                      </p:to>
                                    </p:set>
                                    <p:animEffect filter="fade" transition="in">
                                      <p:cBhvr>
                                        <p:cTn dur="1000"/>
                                        <p:tgtEl>
                                          <p:spTgt spid="1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1" st="1"/>
                                            </p:txEl>
                                          </p:spTgt>
                                        </p:tgtEl>
                                        <p:attrNameLst>
                                          <p:attrName>style.visibility</p:attrName>
                                        </p:attrNameLst>
                                      </p:cBhvr>
                                      <p:to>
                                        <p:strVal val="visible"/>
                                      </p:to>
                                    </p:set>
                                    <p:animEffect filter="fade" transition="in">
                                      <p:cBhvr>
                                        <p:cTn dur="1000"/>
                                        <p:tgtEl>
                                          <p:spTgt spid="1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2" st="2"/>
                                            </p:txEl>
                                          </p:spTgt>
                                        </p:tgtEl>
                                        <p:attrNameLst>
                                          <p:attrName>style.visibility</p:attrName>
                                        </p:attrNameLst>
                                      </p:cBhvr>
                                      <p:to>
                                        <p:strVal val="visible"/>
                                      </p:to>
                                    </p:set>
                                    <p:animEffect filter="fade" transition="in">
                                      <p:cBhvr>
                                        <p:cTn dur="1000"/>
                                        <p:tgtEl>
                                          <p:spTgt spid="10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3" st="3"/>
                                            </p:txEl>
                                          </p:spTgt>
                                        </p:tgtEl>
                                        <p:attrNameLst>
                                          <p:attrName>style.visibility</p:attrName>
                                        </p:attrNameLst>
                                      </p:cBhvr>
                                      <p:to>
                                        <p:strVal val="visible"/>
                                      </p:to>
                                    </p:set>
                                    <p:animEffect filter="fade" transition="in">
                                      <p:cBhvr>
                                        <p:cTn dur="1000"/>
                                        <p:tgtEl>
                                          <p:spTgt spid="10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4" st="4"/>
                                            </p:txEl>
                                          </p:spTgt>
                                        </p:tgtEl>
                                        <p:attrNameLst>
                                          <p:attrName>style.visibility</p:attrName>
                                        </p:attrNameLst>
                                      </p:cBhvr>
                                      <p:to>
                                        <p:strVal val="visible"/>
                                      </p:to>
                                    </p:set>
                                    <p:animEffect filter="fade" transition="in">
                                      <p:cBhvr>
                                        <p:cTn dur="1000"/>
                                        <p:tgtEl>
                                          <p:spTgt spid="10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5" st="5"/>
                                            </p:txEl>
                                          </p:spTgt>
                                        </p:tgtEl>
                                        <p:attrNameLst>
                                          <p:attrName>style.visibility</p:attrName>
                                        </p:attrNameLst>
                                      </p:cBhvr>
                                      <p:to>
                                        <p:strVal val="visible"/>
                                      </p:to>
                                    </p:set>
                                    <p:animEffect filter="fade" transition="in">
                                      <p:cBhvr>
                                        <p:cTn dur="1000"/>
                                        <p:tgtEl>
                                          <p:spTgt spid="101">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107" name="Google Shape;107;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Review Opinion and Supporting Reasons and Evidence (5 mins)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In a moment you will be taking an assessment in which you will be reading to identify an opinion as well as reasons and evidence to support that opinion.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4"/>
          <p:cNvSpPr txBox="1"/>
          <p:nvPr>
            <p:ph idx="1" type="body"/>
          </p:nvPr>
        </p:nvSpPr>
        <p:spPr>
          <a:xfrm>
            <a:off x="311700" y="414200"/>
            <a:ext cx="8520600" cy="415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will now have a few minutes to look back at our class anchor charts to review the ways that authors share their opinions and support these opinions with reasons and evidence.</a:t>
            </a:r>
            <a:endParaRPr/>
          </a:p>
          <a:p>
            <a:pPr indent="0" lvl="0" marL="0" rtl="0" algn="l">
              <a:spcBef>
                <a:spcPts val="160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5"/>
          <p:cNvSpPr txBox="1"/>
          <p:nvPr>
            <p:ph idx="1" type="body"/>
          </p:nvPr>
        </p:nvSpPr>
        <p:spPr>
          <a:xfrm>
            <a:off x="311700" y="117225"/>
            <a:ext cx="8520600" cy="445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specifically at your </a:t>
            </a:r>
            <a:r>
              <a:rPr b="1" lang="en"/>
              <a:t>opinions, reasons, and evidence</a:t>
            </a:r>
            <a:r>
              <a:rPr lang="en"/>
              <a:t> graphic organizers.  Consider and discuss:</a:t>
            </a:r>
            <a:endParaRPr/>
          </a:p>
          <a:p>
            <a:pPr indent="-342900" lvl="0" marL="457200" rtl="0" algn="l">
              <a:spcBef>
                <a:spcPts val="1600"/>
              </a:spcBef>
              <a:spcAft>
                <a:spcPts val="0"/>
              </a:spcAft>
              <a:buSzPts val="1800"/>
              <a:buChar char="●"/>
            </a:pPr>
            <a:r>
              <a:rPr lang="en"/>
              <a:t>What did I learn about authors’ opinions and about how authors </a:t>
            </a:r>
            <a:r>
              <a:rPr i="1" lang="en"/>
              <a:t>support</a:t>
            </a:r>
            <a:r>
              <a:rPr lang="en"/>
              <a:t> their opinions with reasons and evidence?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Mid-Unit Assessment</a:t>
            </a:r>
            <a:endParaRPr/>
          </a:p>
        </p:txBody>
      </p:sp>
      <p:sp>
        <p:nvSpPr>
          <p:cNvPr id="129" name="Google Shape;129;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this mid-unit assessment, you will independently read a new article about Jackie Robinson.</a:t>
            </a:r>
            <a:endParaRPr/>
          </a:p>
          <a:p>
            <a:pPr indent="0" lvl="0" marL="0" rtl="0" algn="l">
              <a:spcBef>
                <a:spcPts val="1600"/>
              </a:spcBef>
              <a:spcAft>
                <a:spcPts val="1600"/>
              </a:spcAft>
              <a:buNone/>
            </a:pPr>
            <a:r>
              <a:rPr lang="en"/>
              <a:t>You will begin by reading this new text closely, using vocabulary strategies to help you determine the meaning of new words.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