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5" Type="http://schemas.openxmlformats.org/officeDocument/2006/relationships/slide" Target="slides/slide2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218b81d3b3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218b81d3b3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218b81d3b3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218b81d3b3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218b81d3b3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218b81d3b3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218b81d3b3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218b81d3b3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218b81d3b3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218b81d3b3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218b81d3b3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218b81d3b3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218b81d3b3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218b81d3b3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218b81d3b3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218b81d3b3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218b81d3b3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218b81d3b3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aa1a2d9e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aa1a2d9e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218b81d3b3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218b81d3b3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218b81d3b3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218b81d3b3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218b81d3b3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218b81d3b3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1df7db41d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1df7db41d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1df7db41d0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1df7db41d0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1df7db41d0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1df7db41d0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1df7db41d0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1df7db41d0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1df7db41d0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1df7db41d0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1df7db41d0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1df7db41d0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1df7db41d0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1df7db41d0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b="1" sz="3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sz="3000"/>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56" name="Google Shape;56;p13"/>
          <p:cNvPicPr preferRelativeResize="0"/>
          <p:nvPr/>
        </p:nvPicPr>
        <p:blipFill>
          <a:blip r:embed="rId3">
            <a:alphaModFix/>
          </a:blip>
          <a:stretch>
            <a:fillRect/>
          </a:stretch>
        </p:blipFill>
        <p:spPr>
          <a:xfrm>
            <a:off x="68825" y="1403875"/>
            <a:ext cx="8763475" cy="197884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63" name="Google Shape;63;p14"/>
          <p:cNvPicPr preferRelativeResize="0"/>
          <p:nvPr/>
        </p:nvPicPr>
        <p:blipFill>
          <a:blip r:embed="rId3">
            <a:alphaModFix/>
          </a:blip>
          <a:stretch>
            <a:fillRect/>
          </a:stretch>
        </p:blipFill>
        <p:spPr>
          <a:xfrm>
            <a:off x="38100" y="1285875"/>
            <a:ext cx="9067800" cy="25717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Opening</a:t>
            </a:r>
            <a:endParaRPr/>
          </a:p>
        </p:txBody>
      </p:sp>
      <p:sp>
        <p:nvSpPr>
          <p:cNvPr id="69" name="Google Shape;69;p1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lphaUcPeriod"/>
            </a:pPr>
            <a:r>
              <a:rPr lang="en"/>
              <a:t>Homework Review (5 mins)</a:t>
            </a:r>
            <a:endParaRPr/>
          </a:p>
          <a:p>
            <a:pPr indent="0" lvl="0" marL="0" rtl="0" algn="l">
              <a:spcBef>
                <a:spcPts val="1600"/>
              </a:spcBef>
              <a:spcAft>
                <a:spcPts val="1600"/>
              </a:spcAft>
              <a:buNone/>
            </a:pPr>
            <a:r>
              <a:rPr lang="en"/>
              <a:t>	*Take out the vocabulary cards that you completed for homework.</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6"/>
          <p:cNvSpPr txBox="1"/>
          <p:nvPr>
            <p:ph idx="1" type="body"/>
          </p:nvPr>
        </p:nvSpPr>
        <p:spPr>
          <a:xfrm>
            <a:off x="311700" y="133950"/>
            <a:ext cx="8520600" cy="4434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Module 2, when we studied Meg Lowman, you sorted the vocabulary words into two categories: academic and scientific...you’ll do something similar today.</a:t>
            </a:r>
            <a:endParaRPr/>
          </a:p>
          <a:p>
            <a:pPr indent="0" lvl="0" marL="0" rtl="0" algn="l">
              <a:spcBef>
                <a:spcPts val="1600"/>
              </a:spcBef>
              <a:spcAft>
                <a:spcPts val="1600"/>
              </a:spcAft>
              <a:buNone/>
            </a:pPr>
            <a:r>
              <a:rPr lang="en"/>
              <a:t>Sort your vocabulary words into academic and domain-specific words, which are all about baseball and history.</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4">
                                            <p:txEl>
                                              <p:pRg end="0" st="0"/>
                                            </p:txEl>
                                          </p:spTgt>
                                        </p:tgtEl>
                                        <p:attrNameLst>
                                          <p:attrName>style.visibility</p:attrName>
                                        </p:attrNameLst>
                                      </p:cBhvr>
                                      <p:to>
                                        <p:strVal val="visible"/>
                                      </p:to>
                                    </p:set>
                                    <p:animEffect filter="fade" transition="in">
                                      <p:cBhvr>
                                        <p:cTn dur="1000"/>
                                        <p:tgtEl>
                                          <p:spTgt spid="7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4">
                                            <p:txEl>
                                              <p:pRg end="1" st="1"/>
                                            </p:txEl>
                                          </p:spTgt>
                                        </p:tgtEl>
                                        <p:attrNameLst>
                                          <p:attrName>style.visibility</p:attrName>
                                        </p:attrNameLst>
                                      </p:cBhvr>
                                      <p:to>
                                        <p:strVal val="visible"/>
                                      </p:to>
                                    </p:set>
                                    <p:animEffect filter="fade" transition="in">
                                      <p:cBhvr>
                                        <p:cTn dur="1000"/>
                                        <p:tgtEl>
                                          <p:spTgt spid="74">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 Engaging the Reader  (5 min)</a:t>
            </a:r>
            <a:endParaRPr/>
          </a:p>
        </p:txBody>
      </p:sp>
      <p:sp>
        <p:nvSpPr>
          <p:cNvPr id="80" name="Google Shape;80;p1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Have out the similarity and difference card from your homework.</a:t>
            </a:r>
            <a:endParaRPr/>
          </a:p>
          <a:p>
            <a:pPr indent="0" lvl="0" marL="0" rtl="0" algn="l">
              <a:spcBef>
                <a:spcPts val="1600"/>
              </a:spcBef>
              <a:spcAft>
                <a:spcPts val="1600"/>
              </a:spcAft>
              <a:buNone/>
            </a:pPr>
            <a:r>
              <a:rPr lang="en"/>
              <a:t>Turn to page 8 and look at our text features anchor chart.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0">
                                            <p:txEl>
                                              <p:pRg end="0" st="0"/>
                                            </p:txEl>
                                          </p:spTgt>
                                        </p:tgtEl>
                                        <p:attrNameLst>
                                          <p:attrName>style.visibility</p:attrName>
                                        </p:attrNameLst>
                                      </p:cBhvr>
                                      <p:to>
                                        <p:strVal val="visible"/>
                                      </p:to>
                                    </p:set>
                                    <p:animEffect filter="fade" transition="in">
                                      <p:cBhvr>
                                        <p:cTn dur="1000"/>
                                        <p:tgtEl>
                                          <p:spTgt spid="8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0">
                                            <p:txEl>
                                              <p:pRg end="1" st="1"/>
                                            </p:txEl>
                                          </p:spTgt>
                                        </p:tgtEl>
                                        <p:attrNameLst>
                                          <p:attrName>style.visibility</p:attrName>
                                        </p:attrNameLst>
                                      </p:cBhvr>
                                      <p:to>
                                        <p:strVal val="visible"/>
                                      </p:to>
                                    </p:set>
                                    <p:animEffect filter="fade" transition="in">
                                      <p:cBhvr>
                                        <p:cTn dur="1000"/>
                                        <p:tgtEl>
                                          <p:spTgt spid="80">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8"/>
          <p:cNvSpPr txBox="1"/>
          <p:nvPr>
            <p:ph idx="1" type="body"/>
          </p:nvPr>
        </p:nvSpPr>
        <p:spPr>
          <a:xfrm>
            <a:off x="311700" y="214600"/>
            <a:ext cx="8520600" cy="4354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Look at the timeline on page 8 and 9 and discuss with your group how a timeline helps the reader of informational text.</a:t>
            </a:r>
            <a:endParaRPr/>
          </a:p>
          <a:p>
            <a:pPr indent="0" lvl="0" marL="0" rtl="0" algn="l">
              <a:spcBef>
                <a:spcPts val="1600"/>
              </a:spcBef>
              <a:spcAft>
                <a:spcPts val="1600"/>
              </a:spcAft>
              <a:buNone/>
            </a:pPr>
            <a:r>
              <a:rPr lang="en"/>
              <a:t>What do you remember about this timeline?</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9"/>
          <p:cNvSpPr txBox="1"/>
          <p:nvPr>
            <p:ph idx="1" type="body"/>
          </p:nvPr>
        </p:nvSpPr>
        <p:spPr>
          <a:xfrm>
            <a:off x="311700" y="432025"/>
            <a:ext cx="8520600" cy="4136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Turn to page 25 and look at the timeline on the right side of the page.</a:t>
            </a:r>
            <a:endParaRPr/>
          </a:p>
          <a:p>
            <a:pPr indent="0" lvl="0" marL="0" rtl="0" algn="l">
              <a:spcBef>
                <a:spcPts val="1600"/>
              </a:spcBef>
              <a:spcAft>
                <a:spcPts val="0"/>
              </a:spcAft>
              <a:buNone/>
            </a:pPr>
            <a:r>
              <a:rPr lang="en"/>
              <a:t>For homework you examined this timeline, and the one from page 8-9.  For homework you had to write one similarity and one difference between them. </a:t>
            </a:r>
            <a:endParaRPr/>
          </a:p>
          <a:p>
            <a:pPr indent="0" lvl="0" marL="0" rtl="0" algn="l">
              <a:spcBef>
                <a:spcPts val="1600"/>
              </a:spcBef>
              <a:spcAft>
                <a:spcPts val="1600"/>
              </a:spcAft>
              <a:buNone/>
            </a:pPr>
            <a:r>
              <a:rPr lang="en"/>
              <a:t>Share, not discuss with your group.</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0">
                                            <p:txEl>
                                              <p:pRg end="0" st="0"/>
                                            </p:txEl>
                                          </p:spTgt>
                                        </p:tgtEl>
                                        <p:attrNameLst>
                                          <p:attrName>style.visibility</p:attrName>
                                        </p:attrNameLst>
                                      </p:cBhvr>
                                      <p:to>
                                        <p:strVal val="visible"/>
                                      </p:to>
                                    </p:set>
                                    <p:animEffect filter="fade" transition="in">
                                      <p:cBhvr>
                                        <p:cTn dur="1000"/>
                                        <p:tgtEl>
                                          <p:spTgt spid="9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0">
                                            <p:txEl>
                                              <p:pRg end="1" st="1"/>
                                            </p:txEl>
                                          </p:spTgt>
                                        </p:tgtEl>
                                        <p:attrNameLst>
                                          <p:attrName>style.visibility</p:attrName>
                                        </p:attrNameLst>
                                      </p:cBhvr>
                                      <p:to>
                                        <p:strVal val="visible"/>
                                      </p:to>
                                    </p:set>
                                    <p:animEffect filter="fade" transition="in">
                                      <p:cBhvr>
                                        <p:cTn dur="1000"/>
                                        <p:tgtEl>
                                          <p:spTgt spid="9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0">
                                            <p:txEl>
                                              <p:pRg end="2" st="2"/>
                                            </p:txEl>
                                          </p:spTgt>
                                        </p:tgtEl>
                                        <p:attrNameLst>
                                          <p:attrName>style.visibility</p:attrName>
                                        </p:attrNameLst>
                                      </p:cBhvr>
                                      <p:to>
                                        <p:strVal val="visible"/>
                                      </p:to>
                                    </p:set>
                                    <p:animEffect filter="fade" transition="in">
                                      <p:cBhvr>
                                        <p:cTn dur="1000"/>
                                        <p:tgtEl>
                                          <p:spTgt spid="90">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Work Time</a:t>
            </a:r>
            <a:endParaRPr/>
          </a:p>
        </p:txBody>
      </p:sp>
      <p:sp>
        <p:nvSpPr>
          <p:cNvPr id="96" name="Google Shape;96;p2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lphaUcPeriod"/>
            </a:pPr>
            <a:r>
              <a:rPr lang="en"/>
              <a:t>Paraphrasing Key Details in Two Timelines: Events in African American History and Events in Baseball in America (25 mins)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Learning Target</a:t>
            </a:r>
            <a:endParaRPr/>
          </a:p>
        </p:txBody>
      </p:sp>
      <p:sp>
        <p:nvSpPr>
          <p:cNvPr id="102" name="Google Shape;102;p2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 can paraphrase key details from a text about the history of baseball and African American history.</a:t>
            </a:r>
            <a:endParaRPr/>
          </a:p>
          <a:p>
            <a:pPr indent="0" lvl="0" marL="0" rtl="0" algn="l">
              <a:spcBef>
                <a:spcPts val="1600"/>
              </a:spcBef>
              <a:spcAft>
                <a:spcPts val="1600"/>
              </a:spcAft>
              <a:buNone/>
            </a:pPr>
            <a:r>
              <a:rPr lang="en"/>
              <a:t>Turn to a partner and tell them what </a:t>
            </a:r>
            <a:r>
              <a:rPr i="1" lang="en"/>
              <a:t>paraphrase</a:t>
            </a:r>
            <a:r>
              <a:rPr lang="en"/>
              <a:t> means,.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22"/>
          <p:cNvSpPr txBox="1"/>
          <p:nvPr>
            <p:ph idx="1" type="body"/>
          </p:nvPr>
        </p:nvSpPr>
        <p:spPr>
          <a:xfrm>
            <a:off x="311700" y="142125"/>
            <a:ext cx="8520600" cy="4426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900"/>
              <a:t>At each table group, you will pair up (may be some groups of 3, and each pair of students will be assigned one set of timeline cards, either African American History, or Baseball History,  You must:</a:t>
            </a:r>
            <a:endParaRPr sz="2900"/>
          </a:p>
        </p:txBody>
      </p:sp>
      <p:pic>
        <p:nvPicPr>
          <p:cNvPr id="108" name="Google Shape;108;p22"/>
          <p:cNvPicPr preferRelativeResize="0"/>
          <p:nvPr/>
        </p:nvPicPr>
        <p:blipFill>
          <a:blip r:embed="rId3">
            <a:alphaModFix/>
          </a:blip>
          <a:stretch>
            <a:fillRect/>
          </a:stretch>
        </p:blipFill>
        <p:spPr>
          <a:xfrm>
            <a:off x="0" y="2365750"/>
            <a:ext cx="8983374" cy="19191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23"/>
          <p:cNvSpPr txBox="1"/>
          <p:nvPr>
            <p:ph type="title"/>
          </p:nvPr>
        </p:nvSpPr>
        <p:spPr>
          <a:xfrm>
            <a:off x="311700" y="445025"/>
            <a:ext cx="8520600" cy="263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0" lang="en" sz="2400"/>
              <a:t> “Vocabulary Strategies” Anchor Chart</a:t>
            </a:r>
            <a:endParaRPr b="0" sz="2400"/>
          </a:p>
          <a:p>
            <a:pPr indent="0" lvl="0" marL="0" rtl="0" algn="l">
              <a:spcBef>
                <a:spcPts val="0"/>
              </a:spcBef>
              <a:spcAft>
                <a:spcPts val="0"/>
              </a:spcAft>
              <a:buClr>
                <a:schemeClr val="dk1"/>
              </a:buClr>
              <a:buSzPts val="1100"/>
              <a:buFont typeface="Arial"/>
              <a:buNone/>
            </a:pPr>
            <a:r>
              <a:rPr b="0" lang="en" sz="2400"/>
              <a:t> </a:t>
            </a:r>
            <a:endParaRPr b="0" sz="2400"/>
          </a:p>
          <a:p>
            <a:pPr indent="0" lvl="0" marL="0" rtl="0" algn="l">
              <a:spcBef>
                <a:spcPts val="0"/>
              </a:spcBef>
              <a:spcAft>
                <a:spcPts val="0"/>
              </a:spcAft>
              <a:buClr>
                <a:schemeClr val="dk1"/>
              </a:buClr>
              <a:buSzPts val="1100"/>
              <a:buFont typeface="Arial"/>
              <a:buNone/>
            </a:pPr>
            <a:r>
              <a:rPr b="0" lang="en" sz="2400"/>
              <a:t>*Read words and phrases before and after the word for hints</a:t>
            </a:r>
            <a:endParaRPr b="0" sz="2400"/>
          </a:p>
          <a:p>
            <a:pPr indent="0" lvl="0" marL="0" rtl="0" algn="l">
              <a:spcBef>
                <a:spcPts val="0"/>
              </a:spcBef>
              <a:spcAft>
                <a:spcPts val="0"/>
              </a:spcAft>
              <a:buClr>
                <a:schemeClr val="dk1"/>
              </a:buClr>
              <a:buSzPts val="1100"/>
              <a:buFont typeface="Arial"/>
              <a:buNone/>
            </a:pPr>
            <a:r>
              <a:rPr b="0" lang="en" sz="2400"/>
              <a:t> </a:t>
            </a:r>
            <a:endParaRPr b="0" sz="2400"/>
          </a:p>
          <a:p>
            <a:pPr indent="0" lvl="0" marL="0" rtl="0" algn="l">
              <a:spcBef>
                <a:spcPts val="0"/>
              </a:spcBef>
              <a:spcAft>
                <a:spcPts val="0"/>
              </a:spcAft>
              <a:buClr>
                <a:schemeClr val="dk1"/>
              </a:buClr>
              <a:buSzPts val="1100"/>
              <a:buFont typeface="Arial"/>
              <a:buNone/>
            </a:pPr>
            <a:r>
              <a:rPr b="0" lang="en" sz="2400"/>
              <a:t>*Think about parts of the word that I already know (prefix, suffix, root (cognates))</a:t>
            </a:r>
            <a:endParaRPr b="0" sz="2400"/>
          </a:p>
          <a:p>
            <a:pPr indent="0" lvl="0" marL="0" rtl="0" algn="l">
              <a:spcBef>
                <a:spcPts val="0"/>
              </a:spcBef>
              <a:spcAft>
                <a:spcPts val="0"/>
              </a:spcAft>
              <a:buClr>
                <a:schemeClr val="dk1"/>
              </a:buClr>
              <a:buSzPts val="1100"/>
              <a:buFont typeface="Arial"/>
              <a:buNone/>
            </a:pPr>
            <a:r>
              <a:rPr b="0" lang="en" sz="2400"/>
              <a:t> </a:t>
            </a:r>
            <a:endParaRPr b="0" sz="2400"/>
          </a:p>
          <a:p>
            <a:pPr indent="0" lvl="0" marL="0" rtl="0" algn="l">
              <a:spcBef>
                <a:spcPts val="0"/>
              </a:spcBef>
              <a:spcAft>
                <a:spcPts val="0"/>
              </a:spcAft>
              <a:buClr>
                <a:schemeClr val="dk1"/>
              </a:buClr>
              <a:buSzPts val="1100"/>
              <a:buFont typeface="Arial"/>
              <a:buNone/>
            </a:pPr>
            <a:r>
              <a:rPr b="0" lang="en" sz="2400"/>
              <a:t>*Think about what kind of word it is (noun, verb, adjective, etc.)</a:t>
            </a:r>
            <a:endParaRPr b="0" sz="2400"/>
          </a:p>
          <a:p>
            <a:pPr indent="0" lvl="0" marL="0" rtl="0" algn="l">
              <a:spcBef>
                <a:spcPts val="0"/>
              </a:spcBef>
              <a:spcAft>
                <a:spcPts val="0"/>
              </a:spcAft>
              <a:buClr>
                <a:schemeClr val="dk1"/>
              </a:buClr>
              <a:buSzPts val="1100"/>
              <a:buFont typeface="Arial"/>
              <a:buNone/>
            </a:pPr>
            <a:r>
              <a:rPr b="0" lang="en" sz="2400"/>
              <a:t> </a:t>
            </a:r>
            <a:endParaRPr b="0" sz="2400"/>
          </a:p>
          <a:p>
            <a:pPr indent="0" lvl="0" marL="0" rtl="0" algn="l">
              <a:spcBef>
                <a:spcPts val="0"/>
              </a:spcBef>
              <a:spcAft>
                <a:spcPts val="0"/>
              </a:spcAft>
              <a:buClr>
                <a:schemeClr val="dk1"/>
              </a:buClr>
              <a:buSzPts val="1100"/>
              <a:buFont typeface="Arial"/>
              <a:buNone/>
            </a:pPr>
            <a:r>
              <a:rPr b="0" lang="en" sz="2400"/>
              <a:t>*Substitute another word that would make sense</a:t>
            </a:r>
            <a:endParaRPr b="0" sz="2400"/>
          </a:p>
          <a:p>
            <a:pPr indent="0" lvl="0" marL="0" rtl="0" algn="l">
              <a:spcBef>
                <a:spcPts val="0"/>
              </a:spcBef>
              <a:spcAft>
                <a:spcPts val="0"/>
              </a:spcAft>
              <a:buClr>
                <a:schemeClr val="dk1"/>
              </a:buClr>
              <a:buSzPts val="1100"/>
              <a:buFont typeface="Arial"/>
              <a:buNone/>
            </a:pPr>
            <a:r>
              <a:rPr b="0" lang="en" sz="2400"/>
              <a:t> </a:t>
            </a:r>
            <a:endParaRPr b="0" sz="2400"/>
          </a:p>
          <a:p>
            <a:pPr indent="0" lvl="0" marL="0" rtl="0" algn="l">
              <a:spcBef>
                <a:spcPts val="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24"/>
          <p:cNvSpPr txBox="1"/>
          <p:nvPr>
            <p:ph idx="1" type="body"/>
          </p:nvPr>
        </p:nvSpPr>
        <p:spPr>
          <a:xfrm>
            <a:off x="311700" y="142125"/>
            <a:ext cx="8520600" cy="4426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spokesperson for each African American History group needs to come to the front of the class with the index card for your event.</a:t>
            </a:r>
            <a:endParaRPr/>
          </a:p>
          <a:p>
            <a:pPr indent="0" lvl="0" marL="0" rtl="0" algn="l">
              <a:spcBef>
                <a:spcPts val="1600"/>
              </a:spcBef>
              <a:spcAft>
                <a:spcPts val="0"/>
              </a:spcAft>
              <a:buNone/>
            </a:pPr>
            <a:r>
              <a:rPr lang="en"/>
              <a:t>Line yourselves up in </a:t>
            </a:r>
            <a:r>
              <a:rPr i="1" lang="en"/>
              <a:t>chronological order</a:t>
            </a:r>
            <a:r>
              <a:rPr lang="en"/>
              <a:t>.</a:t>
            </a:r>
            <a:endParaRPr/>
          </a:p>
          <a:p>
            <a:pPr indent="0" lvl="0" marL="0" rtl="0" algn="l">
              <a:spcBef>
                <a:spcPts val="1600"/>
              </a:spcBef>
              <a:spcAft>
                <a:spcPts val="0"/>
              </a:spcAft>
              <a:buNone/>
            </a:pPr>
            <a:r>
              <a:rPr lang="en"/>
              <a:t>Read the date, event, and your paraphrase to the class.</a:t>
            </a:r>
            <a:endParaRPr/>
          </a:p>
          <a:p>
            <a:pPr indent="0" lvl="0" marL="0" rtl="0" algn="l">
              <a:spcBef>
                <a:spcPts val="1600"/>
              </a:spcBef>
              <a:spcAft>
                <a:spcPts val="1600"/>
              </a:spcAft>
              <a:buNone/>
            </a:pPr>
            <a:r>
              <a:rPr lang="en"/>
              <a:t>Repeat with baseball history.</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8">
                                            <p:txEl>
                                              <p:pRg end="0" st="0"/>
                                            </p:txEl>
                                          </p:spTgt>
                                        </p:tgtEl>
                                        <p:attrNameLst>
                                          <p:attrName>style.visibility</p:attrName>
                                        </p:attrNameLst>
                                      </p:cBhvr>
                                      <p:to>
                                        <p:strVal val="visible"/>
                                      </p:to>
                                    </p:set>
                                    <p:animEffect filter="fade" transition="in">
                                      <p:cBhvr>
                                        <p:cTn dur="1000"/>
                                        <p:tgtEl>
                                          <p:spTgt spid="11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8">
                                            <p:txEl>
                                              <p:pRg end="1" st="1"/>
                                            </p:txEl>
                                          </p:spTgt>
                                        </p:tgtEl>
                                        <p:attrNameLst>
                                          <p:attrName>style.visibility</p:attrName>
                                        </p:attrNameLst>
                                      </p:cBhvr>
                                      <p:to>
                                        <p:strVal val="visible"/>
                                      </p:to>
                                    </p:set>
                                    <p:animEffect filter="fade" transition="in">
                                      <p:cBhvr>
                                        <p:cTn dur="1000"/>
                                        <p:tgtEl>
                                          <p:spTgt spid="11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8">
                                            <p:txEl>
                                              <p:pRg end="2" st="2"/>
                                            </p:txEl>
                                          </p:spTgt>
                                        </p:tgtEl>
                                        <p:attrNameLst>
                                          <p:attrName>style.visibility</p:attrName>
                                        </p:attrNameLst>
                                      </p:cBhvr>
                                      <p:to>
                                        <p:strVal val="visible"/>
                                      </p:to>
                                    </p:set>
                                    <p:animEffect filter="fade" transition="in">
                                      <p:cBhvr>
                                        <p:cTn dur="1000"/>
                                        <p:tgtEl>
                                          <p:spTgt spid="11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8">
                                            <p:txEl>
                                              <p:pRg end="3" st="3"/>
                                            </p:txEl>
                                          </p:spTgt>
                                        </p:tgtEl>
                                        <p:attrNameLst>
                                          <p:attrName>style.visibility</p:attrName>
                                        </p:attrNameLst>
                                      </p:cBhvr>
                                      <p:to>
                                        <p:strVal val="visible"/>
                                      </p:to>
                                    </p:set>
                                    <p:animEffect filter="fade" transition="in">
                                      <p:cBhvr>
                                        <p:cTn dur="1000"/>
                                        <p:tgtEl>
                                          <p:spTgt spid="118">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 Exploring Relationships between Events: Forming One Timeline (10 mins)</a:t>
            </a:r>
            <a:endParaRPr/>
          </a:p>
        </p:txBody>
      </p:sp>
      <p:sp>
        <p:nvSpPr>
          <p:cNvPr id="124" name="Google Shape;124;p25"/>
          <p:cNvSpPr txBox="1"/>
          <p:nvPr>
            <p:ph idx="1" type="body"/>
          </p:nvPr>
        </p:nvSpPr>
        <p:spPr>
          <a:xfrm>
            <a:off x="311700" y="1712425"/>
            <a:ext cx="8520600" cy="2856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Learning Target:</a:t>
            </a:r>
            <a:endParaRPr/>
          </a:p>
          <a:p>
            <a:pPr indent="0" lvl="0" marL="0" rtl="0" algn="l">
              <a:spcBef>
                <a:spcPts val="1600"/>
              </a:spcBef>
              <a:spcAft>
                <a:spcPts val="0"/>
              </a:spcAft>
              <a:buNone/>
            </a:pPr>
            <a:r>
              <a:rPr lang="en"/>
              <a:t>I can merge two timelines to create a chronology that links baseball and African American History.</a:t>
            </a:r>
            <a:endParaRPr/>
          </a:p>
          <a:p>
            <a:pPr indent="0" lvl="0" marL="0" rtl="0" algn="l">
              <a:spcBef>
                <a:spcPts val="1600"/>
              </a:spcBef>
              <a:spcAft>
                <a:spcPts val="1600"/>
              </a:spcAft>
              <a:buNone/>
            </a:pPr>
            <a:r>
              <a:rPr lang="en"/>
              <a:t>What does </a:t>
            </a:r>
            <a:r>
              <a:rPr i="1" lang="en"/>
              <a:t>merge</a:t>
            </a:r>
            <a:r>
              <a:rPr lang="en"/>
              <a:t> mean?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4">
                                            <p:txEl>
                                              <p:pRg end="0" st="0"/>
                                            </p:txEl>
                                          </p:spTgt>
                                        </p:tgtEl>
                                        <p:attrNameLst>
                                          <p:attrName>style.visibility</p:attrName>
                                        </p:attrNameLst>
                                      </p:cBhvr>
                                      <p:to>
                                        <p:strVal val="visible"/>
                                      </p:to>
                                    </p:set>
                                    <p:animEffect filter="fade" transition="in">
                                      <p:cBhvr>
                                        <p:cTn dur="1000"/>
                                        <p:tgtEl>
                                          <p:spTgt spid="12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4">
                                            <p:txEl>
                                              <p:pRg end="1" st="1"/>
                                            </p:txEl>
                                          </p:spTgt>
                                        </p:tgtEl>
                                        <p:attrNameLst>
                                          <p:attrName>style.visibility</p:attrName>
                                        </p:attrNameLst>
                                      </p:cBhvr>
                                      <p:to>
                                        <p:strVal val="visible"/>
                                      </p:to>
                                    </p:set>
                                    <p:animEffect filter="fade" transition="in">
                                      <p:cBhvr>
                                        <p:cTn dur="1000"/>
                                        <p:tgtEl>
                                          <p:spTgt spid="12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4">
                                            <p:txEl>
                                              <p:pRg end="2" st="2"/>
                                            </p:txEl>
                                          </p:spTgt>
                                        </p:tgtEl>
                                        <p:attrNameLst>
                                          <p:attrName>style.visibility</p:attrName>
                                        </p:attrNameLst>
                                      </p:cBhvr>
                                      <p:to>
                                        <p:strVal val="visible"/>
                                      </p:to>
                                    </p:set>
                                    <p:animEffect filter="fade" transition="in">
                                      <p:cBhvr>
                                        <p:cTn dur="1000"/>
                                        <p:tgtEl>
                                          <p:spTgt spid="124">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Cut your cards apart...</a:t>
            </a:r>
            <a:endParaRPr/>
          </a:p>
        </p:txBody>
      </p:sp>
      <p:sp>
        <p:nvSpPr>
          <p:cNvPr id="130" name="Google Shape;130;p2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Merge your cards...in other words, put together the two different timelines, so you can see how events in both timelines connect to one another.</a:t>
            </a:r>
            <a:endParaRPr/>
          </a:p>
          <a:p>
            <a:pPr indent="0" lvl="0" marL="0" rtl="0" algn="l">
              <a:spcBef>
                <a:spcPts val="1600"/>
              </a:spcBef>
              <a:spcAft>
                <a:spcPts val="1600"/>
              </a:spcAft>
              <a:buNone/>
            </a:pPr>
            <a:r>
              <a:rPr lang="en"/>
              <a:t>What do you need to pay attention to when creating a timeline.</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2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Discuss with your group members anything you notice about the events now that they are in one timeline.	</a:t>
            </a:r>
            <a:endParaRPr/>
          </a:p>
          <a:p>
            <a:pPr indent="0" lvl="0" marL="0" rtl="0" algn="l">
              <a:spcBef>
                <a:spcPts val="1600"/>
              </a:spcBef>
              <a:spcAft>
                <a:spcPts val="1600"/>
              </a:spcAft>
              <a:buNone/>
            </a:pPr>
            <a:r>
              <a:rPr lang="en"/>
              <a:t>On your timeline, write a statement comparing and contrasting the information.</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8"/>
          <p:cNvSpPr txBox="1"/>
          <p:nvPr>
            <p:ph type="title"/>
          </p:nvPr>
        </p:nvSpPr>
        <p:spPr>
          <a:xfrm>
            <a:off x="311700" y="445025"/>
            <a:ext cx="8520600" cy="1375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 Writing a Summary Statement: Connections Between African History and Baseball in America (10 mins) </a:t>
            </a:r>
            <a:endParaRPr/>
          </a:p>
        </p:txBody>
      </p:sp>
      <p:sp>
        <p:nvSpPr>
          <p:cNvPr id="142" name="Google Shape;142;p28"/>
          <p:cNvSpPr txBox="1"/>
          <p:nvPr>
            <p:ph idx="1" type="body"/>
          </p:nvPr>
        </p:nvSpPr>
        <p:spPr>
          <a:xfrm>
            <a:off x="311700" y="2123825"/>
            <a:ext cx="8520600" cy="24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Learning Target:</a:t>
            </a:r>
            <a:endParaRPr/>
          </a:p>
          <a:p>
            <a:pPr indent="0" lvl="0" marL="0" rtl="0" algn="l">
              <a:spcBef>
                <a:spcPts val="1600"/>
              </a:spcBef>
              <a:spcAft>
                <a:spcPts val="1600"/>
              </a:spcAft>
              <a:buNone/>
            </a:pPr>
            <a:r>
              <a:rPr lang="en"/>
              <a:t>I can summarize information in order to connect key events in the history of baseball and African American history.</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9"/>
          <p:cNvSpPr txBox="1"/>
          <p:nvPr>
            <p:ph idx="1" type="body"/>
          </p:nvPr>
        </p:nvSpPr>
        <p:spPr>
          <a:xfrm>
            <a:off x="311700" y="669575"/>
            <a:ext cx="8520600" cy="3899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do you recall from previous modules about what it means to </a:t>
            </a:r>
            <a:r>
              <a:rPr i="1" lang="en"/>
              <a:t>summarize</a:t>
            </a:r>
            <a:r>
              <a:rPr lang="en"/>
              <a:t>?</a:t>
            </a:r>
            <a:endParaRPr/>
          </a:p>
          <a:p>
            <a:pPr indent="0" lvl="0" marL="0" rtl="0" algn="l">
              <a:spcBef>
                <a:spcPts val="1600"/>
              </a:spcBef>
              <a:spcAft>
                <a:spcPts val="1600"/>
              </a:spcAft>
              <a:buNone/>
            </a:pPr>
            <a:r>
              <a:rPr lang="en"/>
              <a:t>To summarize is to write a short statement about the main ideas of the text.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7">
                                            <p:txEl>
                                              <p:pRg end="0" st="0"/>
                                            </p:txEl>
                                          </p:spTgt>
                                        </p:tgtEl>
                                        <p:attrNameLst>
                                          <p:attrName>style.visibility</p:attrName>
                                        </p:attrNameLst>
                                      </p:cBhvr>
                                      <p:to>
                                        <p:strVal val="visible"/>
                                      </p:to>
                                    </p:set>
                                    <p:animEffect filter="fade" transition="in">
                                      <p:cBhvr>
                                        <p:cTn dur="1000"/>
                                        <p:tgtEl>
                                          <p:spTgt spid="14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7">
                                            <p:txEl>
                                              <p:pRg end="1" st="1"/>
                                            </p:txEl>
                                          </p:spTgt>
                                        </p:tgtEl>
                                        <p:attrNameLst>
                                          <p:attrName>style.visibility</p:attrName>
                                        </p:attrNameLst>
                                      </p:cBhvr>
                                      <p:to>
                                        <p:strVal val="visible"/>
                                      </p:to>
                                    </p:set>
                                    <p:animEffect filter="fade" transition="in">
                                      <p:cBhvr>
                                        <p:cTn dur="1000"/>
                                        <p:tgtEl>
                                          <p:spTgt spid="147">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30"/>
          <p:cNvSpPr txBox="1"/>
          <p:nvPr>
            <p:ph type="title"/>
          </p:nvPr>
        </p:nvSpPr>
        <p:spPr>
          <a:xfrm>
            <a:off x="311700" y="2164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Complete the following in your group:</a:t>
            </a:r>
            <a:endParaRPr/>
          </a:p>
        </p:txBody>
      </p:sp>
      <p:sp>
        <p:nvSpPr>
          <p:cNvPr id="153" name="Google Shape;153;p30"/>
          <p:cNvSpPr txBox="1"/>
          <p:nvPr>
            <p:ph idx="1" type="body"/>
          </p:nvPr>
        </p:nvSpPr>
        <p:spPr>
          <a:xfrm>
            <a:off x="126600" y="789125"/>
            <a:ext cx="8705700" cy="37797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rabicPeriod"/>
            </a:pPr>
            <a:r>
              <a:rPr lang="en"/>
              <a:t>Review and discuss the merged timeline</a:t>
            </a:r>
            <a:endParaRPr/>
          </a:p>
          <a:p>
            <a:pPr indent="-342900" lvl="0" marL="457200" rtl="0" algn="l">
              <a:spcBef>
                <a:spcPts val="0"/>
              </a:spcBef>
              <a:spcAft>
                <a:spcPts val="0"/>
              </a:spcAft>
              <a:buSzPts val="1800"/>
              <a:buAutoNum type="arabicPeriod"/>
            </a:pPr>
            <a:r>
              <a:rPr lang="en"/>
              <a:t>Think about and discuss: How can I summarize the information about the events in the timeline AND write a summary statement of the text?</a:t>
            </a:r>
            <a:endParaRPr/>
          </a:p>
          <a:p>
            <a:pPr indent="-342900" lvl="0" marL="457200" rtl="0" algn="l">
              <a:spcBef>
                <a:spcPts val="0"/>
              </a:spcBef>
              <a:spcAft>
                <a:spcPts val="0"/>
              </a:spcAft>
              <a:buSzPts val="1800"/>
              <a:buAutoNum type="arabicPeriod"/>
            </a:pPr>
            <a:r>
              <a:rPr lang="en"/>
              <a:t>On your own, write a 1 to 2 sentence statement comparing and contrasting the key events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3">
                                            <p:txEl>
                                              <p:pRg end="0" st="0"/>
                                            </p:txEl>
                                          </p:spTgt>
                                        </p:tgtEl>
                                        <p:attrNameLst>
                                          <p:attrName>style.visibility</p:attrName>
                                        </p:attrNameLst>
                                      </p:cBhvr>
                                      <p:to>
                                        <p:strVal val="visible"/>
                                      </p:to>
                                    </p:set>
                                    <p:animEffect filter="fade" transition="in">
                                      <p:cBhvr>
                                        <p:cTn dur="1000"/>
                                        <p:tgtEl>
                                          <p:spTgt spid="15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3">
                                            <p:txEl>
                                              <p:pRg end="1" st="1"/>
                                            </p:txEl>
                                          </p:spTgt>
                                        </p:tgtEl>
                                        <p:attrNameLst>
                                          <p:attrName>style.visibility</p:attrName>
                                        </p:attrNameLst>
                                      </p:cBhvr>
                                      <p:to>
                                        <p:strVal val="visible"/>
                                      </p:to>
                                    </p:set>
                                    <p:animEffect filter="fade" transition="in">
                                      <p:cBhvr>
                                        <p:cTn dur="1000"/>
                                        <p:tgtEl>
                                          <p:spTgt spid="15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3">
                                            <p:txEl>
                                              <p:pRg end="2" st="2"/>
                                            </p:txEl>
                                          </p:spTgt>
                                        </p:tgtEl>
                                        <p:attrNameLst>
                                          <p:attrName>style.visibility</p:attrName>
                                        </p:attrNameLst>
                                      </p:cBhvr>
                                      <p:to>
                                        <p:strVal val="visible"/>
                                      </p:to>
                                    </p:set>
                                    <p:animEffect filter="fade" transition="in">
                                      <p:cBhvr>
                                        <p:cTn dur="1000"/>
                                        <p:tgtEl>
                                          <p:spTgt spid="153">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Closing and Assessment	</a:t>
            </a:r>
            <a:endParaRPr/>
          </a:p>
        </p:txBody>
      </p:sp>
      <p:sp>
        <p:nvSpPr>
          <p:cNvPr id="159" name="Google Shape;159;p3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lphaUcPeriod"/>
            </a:pPr>
            <a:r>
              <a:rPr lang="en"/>
              <a:t>Debrief and Review Learning Targets (5 mins)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32"/>
          <p:cNvSpPr txBox="1"/>
          <p:nvPr>
            <p:ph idx="1" type="body"/>
          </p:nvPr>
        </p:nvSpPr>
        <p:spPr>
          <a:xfrm>
            <a:off x="311700" y="334800"/>
            <a:ext cx="8520600" cy="4234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Focus on the </a:t>
            </a:r>
            <a:r>
              <a:rPr b="1" lang="en"/>
              <a:t>Jackie Robinson &amp; Life in America anchor chart.</a:t>
            </a:r>
            <a:endParaRPr/>
          </a:p>
          <a:p>
            <a:pPr indent="0" lvl="0" marL="0" rtl="0" algn="l">
              <a:spcBef>
                <a:spcPts val="1600"/>
              </a:spcBef>
              <a:spcAft>
                <a:spcPts val="1600"/>
              </a:spcAft>
              <a:buNone/>
            </a:pPr>
            <a:r>
              <a:rPr lang="en"/>
              <a:t>Discuss with your groups any new information that should be added, or previous information that should be clarified.</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3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70" name="Google Shape;170;p33"/>
          <p:cNvPicPr preferRelativeResize="0"/>
          <p:nvPr/>
        </p:nvPicPr>
        <p:blipFill>
          <a:blip r:embed="rId3">
            <a:alphaModFix/>
          </a:blip>
          <a:stretch>
            <a:fillRect/>
          </a:stretch>
        </p:blipFill>
        <p:spPr>
          <a:xfrm>
            <a:off x="0" y="1210601"/>
            <a:ext cx="9143999" cy="214029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