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40678ef5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40678ef5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40678ef5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40678ef5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40678ef5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40678ef5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40678ef5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40678ef5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40678ef5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40678ef5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40678ef5c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40678ef5c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40678ef5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140678ef5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40678ef5c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40678ef5c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40678ef5c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40678ef5c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40678ef5c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40678ef5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40678ef5c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40678ef5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40678ef5c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40678ef5c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40678ef5c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40678ef5c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40678ef5c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40678ef5c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40678ef5c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40678ef5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40678ef5c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40678ef5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40678ef5c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40678ef5c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40678ef5c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40678ef5c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8470fd3e1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8470fd3e1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40bd297d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40bd297d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40bd297d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40bd297d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40bd297d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40bd297d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40bd297d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40bd297d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40bd297d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40bd297d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40bd297d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40bd297d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140bd297d8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140bd297d8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40bd297d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40bd297d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40bd297d8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40bd297d8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140bd297d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140bd297d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40bd297d8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40bd297d8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40bd297d8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40bd297d8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140bd297d8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140bd297d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40bd297d8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40bd297d8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40bd297d8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40bd297d8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40bd297d8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40bd297d8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042799"/>
            <a:ext cx="9144001" cy="23859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600075"/>
            <a:ext cx="8934450" cy="3943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Homework Review (5 minutes)</a:t>
            </a:r>
            <a:endParaRPr/>
          </a:p>
          <a:p>
            <a:pPr indent="0" lvl="0" marL="0" rtl="0" algn="l">
              <a:spcBef>
                <a:spcPts val="1600"/>
              </a:spcBef>
              <a:spcAft>
                <a:spcPts val="1600"/>
              </a:spcAft>
              <a:buNone/>
            </a:pPr>
            <a:r>
              <a:rPr lang="en"/>
              <a:t>Meet with a partner to share the Great Migration Venn diagram and your vocabulary cards that you completed for homework.</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262750"/>
            <a:ext cx="8520600" cy="75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Engaging the Reader: Life in the 1920s for African Americans (10 minutes)</a:t>
            </a:r>
            <a:endParaRPr/>
          </a:p>
        </p:txBody>
      </p:sp>
      <p:sp>
        <p:nvSpPr>
          <p:cNvPr id="75" name="Google Shape;75;p16"/>
          <p:cNvSpPr txBox="1"/>
          <p:nvPr>
            <p:ph idx="1" type="body"/>
          </p:nvPr>
        </p:nvSpPr>
        <p:spPr>
          <a:xfrm>
            <a:off x="311700" y="1229475"/>
            <a:ext cx="8520600" cy="3339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we are learning about what life was like for African Americans in the United States both before and during Jackie Robinson’s life.  This will help you better understand the impact Jackie Robinson made on American society as he overcame barriers of segregation and racism.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Effect filter="fade" transition="in">
                                      <p:cBhvr>
                                        <p:cTn dur="1000"/>
                                        <p:tgtEl>
                                          <p:spTgt spid="7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Tea-Party-Protocol</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are going to use the Tea Party protocol to read information about famous African Americans to help you make inferences about what life was like for African Americans in the 1920s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idx="1" type="body"/>
          </p:nvPr>
        </p:nvSpPr>
        <p:spPr>
          <a:xfrm>
            <a:off x="311700" y="287550"/>
            <a:ext cx="8520600" cy="4281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Each of you will receive a card with information about a famous African American who lived during the 1920s...at least 3 of you will receive the same card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 Party Protocol</a:t>
            </a:r>
            <a:endParaRPr/>
          </a:p>
        </p:txBody>
      </p:sp>
      <p:sp>
        <p:nvSpPr>
          <p:cNvPr id="92" name="Google Shape;92;p19"/>
          <p:cNvSpPr txBox="1"/>
          <p:nvPr>
            <p:ph idx="1" type="body"/>
          </p:nvPr>
        </p:nvSpPr>
        <p:spPr>
          <a:xfrm>
            <a:off x="122425" y="1152475"/>
            <a:ext cx="8925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On your own, read the information on your card</a:t>
            </a:r>
            <a:endParaRPr/>
          </a:p>
          <a:p>
            <a:pPr indent="-342900" lvl="0" marL="457200" rtl="0" algn="l">
              <a:spcBef>
                <a:spcPts val="0"/>
              </a:spcBef>
              <a:spcAft>
                <a:spcPts val="0"/>
              </a:spcAft>
              <a:buSzPts val="1800"/>
              <a:buAutoNum type="arabicPeriod"/>
            </a:pPr>
            <a:r>
              <a:rPr lang="en"/>
              <a:t>Made an inference about what life was like for African Americans, based on the information.</a:t>
            </a:r>
            <a:endParaRPr/>
          </a:p>
          <a:p>
            <a:pPr indent="-342900" lvl="0" marL="457200" rtl="0" algn="l">
              <a:spcBef>
                <a:spcPts val="0"/>
              </a:spcBef>
              <a:spcAft>
                <a:spcPts val="0"/>
              </a:spcAft>
              <a:buSzPts val="1800"/>
              <a:buAutoNum type="arabicPeriod"/>
            </a:pPr>
            <a:r>
              <a:rPr lang="en"/>
              <a:t>Write your inference on the back of your card.</a:t>
            </a:r>
            <a:endParaRPr/>
          </a:p>
          <a:p>
            <a:pPr indent="0" lvl="0" marL="0" rtl="0" algn="l">
              <a:spcBef>
                <a:spcPts val="1600"/>
              </a:spcBef>
              <a:spcAft>
                <a:spcPts val="16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0" st="0"/>
                                            </p:txEl>
                                          </p:spTgt>
                                        </p:tgtEl>
                                        <p:attrNameLst>
                                          <p:attrName>style.visibility</p:attrName>
                                        </p:attrNameLst>
                                      </p:cBhvr>
                                      <p:to>
                                        <p:strVal val="visible"/>
                                      </p:to>
                                    </p:set>
                                    <p:animEffect filter="fade" transition="in">
                                      <p:cBhvr>
                                        <p:cTn dur="1000"/>
                                        <p:tgtEl>
                                          <p:spTgt spid="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1" st="1"/>
                                            </p:txEl>
                                          </p:spTgt>
                                        </p:tgtEl>
                                        <p:attrNameLst>
                                          <p:attrName>style.visibility</p:attrName>
                                        </p:attrNameLst>
                                      </p:cBhvr>
                                      <p:to>
                                        <p:strVal val="visible"/>
                                      </p:to>
                                    </p:set>
                                    <p:animEffect filter="fade" transition="in">
                                      <p:cBhvr>
                                        <p:cTn dur="1000"/>
                                        <p:tgtEl>
                                          <p:spTgt spid="9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2" st="2"/>
                                            </p:txEl>
                                          </p:spTgt>
                                        </p:tgtEl>
                                        <p:attrNameLst>
                                          <p:attrName>style.visibility</p:attrName>
                                        </p:attrNameLst>
                                      </p:cBhvr>
                                      <p:to>
                                        <p:strVal val="visible"/>
                                      </p:to>
                                    </p:set>
                                    <p:animEffect filter="fade" transition="in">
                                      <p:cBhvr>
                                        <p:cTn dur="1000"/>
                                        <p:tgtEl>
                                          <p:spTgt spid="9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3" st="3"/>
                                            </p:txEl>
                                          </p:spTgt>
                                        </p:tgtEl>
                                        <p:attrNameLst>
                                          <p:attrName>style.visibility</p:attrName>
                                        </p:attrNameLst>
                                      </p:cBhvr>
                                      <p:to>
                                        <p:strVal val="visible"/>
                                      </p:to>
                                    </p:set>
                                    <p:animEffect filter="fade" transition="in">
                                      <p:cBhvr>
                                        <p:cTn dur="1000"/>
                                        <p:tgtEl>
                                          <p:spTgt spid="9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0" y="207475"/>
            <a:ext cx="9144000" cy="81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You will circulate around the room and do the following:</a:t>
            </a:r>
            <a:endParaRPr sz="2500"/>
          </a:p>
        </p:txBody>
      </p:sp>
      <p:sp>
        <p:nvSpPr>
          <p:cNvPr id="98" name="Google Shape;98;p20"/>
          <p:cNvSpPr txBox="1"/>
          <p:nvPr>
            <p:ph idx="1" type="body"/>
          </p:nvPr>
        </p:nvSpPr>
        <p:spPr>
          <a:xfrm>
            <a:off x="311700" y="1204050"/>
            <a:ext cx="8520600" cy="336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First, find the individuals who have the SAME information</a:t>
            </a:r>
            <a:endParaRPr/>
          </a:p>
          <a:p>
            <a:pPr indent="-342900" lvl="0" marL="457200" rtl="0" algn="l">
              <a:spcBef>
                <a:spcPts val="0"/>
              </a:spcBef>
              <a:spcAft>
                <a:spcPts val="0"/>
              </a:spcAft>
              <a:buSzPts val="1800"/>
              <a:buAutoNum type="arabicPeriod"/>
            </a:pPr>
            <a:r>
              <a:rPr lang="en"/>
              <a:t>Then, discuss the similarities (compare) and differences (contrast) between your inferences</a:t>
            </a:r>
            <a:endParaRPr/>
          </a:p>
          <a:p>
            <a:pPr indent="-342900" lvl="0" marL="457200" rtl="0" algn="l">
              <a:spcBef>
                <a:spcPts val="0"/>
              </a:spcBef>
              <a:spcAft>
                <a:spcPts val="0"/>
              </a:spcAft>
              <a:buSzPts val="1800"/>
              <a:buAutoNum type="arabicPeriod"/>
            </a:pPr>
            <a:r>
              <a:rPr lang="en"/>
              <a:t>Finally, meet with at least one other peer who has a different piece of information to discuss your inferences with.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Effect filter="fade" transition="in">
                                      <p:cBhvr>
                                        <p:cTn dur="1000"/>
                                        <p:tgtEl>
                                          <p:spTgt spid="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1" st="1"/>
                                            </p:txEl>
                                          </p:spTgt>
                                        </p:tgtEl>
                                        <p:attrNameLst>
                                          <p:attrName>style.visibility</p:attrName>
                                        </p:attrNameLst>
                                      </p:cBhvr>
                                      <p:to>
                                        <p:strVal val="visible"/>
                                      </p:to>
                                    </p:set>
                                    <p:animEffect filter="fade" transition="in">
                                      <p:cBhvr>
                                        <p:cTn dur="1000"/>
                                        <p:tgtEl>
                                          <p:spTgt spid="9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2" st="2"/>
                                            </p:txEl>
                                          </p:spTgt>
                                        </p:tgtEl>
                                        <p:attrNameLst>
                                          <p:attrName>style.visibility</p:attrName>
                                        </p:attrNameLst>
                                      </p:cBhvr>
                                      <p:to>
                                        <p:strVal val="visible"/>
                                      </p:to>
                                    </p:set>
                                    <p:animEffect filter="fade" transition="in">
                                      <p:cBhvr>
                                        <p:cTn dur="1000"/>
                                        <p:tgtEl>
                                          <p:spTgt spid="9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idx="1" type="body"/>
          </p:nvPr>
        </p:nvSpPr>
        <p:spPr>
          <a:xfrm>
            <a:off x="311700" y="2083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Return to your seats and talk with a partner:</a:t>
            </a:r>
            <a:endParaRPr/>
          </a:p>
          <a:p>
            <a:pPr indent="0" lvl="0" marL="0" rtl="0" algn="l">
              <a:spcBef>
                <a:spcPts val="1600"/>
              </a:spcBef>
              <a:spcAft>
                <a:spcPts val="1600"/>
              </a:spcAft>
              <a:buNone/>
            </a:pPr>
            <a:r>
              <a:rPr lang="en"/>
              <a:t>What did you infer about what life was like for African Americans during the 1920s?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0" st="0"/>
                                            </p:txEl>
                                          </p:spTgt>
                                        </p:tgtEl>
                                        <p:attrNameLst>
                                          <p:attrName>style.visibility</p:attrName>
                                        </p:attrNameLst>
                                      </p:cBhvr>
                                      <p:to>
                                        <p:strVal val="visible"/>
                                      </p:to>
                                    </p:set>
                                    <p:animEffect filter="fade" transition="in">
                                      <p:cBhvr>
                                        <p:cTn dur="1000"/>
                                        <p:tgtEl>
                                          <p:spTgt spid="1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1" st="1"/>
                                            </p:txEl>
                                          </p:spTgt>
                                        </p:tgtEl>
                                        <p:attrNameLst>
                                          <p:attrName>style.visibility</p:attrName>
                                        </p:attrNameLst>
                                      </p:cBhvr>
                                      <p:to>
                                        <p:strVal val="visible"/>
                                      </p:to>
                                    </p:set>
                                    <p:animEffect filter="fade" transition="in">
                                      <p:cBhvr>
                                        <p:cTn dur="1000"/>
                                        <p:tgtEl>
                                          <p:spTgt spid="10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First Read: Getting the Gist about Life for Americans in the 1920s (10 mins)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115" name="Google Shape;115;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 can summarize the information in </a:t>
            </a:r>
            <a:r>
              <a:rPr i="1" lang="en"/>
              <a:t>Promises to Keep</a:t>
            </a:r>
            <a:r>
              <a:rPr lang="en"/>
              <a:t> about life for African Americans in the 1920s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xEl>
                                              <p:pRg end="0" st="0"/>
                                            </p:txEl>
                                          </p:spTgt>
                                        </p:tgtEl>
                                        <p:attrNameLst>
                                          <p:attrName>style.visibility</p:attrName>
                                        </p:attrNameLst>
                                      </p:cBhvr>
                                      <p:to>
                                        <p:strVal val="visible"/>
                                      </p:to>
                                    </p:set>
                                    <p:animEffect filter="fade" transition="in">
                                      <p:cBhvr>
                                        <p:cTn dur="1000"/>
                                        <p:tgtEl>
                                          <p:spTgt spid="11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Text Features</a:t>
            </a:r>
            <a:endParaRPr/>
          </a:p>
        </p:txBody>
      </p:sp>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at pages 14 and 15 to identify text features that you notice as part of a biography.</a:t>
            </a:r>
            <a:endParaRPr/>
          </a:p>
          <a:p>
            <a:pPr indent="0" lvl="0" marL="0" rtl="0" algn="l">
              <a:spcBef>
                <a:spcPts val="1600"/>
              </a:spcBef>
              <a:spcAft>
                <a:spcPts val="1600"/>
              </a:spcAft>
              <a:buNone/>
            </a:pPr>
            <a:r>
              <a:rPr lang="en"/>
              <a:t>How do these text features help us as readers?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0" st="0"/>
                                            </p:txEl>
                                          </p:spTgt>
                                        </p:tgtEl>
                                        <p:attrNameLst>
                                          <p:attrName>style.visibility</p:attrName>
                                        </p:attrNameLst>
                                      </p:cBhvr>
                                      <p:to>
                                        <p:strVal val="visible"/>
                                      </p:to>
                                    </p:set>
                                    <p:animEffect filter="fade" transition="in">
                                      <p:cBhvr>
                                        <p:cTn dur="1000"/>
                                        <p:tgtEl>
                                          <p:spTgt spid="12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1" st="1"/>
                                            </p:txEl>
                                          </p:spTgt>
                                        </p:tgtEl>
                                        <p:attrNameLst>
                                          <p:attrName>style.visibility</p:attrName>
                                        </p:attrNameLst>
                                      </p:cBhvr>
                                      <p:to>
                                        <p:strVal val="visible"/>
                                      </p:to>
                                    </p:set>
                                    <p:animEffect filter="fade" transition="in">
                                      <p:cBhvr>
                                        <p:cTn dur="1000"/>
                                        <p:tgtEl>
                                          <p:spTgt spid="12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1st Read</a:t>
            </a:r>
            <a:endParaRPr/>
          </a:p>
        </p:txBody>
      </p:sp>
      <p:sp>
        <p:nvSpPr>
          <p:cNvPr id="127" name="Google Shape;127;p25"/>
          <p:cNvSpPr txBox="1"/>
          <p:nvPr>
            <p:ph idx="1" type="body"/>
          </p:nvPr>
        </p:nvSpPr>
        <p:spPr>
          <a:xfrm>
            <a:off x="73075" y="636725"/>
            <a:ext cx="8960700" cy="393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going to read to determine the gist.</a:t>
            </a:r>
            <a:endParaRPr/>
          </a:p>
          <a:p>
            <a:pPr indent="0" lvl="0" marL="0" rtl="0" algn="l">
              <a:spcBef>
                <a:spcPts val="1600"/>
              </a:spcBef>
              <a:spcAft>
                <a:spcPts val="0"/>
              </a:spcAft>
              <a:buNone/>
            </a:pPr>
            <a:r>
              <a:rPr lang="en"/>
              <a:t>Follow along silently as you hear a first read of the main text on pages 14-15.</a:t>
            </a:r>
            <a:endParaRPr/>
          </a:p>
          <a:p>
            <a:pPr indent="0" lvl="0" marL="0" rtl="0" algn="l">
              <a:spcBef>
                <a:spcPts val="1600"/>
              </a:spcBef>
              <a:spcAft>
                <a:spcPts val="0"/>
              </a:spcAft>
              <a:buNone/>
            </a:pPr>
            <a:r>
              <a:rPr lang="en"/>
              <a:t>Think and discuss what is the gist of this passage?</a:t>
            </a:r>
            <a:endParaRPr/>
          </a:p>
          <a:p>
            <a:pPr indent="0" lvl="0" marL="0" rtl="0" algn="l">
              <a:spcBef>
                <a:spcPts val="1600"/>
              </a:spcBef>
              <a:spcAft>
                <a:spcPts val="1600"/>
              </a:spcAft>
              <a:buNone/>
            </a:pPr>
            <a:r>
              <a:rPr lang="en"/>
              <a:t>What was life like for African Americans’ in the 1920s?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0" st="0"/>
                                            </p:txEl>
                                          </p:spTgt>
                                        </p:tgtEl>
                                        <p:attrNameLst>
                                          <p:attrName>style.visibility</p:attrName>
                                        </p:attrNameLst>
                                      </p:cBhvr>
                                      <p:to>
                                        <p:strVal val="visible"/>
                                      </p:to>
                                    </p:set>
                                    <p:animEffect filter="fade" transition="in">
                                      <p:cBhvr>
                                        <p:cTn dur="1000"/>
                                        <p:tgtEl>
                                          <p:spTgt spid="1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1" st="1"/>
                                            </p:txEl>
                                          </p:spTgt>
                                        </p:tgtEl>
                                        <p:attrNameLst>
                                          <p:attrName>style.visibility</p:attrName>
                                        </p:attrNameLst>
                                      </p:cBhvr>
                                      <p:to>
                                        <p:strVal val="visible"/>
                                      </p:to>
                                    </p:set>
                                    <p:animEffect filter="fade" transition="in">
                                      <p:cBhvr>
                                        <p:cTn dur="1000"/>
                                        <p:tgtEl>
                                          <p:spTgt spid="12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2" st="2"/>
                                            </p:txEl>
                                          </p:spTgt>
                                        </p:tgtEl>
                                        <p:attrNameLst>
                                          <p:attrName>style.visibility</p:attrName>
                                        </p:attrNameLst>
                                      </p:cBhvr>
                                      <p:to>
                                        <p:strVal val="visible"/>
                                      </p:to>
                                    </p:set>
                                    <p:animEffect filter="fade" transition="in">
                                      <p:cBhvr>
                                        <p:cTn dur="1000"/>
                                        <p:tgtEl>
                                          <p:spTgt spid="12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3" st="3"/>
                                            </p:txEl>
                                          </p:spTgt>
                                        </p:tgtEl>
                                        <p:attrNameLst>
                                          <p:attrName>style.visibility</p:attrName>
                                        </p:attrNameLst>
                                      </p:cBhvr>
                                      <p:to>
                                        <p:strVal val="visible"/>
                                      </p:to>
                                    </p:set>
                                    <p:animEffect filter="fade" transition="in">
                                      <p:cBhvr>
                                        <p:cTn dur="1000"/>
                                        <p:tgtEl>
                                          <p:spTgt spid="12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Guided Practice: Identifying Reasons and Evidence that Support the Author’s Opinion (15 mins)</a:t>
            </a:r>
            <a:endParaRPr/>
          </a:p>
        </p:txBody>
      </p:sp>
      <p:sp>
        <p:nvSpPr>
          <p:cNvPr id="133" name="Google Shape;133;p26"/>
          <p:cNvSpPr txBox="1"/>
          <p:nvPr>
            <p:ph idx="1" type="body"/>
          </p:nvPr>
        </p:nvSpPr>
        <p:spPr>
          <a:xfrm>
            <a:off x="311700" y="1947100"/>
            <a:ext cx="8520600" cy="262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a:p>
            <a:pPr indent="0" lvl="0" marL="0" rtl="0" algn="l">
              <a:spcBef>
                <a:spcPts val="1600"/>
              </a:spcBef>
              <a:spcAft>
                <a:spcPts val="1600"/>
              </a:spcAft>
              <a:buNone/>
            </a:pPr>
            <a:r>
              <a:rPr lang="en"/>
              <a:t>I can identify the reasons and evidence Sharon Robinson uses to support an opinion about life for African Americans in the 1920s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0" st="0"/>
                                            </p:txEl>
                                          </p:spTgt>
                                        </p:tgtEl>
                                        <p:attrNameLst>
                                          <p:attrName>style.visibility</p:attrName>
                                        </p:attrNameLst>
                                      </p:cBhvr>
                                      <p:to>
                                        <p:strVal val="visible"/>
                                      </p:to>
                                    </p:set>
                                    <p:animEffect filter="fade" transition="in">
                                      <p:cBhvr>
                                        <p:cTn dur="1500"/>
                                        <p:tgtEl>
                                          <p:spTgt spid="1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1" st="1"/>
                                            </p:txEl>
                                          </p:spTgt>
                                        </p:tgtEl>
                                        <p:attrNameLst>
                                          <p:attrName>style.visibility</p:attrName>
                                        </p:attrNameLst>
                                      </p:cBhvr>
                                      <p:to>
                                        <p:strVal val="visible"/>
                                      </p:to>
                                    </p:set>
                                    <p:animEffect filter="fade" transition="in">
                                      <p:cBhvr>
                                        <p:cTn dur="1500"/>
                                        <p:tgtEl>
                                          <p:spTgt spid="13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Sharon Robinson shares many opinions throughout this book.</a:t>
            </a:r>
            <a:endParaRPr/>
          </a:p>
          <a:p>
            <a:pPr indent="0" lvl="0" marL="0" rtl="0" algn="l">
              <a:spcBef>
                <a:spcPts val="1600"/>
              </a:spcBef>
              <a:spcAft>
                <a:spcPts val="1600"/>
              </a:spcAft>
              <a:buNone/>
            </a:pPr>
            <a:r>
              <a:rPr lang="en"/>
              <a:t>What is an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0" st="0"/>
                                            </p:txEl>
                                          </p:spTgt>
                                        </p:tgtEl>
                                        <p:attrNameLst>
                                          <p:attrName>style.visibility</p:attrName>
                                        </p:attrNameLst>
                                      </p:cBhvr>
                                      <p:to>
                                        <p:strVal val="visible"/>
                                      </p:to>
                                    </p:set>
                                    <p:animEffect filter="fade" transition="in">
                                      <p:cBhvr>
                                        <p:cTn dur="1000"/>
                                        <p:tgtEl>
                                          <p:spTgt spid="13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1" st="1"/>
                                            </p:txEl>
                                          </p:spTgt>
                                        </p:tgtEl>
                                        <p:attrNameLst>
                                          <p:attrName>style.visibility</p:attrName>
                                        </p:attrNameLst>
                                      </p:cBhvr>
                                      <p:to>
                                        <p:strVal val="visible"/>
                                      </p:to>
                                    </p:set>
                                    <p:animEffect filter="fade" transition="in">
                                      <p:cBhvr>
                                        <p:cTn dur="1000"/>
                                        <p:tgtEl>
                                          <p:spTgt spid="139">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8"/>
          <p:cNvPicPr preferRelativeResize="0"/>
          <p:nvPr/>
        </p:nvPicPr>
        <p:blipFill>
          <a:blip r:embed="rId3">
            <a:alphaModFix/>
          </a:blip>
          <a:stretch>
            <a:fillRect/>
          </a:stretch>
        </p:blipFill>
        <p:spPr>
          <a:xfrm>
            <a:off x="1212705" y="0"/>
            <a:ext cx="7336890" cy="5143500"/>
          </a:xfrm>
          <a:prstGeom prst="rect">
            <a:avLst/>
          </a:prstGeom>
          <a:noFill/>
          <a:ln>
            <a:noFill/>
          </a:ln>
        </p:spPr>
      </p:pic>
      <p:sp>
        <p:nvSpPr>
          <p:cNvPr id="145" name="Google Shape;145;p28"/>
          <p:cNvSpPr txBox="1"/>
          <p:nvPr/>
        </p:nvSpPr>
        <p:spPr>
          <a:xfrm>
            <a:off x="431550" y="321125"/>
            <a:ext cx="8610600" cy="69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Remember that in unit 1, you determined the author’s opinion within small chunks of text.  In this unit, you will determine the author’s opinion for a passage, or several pages of text.</a:t>
            </a:r>
            <a:endParaRPr sz="240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Author’s will let us know “what” they think (their opinion) somewhere within the passage of text.</a:t>
            </a:r>
            <a:endParaRPr/>
          </a:p>
          <a:p>
            <a:pPr indent="0" lvl="0" marL="0" rtl="0" algn="l">
              <a:spcBef>
                <a:spcPts val="1600"/>
              </a:spcBef>
              <a:spcAft>
                <a:spcPts val="1600"/>
              </a:spcAft>
              <a:buNone/>
            </a:pPr>
            <a:r>
              <a:rPr lang="en"/>
              <a:t>Author’s support their opinions by providing reasons and evidence.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“Reasons” section is a new element you will begin to identify in an author’s argument.</a:t>
            </a:r>
            <a:endParaRPr/>
          </a:p>
          <a:p>
            <a:pPr indent="0" lvl="0" marL="0" rtl="0" algn="l">
              <a:spcBef>
                <a:spcPts val="1600"/>
              </a:spcBef>
              <a:spcAft>
                <a:spcPts val="1600"/>
              </a:spcAft>
              <a:buNone/>
            </a:pPr>
            <a:r>
              <a:rPr lang="en"/>
              <a:t>An author’s opinion is WHAT the other believes.  The </a:t>
            </a:r>
            <a:r>
              <a:rPr i="1" lang="en"/>
              <a:t>reasons</a:t>
            </a:r>
            <a:r>
              <a:rPr lang="en"/>
              <a:t> an author provides to support an opinion tells us WHY the author believes the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0" st="0"/>
                                            </p:txEl>
                                          </p:spTgt>
                                        </p:tgtEl>
                                        <p:attrNameLst>
                                          <p:attrName>style.visibility</p:attrName>
                                        </p:attrNameLst>
                                      </p:cBhvr>
                                      <p:to>
                                        <p:strVal val="visible"/>
                                      </p:to>
                                    </p:set>
                                    <p:animEffect filter="fade" transition="in">
                                      <p:cBhvr>
                                        <p:cTn dur="1000"/>
                                        <p:tgtEl>
                                          <p:spTgt spid="15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1" st="1"/>
                                            </p:txEl>
                                          </p:spTgt>
                                        </p:tgtEl>
                                        <p:attrNameLst>
                                          <p:attrName>style.visibility</p:attrName>
                                        </p:attrNameLst>
                                      </p:cBhvr>
                                      <p:to>
                                        <p:strVal val="visible"/>
                                      </p:to>
                                    </p:set>
                                    <p:animEffect filter="fade" transition="in">
                                      <p:cBhvr>
                                        <p:cTn dur="1000"/>
                                        <p:tgtEl>
                                          <p:spTgt spid="157">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1"/>
          <p:cNvSpPr txBox="1"/>
          <p:nvPr>
            <p:ph idx="1" type="body"/>
          </p:nvPr>
        </p:nvSpPr>
        <p:spPr>
          <a:xfrm>
            <a:off x="311700" y="181250"/>
            <a:ext cx="8520600" cy="4387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Notice the EVIDENCE sections.  What do you recall that </a:t>
            </a:r>
            <a:r>
              <a:rPr i="1" lang="en"/>
              <a:t>evidence</a:t>
            </a:r>
            <a:r>
              <a:rPr lang="en"/>
              <a:t> is?</a:t>
            </a:r>
            <a:endParaRPr/>
          </a:p>
        </p:txBody>
      </p:sp>
      <p:pic>
        <p:nvPicPr>
          <p:cNvPr id="163" name="Google Shape;163;p31"/>
          <p:cNvPicPr preferRelativeResize="0"/>
          <p:nvPr/>
        </p:nvPicPr>
        <p:blipFill>
          <a:blip r:embed="rId3">
            <a:alphaModFix/>
          </a:blip>
          <a:stretch>
            <a:fillRect/>
          </a:stretch>
        </p:blipFill>
        <p:spPr>
          <a:xfrm>
            <a:off x="-40500" y="1940289"/>
            <a:ext cx="9143999" cy="320322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“Reasons” section is a new element you will begin to identify in an author’s argument.</a:t>
            </a:r>
            <a:endParaRPr/>
          </a:p>
          <a:p>
            <a:pPr indent="0" lvl="0" marL="0" rtl="0" algn="l">
              <a:spcBef>
                <a:spcPts val="1600"/>
              </a:spcBef>
              <a:spcAft>
                <a:spcPts val="1600"/>
              </a:spcAft>
              <a:buNone/>
            </a:pPr>
            <a:r>
              <a:rPr lang="en"/>
              <a:t>An author’s opinion is WHAT the other believes.  The </a:t>
            </a:r>
            <a:r>
              <a:rPr i="1" lang="en"/>
              <a:t>reasons</a:t>
            </a:r>
            <a:r>
              <a:rPr lang="en"/>
              <a:t> an author provides to support an opinion tells us WHY the author believes the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animEffect filter="fade" transition="in">
                                      <p:cBhvr>
                                        <p:cTn dur="1000"/>
                                        <p:tgtEl>
                                          <p:spTgt spid="1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animEffect filter="fade" transition="in">
                                      <p:cBhvr>
                                        <p:cTn dur="1000"/>
                                        <p:tgtEl>
                                          <p:spTgt spid="169">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3"/>
          <p:cNvSpPr txBox="1"/>
          <p:nvPr>
            <p:ph idx="1" type="body"/>
          </p:nvPr>
        </p:nvSpPr>
        <p:spPr>
          <a:xfrm>
            <a:off x="311700" y="1821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will now work with your group members to determine the author’s opinion--WHAT the author believes--for the passage on pages 14 and 15.</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Follow along silently as I read the first two paragraphs on page 14 aloud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0" st="0"/>
                                            </p:txEl>
                                          </p:spTgt>
                                        </p:tgtEl>
                                        <p:attrNameLst>
                                          <p:attrName>style.visibility</p:attrName>
                                        </p:attrNameLst>
                                      </p:cBhvr>
                                      <p:to>
                                        <p:strVal val="visible"/>
                                      </p:to>
                                    </p:set>
                                    <p:animEffect filter="fade" transition="in">
                                      <p:cBhvr>
                                        <p:cTn dur="1000"/>
                                        <p:tgtEl>
                                          <p:spTgt spid="1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1" st="1"/>
                                            </p:txEl>
                                          </p:spTgt>
                                        </p:tgtEl>
                                        <p:attrNameLst>
                                          <p:attrName>style.visibility</p:attrName>
                                        </p:attrNameLst>
                                      </p:cBhvr>
                                      <p:to>
                                        <p:strVal val="visible"/>
                                      </p:to>
                                    </p:set>
                                    <p:animEffect filter="fade" transition="in">
                                      <p:cBhvr>
                                        <p:cTn dur="1000"/>
                                        <p:tgtEl>
                                          <p:spTgt spid="17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2" st="2"/>
                                            </p:txEl>
                                          </p:spTgt>
                                        </p:tgtEl>
                                        <p:attrNameLst>
                                          <p:attrName>style.visibility</p:attrName>
                                        </p:attrNameLst>
                                      </p:cBhvr>
                                      <p:to>
                                        <p:strVal val="visible"/>
                                      </p:to>
                                    </p:set>
                                    <p:animEffect filter="fade" transition="in">
                                      <p:cBhvr>
                                        <p:cTn dur="1000"/>
                                        <p:tgtEl>
                                          <p:spTgt spid="17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4"/>
          <p:cNvSpPr txBox="1"/>
          <p:nvPr>
            <p:ph idx="1" type="body"/>
          </p:nvPr>
        </p:nvSpPr>
        <p:spPr>
          <a:xfrm>
            <a:off x="311700" y="373575"/>
            <a:ext cx="8520600" cy="419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with your group:</a:t>
            </a:r>
            <a:endParaRPr/>
          </a:p>
          <a:p>
            <a:pPr indent="0" lvl="0" marL="0" rtl="0" algn="l">
              <a:spcBef>
                <a:spcPts val="1600"/>
              </a:spcBef>
              <a:spcAft>
                <a:spcPts val="0"/>
              </a:spcAft>
              <a:buNone/>
            </a:pPr>
            <a:r>
              <a:rPr lang="en"/>
              <a:t>WHAT is the author’s opinion about life for African Americans in the 1920s?</a:t>
            </a:r>
            <a:endParaRPr/>
          </a:p>
          <a:p>
            <a:pPr indent="0" lvl="0" marL="0" rtl="0" algn="l">
              <a:spcBef>
                <a:spcPts val="1600"/>
              </a:spcBef>
              <a:spcAft>
                <a:spcPts val="0"/>
              </a:spcAft>
              <a:buNone/>
            </a:pPr>
            <a:r>
              <a:rPr lang="en"/>
              <a:t>How is this an opinion?</a:t>
            </a:r>
            <a:endParaRPr/>
          </a:p>
          <a:p>
            <a:pPr indent="0" lvl="0" marL="0" rtl="0" algn="l">
              <a:spcBef>
                <a:spcPts val="1600"/>
              </a:spcBef>
              <a:spcAft>
                <a:spcPts val="0"/>
              </a:spcAft>
              <a:buNone/>
            </a:pPr>
            <a:r>
              <a:rPr lang="en"/>
              <a:t>Can it be argued?</a:t>
            </a:r>
            <a:endParaRPr/>
          </a:p>
          <a:p>
            <a:pPr indent="0" lvl="0" marL="0" rtl="0" algn="l">
              <a:spcBef>
                <a:spcPts val="1600"/>
              </a:spcBef>
              <a:spcAft>
                <a:spcPts val="1600"/>
              </a:spcAft>
              <a:buNone/>
            </a:pPr>
            <a:r>
              <a:rPr lang="en"/>
              <a:t>Can someone disagree?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0" st="0"/>
                                            </p:txEl>
                                          </p:spTgt>
                                        </p:tgtEl>
                                        <p:attrNameLst>
                                          <p:attrName>style.visibility</p:attrName>
                                        </p:attrNameLst>
                                      </p:cBhvr>
                                      <p:to>
                                        <p:strVal val="visible"/>
                                      </p:to>
                                    </p:set>
                                    <p:animEffect filter="fade" transition="in">
                                      <p:cBhvr>
                                        <p:cTn dur="1000"/>
                                        <p:tgtEl>
                                          <p:spTgt spid="1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1" st="1"/>
                                            </p:txEl>
                                          </p:spTgt>
                                        </p:tgtEl>
                                        <p:attrNameLst>
                                          <p:attrName>style.visibility</p:attrName>
                                        </p:attrNameLst>
                                      </p:cBhvr>
                                      <p:to>
                                        <p:strVal val="visible"/>
                                      </p:to>
                                    </p:set>
                                    <p:animEffect filter="fade" transition="in">
                                      <p:cBhvr>
                                        <p:cTn dur="1000"/>
                                        <p:tgtEl>
                                          <p:spTgt spid="1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2" st="2"/>
                                            </p:txEl>
                                          </p:spTgt>
                                        </p:tgtEl>
                                        <p:attrNameLst>
                                          <p:attrName>style.visibility</p:attrName>
                                        </p:attrNameLst>
                                      </p:cBhvr>
                                      <p:to>
                                        <p:strVal val="visible"/>
                                      </p:to>
                                    </p:set>
                                    <p:animEffect filter="fade" transition="in">
                                      <p:cBhvr>
                                        <p:cTn dur="1000"/>
                                        <p:tgtEl>
                                          <p:spTgt spid="1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3" st="3"/>
                                            </p:txEl>
                                          </p:spTgt>
                                        </p:tgtEl>
                                        <p:attrNameLst>
                                          <p:attrName>style.visibility</p:attrName>
                                        </p:attrNameLst>
                                      </p:cBhvr>
                                      <p:to>
                                        <p:strVal val="visible"/>
                                      </p:to>
                                    </p:set>
                                    <p:animEffect filter="fade" transition="in">
                                      <p:cBhvr>
                                        <p:cTn dur="1000"/>
                                        <p:tgtEl>
                                          <p:spTgt spid="1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4" st="4"/>
                                            </p:txEl>
                                          </p:spTgt>
                                        </p:tgtEl>
                                        <p:attrNameLst>
                                          <p:attrName>style.visibility</p:attrName>
                                        </p:attrNameLst>
                                      </p:cBhvr>
                                      <p:to>
                                        <p:strVal val="visible"/>
                                      </p:to>
                                    </p:set>
                                    <p:animEffect filter="fade" transition="in">
                                      <p:cBhvr>
                                        <p:cTn dur="1000"/>
                                        <p:tgtEl>
                                          <p:spTgt spid="17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Now we will read the third paragraph to determine one reason WHY Sharon Robinson believes there were signs of hope and progress for African Americans in the 1920s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6"/>
          <p:cNvSpPr txBox="1"/>
          <p:nvPr>
            <p:ph idx="1" type="body"/>
          </p:nvPr>
        </p:nvSpPr>
        <p:spPr>
          <a:xfrm>
            <a:off x="311700" y="146275"/>
            <a:ext cx="8520600" cy="4422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900"/>
              <a:t>As I read this paragraph aloud I heard that there were several black-owned and operated newspapers. I think this is part of WHY Sharon Robinson believes there were signs of hope and progress for African Americans in the 1920s, because we learned that before the 1920s African Americans had been enslaved, segregated, and would have been kept from owning a business.</a:t>
            </a:r>
            <a:endParaRPr sz="2900"/>
          </a:p>
        </p:txBody>
      </p:sp>
      <p:sp>
        <p:nvSpPr>
          <p:cNvPr id="191" name="Google Shape;191;p36"/>
          <p:cNvSpPr txBox="1"/>
          <p:nvPr/>
        </p:nvSpPr>
        <p:spPr>
          <a:xfrm>
            <a:off x="553950" y="1667375"/>
            <a:ext cx="7841400" cy="9528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F0000"/>
                </a:solidFill>
              </a:rPr>
              <a:t>How can we paraphrase this?</a:t>
            </a:r>
            <a:endParaRPr b="1" sz="36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1"/>
                                        </p:tgtEl>
                                        <p:attrNameLst>
                                          <p:attrName>style.visibility</p:attrName>
                                        </p:attrNameLst>
                                      </p:cBhvr>
                                      <p:to>
                                        <p:strVal val="visible"/>
                                      </p:to>
                                    </p:set>
                                    <p:anim calcmode="lin" valueType="num">
                                      <p:cBhvr additive="base">
                                        <p:cTn dur="1000"/>
                                        <p:tgtEl>
                                          <p:spTgt spid="191"/>
                                        </p:tgtEl>
                                        <p:attrNameLst>
                                          <p:attrName>ppt_w</p:attrName>
                                        </p:attrNameLst>
                                      </p:cBhvr>
                                      <p:tavLst>
                                        <p:tav fmla="" tm="0">
                                          <p:val>
                                            <p:strVal val="0"/>
                                          </p:val>
                                        </p:tav>
                                        <p:tav fmla="" tm="100000">
                                          <p:val>
                                            <p:strVal val="#ppt_w"/>
                                          </p:val>
                                        </p:tav>
                                      </p:tavLst>
                                    </p:anim>
                                    <p:anim calcmode="lin" valueType="num">
                                      <p:cBhvr additive="base">
                                        <p:cTn dur="1000"/>
                                        <p:tgtEl>
                                          <p:spTgt spid="19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3-4 minutes to complete with your group</a:t>
            </a:r>
            <a:endParaRPr/>
          </a:p>
        </p:txBody>
      </p:sp>
      <p:sp>
        <p:nvSpPr>
          <p:cNvPr id="197" name="Google Shape;197;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Reread the 3rd paragraph to identify evidence about newspapers owned and run by African Americans.</a:t>
            </a:r>
            <a:endParaRPr/>
          </a:p>
          <a:p>
            <a:pPr indent="-342900" lvl="0" marL="457200" rtl="0" algn="l">
              <a:spcBef>
                <a:spcPts val="0"/>
              </a:spcBef>
              <a:spcAft>
                <a:spcPts val="0"/>
              </a:spcAft>
              <a:buSzPts val="1800"/>
              <a:buAutoNum type="arabicPeriod"/>
            </a:pPr>
            <a:r>
              <a:rPr lang="en"/>
              <a:t>Mark the evidence you locate</a:t>
            </a:r>
            <a:endParaRPr/>
          </a:p>
          <a:p>
            <a:pPr indent="-342900" lvl="0" marL="457200" rtl="0" algn="l">
              <a:spcBef>
                <a:spcPts val="0"/>
              </a:spcBef>
              <a:spcAft>
                <a:spcPts val="0"/>
              </a:spcAft>
              <a:buSzPts val="1800"/>
              <a:buAutoNum type="arabicPeriod"/>
            </a:pPr>
            <a:r>
              <a:rPr lang="en"/>
              <a:t>Discuss with your group members the evidence you locate.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evidence did you locate in this paragraph about newspapers owned and managed by African Americans?</a:t>
            </a:r>
            <a:endParaRPr/>
          </a:p>
          <a:p>
            <a:pPr indent="0" lvl="0" marL="0" rtl="0" algn="l">
              <a:spcBef>
                <a:spcPts val="1600"/>
              </a:spcBef>
              <a:spcAft>
                <a:spcPts val="1600"/>
              </a:spcAft>
              <a:buNone/>
            </a:pPr>
            <a:r>
              <a:rPr lang="en"/>
              <a:t>How can we paraphrase these responses so that we can add them to the graphic organizer?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0" st="0"/>
                                            </p:txEl>
                                          </p:spTgt>
                                        </p:tgtEl>
                                        <p:attrNameLst>
                                          <p:attrName>style.visibility</p:attrName>
                                        </p:attrNameLst>
                                      </p:cBhvr>
                                      <p:to>
                                        <p:strVal val="visible"/>
                                      </p:to>
                                    </p:set>
                                    <p:animEffect filter="fade" transition="in">
                                      <p:cBhvr>
                                        <p:cTn dur="1000"/>
                                        <p:tgtEl>
                                          <p:spTgt spid="2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1" st="1"/>
                                            </p:txEl>
                                          </p:spTgt>
                                        </p:tgtEl>
                                        <p:attrNameLst>
                                          <p:attrName>style.visibility</p:attrName>
                                        </p:attrNameLst>
                                      </p:cBhvr>
                                      <p:to>
                                        <p:strVal val="visible"/>
                                      </p:to>
                                    </p:set>
                                    <p:animEffect filter="fade" transition="in">
                                      <p:cBhvr>
                                        <p:cTn dur="1000"/>
                                        <p:tgtEl>
                                          <p:spTgt spid="202">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In the next step of Work Time, you will work in your groups to identify another reason and supporting evidence for Sharon Robinson’s opinion that there were signs of hope and progress for African Americans in the 1920s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Small Group Practice:</a:t>
            </a:r>
            <a:endParaRPr/>
          </a:p>
        </p:txBody>
      </p:sp>
      <p:sp>
        <p:nvSpPr>
          <p:cNvPr id="214" name="Google Shape;214;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Identifying Reasons and Evidence That Support the Author’s Opinion (15 mins)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Focus your attention on Paragraph 4 (the main paragraph on page 15, starting: “There was also a small but growing…”</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27" name="Google Shape;227;p42"/>
          <p:cNvPicPr preferRelativeResize="0"/>
          <p:nvPr/>
        </p:nvPicPr>
        <p:blipFill>
          <a:blip r:embed="rId3">
            <a:alphaModFix/>
          </a:blip>
          <a:stretch>
            <a:fillRect/>
          </a:stretch>
        </p:blipFill>
        <p:spPr>
          <a:xfrm>
            <a:off x="0" y="141165"/>
            <a:ext cx="9144000" cy="486116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3"/>
          <p:cNvSpPr txBox="1"/>
          <p:nvPr>
            <p:ph idx="1" type="body"/>
          </p:nvPr>
        </p:nvSpPr>
        <p:spPr>
          <a:xfrm>
            <a:off x="311700" y="469725"/>
            <a:ext cx="8520600" cy="409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 out the reasons and evidence you identified to support the author’s opinion.</a:t>
            </a:r>
            <a:endParaRPr/>
          </a:p>
          <a:p>
            <a:pPr indent="0" lvl="0" marL="0" rtl="0" algn="l">
              <a:spcBef>
                <a:spcPts val="1600"/>
              </a:spcBef>
              <a:spcAft>
                <a:spcPts val="1600"/>
              </a:spcAft>
              <a:buNone/>
            </a:pPr>
            <a:r>
              <a:rPr lang="en"/>
              <a:t>How do the reasons and evidence you identified in paragraph 4 support the author’s opinion that there was progress of African Americans in the 1920s?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238" name="Google Shape;238;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Debrief (5 mins)</a:t>
            </a:r>
            <a:endParaRPr/>
          </a:p>
          <a:p>
            <a:pPr indent="0" lvl="0" marL="0" rtl="0" algn="l">
              <a:spcBef>
                <a:spcPts val="1600"/>
              </a:spcBef>
              <a:spcAft>
                <a:spcPts val="1600"/>
              </a:spcAft>
              <a:buNone/>
            </a:pPr>
            <a:r>
              <a:rPr lang="en"/>
              <a:t>Let’s take a look at our Jackie Robinson and Life in America Anchor Chart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As we read today we learned many more details about what life was like in America for African Americans in the 1920s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Take 1 minute to turn and talk with a partner about the details that you could add to the far right-hand column of the anchor chart about what was happening in America in the 1920s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7"/>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Learning Targets-Thumb-O-Meter</a:t>
            </a:r>
            <a:endParaRPr/>
          </a:p>
        </p:txBody>
      </p:sp>
      <p:sp>
        <p:nvSpPr>
          <p:cNvPr id="256" name="Google Shape;256;p47"/>
          <p:cNvSpPr txBox="1"/>
          <p:nvPr>
            <p:ph idx="1" type="body"/>
          </p:nvPr>
        </p:nvSpPr>
        <p:spPr>
          <a:xfrm>
            <a:off x="311700" y="793175"/>
            <a:ext cx="8520600" cy="37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summarize the information in </a:t>
            </a:r>
            <a:r>
              <a:rPr i="1" lang="en"/>
              <a:t>Promises to Keep</a:t>
            </a:r>
            <a:r>
              <a:rPr lang="en"/>
              <a:t> about life for African Americans in the 1920s.</a:t>
            </a:r>
            <a:endParaRPr/>
          </a:p>
          <a:p>
            <a:pPr indent="0" lvl="0" marL="0" rtl="0" algn="l">
              <a:spcBef>
                <a:spcPts val="1600"/>
              </a:spcBef>
              <a:spcAft>
                <a:spcPts val="1600"/>
              </a:spcAft>
              <a:buNone/>
            </a:pPr>
            <a:r>
              <a:rPr lang="en"/>
              <a:t>I can identify the reasons and evidence Sharon Robinson uses to support an opinion about life for African Americans in the 1920s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Homework-3 Index Cards</a:t>
            </a:r>
            <a:endParaRPr/>
          </a:p>
        </p:txBody>
      </p:sp>
      <p:sp>
        <p:nvSpPr>
          <p:cNvPr id="262" name="Google Shape;262;p4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Read pages 16-19 of </a:t>
            </a:r>
            <a:r>
              <a:rPr i="1" lang="en"/>
              <a:t>Promises to Keep</a:t>
            </a:r>
            <a:endParaRPr/>
          </a:p>
          <a:p>
            <a:pPr indent="-342900" lvl="0" marL="457200" rtl="0" algn="l">
              <a:spcBef>
                <a:spcPts val="0"/>
              </a:spcBef>
              <a:spcAft>
                <a:spcPts val="0"/>
              </a:spcAft>
              <a:buSzPts val="1800"/>
              <a:buChar char="●"/>
            </a:pPr>
            <a:r>
              <a:rPr lang="en"/>
              <a:t>On 1 index card, write a gist statement on this section of the text</a:t>
            </a:r>
            <a:endParaRPr/>
          </a:p>
          <a:p>
            <a:pPr indent="-342900" lvl="0" marL="457200" rtl="0" algn="l">
              <a:spcBef>
                <a:spcPts val="0"/>
              </a:spcBef>
              <a:spcAft>
                <a:spcPts val="0"/>
              </a:spcAft>
              <a:buSzPts val="1800"/>
              <a:buChar char="●"/>
            </a:pPr>
            <a:r>
              <a:rPr lang="en"/>
              <a:t>2 vocabulary cards: </a:t>
            </a:r>
            <a:r>
              <a:rPr b="1" lang="en">
                <a:solidFill>
                  <a:srgbClr val="FF0000"/>
                </a:solidFill>
              </a:rPr>
              <a:t>Harlem Renaissance</a:t>
            </a:r>
            <a:r>
              <a:rPr lang="en"/>
              <a:t> and </a:t>
            </a:r>
            <a:r>
              <a:rPr b="1" lang="en">
                <a:solidFill>
                  <a:srgbClr val="674EA7"/>
                </a:solidFill>
              </a:rPr>
              <a:t>resistance</a:t>
            </a:r>
            <a:endParaRPr b="1">
              <a:solidFill>
                <a:srgbClr val="674EA7"/>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