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3f927048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3f927048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3f927048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3f927048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f927048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3f927048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f927048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3f927048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44e86a0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44e86a0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3f927048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3f927048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3f927048e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3f927048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3f927048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3f927048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3f927048e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3f927048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f927048e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3f927048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3f927048e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3f927048e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3f927048e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3f927048e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3f927048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3f927048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3f927048e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3f927048e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3f927048e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3f927048e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3f927048e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3f927048e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3f927048e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3f927048e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3f927048e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3f927048e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3f927048e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3f927048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f927048e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3f927048e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3f927048e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3f927048e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3f927048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3f927048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39261"/>
            <a:ext cx="9144001" cy="1976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075" y="445025"/>
            <a:ext cx="8747851" cy="391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Biography as Informational Text (10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describe the features of a biographical text.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add “biography” to our features of informational text anchor chart.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Think about the definition of a “biography”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825"/>
            <a:ext cx="8520600" cy="47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A86E8"/>
                </a:solidFill>
              </a:rPr>
              <a:t>BIO</a:t>
            </a:r>
            <a:r>
              <a:rPr b="1" lang="en">
                <a:solidFill>
                  <a:srgbClr val="9900FF"/>
                </a:solidFill>
              </a:rPr>
              <a:t>GRAPHY</a:t>
            </a:r>
            <a:endParaRPr b="1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Where have we seen the prefix “</a:t>
            </a:r>
            <a:r>
              <a:rPr b="1" lang="en">
                <a:solidFill>
                  <a:srgbClr val="4A86E8"/>
                </a:solidFill>
              </a:rPr>
              <a:t>bio-</a:t>
            </a:r>
            <a:r>
              <a:rPr lang="en">
                <a:solidFill>
                  <a:srgbClr val="000000"/>
                </a:solidFill>
              </a:rPr>
              <a:t>” before?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What does it mean?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root </a:t>
            </a:r>
            <a:r>
              <a:rPr b="1" i="1" lang="en">
                <a:solidFill>
                  <a:srgbClr val="9900FF"/>
                </a:solidFill>
              </a:rPr>
              <a:t>graph</a:t>
            </a:r>
            <a:r>
              <a:rPr lang="en">
                <a:solidFill>
                  <a:srgbClr val="000000"/>
                </a:solidFill>
              </a:rPr>
              <a:t> means to write, so </a:t>
            </a:r>
            <a:r>
              <a:rPr b="1" i="1" lang="en">
                <a:solidFill>
                  <a:srgbClr val="4A86E8"/>
                </a:solidFill>
              </a:rPr>
              <a:t>bio</a:t>
            </a:r>
            <a:r>
              <a:rPr b="1" i="1" lang="en">
                <a:solidFill>
                  <a:srgbClr val="9900FF"/>
                </a:solidFill>
              </a:rPr>
              <a:t>graphy</a:t>
            </a:r>
            <a:r>
              <a:rPr lang="en">
                <a:solidFill>
                  <a:srgbClr val="000000"/>
                </a:solidFill>
              </a:rPr>
              <a:t> means to write about someone’s life.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What are some features of a </a:t>
            </a:r>
            <a:r>
              <a:rPr b="1" i="1" lang="en">
                <a:solidFill>
                  <a:srgbClr val="4A86E8"/>
                </a:solidFill>
              </a:rPr>
              <a:t>bio</a:t>
            </a:r>
            <a:r>
              <a:rPr b="1" i="1" lang="en">
                <a:solidFill>
                  <a:srgbClr val="9900FF"/>
                </a:solidFill>
              </a:rPr>
              <a:t>graphy</a:t>
            </a:r>
            <a:r>
              <a:rPr lang="en">
                <a:solidFill>
                  <a:srgbClr val="000000"/>
                </a:solidFill>
              </a:rPr>
              <a:t>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How do those features help the reader?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describe the features of a biographical text.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add “biography” to our features of informational text anchor chart.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Think about the definition of a “biography”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847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Picture Walk through </a:t>
            </a:r>
            <a:r>
              <a:rPr i="1" lang="en"/>
              <a:t>Promises to Keep       (10 mins)</a:t>
            </a:r>
            <a:endParaRPr i="1"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9150" y="1648650"/>
            <a:ext cx="3494850" cy="349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Promises to keep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560525"/>
            <a:ext cx="5661900" cy="40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book is </a:t>
            </a:r>
            <a:r>
              <a:rPr i="1" lang="en"/>
              <a:t>Promises to Keep: How Jackie Robinson Changed America</a:t>
            </a:r>
            <a:r>
              <a:rPr lang="en"/>
              <a:t> by Sharon Robinson.  What kind of book do you think it is?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features do you predict it will have?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4650" y="1715000"/>
            <a:ext cx="3494850" cy="349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 can draw inferences about Jackie Robinson from the photographs in the Introduction to </a:t>
            </a:r>
            <a:r>
              <a:rPr i="1" lang="en"/>
              <a:t>Promises to Keep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115825"/>
            <a:ext cx="8520600" cy="44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Take out your journals and draw the same three-column chart on the next blank page.</a:t>
            </a:r>
            <a:endParaRPr/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025" y="1172425"/>
            <a:ext cx="7143790" cy="3971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2"/>
          <p:cNvSpPr txBox="1"/>
          <p:nvPr/>
        </p:nvSpPr>
        <p:spPr>
          <a:xfrm>
            <a:off x="920825" y="2205000"/>
            <a:ext cx="2066400" cy="12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What we see and hear directly.</a:t>
            </a:r>
            <a:endParaRPr b="1" sz="2400"/>
          </a:p>
        </p:txBody>
      </p:sp>
      <p:sp>
        <p:nvSpPr>
          <p:cNvPr id="114" name="Google Shape;114;p22"/>
          <p:cNvSpPr txBox="1"/>
          <p:nvPr/>
        </p:nvSpPr>
        <p:spPr>
          <a:xfrm>
            <a:off x="3206825" y="2281200"/>
            <a:ext cx="2066400" cy="12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Questions</a:t>
            </a:r>
            <a:endParaRPr b="1" sz="2400"/>
          </a:p>
        </p:txBody>
      </p:sp>
      <p:sp>
        <p:nvSpPr>
          <p:cNvPr id="115" name="Google Shape;115;p22"/>
          <p:cNvSpPr txBox="1"/>
          <p:nvPr/>
        </p:nvSpPr>
        <p:spPr>
          <a:xfrm>
            <a:off x="5437050" y="2376825"/>
            <a:ext cx="2066400" cy="20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Ideas we have based on what we see and hear.</a:t>
            </a:r>
            <a:endParaRPr b="1"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Turn and share your notes with a partner.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 Walk (5-7 mins)</a:t>
            </a:r>
            <a:endParaRPr/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now do a Picture Walk through the book.  Page through the book, looking at the pictures and continues to notice, wonder, and draw inferences from the pictures.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Share your new note.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photographs and captions in a book called?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Why are they important in this book?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B. Building Background Knowledge: Reading the Introduction of </a:t>
            </a:r>
            <a:r>
              <a:rPr i="1" lang="en"/>
              <a:t>Promises to Keep</a:t>
            </a:r>
            <a:r>
              <a:rPr lang="en"/>
              <a:t> (25 mins)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to the introduction on page 6.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does the word </a:t>
            </a:r>
            <a:r>
              <a:rPr i="1" lang="en"/>
              <a:t>introduction</a:t>
            </a:r>
            <a:r>
              <a:rPr lang="en"/>
              <a:t> mean?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It has the same beginning as </a:t>
            </a:r>
            <a:r>
              <a:rPr i="1" lang="en"/>
              <a:t>introduce,</a:t>
            </a:r>
            <a:r>
              <a:rPr lang="en"/>
              <a:t> but </a:t>
            </a:r>
            <a:r>
              <a:rPr i="1" lang="en"/>
              <a:t>introduce</a:t>
            </a:r>
            <a:r>
              <a:rPr lang="en"/>
              <a:t> is a verb, and </a:t>
            </a:r>
            <a:r>
              <a:rPr i="1" lang="en"/>
              <a:t>introduction</a:t>
            </a:r>
            <a:r>
              <a:rPr lang="en"/>
              <a:t> is a noun.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are now going to read the introduction to the book.  Follow along, as I read aloud.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idx="1" type="body"/>
          </p:nvPr>
        </p:nvSpPr>
        <p:spPr>
          <a:xfrm>
            <a:off x="311700" y="149875"/>
            <a:ext cx="8520600" cy="44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 in your groups about the gist of the Introduction.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Write a gist statement on the next page of your journals.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Reread the introduction on your own, recording additional notes in your Notice/Wonder/Inferences note-catcher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Key Vocabulary to Deepen Understanding (10 mins)</a:t>
            </a:r>
            <a:endParaRPr/>
          </a:p>
        </p:txBody>
      </p:sp>
      <p:sp>
        <p:nvSpPr>
          <p:cNvPr id="162" name="Google Shape;162;p30"/>
          <p:cNvSpPr txBox="1"/>
          <p:nvPr>
            <p:ph idx="1" type="body"/>
          </p:nvPr>
        </p:nvSpPr>
        <p:spPr>
          <a:xfrm>
            <a:off x="311700" y="1466975"/>
            <a:ext cx="8520600" cy="31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determine the meaning of new words and phrases from </a:t>
            </a:r>
            <a:r>
              <a:rPr i="1" lang="en"/>
              <a:t>Promises to Keep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Vocabulary</a:t>
            </a:r>
            <a:endParaRPr/>
          </a:p>
        </p:txBody>
      </p:sp>
      <p:sp>
        <p:nvSpPr>
          <p:cNvPr id="168" name="Google Shape;168;p31"/>
          <p:cNvSpPr txBox="1"/>
          <p:nvPr>
            <p:ph idx="1" type="body"/>
          </p:nvPr>
        </p:nvSpPr>
        <p:spPr>
          <a:xfrm>
            <a:off x="311700" y="547275"/>
            <a:ext cx="8520600" cy="40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Locate the following words in the introduction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Write one word on each index card.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Use context clues to find the meaning</a:t>
            </a:r>
            <a:endParaRPr/>
          </a:p>
        </p:txBody>
      </p:sp>
      <p:pic>
        <p:nvPicPr>
          <p:cNvPr id="169" name="Google Shape;16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550" y="1090900"/>
            <a:ext cx="8229600" cy="255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Definitions</a:t>
            </a:r>
            <a:endParaRPr/>
          </a:p>
        </p:txBody>
      </p:sp>
      <p:sp>
        <p:nvSpPr>
          <p:cNvPr id="175" name="Google Shape;175;p32"/>
          <p:cNvSpPr txBox="1"/>
          <p:nvPr>
            <p:ph idx="1" type="body"/>
          </p:nvPr>
        </p:nvSpPr>
        <p:spPr>
          <a:xfrm>
            <a:off x="125" y="789125"/>
            <a:ext cx="9144000" cy="37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Accomplishments: achievements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/>
              <a:t>Legacy: something (either good or bad) that is handed down from the past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/>
              <a:t>Determinations: extreme drive to do or accomplish something.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800"/>
              <a:t>Commitment: a sense of loyalty or strong belief in an idea.</a:t>
            </a:r>
            <a:endParaRPr sz="2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81" name="Google Shape;18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Debrief and Review Learning Targets (5 mins)</a:t>
            </a:r>
            <a:endParaRPr/>
          </a:p>
        </p:txBody>
      </p:sp>
      <p:pic>
        <p:nvPicPr>
          <p:cNvPr id="182" name="Google Shape;18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50" y="1152475"/>
            <a:ext cx="8747851" cy="391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Think of one piece of evidence that indicates that you met one of the learning targets, and share your thoughts with a neighbor.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194" name="Google Shape;194;p35"/>
          <p:cNvSpPr txBox="1"/>
          <p:nvPr>
            <p:ph idx="1" type="body"/>
          </p:nvPr>
        </p:nvSpPr>
        <p:spPr>
          <a:xfrm>
            <a:off x="311700" y="542875"/>
            <a:ext cx="8520600" cy="437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Reread the introduction to </a:t>
            </a:r>
            <a:r>
              <a:rPr i="1" lang="en"/>
              <a:t>Promises to Keep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 one card answer this question.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What does Sharon Robinson admire about her father, Jackie Robinson?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On 3 new cards write: </a:t>
            </a:r>
            <a:r>
              <a:rPr b="1" lang="en">
                <a:solidFill>
                  <a:srgbClr val="FF0000"/>
                </a:solidFill>
              </a:rPr>
              <a:t>biography, </a:t>
            </a:r>
            <a:r>
              <a:rPr b="1" lang="en">
                <a:solidFill>
                  <a:srgbClr val="9900FF"/>
                </a:solidFill>
              </a:rPr>
              <a:t>biographical</a:t>
            </a:r>
            <a:r>
              <a:rPr b="1" lang="en">
                <a:solidFill>
                  <a:srgbClr val="FF0000"/>
                </a:solidFill>
              </a:rPr>
              <a:t>, introduction</a:t>
            </a:r>
            <a:r>
              <a:rPr b="1" lang="en"/>
              <a:t>. </a:t>
            </a:r>
            <a:r>
              <a:rPr lang="en"/>
              <a:t>On the back draw or define it.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Bring as ADMIT ticket.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