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3e2dd78f5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3e2dd78f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3e2dd78f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3e2dd78f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3e2dd78f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3e2dd78f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3e2dd78f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3e2dd78f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3e2dd78f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3e2dd78f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3e2dd78f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3e2dd78f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3e2dd78f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3e2dd78f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3e2dd78f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3e2dd78f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3e2dd78f5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3e2dd78f5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3e2dd78f5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3e2dd78f5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3e2dd78f5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3e2dd78f5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3e2dd78f5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3e2dd78f5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3e2dd78f5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3e2dd78f5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3e2dd78f5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3e2dd78f5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3e2dd78f5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3e2dd78f5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3e2dd78f5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13e2dd78f5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3e2dd78f5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3e2dd78f5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3e2dd78f5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3e2dd78f5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3e2dd78f5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3e2dd78f5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3e2dd78f5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3e2dd78f5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3e2dd78f5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3e2dd78f5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3e2dd78f5_1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3e2dd78f5_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3e2dd78f5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3e2dd78f5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3eb95836d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3eb95836d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3eb95836d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3eb95836d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3eb95836d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3eb95836d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3eb95836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3eb95836d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3eb95836d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3eb95836d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3eb95836d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3eb95836d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3eb95836d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3eb95836d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3eb95836d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3eb95836d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3eb95836d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3eb95836d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3eb95836d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3eb95836d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Xzq43kndW7U"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579097"/>
            <a:ext cx="9144001" cy="198530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445025"/>
            <a:ext cx="9037275" cy="3834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Homework Review and Engaging the Writer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150550"/>
            <a:ext cx="8520600" cy="441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have learned a great deal about the importance of sports in American culture through reading others’ opinions about this topic.</a:t>
            </a:r>
            <a:endParaRPr/>
          </a:p>
          <a:p>
            <a:pPr indent="0" lvl="0" marL="0" rtl="0" algn="l">
              <a:spcBef>
                <a:spcPts val="1600"/>
              </a:spcBef>
              <a:spcAft>
                <a:spcPts val="1600"/>
              </a:spcAft>
              <a:buNone/>
            </a:pPr>
            <a:r>
              <a:rPr lang="en"/>
              <a:t>Understanding this compelling topic is preparing you for unit 2, when you will go more in depth about how American athletes have opportunities to influence social change in America.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Effect filter="fade" transition="in">
                                      <p:cBhvr>
                                        <p:cTn dur="1000"/>
                                        <p:tgtEl>
                                          <p:spTgt spid="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Effect filter="fade" transition="in">
                                      <p:cBhvr>
                                        <p:cTn dur="1000"/>
                                        <p:tgtEl>
                                          <p:spTgt spid="7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311700" y="355825"/>
            <a:ext cx="8520600" cy="421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you will be milling to music to share, with at least 2 other partners, your homework index cards that respond to the question: “In what ways do sports play an important role in American culture?  Support your answer with at least 2 pieces of evidence from the text. </a:t>
            </a:r>
            <a:endParaRPr/>
          </a:p>
          <a:p>
            <a:pPr indent="0" lvl="0" marL="0" rtl="0" algn="l">
              <a:spcBef>
                <a:spcPts val="1600"/>
              </a:spcBef>
              <a:spcAft>
                <a:spcPts val="0"/>
              </a:spcAft>
              <a:buNone/>
            </a:pPr>
            <a:r>
              <a:rPr lang="en"/>
              <a:t>Add your vocabulary cards to your </a:t>
            </a:r>
            <a:endParaRPr/>
          </a:p>
          <a:p>
            <a:pPr indent="0" lvl="0" marL="0" rtl="0" algn="l">
              <a:spcBef>
                <a:spcPts val="1600"/>
              </a:spcBef>
              <a:spcAft>
                <a:spcPts val="1600"/>
              </a:spcAft>
              <a:buNone/>
            </a:pPr>
            <a:r>
              <a:rPr lang="en"/>
              <a:t>envelope.</a:t>
            </a:r>
            <a:endParaRPr/>
          </a:p>
        </p:txBody>
      </p:sp>
      <p:pic>
        <p:nvPicPr>
          <p:cNvPr descr="Major League Baseball's unofficial anthem &quot;TAKE ME OUT TO THE BALL GAME&quot; celebrated its 100th birthday in 2008. This is a video recreation of the original illustrated song slide program (with some additional slide elements from the same era) that was shown to the public in 1908. Illustrated songs (predecessors of today's music videos) were presented in vaudeville theaters and early movie houses to help sell sheet music to the public. When a new song was published 14 to 16 photographic glass slides were created utilizing actors and models who portrayed the storyline of the song's lyrics. In the theaters a &quot;song illustrator&quot; stood on stage and sang the song while the sequential slides were projected on screen. A lot of sheet music was sold this way.&#10;&#10;These days only the song's chorus is familiar to the public. This is one of the original renditions of the song recorded in 1908 by Edward Meeker, an Edison technician." id="80" name="Google Shape;80;p17" title="Take Me Out to the Ball Game">
            <a:hlinkClick r:id="rId3"/>
          </p:cNvPr>
          <p:cNvPicPr preferRelativeResize="0"/>
          <p:nvPr/>
        </p:nvPicPr>
        <p:blipFill>
          <a:blip r:embed="rId4">
            <a:alphaModFix/>
          </a:blip>
          <a:stretch>
            <a:fillRect/>
          </a:stretch>
        </p:blipFill>
        <p:spPr>
          <a:xfrm>
            <a:off x="6825200" y="3467150"/>
            <a:ext cx="2086475" cy="1564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xEl>
                                              <p:pRg end="0" st="0"/>
                                            </p:txEl>
                                          </p:spTgt>
                                        </p:tgtEl>
                                        <p:attrNameLst>
                                          <p:attrName>style.visibility</p:attrName>
                                        </p:attrNameLst>
                                      </p:cBhvr>
                                      <p:to>
                                        <p:strVal val="visible"/>
                                      </p:to>
                                    </p:set>
                                    <p:animEffect filter="fade" transition="in">
                                      <p:cBhvr>
                                        <p:cTn dur="1000"/>
                                        <p:tgtEl>
                                          <p:spTgt spid="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xEl>
                                              <p:pRg end="1" st="1"/>
                                            </p:txEl>
                                          </p:spTgt>
                                        </p:tgtEl>
                                        <p:attrNameLst>
                                          <p:attrName>style.visibility</p:attrName>
                                        </p:attrNameLst>
                                      </p:cBhvr>
                                      <p:to>
                                        <p:strVal val="visible"/>
                                      </p:to>
                                    </p:set>
                                    <p:animEffect filter="fade" transition="in">
                                      <p:cBhvr>
                                        <p:cTn dur="1000"/>
                                        <p:tgtEl>
                                          <p:spTgt spid="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xEl>
                                              <p:pRg end="2" st="2"/>
                                            </p:txEl>
                                          </p:spTgt>
                                        </p:tgtEl>
                                        <p:attrNameLst>
                                          <p:attrName>style.visibility</p:attrName>
                                        </p:attrNameLst>
                                      </p:cBhvr>
                                      <p:to>
                                        <p:strVal val="visible"/>
                                      </p:to>
                                    </p:set>
                                    <p:animEffect filter="fade" transition="in">
                                      <p:cBhvr>
                                        <p:cTn dur="1000"/>
                                        <p:tgtEl>
                                          <p:spTgt spid="7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243225"/>
            <a:ext cx="8520600" cy="4325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In the next lesson you will take the on-demand unit assessment where you will have the opportunity to write your opinions about sports in American culture, and support your opinions with evidence from the informational articles that you’ve read in this unit.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Sorting Evidence: Sports in America (15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idx="1" type="body"/>
          </p:nvPr>
        </p:nvSpPr>
        <p:spPr>
          <a:xfrm>
            <a:off x="311700" y="908675"/>
            <a:ext cx="8520600" cy="366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Now we will read another chunk of the article “Sports in America” in order to identify more key details about sports in American culture.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02" name="Google Shape;10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identify the evidence that supports an author’s opinion.</a:t>
            </a:r>
            <a:endParaRPr/>
          </a:p>
          <a:p>
            <a:pPr indent="0" lvl="0" marL="0" rtl="0" algn="l">
              <a:spcBef>
                <a:spcPts val="1600"/>
              </a:spcBef>
              <a:spcAft>
                <a:spcPts val="1600"/>
              </a:spcAft>
              <a:buNone/>
            </a:pPr>
            <a:r>
              <a:rPr lang="en"/>
              <a:t>Remember that in the previous lesson you closely read one chunk of “Sports in America” to identify the author’s opinion and supporting evidence.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Effect filter="fade" transition="in">
                                      <p:cBhvr>
                                        <p:cTn dur="1000"/>
                                        <p:tgtEl>
                                          <p:spTgt spid="1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Effect filter="fade" transition="in">
                                      <p:cBhvr>
                                        <p:cTn dur="1000"/>
                                        <p:tgtEl>
                                          <p:spTgt spid="102">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idx="1" type="body"/>
          </p:nvPr>
        </p:nvSpPr>
        <p:spPr>
          <a:xfrm>
            <a:off x="311700" y="162925"/>
            <a:ext cx="8520600" cy="44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remember about the author’s opinions and supporting evidence in the article “Sports in America” from lesson 5?</a:t>
            </a:r>
            <a:endParaRPr/>
          </a:p>
          <a:p>
            <a:pPr indent="0" lvl="0" marL="0" rtl="0" algn="l">
              <a:spcBef>
                <a:spcPts val="1600"/>
              </a:spcBef>
              <a:spcAft>
                <a:spcPts val="1600"/>
              </a:spcAft>
              <a:buNone/>
            </a:pPr>
            <a:r>
              <a:rPr lang="en"/>
              <a:t>During today’s lesson, you will write a paragraph using one of the author’s opinions from that article, and locate evidence to support the opinion by participating in an evidence sort.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xEl>
                                              <p:pRg end="0" st="0"/>
                                            </p:txEl>
                                          </p:spTgt>
                                        </p:tgtEl>
                                        <p:attrNameLst>
                                          <p:attrName>style.visibility</p:attrName>
                                        </p:attrNameLst>
                                      </p:cBhvr>
                                      <p:to>
                                        <p:strVal val="visible"/>
                                      </p:to>
                                    </p:set>
                                    <p:animEffect filter="fade" transition="in">
                                      <p:cBhvr>
                                        <p:cTn dur="1000"/>
                                        <p:tgtEl>
                                          <p:spTgt spid="1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xEl>
                                              <p:pRg end="1" st="1"/>
                                            </p:txEl>
                                          </p:spTgt>
                                        </p:tgtEl>
                                        <p:attrNameLst>
                                          <p:attrName>style.visibility</p:attrName>
                                        </p:attrNameLst>
                                      </p:cBhvr>
                                      <p:to>
                                        <p:strVal val="visible"/>
                                      </p:to>
                                    </p:set>
                                    <p:animEffect filter="fade" transition="in">
                                      <p:cBhvr>
                                        <p:cTn dur="1000"/>
                                        <p:tgtEl>
                                          <p:spTgt spid="10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ph idx="1" type="body"/>
          </p:nvPr>
        </p:nvSpPr>
        <p:spPr>
          <a:xfrm>
            <a:off x="0" y="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During your discussions in lesson 5 about the author’s opinions from the article “Sports in America,” I heard many of you identify opinions similar to these.</a:t>
            </a:r>
            <a:endParaRPr/>
          </a:p>
        </p:txBody>
      </p:sp>
      <p:pic>
        <p:nvPicPr>
          <p:cNvPr id="113" name="Google Shape;113;p23"/>
          <p:cNvPicPr preferRelativeResize="0"/>
          <p:nvPr/>
        </p:nvPicPr>
        <p:blipFill>
          <a:blip r:embed="rId3">
            <a:alphaModFix/>
          </a:blip>
          <a:stretch>
            <a:fillRect/>
          </a:stretch>
        </p:blipFill>
        <p:spPr>
          <a:xfrm>
            <a:off x="969455" y="0"/>
            <a:ext cx="7392388" cy="5143499"/>
          </a:xfrm>
          <a:prstGeom prst="rect">
            <a:avLst/>
          </a:prstGeom>
          <a:noFill/>
          <a:ln>
            <a:noFill/>
          </a:ln>
        </p:spPr>
      </p:pic>
      <p:sp>
        <p:nvSpPr>
          <p:cNvPr id="114" name="Google Shape;114;p23"/>
          <p:cNvSpPr txBox="1"/>
          <p:nvPr/>
        </p:nvSpPr>
        <p:spPr>
          <a:xfrm>
            <a:off x="896900" y="2457750"/>
            <a:ext cx="7801800" cy="8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FF0000"/>
                </a:solidFill>
              </a:rPr>
              <a:t>Restate the opinions in your own words.</a:t>
            </a:r>
            <a:endParaRPr b="1" sz="3000">
              <a:solidFill>
                <a:srgbClr val="FF0000"/>
              </a:solidFill>
            </a:endParaRPr>
          </a:p>
        </p:txBody>
      </p:sp>
      <p:sp>
        <p:nvSpPr>
          <p:cNvPr id="115" name="Google Shape;115;p23"/>
          <p:cNvSpPr/>
          <p:nvPr/>
        </p:nvSpPr>
        <p:spPr>
          <a:xfrm>
            <a:off x="1014875" y="633300"/>
            <a:ext cx="3502500" cy="504900"/>
          </a:xfrm>
          <a:prstGeom prst="frame">
            <a:avLst>
              <a:gd fmla="val 12500" name="adj1"/>
            </a:avLst>
          </a:prstGeom>
          <a:solidFill>
            <a:srgbClr val="FFFF00"/>
          </a:solidFill>
          <a:ln cap="flat" cmpd="sng" w="1905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3"/>
          <p:cNvSpPr/>
          <p:nvPr/>
        </p:nvSpPr>
        <p:spPr>
          <a:xfrm>
            <a:off x="1014875" y="3516275"/>
            <a:ext cx="3502500" cy="504900"/>
          </a:xfrm>
          <a:prstGeom prst="frame">
            <a:avLst>
              <a:gd fmla="val 12500" name="adj1"/>
            </a:avLst>
          </a:prstGeom>
          <a:solidFill>
            <a:srgbClr val="FFFF00"/>
          </a:solidFill>
          <a:ln cap="flat" cmpd="sng" w="1905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txBox="1"/>
          <p:nvPr/>
        </p:nvSpPr>
        <p:spPr>
          <a:xfrm>
            <a:off x="581600" y="2527350"/>
            <a:ext cx="8168100" cy="50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0000FF"/>
                </a:solidFill>
              </a:rPr>
              <a:t>Which opinion most interests you and why?</a:t>
            </a:r>
            <a:endParaRPr b="1" sz="3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par>
                                <p:cTn fill="hold" nodeType="with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par>
                                <p:cTn fill="hold" nodeType="with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additive="base">
                                        <p:cTn dur="1000"/>
                                        <p:tgtEl>
                                          <p:spTgt spid="11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114"/>
                                        </p:tgtEl>
                                        <p:attrNameLst>
                                          <p:attrName>ppt_x</p:attrName>
                                        </p:attrNameLst>
                                      </p:cBhvr>
                                      <p:tavLst>
                                        <p:tav fmla="" tm="0">
                                          <p:val>
                                            <p:strVal val="#ppt_x"/>
                                          </p:val>
                                        </p:tav>
                                        <p:tav fmla="" tm="100000">
                                          <p:val>
                                            <p:strVal val="#ppt_x-1"/>
                                          </p:val>
                                        </p:tav>
                                      </p:tavLst>
                                    </p:anim>
                                    <p:set>
                                      <p:cBhvr>
                                        <p:cTn dur="1" fill="hold">
                                          <p:stCondLst>
                                            <p:cond delay="1000"/>
                                          </p:stCondLst>
                                        </p:cTn>
                                        <p:tgtEl>
                                          <p:spTgt spid="1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idx="1" type="body"/>
          </p:nvPr>
        </p:nvSpPr>
        <p:spPr>
          <a:xfrm>
            <a:off x="311700" y="137825"/>
            <a:ext cx="8520600" cy="443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to a new page in your journals and write the opinion you chose at the top of the page.</a:t>
            </a:r>
            <a:endParaRPr/>
          </a:p>
          <a:p>
            <a:pPr indent="-342900" lvl="0" marL="457200" rtl="0" algn="l">
              <a:spcBef>
                <a:spcPts val="1600"/>
              </a:spcBef>
              <a:spcAft>
                <a:spcPts val="0"/>
              </a:spcAft>
              <a:buSzPts val="1800"/>
              <a:buChar char="●"/>
            </a:pPr>
            <a:r>
              <a:rPr lang="en"/>
              <a:t>Sports bring American communities together</a:t>
            </a:r>
            <a:endParaRPr/>
          </a:p>
          <a:p>
            <a:pPr indent="0" lvl="0" marL="0" rtl="0" algn="ctr">
              <a:spcBef>
                <a:spcPts val="1600"/>
              </a:spcBef>
              <a:spcAft>
                <a:spcPts val="0"/>
              </a:spcAft>
              <a:buNone/>
            </a:pPr>
            <a:r>
              <a:rPr b="1" lang="en" sz="4800">
                <a:solidFill>
                  <a:srgbClr val="FF0000"/>
                </a:solidFill>
              </a:rPr>
              <a:t>OR</a:t>
            </a:r>
            <a:endParaRPr b="1" sz="4800">
              <a:solidFill>
                <a:srgbClr val="FF0000"/>
              </a:solidFill>
            </a:endParaRPr>
          </a:p>
          <a:p>
            <a:pPr indent="-342900" lvl="0" marL="457200" rtl="0" algn="l">
              <a:spcBef>
                <a:spcPts val="1600"/>
              </a:spcBef>
              <a:spcAft>
                <a:spcPts val="0"/>
              </a:spcAft>
              <a:buSzPts val="1800"/>
              <a:buChar char="●"/>
            </a:pPr>
            <a:r>
              <a:rPr lang="en"/>
              <a:t>Sports play a valuable role in Americans’ lives</a:t>
            </a:r>
            <a:endParaRPr/>
          </a:p>
          <a:p>
            <a:pPr indent="0" lvl="0" marL="0" rtl="0" algn="l">
              <a:spcBef>
                <a:spcPts val="1600"/>
              </a:spcBef>
              <a:spcAft>
                <a:spcPts val="1600"/>
              </a:spcAft>
              <a:buNone/>
            </a:pPr>
            <a:r>
              <a:rPr lang="en"/>
              <a:t>(pass out evidence strips and glue sticks)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Effect filter="fade" transition="in">
                                      <p:cBhvr>
                                        <p:cTn dur="1000"/>
                                        <p:tgtEl>
                                          <p:spTgt spid="1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Effect filter="fade" transition="in">
                                      <p:cBhvr>
                                        <p:cTn dur="1000"/>
                                        <p:tgtEl>
                                          <p:spTgt spid="1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Effect filter="fade" transition="in">
                                      <p:cBhvr>
                                        <p:cTn dur="1000"/>
                                        <p:tgtEl>
                                          <p:spTgt spid="1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animEffect filter="fade" transition="in">
                                      <p:cBhvr>
                                        <p:cTn dur="1000"/>
                                        <p:tgtEl>
                                          <p:spTgt spid="1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animEffect filter="fade" transition="in">
                                      <p:cBhvr>
                                        <p:cTn dur="1000"/>
                                        <p:tgtEl>
                                          <p:spTgt spid="12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idx="1" type="body"/>
          </p:nvPr>
        </p:nvSpPr>
        <p:spPr>
          <a:xfrm>
            <a:off x="311700" y="999175"/>
            <a:ext cx="8520600" cy="3569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going to sort through the evidence strips to identify the evidence that supports the opinion that you just recorded.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idx="1" type="body"/>
          </p:nvPr>
        </p:nvSpPr>
        <p:spPr>
          <a:xfrm>
            <a:off x="311700" y="519275"/>
            <a:ext cx="8520600" cy="4049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For example, if I was most interested in writing about the opinion “Sports bring American communities together,” I would need to read the evidence strips to determine which ones support my opinion.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If I look at the evidence strip, I don’t think it supports my opinion because it doesn’t mention anything about community groups or Americans enjoying sports together.</a:t>
            </a:r>
            <a:endParaRPr/>
          </a:p>
        </p:txBody>
      </p:sp>
      <p:pic>
        <p:nvPicPr>
          <p:cNvPr id="139" name="Google Shape;139;p27"/>
          <p:cNvPicPr preferRelativeResize="0"/>
          <p:nvPr/>
        </p:nvPicPr>
        <p:blipFill>
          <a:blip r:embed="rId3">
            <a:alphaModFix/>
          </a:blip>
          <a:stretch>
            <a:fillRect/>
          </a:stretch>
        </p:blipFill>
        <p:spPr>
          <a:xfrm>
            <a:off x="76200" y="1"/>
            <a:ext cx="9144001" cy="104954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If I examine this piece of evidence, I think that it does support my opinion because it shares information about people in a community coming together to watch sports.</a:t>
            </a:r>
            <a:endParaRPr/>
          </a:p>
        </p:txBody>
      </p:sp>
      <p:pic>
        <p:nvPicPr>
          <p:cNvPr id="146" name="Google Shape;146;p28"/>
          <p:cNvPicPr preferRelativeResize="0"/>
          <p:nvPr/>
        </p:nvPicPr>
        <p:blipFill>
          <a:blip r:embed="rId3">
            <a:alphaModFix/>
          </a:blip>
          <a:stretch>
            <a:fillRect/>
          </a:stretch>
        </p:blipFill>
        <p:spPr>
          <a:xfrm>
            <a:off x="0" y="6"/>
            <a:ext cx="9143999" cy="10176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animEffect filter="fade" transition="in">
                                      <p:cBhvr>
                                        <p:cTn dur="1000"/>
                                        <p:tgtEl>
                                          <p:spTgt spid="14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9"/>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your groups:</a:t>
            </a:r>
            <a:endParaRPr/>
          </a:p>
        </p:txBody>
      </p:sp>
      <p:sp>
        <p:nvSpPr>
          <p:cNvPr id="152" name="Google Shape;152;p29"/>
          <p:cNvSpPr txBox="1"/>
          <p:nvPr>
            <p:ph idx="1" type="body"/>
          </p:nvPr>
        </p:nvSpPr>
        <p:spPr>
          <a:xfrm>
            <a:off x="311700" y="716150"/>
            <a:ext cx="8520600" cy="3852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Take turns reading each of the evidence strips out loud and discuss as a group which opinion each piece of evidence supports. Some may support both opinions.</a:t>
            </a:r>
            <a:endParaRPr/>
          </a:p>
          <a:p>
            <a:pPr indent="-342900" lvl="0" marL="457200" rtl="0" algn="l">
              <a:spcBef>
                <a:spcPts val="0"/>
              </a:spcBef>
              <a:spcAft>
                <a:spcPts val="0"/>
              </a:spcAft>
              <a:buSzPts val="1800"/>
              <a:buChar char="●"/>
            </a:pPr>
            <a:r>
              <a:rPr lang="en"/>
              <a:t>Take the evidence strips that support your opinion and glue them into your journal below where you wrote your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xEl>
                                              <p:pRg end="0" st="0"/>
                                            </p:txEl>
                                          </p:spTgt>
                                        </p:tgtEl>
                                        <p:attrNameLst>
                                          <p:attrName>style.visibility</p:attrName>
                                        </p:attrNameLst>
                                      </p:cBhvr>
                                      <p:to>
                                        <p:strVal val="visible"/>
                                      </p:to>
                                    </p:set>
                                    <p:animEffect filter="fade" transition="in">
                                      <p:cBhvr>
                                        <p:cTn dur="1000"/>
                                        <p:tgtEl>
                                          <p:spTgt spid="15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xEl>
                                              <p:pRg end="1" st="1"/>
                                            </p:txEl>
                                          </p:spTgt>
                                        </p:tgtEl>
                                        <p:attrNameLst>
                                          <p:attrName>style.visibility</p:attrName>
                                        </p:attrNameLst>
                                      </p:cBhvr>
                                      <p:to>
                                        <p:strVal val="visible"/>
                                      </p:to>
                                    </p:set>
                                    <p:animEffect filter="fade" transition="in">
                                      <p:cBhvr>
                                        <p:cTn dur="1000"/>
                                        <p:tgtEl>
                                          <p:spTgt spid="152">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98400"/>
            <a:ext cx="8520600" cy="105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Planning: Creating an Organizational Structure for My Writing (15 mins)</a:t>
            </a:r>
            <a:endParaRPr/>
          </a:p>
        </p:txBody>
      </p:sp>
      <p:sp>
        <p:nvSpPr>
          <p:cNvPr id="158" name="Google Shape;158;p30"/>
          <p:cNvSpPr txBox="1"/>
          <p:nvPr>
            <p:ph idx="1" type="body"/>
          </p:nvPr>
        </p:nvSpPr>
        <p:spPr>
          <a:xfrm>
            <a:off x="110700" y="1152600"/>
            <a:ext cx="8925300" cy="341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a:p>
            <a:pPr indent="-342900" lvl="0" marL="457200" rtl="0" algn="l">
              <a:spcBef>
                <a:spcPts val="1600"/>
              </a:spcBef>
              <a:spcAft>
                <a:spcPts val="0"/>
              </a:spcAft>
              <a:buSzPts val="1800"/>
              <a:buChar char="●"/>
            </a:pPr>
            <a:r>
              <a:rPr lang="en"/>
              <a:t>I can create an organizational structure to record evidence that supports the author’s opinion</a:t>
            </a:r>
            <a:endParaRPr/>
          </a:p>
          <a:p>
            <a:pPr indent="-342900" lvl="0" marL="457200" rtl="0" algn="l">
              <a:spcBef>
                <a:spcPts val="0"/>
              </a:spcBef>
              <a:spcAft>
                <a:spcPts val="0"/>
              </a:spcAft>
              <a:buSzPts val="1800"/>
              <a:buChar char="●"/>
            </a:pPr>
            <a:r>
              <a:rPr lang="en"/>
              <a:t>I can paraphrase evidence to record on my organizational structure.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1000"/>
                                        <p:tgtEl>
                                          <p:spTgt spid="1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1000"/>
                                        <p:tgtEl>
                                          <p:spTgt spid="1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1000"/>
                                        <p:tgtEl>
                                          <p:spTgt spid="15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1"/>
          <p:cNvSpPr txBox="1"/>
          <p:nvPr>
            <p:ph idx="1" type="body"/>
          </p:nvPr>
        </p:nvSpPr>
        <p:spPr>
          <a:xfrm>
            <a:off x="311700" y="199350"/>
            <a:ext cx="8520600" cy="436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for creating an organizational structure is to record paraphrased evidence to keep track of key ideas and details from texts.</a:t>
            </a:r>
            <a:endParaRPr/>
          </a:p>
          <a:p>
            <a:pPr indent="0" lvl="0" marL="0" rtl="0" algn="l">
              <a:spcBef>
                <a:spcPts val="1600"/>
              </a:spcBef>
              <a:spcAft>
                <a:spcPts val="1600"/>
              </a:spcAft>
              <a:buNone/>
            </a:pPr>
            <a:r>
              <a:rPr lang="en"/>
              <a:t>You will then use the notes of paraphrased evidence as a reference to write your paragraphs.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animEffect filter="fade" transition="in">
                                      <p:cBhvr>
                                        <p:cTn dur="1000"/>
                                        <p:tgtEl>
                                          <p:spTgt spid="16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animEffect filter="fade" transition="in">
                                      <p:cBhvr>
                                        <p:cTn dur="1000"/>
                                        <p:tgtEl>
                                          <p:spTgt spid="16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ph idx="1" type="body"/>
          </p:nvPr>
        </p:nvSpPr>
        <p:spPr>
          <a:xfrm>
            <a:off x="311700" y="235100"/>
            <a:ext cx="8520600" cy="433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lesson, you have been given an opinion as a starting point for your writing, and you’re mostly focused on organizing evidence.</a:t>
            </a:r>
            <a:endParaRPr/>
          </a:p>
          <a:p>
            <a:pPr indent="0" lvl="0" marL="0" rtl="0" algn="l">
              <a:spcBef>
                <a:spcPts val="1600"/>
              </a:spcBef>
              <a:spcAft>
                <a:spcPts val="1600"/>
              </a:spcAft>
              <a:buNone/>
            </a:pPr>
            <a:r>
              <a:rPr lang="en"/>
              <a:t>In the </a:t>
            </a:r>
            <a:r>
              <a:rPr lang="en" u="sng"/>
              <a:t>next</a:t>
            </a:r>
            <a:r>
              <a:rPr lang="en"/>
              <a:t> lesson, you will work as writers to form your own opinions.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Effect filter="fade" transition="in">
                                      <p:cBhvr>
                                        <p:cTn dur="1000"/>
                                        <p:tgtEl>
                                          <p:spTgt spid="1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Effect filter="fade" transition="in">
                                      <p:cBhvr>
                                        <p:cTn dur="1000"/>
                                        <p:tgtEl>
                                          <p:spTgt spid="16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3"/>
          <p:cNvSpPr txBox="1"/>
          <p:nvPr>
            <p:ph idx="1" type="body"/>
          </p:nvPr>
        </p:nvSpPr>
        <p:spPr>
          <a:xfrm>
            <a:off x="311700" y="1041525"/>
            <a:ext cx="8520600" cy="3527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do you recall about tools you have used to organize your ideas from previous lessons?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4"/>
          <p:cNvSpPr txBox="1"/>
          <p:nvPr>
            <p:ph idx="1" type="body"/>
          </p:nvPr>
        </p:nvSpPr>
        <p:spPr>
          <a:xfrm>
            <a:off x="0" y="0"/>
            <a:ext cx="9144000" cy="1585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600">
                <a:solidFill>
                  <a:srgbClr val="000000"/>
                </a:solidFill>
              </a:rPr>
              <a:t>You’ve seen these organizers before, and have used them both as readers and writers.  Today, you will choose one of these two organizers to help you as a writer.</a:t>
            </a:r>
            <a:endParaRPr sz="2600">
              <a:solidFill>
                <a:srgbClr val="000000"/>
              </a:solidFill>
            </a:endParaRPr>
          </a:p>
        </p:txBody>
      </p:sp>
      <p:pic>
        <p:nvPicPr>
          <p:cNvPr id="179" name="Google Shape;179;p34"/>
          <p:cNvPicPr preferRelativeResize="0"/>
          <p:nvPr/>
        </p:nvPicPr>
        <p:blipFill>
          <a:blip r:embed="rId3">
            <a:alphaModFix/>
          </a:blip>
          <a:stretch>
            <a:fillRect/>
          </a:stretch>
        </p:blipFill>
        <p:spPr>
          <a:xfrm>
            <a:off x="0" y="1660043"/>
            <a:ext cx="3892876" cy="3483458"/>
          </a:xfrm>
          <a:prstGeom prst="rect">
            <a:avLst/>
          </a:prstGeom>
          <a:noFill/>
          <a:ln>
            <a:noFill/>
          </a:ln>
        </p:spPr>
      </p:pic>
      <p:pic>
        <p:nvPicPr>
          <p:cNvPr id="180" name="Google Shape;180;p34"/>
          <p:cNvPicPr preferRelativeResize="0"/>
          <p:nvPr/>
        </p:nvPicPr>
        <p:blipFill>
          <a:blip r:embed="rId4">
            <a:alphaModFix/>
          </a:blip>
          <a:stretch>
            <a:fillRect/>
          </a:stretch>
        </p:blipFill>
        <p:spPr>
          <a:xfrm>
            <a:off x="4797547" y="1888325"/>
            <a:ext cx="4346451" cy="3255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5"/>
          <p:cNvSpPr txBox="1"/>
          <p:nvPr>
            <p:ph idx="1" type="body"/>
          </p:nvPr>
        </p:nvSpPr>
        <p:spPr>
          <a:xfrm>
            <a:off x="311700" y="133350"/>
            <a:ext cx="8520600" cy="44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the graphic organizer you choose, you will record the author’s opinion that you chose during work time A.  You will then paraphrase and record the evidence from the evidence strips you glued into your journal below your opinion.</a:t>
            </a:r>
            <a:endParaRPr/>
          </a:p>
          <a:p>
            <a:pPr indent="0" lvl="0" marL="0" rtl="0" algn="l">
              <a:spcBef>
                <a:spcPts val="1600"/>
              </a:spcBef>
              <a:spcAft>
                <a:spcPts val="1600"/>
              </a:spcAft>
              <a:buNone/>
            </a:pPr>
            <a:r>
              <a:rPr lang="en"/>
              <a:t>You will use this graphic organizer as a reference for your writing in the next step of the lesson.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0" st="0"/>
                                            </p:txEl>
                                          </p:spTgt>
                                        </p:tgtEl>
                                        <p:attrNameLst>
                                          <p:attrName>style.visibility</p:attrName>
                                        </p:attrNameLst>
                                      </p:cBhvr>
                                      <p:to>
                                        <p:strVal val="visible"/>
                                      </p:to>
                                    </p:set>
                                    <p:animEffect filter="fade" transition="in">
                                      <p:cBhvr>
                                        <p:cTn dur="1000"/>
                                        <p:tgtEl>
                                          <p:spTgt spid="1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1" st="1"/>
                                            </p:txEl>
                                          </p:spTgt>
                                        </p:tgtEl>
                                        <p:attrNameLst>
                                          <p:attrName>style.visibility</p:attrName>
                                        </p:attrNameLst>
                                      </p:cBhvr>
                                      <p:to>
                                        <p:strVal val="visible"/>
                                      </p:to>
                                    </p:set>
                                    <p:animEffect filter="fade" transition="in">
                                      <p:cBhvr>
                                        <p:cTn dur="1000"/>
                                        <p:tgtEl>
                                          <p:spTgt spid="18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6"/>
          <p:cNvSpPr txBox="1"/>
          <p:nvPr>
            <p:ph idx="1" type="body"/>
          </p:nvPr>
        </p:nvSpPr>
        <p:spPr>
          <a:xfrm>
            <a:off x="311700" y="1157275"/>
            <a:ext cx="8520600" cy="341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with your elbow partner:</a:t>
            </a:r>
            <a:endParaRPr/>
          </a:p>
          <a:p>
            <a:pPr indent="0" lvl="0" marL="0" rtl="0" algn="l">
              <a:spcBef>
                <a:spcPts val="1600"/>
              </a:spcBef>
              <a:spcAft>
                <a:spcPts val="0"/>
              </a:spcAft>
              <a:buNone/>
            </a:pPr>
            <a:r>
              <a:rPr lang="en"/>
              <a:t>Which of the organizers do you choose, and why?</a:t>
            </a:r>
            <a:endParaRPr/>
          </a:p>
          <a:p>
            <a:pPr indent="0" lvl="0" marL="0" rtl="0" algn="l">
              <a:spcBef>
                <a:spcPts val="1600"/>
              </a:spcBef>
              <a:spcAft>
                <a:spcPts val="16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7"/>
          <p:cNvSpPr txBox="1"/>
          <p:nvPr>
            <p:ph idx="1" type="body"/>
          </p:nvPr>
        </p:nvSpPr>
        <p:spPr>
          <a:xfrm>
            <a:off x="311700" y="371475"/>
            <a:ext cx="8520600" cy="419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a new page in your journals:</a:t>
            </a:r>
            <a:endParaRPr/>
          </a:p>
          <a:p>
            <a:pPr indent="-342900" lvl="0" marL="457200" rtl="0" algn="l">
              <a:spcBef>
                <a:spcPts val="1600"/>
              </a:spcBef>
              <a:spcAft>
                <a:spcPts val="0"/>
              </a:spcAft>
              <a:buSzPts val="1800"/>
              <a:buChar char="●"/>
            </a:pPr>
            <a:r>
              <a:rPr lang="en"/>
              <a:t>Write the words “Author’s Opinion” at the top of your organizer.</a:t>
            </a:r>
            <a:endParaRPr/>
          </a:p>
          <a:p>
            <a:pPr indent="-342900" lvl="0" marL="457200" rtl="0" algn="l">
              <a:spcBef>
                <a:spcPts val="0"/>
              </a:spcBef>
              <a:spcAft>
                <a:spcPts val="0"/>
              </a:spcAft>
              <a:buSzPts val="1800"/>
              <a:buChar char="●"/>
            </a:pPr>
            <a:r>
              <a:rPr lang="en"/>
              <a:t>Create a space for each evidence strip you glued into your journal</a:t>
            </a:r>
            <a:endParaRPr/>
          </a:p>
          <a:p>
            <a:pPr indent="-342900" lvl="0" marL="457200" rtl="0" algn="l">
              <a:spcBef>
                <a:spcPts val="0"/>
              </a:spcBef>
              <a:spcAft>
                <a:spcPts val="0"/>
              </a:spcAft>
              <a:buSzPts val="1800"/>
              <a:buChar char="●"/>
            </a:pPr>
            <a:r>
              <a:rPr lang="en"/>
              <a:t>Above each space, write the word “evidence”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0" st="0"/>
                                            </p:txEl>
                                          </p:spTgt>
                                        </p:tgtEl>
                                        <p:attrNameLst>
                                          <p:attrName>style.visibility</p:attrName>
                                        </p:attrNameLst>
                                      </p:cBhvr>
                                      <p:to>
                                        <p:strVal val="visible"/>
                                      </p:to>
                                    </p:set>
                                    <p:animEffect filter="fade" transition="in">
                                      <p:cBhvr>
                                        <p:cTn dur="1000"/>
                                        <p:tgtEl>
                                          <p:spTgt spid="1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1" st="1"/>
                                            </p:txEl>
                                          </p:spTgt>
                                        </p:tgtEl>
                                        <p:attrNameLst>
                                          <p:attrName>style.visibility</p:attrName>
                                        </p:attrNameLst>
                                      </p:cBhvr>
                                      <p:to>
                                        <p:strVal val="visible"/>
                                      </p:to>
                                    </p:set>
                                    <p:animEffect filter="fade" transition="in">
                                      <p:cBhvr>
                                        <p:cTn dur="1000"/>
                                        <p:tgtEl>
                                          <p:spTgt spid="19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2" st="2"/>
                                            </p:txEl>
                                          </p:spTgt>
                                        </p:tgtEl>
                                        <p:attrNameLst>
                                          <p:attrName>style.visibility</p:attrName>
                                        </p:attrNameLst>
                                      </p:cBhvr>
                                      <p:to>
                                        <p:strVal val="visible"/>
                                      </p:to>
                                    </p:set>
                                    <p:animEffect filter="fade" transition="in">
                                      <p:cBhvr>
                                        <p:cTn dur="1000"/>
                                        <p:tgtEl>
                                          <p:spTgt spid="19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3" st="3"/>
                                            </p:txEl>
                                          </p:spTgt>
                                        </p:tgtEl>
                                        <p:attrNameLst>
                                          <p:attrName>style.visibility</p:attrName>
                                        </p:attrNameLst>
                                      </p:cBhvr>
                                      <p:to>
                                        <p:strVal val="visible"/>
                                      </p:to>
                                    </p:set>
                                    <p:animEffect filter="fade" transition="in">
                                      <p:cBhvr>
                                        <p:cTn dur="1000"/>
                                        <p:tgtEl>
                                          <p:spTgt spid="19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8"/>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8-10 mins to complete the following:</a:t>
            </a:r>
            <a:endParaRPr/>
          </a:p>
        </p:txBody>
      </p:sp>
      <p:sp>
        <p:nvSpPr>
          <p:cNvPr id="201" name="Google Shape;201;p38"/>
          <p:cNvSpPr txBox="1"/>
          <p:nvPr>
            <p:ph idx="1" type="body"/>
          </p:nvPr>
        </p:nvSpPr>
        <p:spPr>
          <a:xfrm>
            <a:off x="311700" y="572700"/>
            <a:ext cx="8520600" cy="3996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Record the author’s opinion you chose to focus on at the top of your organizer</a:t>
            </a:r>
            <a:endParaRPr/>
          </a:p>
          <a:p>
            <a:pPr indent="-342900" lvl="0" marL="457200" rtl="0" algn="l">
              <a:spcBef>
                <a:spcPts val="0"/>
              </a:spcBef>
              <a:spcAft>
                <a:spcPts val="0"/>
              </a:spcAft>
              <a:buSzPts val="1800"/>
              <a:buChar char="●"/>
            </a:pPr>
            <a:r>
              <a:rPr lang="en"/>
              <a:t>Reread each evidence strip and </a:t>
            </a:r>
            <a:r>
              <a:rPr lang="en" u="sng"/>
              <a:t>paraphrase</a:t>
            </a:r>
            <a:r>
              <a:rPr lang="en"/>
              <a:t>; then record each piece of paraphrase evidence in its own evidence space on your organizer</a:t>
            </a:r>
            <a:endParaRPr/>
          </a:p>
          <a:p>
            <a:pPr indent="-342900" lvl="0" marL="457200" rtl="0" algn="l">
              <a:spcBef>
                <a:spcPts val="0"/>
              </a:spcBef>
              <a:spcAft>
                <a:spcPts val="0"/>
              </a:spcAft>
              <a:buSzPts val="1800"/>
              <a:buChar char="●"/>
            </a:pPr>
            <a:r>
              <a:rPr lang="en"/>
              <a:t>Share paraphrased evidence with group members for feedback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xEl>
                                              <p:pRg end="0" st="0"/>
                                            </p:txEl>
                                          </p:spTgt>
                                        </p:tgtEl>
                                        <p:attrNameLst>
                                          <p:attrName>style.visibility</p:attrName>
                                        </p:attrNameLst>
                                      </p:cBhvr>
                                      <p:to>
                                        <p:strVal val="visible"/>
                                      </p:to>
                                    </p:set>
                                    <p:animEffect filter="fade" transition="in">
                                      <p:cBhvr>
                                        <p:cTn dur="1000"/>
                                        <p:tgtEl>
                                          <p:spTgt spid="2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xEl>
                                              <p:pRg end="1" st="1"/>
                                            </p:txEl>
                                          </p:spTgt>
                                        </p:tgtEl>
                                        <p:attrNameLst>
                                          <p:attrName>style.visibility</p:attrName>
                                        </p:attrNameLst>
                                      </p:cBhvr>
                                      <p:to>
                                        <p:strVal val="visible"/>
                                      </p:to>
                                    </p:set>
                                    <p:animEffect filter="fade" transition="in">
                                      <p:cBhvr>
                                        <p:cTn dur="1000"/>
                                        <p:tgtEl>
                                          <p:spTgt spid="2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xEl>
                                              <p:pRg end="2" st="2"/>
                                            </p:txEl>
                                          </p:spTgt>
                                        </p:tgtEl>
                                        <p:attrNameLst>
                                          <p:attrName>style.visibility</p:attrName>
                                        </p:attrNameLst>
                                      </p:cBhvr>
                                      <p:to>
                                        <p:strVal val="visible"/>
                                      </p:to>
                                    </p:set>
                                    <p:animEffect filter="fade" transition="in">
                                      <p:cBhvr>
                                        <p:cTn dur="1000"/>
                                        <p:tgtEl>
                                          <p:spTgt spid="20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Paragraph Writing: Opinion and Evidence (15 mins)</a:t>
            </a:r>
            <a:endParaRPr/>
          </a:p>
        </p:txBody>
      </p:sp>
      <p:sp>
        <p:nvSpPr>
          <p:cNvPr id="207" name="Google Shape;207;p39"/>
          <p:cNvSpPr txBox="1"/>
          <p:nvPr>
            <p:ph idx="1" type="body"/>
          </p:nvPr>
        </p:nvSpPr>
        <p:spPr>
          <a:xfrm>
            <a:off x="311700" y="1466850"/>
            <a:ext cx="8520600" cy="310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a:p>
            <a:pPr indent="0" lvl="0" marL="0" rtl="0" algn="l">
              <a:spcBef>
                <a:spcPts val="1600"/>
              </a:spcBef>
              <a:spcAft>
                <a:spcPts val="0"/>
              </a:spcAft>
              <a:buNone/>
            </a:pPr>
            <a:r>
              <a:rPr lang="en"/>
              <a:t>I can write a paragraph with an opinion supported by evidence.</a:t>
            </a:r>
            <a:endParaRPr/>
          </a:p>
          <a:p>
            <a:pPr indent="0" lvl="0" marL="0" rtl="0" algn="l">
              <a:spcBef>
                <a:spcPts val="1600"/>
              </a:spcBef>
              <a:spcAft>
                <a:spcPts val="1600"/>
              </a:spcAft>
              <a:buNone/>
            </a:pPr>
            <a:r>
              <a:rPr lang="en"/>
              <a:t>Who can restate the target in their own words?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animEffect filter="fade" transition="in">
                                      <p:cBhvr>
                                        <p:cTn dur="1000"/>
                                        <p:tgtEl>
                                          <p:spTgt spid="2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animEffect filter="fade" transition="in">
                                      <p:cBhvr>
                                        <p:cTn dur="1000"/>
                                        <p:tgtEl>
                                          <p:spTgt spid="2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animEffect filter="fade" transition="in">
                                      <p:cBhvr>
                                        <p:cTn dur="1000"/>
                                        <p:tgtEl>
                                          <p:spTgt spid="20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Success Criteria</a:t>
            </a:r>
            <a:endParaRPr/>
          </a:p>
        </p:txBody>
      </p:sp>
      <p:sp>
        <p:nvSpPr>
          <p:cNvPr id="213" name="Google Shape;213;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back to previous modules, what were the criteria for a good paragraph?</a:t>
            </a:r>
            <a:endParaRPr/>
          </a:p>
          <a:p>
            <a:pPr indent="-342900" lvl="0" marL="457200" rtl="0" algn="l">
              <a:spcBef>
                <a:spcPts val="1600"/>
              </a:spcBef>
              <a:spcAft>
                <a:spcPts val="0"/>
              </a:spcAft>
              <a:buSzPts val="1800"/>
              <a:buChar char="●"/>
            </a:pPr>
            <a:r>
              <a:rPr lang="en"/>
              <a:t>Complete sentences</a:t>
            </a:r>
            <a:endParaRPr/>
          </a:p>
          <a:p>
            <a:pPr indent="-342900" lvl="0" marL="457200" rtl="0" algn="l">
              <a:spcBef>
                <a:spcPts val="0"/>
              </a:spcBef>
              <a:spcAft>
                <a:spcPts val="0"/>
              </a:spcAft>
              <a:buSzPts val="1800"/>
              <a:buChar char="●"/>
            </a:pPr>
            <a:r>
              <a:rPr lang="en"/>
              <a:t>Indent first sentence</a:t>
            </a:r>
            <a:endParaRPr/>
          </a:p>
          <a:p>
            <a:pPr indent="-342900" lvl="0" marL="457200" rtl="0" algn="l">
              <a:spcBef>
                <a:spcPts val="0"/>
              </a:spcBef>
              <a:spcAft>
                <a:spcPts val="0"/>
              </a:spcAft>
              <a:buSzPts val="1800"/>
              <a:buChar char="●"/>
            </a:pPr>
            <a:r>
              <a:rPr lang="en"/>
              <a:t>Correct punctuation</a:t>
            </a:r>
            <a:endParaRPr/>
          </a:p>
          <a:p>
            <a:pPr indent="-342900" lvl="0" marL="457200" rtl="0" algn="l">
              <a:spcBef>
                <a:spcPts val="0"/>
              </a:spcBef>
              <a:spcAft>
                <a:spcPts val="0"/>
              </a:spcAft>
              <a:buSzPts val="1800"/>
              <a:buChar char="●"/>
            </a:pPr>
            <a:r>
              <a:rPr lang="en"/>
              <a:t>Correct grammar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Effect filter="fade" transition="in">
                                      <p:cBhvr>
                                        <p:cTn dur="1000"/>
                                        <p:tgtEl>
                                          <p:spTgt spid="2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1" st="1"/>
                                            </p:txEl>
                                          </p:spTgt>
                                        </p:tgtEl>
                                        <p:attrNameLst>
                                          <p:attrName>style.visibility</p:attrName>
                                        </p:attrNameLst>
                                      </p:cBhvr>
                                      <p:to>
                                        <p:strVal val="visible"/>
                                      </p:to>
                                    </p:set>
                                    <p:animEffect filter="fade" transition="in">
                                      <p:cBhvr>
                                        <p:cTn dur="1000"/>
                                        <p:tgtEl>
                                          <p:spTgt spid="2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2" st="2"/>
                                            </p:txEl>
                                          </p:spTgt>
                                        </p:tgtEl>
                                        <p:attrNameLst>
                                          <p:attrName>style.visibility</p:attrName>
                                        </p:attrNameLst>
                                      </p:cBhvr>
                                      <p:to>
                                        <p:strVal val="visible"/>
                                      </p:to>
                                    </p:set>
                                    <p:animEffect filter="fade" transition="in">
                                      <p:cBhvr>
                                        <p:cTn dur="1000"/>
                                        <p:tgtEl>
                                          <p:spTgt spid="2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3" st="3"/>
                                            </p:txEl>
                                          </p:spTgt>
                                        </p:tgtEl>
                                        <p:attrNameLst>
                                          <p:attrName>style.visibility</p:attrName>
                                        </p:attrNameLst>
                                      </p:cBhvr>
                                      <p:to>
                                        <p:strVal val="visible"/>
                                      </p:to>
                                    </p:set>
                                    <p:animEffect filter="fade" transition="in">
                                      <p:cBhvr>
                                        <p:cTn dur="1000"/>
                                        <p:tgtEl>
                                          <p:spTgt spid="2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4" st="4"/>
                                            </p:txEl>
                                          </p:spTgt>
                                        </p:tgtEl>
                                        <p:attrNameLst>
                                          <p:attrName>style.visibility</p:attrName>
                                        </p:attrNameLst>
                                      </p:cBhvr>
                                      <p:to>
                                        <p:strVal val="visible"/>
                                      </p:to>
                                    </p:set>
                                    <p:animEffect filter="fade" transition="in">
                                      <p:cBhvr>
                                        <p:cTn dur="1000"/>
                                        <p:tgtEl>
                                          <p:spTgt spid="21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have 10 minutes to:</a:t>
            </a:r>
            <a:endParaRPr/>
          </a:p>
        </p:txBody>
      </p:sp>
      <p:sp>
        <p:nvSpPr>
          <p:cNvPr id="219" name="Google Shape;219;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Turn to a new page in your journal</a:t>
            </a:r>
            <a:endParaRPr/>
          </a:p>
          <a:p>
            <a:pPr indent="-342900" lvl="0" marL="457200" rtl="0" algn="l">
              <a:spcBef>
                <a:spcPts val="0"/>
              </a:spcBef>
              <a:spcAft>
                <a:spcPts val="0"/>
              </a:spcAft>
              <a:buSzPts val="1800"/>
              <a:buAutoNum type="arabicPeriod"/>
            </a:pPr>
            <a:r>
              <a:rPr lang="en"/>
              <a:t>Indent and write the author’s opinion you recorded as a complete sentence</a:t>
            </a:r>
            <a:endParaRPr/>
          </a:p>
          <a:p>
            <a:pPr indent="-342900" lvl="0" marL="457200" rtl="0" algn="l">
              <a:spcBef>
                <a:spcPts val="0"/>
              </a:spcBef>
              <a:spcAft>
                <a:spcPts val="0"/>
              </a:spcAft>
              <a:buSzPts val="1800"/>
              <a:buAutoNum type="arabicPeriod"/>
            </a:pPr>
            <a:r>
              <a:rPr lang="en"/>
              <a:t>Below the opinion, write supporting evidence in complete sentences to support the author’s opinion.  Use the evidence you paraphrased and recorded onto your graphic organizer.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10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1000"/>
                                        <p:tgtEl>
                                          <p:spTgt spid="2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1000"/>
                                        <p:tgtEl>
                                          <p:spTgt spid="21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2"/>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EARLY FINISHERS</a:t>
            </a:r>
            <a:endParaRPr/>
          </a:p>
        </p:txBody>
      </p:sp>
      <p:sp>
        <p:nvSpPr>
          <p:cNvPr id="225" name="Google Shape;225;p42"/>
          <p:cNvSpPr txBox="1"/>
          <p:nvPr>
            <p:ph idx="1" type="body"/>
          </p:nvPr>
        </p:nvSpPr>
        <p:spPr>
          <a:xfrm>
            <a:off x="311700" y="776150"/>
            <a:ext cx="8520600" cy="3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Praise-Question-Suggest</a:t>
            </a:r>
            <a:endParaRPr/>
          </a:p>
          <a:p>
            <a:pPr indent="-342900" lvl="0" marL="457200" rtl="0" algn="l">
              <a:spcBef>
                <a:spcPts val="1600"/>
              </a:spcBef>
              <a:spcAft>
                <a:spcPts val="0"/>
              </a:spcAft>
              <a:buSzPts val="1800"/>
              <a:buChar char="-"/>
            </a:pPr>
            <a:r>
              <a:rPr lang="en"/>
              <a:t>Does the first sentence clearly state an opinion about sports in America?</a:t>
            </a:r>
            <a:endParaRPr/>
          </a:p>
          <a:p>
            <a:pPr indent="-342900" lvl="0" marL="457200" rtl="0" algn="l">
              <a:spcBef>
                <a:spcPts val="0"/>
              </a:spcBef>
              <a:spcAft>
                <a:spcPts val="0"/>
              </a:spcAft>
              <a:buSzPts val="1800"/>
              <a:buChar char="-"/>
            </a:pPr>
            <a:r>
              <a:rPr lang="en"/>
              <a:t>Does the evidence support or connect to the opinion?</a:t>
            </a:r>
            <a:endParaRPr/>
          </a:p>
          <a:p>
            <a:pPr indent="-342900" lvl="0" marL="457200" rtl="0" algn="l">
              <a:spcBef>
                <a:spcPts val="0"/>
              </a:spcBef>
              <a:spcAft>
                <a:spcPts val="0"/>
              </a:spcAft>
              <a:buSzPts val="1800"/>
              <a:buChar char="-"/>
            </a:pPr>
            <a:r>
              <a:rPr lang="en"/>
              <a:t>Does the paragraph include key vocabulary from the article?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0" st="0"/>
                                            </p:txEl>
                                          </p:spTgt>
                                        </p:tgtEl>
                                        <p:attrNameLst>
                                          <p:attrName>style.visibility</p:attrName>
                                        </p:attrNameLst>
                                      </p:cBhvr>
                                      <p:to>
                                        <p:strVal val="visible"/>
                                      </p:to>
                                    </p:set>
                                    <p:animEffect filter="fade" transition="in">
                                      <p:cBhvr>
                                        <p:cTn dur="1000"/>
                                        <p:tgtEl>
                                          <p:spTgt spid="2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1" st="1"/>
                                            </p:txEl>
                                          </p:spTgt>
                                        </p:tgtEl>
                                        <p:attrNameLst>
                                          <p:attrName>style.visibility</p:attrName>
                                        </p:attrNameLst>
                                      </p:cBhvr>
                                      <p:to>
                                        <p:strVal val="visible"/>
                                      </p:to>
                                    </p:set>
                                    <p:animEffect filter="fade" transition="in">
                                      <p:cBhvr>
                                        <p:cTn dur="1000"/>
                                        <p:tgtEl>
                                          <p:spTgt spid="2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2" st="2"/>
                                            </p:txEl>
                                          </p:spTgt>
                                        </p:tgtEl>
                                        <p:attrNameLst>
                                          <p:attrName>style.visibility</p:attrName>
                                        </p:attrNameLst>
                                      </p:cBhvr>
                                      <p:to>
                                        <p:strVal val="visible"/>
                                      </p:to>
                                    </p:set>
                                    <p:animEffect filter="fade" transition="in">
                                      <p:cBhvr>
                                        <p:cTn dur="1000"/>
                                        <p:tgtEl>
                                          <p:spTgt spid="22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3" st="3"/>
                                            </p:txEl>
                                          </p:spTgt>
                                        </p:tgtEl>
                                        <p:attrNameLst>
                                          <p:attrName>style.visibility</p:attrName>
                                        </p:attrNameLst>
                                      </p:cBhvr>
                                      <p:to>
                                        <p:strVal val="visible"/>
                                      </p:to>
                                    </p:set>
                                    <p:animEffect filter="fade" transition="in">
                                      <p:cBhvr>
                                        <p:cTn dur="1000"/>
                                        <p:tgtEl>
                                          <p:spTgt spid="22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31" name="Google Shape;231;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and Review of Learning Targets</a:t>
            </a:r>
            <a:endParaRPr/>
          </a:p>
          <a:p>
            <a:pPr indent="0" lvl="0" marL="0" rtl="0" algn="l">
              <a:spcBef>
                <a:spcPts val="1600"/>
              </a:spcBef>
              <a:spcAft>
                <a:spcPts val="1600"/>
              </a:spcAft>
              <a:buNone/>
            </a:pPr>
            <a:r>
              <a:rPr lang="en"/>
              <a:t> (5 mins)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4"/>
          <p:cNvSpPr txBox="1"/>
          <p:nvPr>
            <p:ph idx="1" type="body"/>
          </p:nvPr>
        </p:nvSpPr>
        <p:spPr>
          <a:xfrm>
            <a:off x="311700" y="1118575"/>
            <a:ext cx="8520600" cy="345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was some new evidence you identified today that supports the opinion that sports are a valuable part of American Culture?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Learning Targets (Thumb-O-Meter)</a:t>
            </a:r>
            <a:endParaRPr/>
          </a:p>
        </p:txBody>
      </p:sp>
      <p:sp>
        <p:nvSpPr>
          <p:cNvPr id="242" name="Google Shape;242;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identify the evidence that supports an author’s opinion</a:t>
            </a:r>
            <a:endParaRPr/>
          </a:p>
          <a:p>
            <a:pPr indent="-342900" lvl="0" marL="457200" rtl="0" algn="l">
              <a:spcBef>
                <a:spcPts val="0"/>
              </a:spcBef>
              <a:spcAft>
                <a:spcPts val="0"/>
              </a:spcAft>
              <a:buSzPts val="1800"/>
              <a:buChar char="●"/>
            </a:pPr>
            <a:r>
              <a:rPr lang="en"/>
              <a:t>I can create an organizational structure to record evidence that supports the author’s opinion</a:t>
            </a:r>
            <a:endParaRPr/>
          </a:p>
          <a:p>
            <a:pPr indent="-342900" lvl="0" marL="457200" rtl="0" algn="l">
              <a:spcBef>
                <a:spcPts val="0"/>
              </a:spcBef>
              <a:spcAft>
                <a:spcPts val="0"/>
              </a:spcAft>
              <a:buSzPts val="1800"/>
              <a:buChar char="●"/>
            </a:pPr>
            <a:r>
              <a:rPr lang="en"/>
              <a:t>I can write a paragraph with an opinion supported by evidence.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xEl>
                                              <p:pRg end="0" st="0"/>
                                            </p:txEl>
                                          </p:spTgt>
                                        </p:tgtEl>
                                        <p:attrNameLst>
                                          <p:attrName>style.visibility</p:attrName>
                                        </p:attrNameLst>
                                      </p:cBhvr>
                                      <p:to>
                                        <p:strVal val="visible"/>
                                      </p:to>
                                    </p:set>
                                    <p:animEffect filter="fade" transition="in">
                                      <p:cBhvr>
                                        <p:cTn dur="1000"/>
                                        <p:tgtEl>
                                          <p:spTgt spid="2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xEl>
                                              <p:pRg end="1" st="1"/>
                                            </p:txEl>
                                          </p:spTgt>
                                        </p:tgtEl>
                                        <p:attrNameLst>
                                          <p:attrName>style.visibility</p:attrName>
                                        </p:attrNameLst>
                                      </p:cBhvr>
                                      <p:to>
                                        <p:strVal val="visible"/>
                                      </p:to>
                                    </p:set>
                                    <p:animEffect filter="fade" transition="in">
                                      <p:cBhvr>
                                        <p:cTn dur="1000"/>
                                        <p:tgtEl>
                                          <p:spTgt spid="2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xEl>
                                              <p:pRg end="2" st="2"/>
                                            </p:txEl>
                                          </p:spTgt>
                                        </p:tgtEl>
                                        <p:attrNameLst>
                                          <p:attrName>style.visibility</p:attrName>
                                        </p:attrNameLst>
                                      </p:cBhvr>
                                      <p:to>
                                        <p:strVal val="visible"/>
                                      </p:to>
                                    </p:set>
                                    <p:animEffect filter="fade" transition="in">
                                      <p:cBhvr>
                                        <p:cTn dur="1000"/>
                                        <p:tgtEl>
                                          <p:spTgt spid="24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 </a:t>
            </a:r>
            <a:endParaRPr/>
          </a:p>
        </p:txBody>
      </p:sp>
      <p:sp>
        <p:nvSpPr>
          <p:cNvPr id="248" name="Google Shape;248;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Locate all of the articles we have read in this unit and reread one of them</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