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e6facf2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e6facf2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2e6facf2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2e6facf2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2e6facf2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2e6facf2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2e6facf2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2e6facf2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2e6facf2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2e6facf2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2e6facf2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2e6facf2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2e6facf2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12e6facf2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2e6facf2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2e6facf2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2e6facf2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2e6facf2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2e6facf2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2e6facf2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2e6facf2f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2e6facf2f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2e6facf2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12e6facf2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2e6facf2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2e6facf2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2e6facf2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2e6facf2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2e6facf2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2e6facf2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2e6facf2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2e6facf2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2e6facf2f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12e6facf2f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2e6facf2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2e6facf2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2e6facf2f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2e6facf2f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2e6facf2f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2e6facf2f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2e6facf2f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2e6facf2f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2e6facf2f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2e6facf2f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2e6facf2f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2e6facf2f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2e6facf2f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12e6facf2f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2e6facf2f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2e6facf2f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drive.google.com/open?id=1J1nF7GmwAi2uwYvpnlBk9hwQWlmsyqPyBxl5LfNDfkM" TargetMode="External"/><Relationship Id="rId4" Type="http://schemas.openxmlformats.org/officeDocument/2006/relationships/hyperlink" Target="https://drive.google.com/open?id=1J1nF7GmwAi2uwYvpnlBk9hwQWlmsyqPyBxl5LfNDfk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347474"/>
            <a:ext cx="9144000" cy="17273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642250"/>
            <a:ext cx="9067800" cy="3657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Engaging the Reader and Review Learning Targets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521925"/>
            <a:ext cx="8520600" cy="404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Congratulations on completing the mid-unit assessment. Through all of your close reading about play and sports, you are really building knowledge about the value of sports in our lives.  This knowledge will help you consider how athletes can influence our society, in unit 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Turn and talk</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on what you have read so far, what do you think is the role of sports in American culture?</a:t>
            </a:r>
            <a:endParaRPr/>
          </a:p>
          <a:p>
            <a:pPr indent="0" lvl="0" marL="0" rtl="0" algn="l">
              <a:spcBef>
                <a:spcPts val="1600"/>
              </a:spcBef>
              <a:spcAft>
                <a:spcPts val="1600"/>
              </a:spcAft>
              <a:buNone/>
            </a:pPr>
            <a:r>
              <a:rPr lang="en"/>
              <a:t>Today you will read an article about sports in America to learn more about the role of sports in American culture.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0" st="0"/>
                                            </p:txEl>
                                          </p:spTgt>
                                        </p:tgtEl>
                                        <p:attrNameLst>
                                          <p:attrName>style.visibility</p:attrName>
                                        </p:attrNameLst>
                                      </p:cBhvr>
                                      <p:to>
                                        <p:strVal val="visible"/>
                                      </p:to>
                                    </p:set>
                                    <p:animEffect filter="fade" transition="in">
                                      <p:cBhvr>
                                        <p:cTn dur="1000"/>
                                        <p:tgtEl>
                                          <p:spTgt spid="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1" st="1"/>
                                            </p:txEl>
                                          </p:spTgt>
                                        </p:tgtEl>
                                        <p:attrNameLst>
                                          <p:attrName>style.visibility</p:attrName>
                                        </p:attrNameLst>
                                      </p:cBhvr>
                                      <p:to>
                                        <p:strVal val="visible"/>
                                      </p:to>
                                    </p:set>
                                    <p:animEffect filter="fade" transition="in">
                                      <p:cBhvr>
                                        <p:cTn dur="1000"/>
                                        <p:tgtEl>
                                          <p:spTgt spid="8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86" name="Google Shape;86;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 can determine the gist of the informational article “Sports in America.”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Read-aloud and Rereading for Gist: “Sports in America” (15 minutes)</a:t>
            </a:r>
            <a:endParaRPr/>
          </a:p>
          <a:p>
            <a:pPr indent="0" lvl="0" marL="0" rtl="0" algn="l">
              <a:spcBef>
                <a:spcPts val="1600"/>
              </a:spcBef>
              <a:spcAft>
                <a:spcPts val="1600"/>
              </a:spcAft>
              <a:buNone/>
            </a:pPr>
            <a:r>
              <a:rPr lang="en"/>
              <a:t>Take out your journals and look at the article “Sports in America”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a:hlinkClick r:id="rId3"/>
          </p:cNvPr>
          <p:cNvSpPr txBox="1"/>
          <p:nvPr>
            <p:ph idx="1" type="body"/>
          </p:nvPr>
        </p:nvSpPr>
        <p:spPr>
          <a:xfrm>
            <a:off x="120200" y="42675"/>
            <a:ext cx="8901000" cy="48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What do we typically do when we receive a new text?</a:t>
            </a:r>
            <a:endParaRPr sz="2900"/>
          </a:p>
          <a:p>
            <a:pPr indent="0" lvl="0" marL="0" rtl="0" algn="l">
              <a:spcBef>
                <a:spcPts val="1600"/>
              </a:spcBef>
              <a:spcAft>
                <a:spcPts val="0"/>
              </a:spcAft>
              <a:buNone/>
            </a:pPr>
            <a:r>
              <a:rPr lang="en" sz="2900"/>
              <a:t>This is another complex text, so I will read it aloud first while you follow along.</a:t>
            </a:r>
            <a:endParaRPr sz="2900"/>
          </a:p>
          <a:p>
            <a:pPr indent="0" lvl="0" marL="0" rtl="0" algn="l">
              <a:spcBef>
                <a:spcPts val="1600"/>
              </a:spcBef>
              <a:spcAft>
                <a:spcPts val="0"/>
              </a:spcAft>
              <a:buNone/>
            </a:pPr>
            <a:r>
              <a:rPr lang="en" sz="2900"/>
              <a:t>Remember, the main goal of a close read is to pay very careful attention to text, rereading and continuing to think about it more precisely.</a:t>
            </a:r>
            <a:endParaRPr sz="2900"/>
          </a:p>
          <a:p>
            <a:pPr indent="0" lvl="0" marL="0" rtl="0" algn="l">
              <a:spcBef>
                <a:spcPts val="1600"/>
              </a:spcBef>
              <a:spcAft>
                <a:spcPts val="1600"/>
              </a:spcAft>
              <a:buNone/>
            </a:pPr>
            <a:r>
              <a:rPr lang="en" sz="1800" u="sng">
                <a:solidFill>
                  <a:schemeClr val="hlink"/>
                </a:solidFill>
                <a:hlinkClick r:id="rId4"/>
              </a:rPr>
              <a:t>https://drive.google.com/open?id=1J1nF7GmwAi2uwYvpnlBk9hwQWlmsyqPyBxl5LfNDfkM</a:t>
            </a:r>
            <a:r>
              <a:rPr lang="en" sz="1800"/>
              <a:t>qq	!Q	ty2	@		2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animEffect filter="fade" transition="in">
                                      <p:cBhvr>
                                        <p:cTn dur="1000"/>
                                        <p:tgtEl>
                                          <p:spTgt spid="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1" st="1"/>
                                            </p:txEl>
                                          </p:spTgt>
                                        </p:tgtEl>
                                        <p:attrNameLst>
                                          <p:attrName>style.visibility</p:attrName>
                                        </p:attrNameLst>
                                      </p:cBhvr>
                                      <p:to>
                                        <p:strVal val="visible"/>
                                      </p:to>
                                    </p:set>
                                    <p:animEffect filter="fade" transition="in">
                                      <p:cBhvr>
                                        <p:cTn dur="1000"/>
                                        <p:tgtEl>
                                          <p:spTgt spid="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2" st="2"/>
                                            </p:txEl>
                                          </p:spTgt>
                                        </p:tgtEl>
                                        <p:attrNameLst>
                                          <p:attrName>style.visibility</p:attrName>
                                        </p:attrNameLst>
                                      </p:cBhvr>
                                      <p:to>
                                        <p:strVal val="visible"/>
                                      </p:to>
                                    </p:set>
                                    <p:animEffect filter="fade" transition="in">
                                      <p:cBhvr>
                                        <p:cTn dur="1000"/>
                                        <p:tgtEl>
                                          <p:spTgt spid="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3" st="3"/>
                                            </p:txEl>
                                          </p:spTgt>
                                        </p:tgtEl>
                                        <p:attrNameLst>
                                          <p:attrName>style.visibility</p:attrName>
                                        </p:attrNameLst>
                                      </p:cBhvr>
                                      <p:to>
                                        <p:strVal val="visible"/>
                                      </p:to>
                                    </p:set>
                                    <p:animEffect filter="fade" transition="in">
                                      <p:cBhvr>
                                        <p:cTn dur="1000"/>
                                        <p:tgtEl>
                                          <p:spTgt spid="9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idx="1" type="body"/>
          </p:nvPr>
        </p:nvSpPr>
        <p:spPr>
          <a:xfrm>
            <a:off x="118100" y="247900"/>
            <a:ext cx="8863500" cy="432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now going to reread the article in chunks, just for gist.</a:t>
            </a:r>
            <a:endParaRPr/>
          </a:p>
          <a:p>
            <a:pPr indent="0" lvl="0" marL="0" rtl="0" algn="l">
              <a:spcBef>
                <a:spcPts val="1600"/>
              </a:spcBef>
              <a:spcAft>
                <a:spcPts val="0"/>
              </a:spcAft>
              <a:buNone/>
            </a:pPr>
            <a:r>
              <a:rPr lang="en"/>
              <a:t>Later, small groups will focus on just one chunk in more detail.</a:t>
            </a:r>
            <a:endParaRPr/>
          </a:p>
          <a:p>
            <a:pPr indent="0" lvl="0" marL="0" rtl="0" algn="l">
              <a:spcBef>
                <a:spcPts val="1600"/>
              </a:spcBef>
              <a:spcAft>
                <a:spcPts val="1600"/>
              </a:spcAft>
              <a:buNone/>
            </a:pPr>
            <a:r>
              <a:rPr lang="en"/>
              <a:t>Get started with the first chunk of text.  Reread this on your own, annotating for gist and writing clarifying questions in the margins as you need to.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0" st="0"/>
                                            </p:txEl>
                                          </p:spTgt>
                                        </p:tgtEl>
                                        <p:attrNameLst>
                                          <p:attrName>style.visibility</p:attrName>
                                        </p:attrNameLst>
                                      </p:cBhvr>
                                      <p:to>
                                        <p:strVal val="visible"/>
                                      </p:to>
                                    </p:set>
                                    <p:animEffect filter="fade" transition="in">
                                      <p:cBhvr>
                                        <p:cTn dur="1000"/>
                                        <p:tgtEl>
                                          <p:spTgt spid="1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1" st="1"/>
                                            </p:txEl>
                                          </p:spTgt>
                                        </p:tgtEl>
                                        <p:attrNameLst>
                                          <p:attrName>style.visibility</p:attrName>
                                        </p:attrNameLst>
                                      </p:cBhvr>
                                      <p:to>
                                        <p:strVal val="visible"/>
                                      </p:to>
                                    </p:set>
                                    <p:animEffect filter="fade" transition="in">
                                      <p:cBhvr>
                                        <p:cTn dur="1000"/>
                                        <p:tgtEl>
                                          <p:spTgt spid="1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2" st="2"/>
                                            </p:txEl>
                                          </p:spTgt>
                                        </p:tgtEl>
                                        <p:attrNameLst>
                                          <p:attrName>style.visibility</p:attrName>
                                        </p:attrNameLst>
                                      </p:cBhvr>
                                      <p:to>
                                        <p:strVal val="visible"/>
                                      </p:to>
                                    </p:set>
                                    <p:animEffect filter="fade" transition="in">
                                      <p:cBhvr>
                                        <p:cTn dur="1000"/>
                                        <p:tgtEl>
                                          <p:spTgt spid="10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ph idx="1" type="body"/>
          </p:nvPr>
        </p:nvSpPr>
        <p:spPr>
          <a:xfrm>
            <a:off x="311700" y="282975"/>
            <a:ext cx="8520600" cy="42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with your group about your annotations and questions.</a:t>
            </a:r>
            <a:endParaRPr/>
          </a:p>
          <a:p>
            <a:pPr indent="0" lvl="0" marL="0" rtl="0" algn="l">
              <a:spcBef>
                <a:spcPts val="1600"/>
              </a:spcBef>
              <a:spcAft>
                <a:spcPts val="1600"/>
              </a:spcAft>
              <a:buNone/>
            </a:pPr>
            <a:r>
              <a:rPr lang="en"/>
              <a:t>Work together to go back in the text to find the answers to your questions.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3"/>
          <p:cNvSpPr txBox="1"/>
          <p:nvPr>
            <p:ph idx="1" type="body"/>
          </p:nvPr>
        </p:nvSpPr>
        <p:spPr>
          <a:xfrm>
            <a:off x="311700" y="271275"/>
            <a:ext cx="8520600" cy="42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Repeat the same process with chunks 2-6</a:t>
            </a:r>
            <a:endParaRPr/>
          </a:p>
          <a:p>
            <a:pPr indent="-342900" lvl="0" marL="457200" rtl="0" algn="l">
              <a:spcBef>
                <a:spcPts val="1600"/>
              </a:spcBef>
              <a:spcAft>
                <a:spcPts val="0"/>
              </a:spcAft>
              <a:buSzPts val="1800"/>
              <a:buChar char="-"/>
            </a:pPr>
            <a:r>
              <a:rPr lang="en"/>
              <a:t>Reread</a:t>
            </a:r>
            <a:endParaRPr/>
          </a:p>
          <a:p>
            <a:pPr indent="-342900" lvl="0" marL="457200" rtl="0" algn="l">
              <a:spcBef>
                <a:spcPts val="0"/>
              </a:spcBef>
              <a:spcAft>
                <a:spcPts val="0"/>
              </a:spcAft>
              <a:buSzPts val="1800"/>
              <a:buChar char="-"/>
            </a:pPr>
            <a:r>
              <a:rPr lang="en"/>
              <a:t>Annotate for gist, and write clarifying questions</a:t>
            </a:r>
            <a:endParaRPr/>
          </a:p>
          <a:p>
            <a:pPr indent="-342900" lvl="0" marL="457200" rtl="0" algn="l">
              <a:spcBef>
                <a:spcPts val="0"/>
              </a:spcBef>
              <a:spcAft>
                <a:spcPts val="0"/>
              </a:spcAft>
              <a:buSzPts val="1800"/>
              <a:buChar char="-"/>
            </a:pPr>
            <a:r>
              <a:rPr lang="en"/>
              <a:t>Discuss annotations and questions with group members</a:t>
            </a:r>
            <a:endParaRPr/>
          </a:p>
          <a:p>
            <a:pPr indent="-342900" lvl="0" marL="457200" rtl="0" algn="l">
              <a:spcBef>
                <a:spcPts val="0"/>
              </a:spcBef>
              <a:spcAft>
                <a:spcPts val="0"/>
              </a:spcAft>
              <a:buSzPts val="1800"/>
              <a:buChar char="-"/>
            </a:pPr>
            <a:r>
              <a:rPr lang="en"/>
              <a:t>Return to the text to find answers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0" st="0"/>
                                            </p:txEl>
                                          </p:spTgt>
                                        </p:tgtEl>
                                        <p:attrNameLst>
                                          <p:attrName>style.visibility</p:attrName>
                                        </p:attrNameLst>
                                      </p:cBhvr>
                                      <p:to>
                                        <p:strVal val="visible"/>
                                      </p:to>
                                    </p:set>
                                    <p:animEffect filter="fade" transition="in">
                                      <p:cBhvr>
                                        <p:cTn dur="1000"/>
                                        <p:tgtEl>
                                          <p:spTgt spid="1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1" st="1"/>
                                            </p:txEl>
                                          </p:spTgt>
                                        </p:tgtEl>
                                        <p:attrNameLst>
                                          <p:attrName>style.visibility</p:attrName>
                                        </p:attrNameLst>
                                      </p:cBhvr>
                                      <p:to>
                                        <p:strVal val="visible"/>
                                      </p:to>
                                    </p:set>
                                    <p:animEffect filter="fade" transition="in">
                                      <p:cBhvr>
                                        <p:cTn dur="1000"/>
                                        <p:tgtEl>
                                          <p:spTgt spid="1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2" st="2"/>
                                            </p:txEl>
                                          </p:spTgt>
                                        </p:tgtEl>
                                        <p:attrNameLst>
                                          <p:attrName>style.visibility</p:attrName>
                                        </p:attrNameLst>
                                      </p:cBhvr>
                                      <p:to>
                                        <p:strVal val="visible"/>
                                      </p:to>
                                    </p:set>
                                    <p:animEffect filter="fade" transition="in">
                                      <p:cBhvr>
                                        <p:cTn dur="1000"/>
                                        <p:tgtEl>
                                          <p:spTgt spid="1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3" st="3"/>
                                            </p:txEl>
                                          </p:spTgt>
                                        </p:tgtEl>
                                        <p:attrNameLst>
                                          <p:attrName>style.visibility</p:attrName>
                                        </p:attrNameLst>
                                      </p:cBhvr>
                                      <p:to>
                                        <p:strVal val="visible"/>
                                      </p:to>
                                    </p:set>
                                    <p:animEffect filter="fade" transition="in">
                                      <p:cBhvr>
                                        <p:cTn dur="1000"/>
                                        <p:tgtEl>
                                          <p:spTgt spid="11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4" st="4"/>
                                            </p:txEl>
                                          </p:spTgt>
                                        </p:tgtEl>
                                        <p:attrNameLst>
                                          <p:attrName>style.visibility</p:attrName>
                                        </p:attrNameLst>
                                      </p:cBhvr>
                                      <p:to>
                                        <p:strVal val="visible"/>
                                      </p:to>
                                    </p:set>
                                    <p:animEffect filter="fade" transition="in">
                                      <p:cBhvr>
                                        <p:cTn dur="1000"/>
                                        <p:tgtEl>
                                          <p:spTgt spid="11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Overall Gist</a:t>
            </a:r>
            <a:endParaRPr/>
          </a:p>
        </p:txBody>
      </p:sp>
      <p:sp>
        <p:nvSpPr>
          <p:cNvPr id="118" name="Google Shape;118;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the overall gist of the article with your group.</a:t>
            </a:r>
            <a:endParaRPr/>
          </a:p>
          <a:p>
            <a:pPr indent="0" lvl="0" marL="0" rtl="0" algn="l">
              <a:spcBef>
                <a:spcPts val="1600"/>
              </a:spcBef>
              <a:spcAft>
                <a:spcPts val="0"/>
              </a:spcAft>
              <a:buNone/>
            </a:pPr>
            <a:r>
              <a:rPr lang="en"/>
              <a:t>What is this article mostly about?</a:t>
            </a:r>
            <a:endParaRPr/>
          </a:p>
          <a:p>
            <a:pPr indent="0" lvl="0" marL="0" rtl="0" algn="l">
              <a:spcBef>
                <a:spcPts val="1600"/>
              </a:spcBef>
              <a:spcAft>
                <a:spcPts val="1600"/>
              </a:spcAft>
              <a:buNone/>
            </a:pPr>
            <a:r>
              <a:rPr lang="en"/>
              <a:t>Write a gist statement on the next page of your journal.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animEffect filter="fade" transition="in">
                                      <p:cBhvr>
                                        <p:cTn dur="1000"/>
                                        <p:tgtEl>
                                          <p:spTgt spid="11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animEffect filter="fade" transition="in">
                                      <p:cBhvr>
                                        <p:cTn dur="1000"/>
                                        <p:tgtEl>
                                          <p:spTgt spid="11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animEffect filter="fade" transition="in">
                                      <p:cBhvr>
                                        <p:cTn dur="1000"/>
                                        <p:tgtEl>
                                          <p:spTgt spid="11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Jigsaw to Identify Opinion and Evidence (20 mins)</a:t>
            </a:r>
            <a:endParaRPr/>
          </a:p>
        </p:txBody>
      </p:sp>
      <p:sp>
        <p:nvSpPr>
          <p:cNvPr id="124" name="Google Shape;124;p25"/>
          <p:cNvSpPr txBox="1"/>
          <p:nvPr>
            <p:ph idx="1" type="body"/>
          </p:nvPr>
        </p:nvSpPr>
        <p:spPr>
          <a:xfrm>
            <a:off x="311700" y="1557525"/>
            <a:ext cx="8520600" cy="30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identify the author’s opinion in an informational article</a:t>
            </a:r>
            <a:endParaRPr/>
          </a:p>
          <a:p>
            <a:pPr indent="0" lvl="0" marL="0" rtl="0" algn="l">
              <a:spcBef>
                <a:spcPts val="1600"/>
              </a:spcBef>
              <a:spcAft>
                <a:spcPts val="1600"/>
              </a:spcAft>
              <a:buNone/>
            </a:pPr>
            <a:r>
              <a:rPr lang="en"/>
              <a:t>I can identify the evidence the author uses to support an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xEl>
                                              <p:pRg end="0" st="0"/>
                                            </p:txEl>
                                          </p:spTgt>
                                        </p:tgtEl>
                                        <p:attrNameLst>
                                          <p:attrName>style.visibility</p:attrName>
                                        </p:attrNameLst>
                                      </p:cBhvr>
                                      <p:to>
                                        <p:strVal val="visible"/>
                                      </p:to>
                                    </p:set>
                                    <p:animEffect filter="fade" transition="in">
                                      <p:cBhvr>
                                        <p:cTn dur="1000"/>
                                        <p:tgtEl>
                                          <p:spTgt spid="12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xEl>
                                              <p:pRg end="1" st="1"/>
                                            </p:txEl>
                                          </p:spTgt>
                                        </p:tgtEl>
                                        <p:attrNameLst>
                                          <p:attrName>style.visibility</p:attrName>
                                        </p:attrNameLst>
                                      </p:cBhvr>
                                      <p:to>
                                        <p:strVal val="visible"/>
                                      </p:to>
                                    </p:set>
                                    <p:animEffect filter="fade" transition="in">
                                      <p:cBhvr>
                                        <p:cTn dur="1000"/>
                                        <p:tgtEl>
                                          <p:spTgt spid="12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6"/>
          <p:cNvSpPr txBox="1"/>
          <p:nvPr>
            <p:ph idx="1" type="body"/>
          </p:nvPr>
        </p:nvSpPr>
        <p:spPr>
          <a:xfrm>
            <a:off x="311700" y="124925"/>
            <a:ext cx="8520600" cy="436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going to be using the jigsaw protocol to dig into four chunks of this article in more detail.</a:t>
            </a:r>
            <a:endParaRPr/>
          </a:p>
          <a:p>
            <a:pPr indent="0" lvl="0" marL="0" rtl="0" algn="l">
              <a:spcBef>
                <a:spcPts val="1600"/>
              </a:spcBef>
              <a:spcAft>
                <a:spcPts val="0"/>
              </a:spcAft>
              <a:buNone/>
            </a:pPr>
            <a:r>
              <a:rPr lang="en"/>
              <a:t>Turn to a new page in your journal and create an Opinion and Evidence graphic organizer just like we used with our previous text.</a:t>
            </a:r>
            <a:endParaRPr/>
          </a:p>
          <a:p>
            <a:pPr indent="0" lvl="0" marL="0" rtl="0" algn="l">
              <a:spcBef>
                <a:spcPts val="1600"/>
              </a:spcBef>
              <a:spcAft>
                <a:spcPts val="1600"/>
              </a:spcAft>
              <a:buNone/>
            </a:pPr>
            <a:r>
              <a:rPr lang="en"/>
              <a:t>You’ll work with your groups to first think about the author’s opinion and then again to think about the evidence.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0" st="0"/>
                                            </p:txEl>
                                          </p:spTgt>
                                        </p:tgtEl>
                                        <p:attrNameLst>
                                          <p:attrName>style.visibility</p:attrName>
                                        </p:attrNameLst>
                                      </p:cBhvr>
                                      <p:to>
                                        <p:strVal val="visible"/>
                                      </p:to>
                                    </p:set>
                                    <p:animEffect filter="fade" transition="in">
                                      <p:cBhvr>
                                        <p:cTn dur="1000"/>
                                        <p:tgtEl>
                                          <p:spTgt spid="1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1" st="1"/>
                                            </p:txEl>
                                          </p:spTgt>
                                        </p:tgtEl>
                                        <p:attrNameLst>
                                          <p:attrName>style.visibility</p:attrName>
                                        </p:attrNameLst>
                                      </p:cBhvr>
                                      <p:to>
                                        <p:strVal val="visible"/>
                                      </p:to>
                                    </p:set>
                                    <p:animEffect filter="fade" transition="in">
                                      <p:cBhvr>
                                        <p:cTn dur="1000"/>
                                        <p:tgtEl>
                                          <p:spTgt spid="1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2" st="2"/>
                                            </p:txEl>
                                          </p:spTgt>
                                        </p:tgtEl>
                                        <p:attrNameLst>
                                          <p:attrName>style.visibility</p:attrName>
                                        </p:attrNameLst>
                                      </p:cBhvr>
                                      <p:to>
                                        <p:strVal val="visible"/>
                                      </p:to>
                                    </p:set>
                                    <p:animEffect filter="fade" transition="in">
                                      <p:cBhvr>
                                        <p:cTn dur="1000"/>
                                        <p:tgtEl>
                                          <p:spTgt spid="12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7"/>
          <p:cNvSpPr txBox="1"/>
          <p:nvPr>
            <p:ph idx="1" type="body"/>
          </p:nvPr>
        </p:nvSpPr>
        <p:spPr>
          <a:xfrm>
            <a:off x="311700" y="107575"/>
            <a:ext cx="8520600" cy="446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Chunks 1, 2, 3, and 5</a:t>
            </a:r>
            <a:endParaRPr/>
          </a:p>
          <a:p>
            <a:pPr indent="0" lvl="0" marL="0" rtl="0" algn="l">
              <a:spcBef>
                <a:spcPts val="1600"/>
              </a:spcBef>
              <a:spcAft>
                <a:spcPts val="0"/>
              </a:spcAft>
              <a:buNone/>
            </a:pPr>
            <a:r>
              <a:rPr lang="en"/>
              <a:t>For round 1, take 4-5 minutes to:</a:t>
            </a:r>
            <a:endParaRPr/>
          </a:p>
          <a:p>
            <a:pPr indent="-342900" lvl="0" marL="457200" rtl="0" algn="l">
              <a:spcBef>
                <a:spcPts val="1600"/>
              </a:spcBef>
              <a:spcAft>
                <a:spcPts val="0"/>
              </a:spcAft>
              <a:buSzPts val="1800"/>
              <a:buChar char="-"/>
            </a:pPr>
            <a:r>
              <a:rPr lang="en"/>
              <a:t>Reread your chunk of the article</a:t>
            </a:r>
            <a:endParaRPr/>
          </a:p>
          <a:p>
            <a:pPr indent="-342900" lvl="0" marL="457200" rtl="0" algn="l">
              <a:spcBef>
                <a:spcPts val="0"/>
              </a:spcBef>
              <a:spcAft>
                <a:spcPts val="0"/>
              </a:spcAft>
              <a:buSzPts val="1800"/>
              <a:buChar char="-"/>
            </a:pPr>
            <a:r>
              <a:rPr lang="en"/>
              <a:t>Think about: What is the author’s opinion in this chunk?</a:t>
            </a:r>
            <a:endParaRPr/>
          </a:p>
          <a:p>
            <a:pPr indent="-342900" lvl="0" marL="457200" rtl="0" algn="l">
              <a:spcBef>
                <a:spcPts val="0"/>
              </a:spcBef>
              <a:spcAft>
                <a:spcPts val="0"/>
              </a:spcAft>
              <a:buSzPts val="1800"/>
              <a:buChar char="-"/>
            </a:pPr>
            <a:r>
              <a:rPr lang="en"/>
              <a:t>Jigsaw to discuss what you think and why</a:t>
            </a:r>
            <a:endParaRPr/>
          </a:p>
          <a:p>
            <a:pPr indent="-342900" lvl="0" marL="457200" rtl="0" algn="l">
              <a:spcBef>
                <a:spcPts val="0"/>
              </a:spcBef>
              <a:spcAft>
                <a:spcPts val="0"/>
              </a:spcAft>
              <a:buSzPts val="1800"/>
              <a:buChar char="-"/>
            </a:pPr>
            <a:r>
              <a:rPr lang="en"/>
              <a:t>On your graphic organizer, record the author’s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animEffect filter="fade" transition="in">
                                      <p:cBhvr>
                                        <p:cTn dur="1000"/>
                                        <p:tgtEl>
                                          <p:spTgt spid="1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animEffect filter="fade" transition="in">
                                      <p:cBhvr>
                                        <p:cTn dur="1000"/>
                                        <p:tgtEl>
                                          <p:spTgt spid="1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animEffect filter="fade" transition="in">
                                      <p:cBhvr>
                                        <p:cTn dur="1000"/>
                                        <p:tgtEl>
                                          <p:spTgt spid="1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3" st="3"/>
                                            </p:txEl>
                                          </p:spTgt>
                                        </p:tgtEl>
                                        <p:attrNameLst>
                                          <p:attrName>style.visibility</p:attrName>
                                        </p:attrNameLst>
                                      </p:cBhvr>
                                      <p:to>
                                        <p:strVal val="visible"/>
                                      </p:to>
                                    </p:set>
                                    <p:animEffect filter="fade" transition="in">
                                      <p:cBhvr>
                                        <p:cTn dur="1000"/>
                                        <p:tgtEl>
                                          <p:spTgt spid="13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4" st="4"/>
                                            </p:txEl>
                                          </p:spTgt>
                                        </p:tgtEl>
                                        <p:attrNameLst>
                                          <p:attrName>style.visibility</p:attrName>
                                        </p:attrNameLst>
                                      </p:cBhvr>
                                      <p:to>
                                        <p:strVal val="visible"/>
                                      </p:to>
                                    </p:set>
                                    <p:animEffect filter="fade" transition="in">
                                      <p:cBhvr>
                                        <p:cTn dur="1000"/>
                                        <p:tgtEl>
                                          <p:spTgt spid="13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5" st="5"/>
                                            </p:txEl>
                                          </p:spTgt>
                                        </p:tgtEl>
                                        <p:attrNameLst>
                                          <p:attrName>style.visibility</p:attrName>
                                        </p:attrNameLst>
                                      </p:cBhvr>
                                      <p:to>
                                        <p:strVal val="visible"/>
                                      </p:to>
                                    </p:set>
                                    <p:animEffect filter="fade" transition="in">
                                      <p:cBhvr>
                                        <p:cTn dur="1000"/>
                                        <p:tgtEl>
                                          <p:spTgt spid="134">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Share out what the author’s opinion is for each chunk.</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9"/>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Round 2   (7-9 minutes)</a:t>
            </a:r>
            <a:endParaRPr/>
          </a:p>
        </p:txBody>
      </p:sp>
      <p:sp>
        <p:nvSpPr>
          <p:cNvPr id="146" name="Google Shape;146;p29"/>
          <p:cNvSpPr txBox="1"/>
          <p:nvPr>
            <p:ph idx="1" type="body"/>
          </p:nvPr>
        </p:nvSpPr>
        <p:spPr>
          <a:xfrm>
            <a:off x="311700" y="762400"/>
            <a:ext cx="8520600" cy="380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Independently reread your chunk of text</a:t>
            </a:r>
            <a:endParaRPr/>
          </a:p>
          <a:p>
            <a:pPr indent="-342900" lvl="0" marL="457200" rtl="0" algn="l">
              <a:spcBef>
                <a:spcPts val="0"/>
              </a:spcBef>
              <a:spcAft>
                <a:spcPts val="0"/>
              </a:spcAft>
              <a:buSzPts val="1800"/>
              <a:buChar char="-"/>
            </a:pPr>
            <a:r>
              <a:rPr lang="en"/>
              <a:t>Identify and text code with an </a:t>
            </a:r>
            <a:r>
              <a:rPr i="1" lang="en"/>
              <a:t>E</a:t>
            </a:r>
            <a:r>
              <a:rPr lang="en"/>
              <a:t>, evidence the author uses to support the opinion</a:t>
            </a:r>
            <a:endParaRPr/>
          </a:p>
          <a:p>
            <a:pPr indent="-342900" lvl="0" marL="457200" rtl="0" algn="l">
              <a:spcBef>
                <a:spcPts val="0"/>
              </a:spcBef>
              <a:spcAft>
                <a:spcPts val="0"/>
              </a:spcAft>
              <a:buSzPts val="1800"/>
              <a:buChar char="-"/>
            </a:pPr>
            <a:r>
              <a:rPr lang="en"/>
              <a:t>Jigsaw to discuss the evidence you identified with your group members</a:t>
            </a:r>
            <a:endParaRPr/>
          </a:p>
          <a:p>
            <a:pPr indent="-342900" lvl="0" marL="457200" rtl="0" algn="l">
              <a:spcBef>
                <a:spcPts val="0"/>
              </a:spcBef>
              <a:spcAft>
                <a:spcPts val="0"/>
              </a:spcAft>
              <a:buSzPts val="1800"/>
              <a:buChar char="-"/>
            </a:pPr>
            <a:r>
              <a:rPr lang="en"/>
              <a:t>Record paraphrased evidence for each chunk of text.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animEffect filter="fade" transition="in">
                                      <p:cBhvr>
                                        <p:cTn dur="1000"/>
                                        <p:tgtEl>
                                          <p:spTgt spid="1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animEffect filter="fade" transition="in">
                                      <p:cBhvr>
                                        <p:cTn dur="1000"/>
                                        <p:tgtEl>
                                          <p:spTgt spid="1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animEffect filter="fade" transition="in">
                                      <p:cBhvr>
                                        <p:cTn dur="1000"/>
                                        <p:tgtEl>
                                          <p:spTgt spid="1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3" st="3"/>
                                            </p:txEl>
                                          </p:spTgt>
                                        </p:tgtEl>
                                        <p:attrNameLst>
                                          <p:attrName>style.visibility</p:attrName>
                                        </p:attrNameLst>
                                      </p:cBhvr>
                                      <p:to>
                                        <p:strVal val="visible"/>
                                      </p:to>
                                    </p:set>
                                    <p:animEffect filter="fade" transition="in">
                                      <p:cBhvr>
                                        <p:cTn dur="1000"/>
                                        <p:tgtEl>
                                          <p:spTgt spid="14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Key Vocabulary to Deepen Understanding (15 mins)</a:t>
            </a:r>
            <a:endParaRPr/>
          </a:p>
        </p:txBody>
      </p:sp>
      <p:sp>
        <p:nvSpPr>
          <p:cNvPr id="152" name="Google Shape;152;p30"/>
          <p:cNvSpPr txBox="1"/>
          <p:nvPr>
            <p:ph idx="1" type="body"/>
          </p:nvPr>
        </p:nvSpPr>
        <p:spPr>
          <a:xfrm>
            <a:off x="311700" y="1499050"/>
            <a:ext cx="8520600" cy="30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determine the meaning of new words and phrases from context in an informational article.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*8 index cards per student*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1"/>
          <p:cNvSpPr txBox="1"/>
          <p:nvPr>
            <p:ph type="title"/>
          </p:nvPr>
        </p:nvSpPr>
        <p:spPr>
          <a:xfrm>
            <a:off x="106400" y="166050"/>
            <a:ext cx="8886900" cy="85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Society, vehicles, values, promoting, typical, popular, rituals, and gather</a:t>
            </a:r>
            <a:endParaRPr/>
          </a:p>
        </p:txBody>
      </p:sp>
      <p:sp>
        <p:nvSpPr>
          <p:cNvPr id="158" name="Google Shape;158;p31"/>
          <p:cNvSpPr txBox="1"/>
          <p:nvPr>
            <p:ph idx="1" type="body"/>
          </p:nvPr>
        </p:nvSpPr>
        <p:spPr>
          <a:xfrm>
            <a:off x="106400" y="1228675"/>
            <a:ext cx="89451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Record each word on its own index card</a:t>
            </a:r>
            <a:endParaRPr/>
          </a:p>
          <a:p>
            <a:pPr indent="-342900" lvl="0" marL="457200" rtl="0" algn="l">
              <a:spcBef>
                <a:spcPts val="0"/>
              </a:spcBef>
              <a:spcAft>
                <a:spcPts val="0"/>
              </a:spcAft>
              <a:buSzPts val="1800"/>
              <a:buChar char="-"/>
            </a:pPr>
            <a:r>
              <a:rPr lang="en"/>
              <a:t>Go back into the article to use context clues and apply vocabulary strategies to help you determine the meaning of each word.</a:t>
            </a:r>
            <a:endParaRPr/>
          </a:p>
          <a:p>
            <a:pPr indent="-342900" lvl="0" marL="457200" rtl="0" algn="l">
              <a:spcBef>
                <a:spcPts val="0"/>
              </a:spcBef>
              <a:spcAft>
                <a:spcPts val="0"/>
              </a:spcAft>
              <a:buSzPts val="1800"/>
              <a:buChar char="-"/>
            </a:pPr>
            <a:r>
              <a:rPr lang="en"/>
              <a:t>Write a synonym or short definition for the word and draw a picture to show the meaning on the back of each card.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Effect filter="fade" transition="in">
                                      <p:cBhvr>
                                        <p:cTn dur="1000"/>
                                        <p:tgtEl>
                                          <p:spTgt spid="1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animEffect filter="fade" transition="in">
                                      <p:cBhvr>
                                        <p:cTn dur="1000"/>
                                        <p:tgtEl>
                                          <p:spTgt spid="1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animEffect filter="fade" transition="in">
                                      <p:cBhvr>
                                        <p:cTn dur="1000"/>
                                        <p:tgtEl>
                                          <p:spTgt spid="15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2"/>
          <p:cNvSpPr txBox="1"/>
          <p:nvPr>
            <p:ph idx="1" type="body"/>
          </p:nvPr>
        </p:nvSpPr>
        <p:spPr>
          <a:xfrm>
            <a:off x="6900" y="0"/>
            <a:ext cx="2332800" cy="50070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2800">
                <a:solidFill>
                  <a:schemeClr val="dk1"/>
                </a:solidFill>
              </a:rPr>
              <a:t>society:</a:t>
            </a:r>
            <a:endParaRPr b="1" sz="2800">
              <a:solidFill>
                <a:schemeClr val="dk1"/>
              </a:solidFill>
            </a:endParaRPr>
          </a:p>
          <a:p>
            <a:pPr indent="0" lvl="0" marL="0" rtl="0" algn="l">
              <a:lnSpc>
                <a:spcPct val="150000"/>
              </a:lnSpc>
              <a:spcBef>
                <a:spcPts val="0"/>
              </a:spcBef>
              <a:spcAft>
                <a:spcPts val="0"/>
              </a:spcAft>
              <a:buNone/>
            </a:pPr>
            <a:r>
              <a:rPr b="1" lang="en" sz="2800">
                <a:solidFill>
                  <a:schemeClr val="dk1"/>
                </a:solidFill>
              </a:rPr>
              <a:t>vehicles:</a:t>
            </a:r>
            <a:endParaRPr b="1" sz="2800">
              <a:solidFill>
                <a:schemeClr val="dk1"/>
              </a:solidFill>
            </a:endParaRPr>
          </a:p>
          <a:p>
            <a:pPr indent="0" lvl="0" marL="0" rtl="0" algn="l">
              <a:lnSpc>
                <a:spcPct val="150000"/>
              </a:lnSpc>
              <a:spcBef>
                <a:spcPts val="0"/>
              </a:spcBef>
              <a:spcAft>
                <a:spcPts val="0"/>
              </a:spcAft>
              <a:buNone/>
            </a:pPr>
            <a:r>
              <a:rPr b="1" lang="en" sz="2800">
                <a:solidFill>
                  <a:schemeClr val="dk1"/>
                </a:solidFill>
              </a:rPr>
              <a:t>values:</a:t>
            </a:r>
            <a:endParaRPr b="1" sz="2800">
              <a:solidFill>
                <a:schemeClr val="dk1"/>
              </a:solidFill>
            </a:endParaRPr>
          </a:p>
          <a:p>
            <a:pPr indent="0" lvl="0" marL="0" rtl="0" algn="l">
              <a:lnSpc>
                <a:spcPct val="150000"/>
              </a:lnSpc>
              <a:spcBef>
                <a:spcPts val="0"/>
              </a:spcBef>
              <a:spcAft>
                <a:spcPts val="0"/>
              </a:spcAft>
              <a:buNone/>
            </a:pPr>
            <a:r>
              <a:rPr b="1" lang="en" sz="2800">
                <a:solidFill>
                  <a:schemeClr val="dk1"/>
                </a:solidFill>
              </a:rPr>
              <a:t>promoting:</a:t>
            </a:r>
            <a:endParaRPr b="1" sz="2800">
              <a:solidFill>
                <a:schemeClr val="dk1"/>
              </a:solidFill>
            </a:endParaRPr>
          </a:p>
          <a:p>
            <a:pPr indent="0" lvl="0" marL="0" rtl="0" algn="l">
              <a:lnSpc>
                <a:spcPct val="150000"/>
              </a:lnSpc>
              <a:spcBef>
                <a:spcPts val="0"/>
              </a:spcBef>
              <a:spcAft>
                <a:spcPts val="0"/>
              </a:spcAft>
              <a:buNone/>
            </a:pPr>
            <a:r>
              <a:rPr b="1" lang="en" sz="2800">
                <a:solidFill>
                  <a:schemeClr val="dk1"/>
                </a:solidFill>
              </a:rPr>
              <a:t>typical:</a:t>
            </a:r>
            <a:endParaRPr b="1" sz="2800">
              <a:solidFill>
                <a:schemeClr val="dk1"/>
              </a:solidFill>
            </a:endParaRPr>
          </a:p>
          <a:p>
            <a:pPr indent="0" lvl="0" marL="0" rtl="0" algn="l">
              <a:lnSpc>
                <a:spcPct val="150000"/>
              </a:lnSpc>
              <a:spcBef>
                <a:spcPts val="0"/>
              </a:spcBef>
              <a:spcAft>
                <a:spcPts val="0"/>
              </a:spcAft>
              <a:buNone/>
            </a:pPr>
            <a:r>
              <a:rPr b="1" lang="en" sz="2800">
                <a:solidFill>
                  <a:schemeClr val="dk1"/>
                </a:solidFill>
              </a:rPr>
              <a:t>popular:</a:t>
            </a:r>
            <a:endParaRPr b="1" sz="2800">
              <a:solidFill>
                <a:schemeClr val="dk1"/>
              </a:solidFill>
            </a:endParaRPr>
          </a:p>
          <a:p>
            <a:pPr indent="0" lvl="0" marL="0" rtl="0" algn="l">
              <a:lnSpc>
                <a:spcPct val="150000"/>
              </a:lnSpc>
              <a:spcBef>
                <a:spcPts val="0"/>
              </a:spcBef>
              <a:spcAft>
                <a:spcPts val="0"/>
              </a:spcAft>
              <a:buNone/>
            </a:pPr>
            <a:r>
              <a:rPr b="1" lang="en" sz="2800">
                <a:solidFill>
                  <a:schemeClr val="dk1"/>
                </a:solidFill>
              </a:rPr>
              <a:t>rituals:</a:t>
            </a:r>
            <a:endParaRPr b="1" sz="2800">
              <a:solidFill>
                <a:schemeClr val="dk1"/>
              </a:solidFill>
            </a:endParaRPr>
          </a:p>
          <a:p>
            <a:pPr indent="0" lvl="0" marL="0" rtl="0" algn="l">
              <a:lnSpc>
                <a:spcPct val="150000"/>
              </a:lnSpc>
              <a:spcBef>
                <a:spcPts val="0"/>
              </a:spcBef>
              <a:spcAft>
                <a:spcPts val="0"/>
              </a:spcAft>
              <a:buClr>
                <a:schemeClr val="dk1"/>
              </a:buClr>
              <a:buSzPts val="1100"/>
              <a:buFont typeface="Arial"/>
              <a:buNone/>
            </a:pPr>
            <a:r>
              <a:rPr b="1" lang="en" sz="2800">
                <a:solidFill>
                  <a:schemeClr val="dk1"/>
                </a:solidFill>
              </a:rPr>
              <a:t>gather:</a:t>
            </a:r>
            <a:endParaRPr b="1" sz="2800">
              <a:solidFill>
                <a:schemeClr val="dk1"/>
              </a:solidFill>
            </a:endParaRPr>
          </a:p>
        </p:txBody>
      </p:sp>
      <p:sp>
        <p:nvSpPr>
          <p:cNvPr id="164" name="Google Shape;164;p32"/>
          <p:cNvSpPr txBox="1"/>
          <p:nvPr/>
        </p:nvSpPr>
        <p:spPr>
          <a:xfrm>
            <a:off x="1560375" y="1375"/>
            <a:ext cx="7309200" cy="5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Culture; humanity; all the people who live in a particular place or nation</a:t>
            </a:r>
            <a:endParaRPr sz="2000"/>
          </a:p>
        </p:txBody>
      </p:sp>
      <p:sp>
        <p:nvSpPr>
          <p:cNvPr id="165" name="Google Shape;165;p32"/>
          <p:cNvSpPr txBox="1"/>
          <p:nvPr/>
        </p:nvSpPr>
        <p:spPr>
          <a:xfrm>
            <a:off x="1560375" y="763375"/>
            <a:ext cx="7309200" cy="5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Ways to accomplish something; tools</a:t>
            </a:r>
            <a:endParaRPr sz="2000"/>
          </a:p>
        </p:txBody>
      </p:sp>
      <p:sp>
        <p:nvSpPr>
          <p:cNvPr id="166" name="Google Shape;166;p32"/>
          <p:cNvSpPr txBox="1"/>
          <p:nvPr/>
        </p:nvSpPr>
        <p:spPr>
          <a:xfrm>
            <a:off x="1331775" y="1372975"/>
            <a:ext cx="7309200" cy="5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Strong beliefs; ethics; standards; principles; morals</a:t>
            </a:r>
            <a:endParaRPr sz="2000"/>
          </a:p>
        </p:txBody>
      </p:sp>
      <p:sp>
        <p:nvSpPr>
          <p:cNvPr id="167" name="Google Shape;167;p32"/>
          <p:cNvSpPr txBox="1"/>
          <p:nvPr/>
        </p:nvSpPr>
        <p:spPr>
          <a:xfrm>
            <a:off x="2017575" y="1982575"/>
            <a:ext cx="7309200" cy="5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Advancing or furthering a cause (or organization)</a:t>
            </a:r>
            <a:endParaRPr sz="2000"/>
          </a:p>
        </p:txBody>
      </p:sp>
      <p:sp>
        <p:nvSpPr>
          <p:cNvPr id="168" name="Google Shape;168;p32"/>
          <p:cNvSpPr txBox="1"/>
          <p:nvPr/>
        </p:nvSpPr>
        <p:spPr>
          <a:xfrm>
            <a:off x="1407975" y="2592175"/>
            <a:ext cx="7309200" cy="5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Usual; normal; average; standard</a:t>
            </a:r>
            <a:endParaRPr sz="2000"/>
          </a:p>
        </p:txBody>
      </p:sp>
      <p:sp>
        <p:nvSpPr>
          <p:cNvPr id="169" name="Google Shape;169;p32"/>
          <p:cNvSpPr txBox="1"/>
          <p:nvPr/>
        </p:nvSpPr>
        <p:spPr>
          <a:xfrm>
            <a:off x="1560375" y="3277975"/>
            <a:ext cx="7309200" cy="5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Common; widespread; generally liked by the public</a:t>
            </a:r>
            <a:endParaRPr sz="2000"/>
          </a:p>
        </p:txBody>
      </p:sp>
      <p:sp>
        <p:nvSpPr>
          <p:cNvPr id="170" name="Google Shape;170;p32"/>
          <p:cNvSpPr txBox="1"/>
          <p:nvPr/>
        </p:nvSpPr>
        <p:spPr>
          <a:xfrm>
            <a:off x="1255575" y="3887575"/>
            <a:ext cx="7309200" cy="5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Ceremonies; repeated behaviors or events</a:t>
            </a:r>
            <a:endParaRPr sz="2000"/>
          </a:p>
        </p:txBody>
      </p:sp>
      <p:sp>
        <p:nvSpPr>
          <p:cNvPr id="171" name="Google Shape;171;p32"/>
          <p:cNvSpPr txBox="1"/>
          <p:nvPr/>
        </p:nvSpPr>
        <p:spPr>
          <a:xfrm>
            <a:off x="1331775" y="4497175"/>
            <a:ext cx="7309200" cy="5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Meet; get together; group</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3"/>
          <p:cNvSpPr txBox="1"/>
          <p:nvPr>
            <p:ph type="title"/>
          </p:nvPr>
        </p:nvSpPr>
        <p:spPr>
          <a:xfrm>
            <a:off x="3117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 our thinking 3-4 minutes</a:t>
            </a:r>
            <a:endParaRPr/>
          </a:p>
        </p:txBody>
      </p:sp>
      <p:sp>
        <p:nvSpPr>
          <p:cNvPr id="177" name="Google Shape;177;p33"/>
          <p:cNvSpPr txBox="1"/>
          <p:nvPr>
            <p:ph idx="1" type="body"/>
          </p:nvPr>
        </p:nvSpPr>
        <p:spPr>
          <a:xfrm>
            <a:off x="311700" y="560525"/>
            <a:ext cx="8520600" cy="4008300"/>
          </a:xfrm>
          <a:prstGeom prst="rect">
            <a:avLst/>
          </a:prstGeom>
        </p:spPr>
        <p:txBody>
          <a:bodyPr anchorCtr="0" anchor="t" bIns="91425" lIns="91425" spcFirstLastPara="1" rIns="91425" wrap="square" tIns="91425">
            <a:noAutofit/>
          </a:bodyPr>
          <a:lstStyle/>
          <a:p>
            <a:pPr indent="-393700" lvl="0" marL="457200" rtl="0" algn="l">
              <a:spcBef>
                <a:spcPts val="0"/>
              </a:spcBef>
              <a:spcAft>
                <a:spcPts val="0"/>
              </a:spcAft>
              <a:buSzPts val="2600"/>
              <a:buChar char="-"/>
            </a:pPr>
            <a:r>
              <a:rPr lang="en" sz="2600"/>
              <a:t>Reread your paraphrased evidence from Work Time B</a:t>
            </a:r>
            <a:endParaRPr sz="2600"/>
          </a:p>
          <a:p>
            <a:pPr indent="-393700" lvl="0" marL="457200" rtl="0" algn="l">
              <a:spcBef>
                <a:spcPts val="0"/>
              </a:spcBef>
              <a:spcAft>
                <a:spcPts val="0"/>
              </a:spcAft>
              <a:buSzPts val="2600"/>
              <a:buChar char="-"/>
            </a:pPr>
            <a:r>
              <a:rPr lang="en" sz="2600"/>
              <a:t>Based on new understanding about the vocabulary, discuss:</a:t>
            </a:r>
            <a:endParaRPr sz="2600"/>
          </a:p>
          <a:p>
            <a:pPr indent="-374650" lvl="1" marL="914400" rtl="0" algn="l">
              <a:spcBef>
                <a:spcPts val="0"/>
              </a:spcBef>
              <a:spcAft>
                <a:spcPts val="0"/>
              </a:spcAft>
              <a:buSzPts val="2300"/>
              <a:buChar char="-"/>
            </a:pPr>
            <a:r>
              <a:rPr lang="en" sz="2300"/>
              <a:t>Did I identify any evidence that doesn’t suppor the author’s opinion?</a:t>
            </a:r>
            <a:endParaRPr sz="2300"/>
          </a:p>
          <a:p>
            <a:pPr indent="-374650" lvl="1" marL="914400" rtl="0" algn="l">
              <a:spcBef>
                <a:spcPts val="0"/>
              </a:spcBef>
              <a:spcAft>
                <a:spcPts val="0"/>
              </a:spcAft>
              <a:buSzPts val="2300"/>
              <a:buChar char="-"/>
            </a:pPr>
            <a:r>
              <a:rPr lang="en" sz="2300"/>
              <a:t>Did I use key vocabulary correctly?</a:t>
            </a:r>
            <a:endParaRPr sz="2300"/>
          </a:p>
          <a:p>
            <a:pPr indent="-393700" lvl="0" marL="457200" rtl="0" algn="l">
              <a:spcBef>
                <a:spcPts val="0"/>
              </a:spcBef>
              <a:spcAft>
                <a:spcPts val="0"/>
              </a:spcAft>
              <a:buSzPts val="2600"/>
              <a:buChar char="-"/>
            </a:pPr>
            <a:r>
              <a:rPr lang="en" sz="2600"/>
              <a:t>Revise evidence by deleting or crossing out evidence that doesn’t support the author’s opinion, or rewrite the evidence.</a:t>
            </a:r>
            <a:endParaRPr sz="2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0" st="0"/>
                                            </p:txEl>
                                          </p:spTgt>
                                        </p:tgtEl>
                                        <p:attrNameLst>
                                          <p:attrName>style.visibility</p:attrName>
                                        </p:attrNameLst>
                                      </p:cBhvr>
                                      <p:to>
                                        <p:strVal val="visible"/>
                                      </p:to>
                                    </p:set>
                                    <p:animEffect filter="fade" transition="in">
                                      <p:cBhvr>
                                        <p:cTn dur="1000"/>
                                        <p:tgtEl>
                                          <p:spTgt spid="1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1" st="1"/>
                                            </p:txEl>
                                          </p:spTgt>
                                        </p:tgtEl>
                                        <p:attrNameLst>
                                          <p:attrName>style.visibility</p:attrName>
                                        </p:attrNameLst>
                                      </p:cBhvr>
                                      <p:to>
                                        <p:strVal val="visible"/>
                                      </p:to>
                                    </p:set>
                                    <p:animEffect filter="fade" transition="in">
                                      <p:cBhvr>
                                        <p:cTn dur="1000"/>
                                        <p:tgtEl>
                                          <p:spTgt spid="1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2" st="2"/>
                                            </p:txEl>
                                          </p:spTgt>
                                        </p:tgtEl>
                                        <p:attrNameLst>
                                          <p:attrName>style.visibility</p:attrName>
                                        </p:attrNameLst>
                                      </p:cBhvr>
                                      <p:to>
                                        <p:strVal val="visible"/>
                                      </p:to>
                                    </p:set>
                                    <p:animEffect filter="fade" transition="in">
                                      <p:cBhvr>
                                        <p:cTn dur="1000"/>
                                        <p:tgtEl>
                                          <p:spTgt spid="1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3" st="3"/>
                                            </p:txEl>
                                          </p:spTgt>
                                        </p:tgtEl>
                                        <p:attrNameLst>
                                          <p:attrName>style.visibility</p:attrName>
                                        </p:attrNameLst>
                                      </p:cBhvr>
                                      <p:to>
                                        <p:strVal val="visible"/>
                                      </p:to>
                                    </p:set>
                                    <p:animEffect filter="fade" transition="in">
                                      <p:cBhvr>
                                        <p:cTn dur="1000"/>
                                        <p:tgtEl>
                                          <p:spTgt spid="17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4" st="4"/>
                                            </p:txEl>
                                          </p:spTgt>
                                        </p:tgtEl>
                                        <p:attrNameLst>
                                          <p:attrName>style.visibility</p:attrName>
                                        </p:attrNameLst>
                                      </p:cBhvr>
                                      <p:to>
                                        <p:strVal val="visible"/>
                                      </p:to>
                                    </p:set>
                                    <p:animEffect filter="fade" transition="in">
                                      <p:cBhvr>
                                        <p:cTn dur="1000"/>
                                        <p:tgtEl>
                                          <p:spTgt spid="17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Consider and Discuss in Groups</a:t>
            </a:r>
            <a:endParaRPr/>
          </a:p>
        </p:txBody>
      </p:sp>
      <p:sp>
        <p:nvSpPr>
          <p:cNvPr id="183" name="Google Shape;183;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Which of the key words strikes you as important for understanding the value of sports in American culture and why?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89" name="Google Shape;189;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Debrief and Review of Learning Targets </a:t>
            </a:r>
            <a:endParaRPr/>
          </a:p>
          <a:p>
            <a:pPr indent="0" lvl="0" marL="0" rtl="0" algn="l">
              <a:spcBef>
                <a:spcPts val="1600"/>
              </a:spcBef>
              <a:spcAft>
                <a:spcPts val="1600"/>
              </a:spcAft>
              <a:buNone/>
            </a:pPr>
            <a:r>
              <a:rPr lang="en"/>
              <a:t>(5 mins)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6"/>
          <p:cNvSpPr txBox="1"/>
          <p:nvPr>
            <p:ph idx="1" type="body"/>
          </p:nvPr>
        </p:nvSpPr>
        <p:spPr>
          <a:xfrm>
            <a:off x="311700" y="130975"/>
            <a:ext cx="8520600" cy="443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You’re close reading today helped you learn a great deal more about the importance of sports in American culture.</a:t>
            </a:r>
            <a:endParaRPr/>
          </a:p>
          <a:p>
            <a:pPr indent="0" lvl="0" marL="0" rtl="0" algn="l">
              <a:spcBef>
                <a:spcPts val="1600"/>
              </a:spcBef>
              <a:spcAft>
                <a:spcPts val="1600"/>
              </a:spcAft>
              <a:buNone/>
            </a:pPr>
            <a:r>
              <a:rPr lang="en"/>
              <a:t>What was some new information we learned today about how sports are valuable in American culture?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xEl>
                                              <p:pRg end="0" st="0"/>
                                            </p:txEl>
                                          </p:spTgt>
                                        </p:tgtEl>
                                        <p:attrNameLst>
                                          <p:attrName>style.visibility</p:attrName>
                                        </p:attrNameLst>
                                      </p:cBhvr>
                                      <p:to>
                                        <p:strVal val="visible"/>
                                      </p:to>
                                    </p:set>
                                    <p:animEffect filter="fade" transition="in">
                                      <p:cBhvr>
                                        <p:cTn dur="1000"/>
                                        <p:tgtEl>
                                          <p:spTgt spid="1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xEl>
                                              <p:pRg end="1" st="1"/>
                                            </p:txEl>
                                          </p:spTgt>
                                        </p:tgtEl>
                                        <p:attrNameLst>
                                          <p:attrName>style.visibility</p:attrName>
                                        </p:attrNameLst>
                                      </p:cBhvr>
                                      <p:to>
                                        <p:strVal val="visible"/>
                                      </p:to>
                                    </p:set>
                                    <p:animEffect filter="fade" transition="in">
                                      <p:cBhvr>
                                        <p:cTn dur="1000"/>
                                        <p:tgtEl>
                                          <p:spTgt spid="19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7"/>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Targets--Thumb-O-Meter</a:t>
            </a:r>
            <a:endParaRPr/>
          </a:p>
        </p:txBody>
      </p:sp>
      <p:sp>
        <p:nvSpPr>
          <p:cNvPr id="200" name="Google Shape;200;p37"/>
          <p:cNvSpPr txBox="1"/>
          <p:nvPr>
            <p:ph idx="1" type="body"/>
          </p:nvPr>
        </p:nvSpPr>
        <p:spPr>
          <a:xfrm>
            <a:off x="311700" y="9238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identify the author’s opinion in an informational article</a:t>
            </a:r>
            <a:endParaRPr/>
          </a:p>
          <a:p>
            <a:pPr indent="-342900" lvl="0" marL="457200" rtl="0" algn="l">
              <a:spcBef>
                <a:spcPts val="0"/>
              </a:spcBef>
              <a:spcAft>
                <a:spcPts val="0"/>
              </a:spcAft>
              <a:buSzPts val="1800"/>
              <a:buChar char="●"/>
            </a:pPr>
            <a:r>
              <a:rPr lang="en"/>
              <a:t>I can identify the evidence the author uses to support an opinion</a:t>
            </a:r>
            <a:endParaRPr/>
          </a:p>
          <a:p>
            <a:pPr indent="-342900" lvl="0" marL="457200" rtl="0" algn="l">
              <a:spcBef>
                <a:spcPts val="0"/>
              </a:spcBef>
              <a:spcAft>
                <a:spcPts val="0"/>
              </a:spcAft>
              <a:buSzPts val="1800"/>
              <a:buChar char="●"/>
            </a:pPr>
            <a:r>
              <a:rPr lang="en"/>
              <a:t>I can determine the meaning of new words and phrases from context in an informational article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xEl>
                                              <p:pRg end="0" st="0"/>
                                            </p:txEl>
                                          </p:spTgt>
                                        </p:tgtEl>
                                        <p:attrNameLst>
                                          <p:attrName>style.visibility</p:attrName>
                                        </p:attrNameLst>
                                      </p:cBhvr>
                                      <p:to>
                                        <p:strVal val="visible"/>
                                      </p:to>
                                    </p:set>
                                    <p:animEffect filter="fade" transition="in">
                                      <p:cBhvr>
                                        <p:cTn dur="1000"/>
                                        <p:tgtEl>
                                          <p:spTgt spid="20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xEl>
                                              <p:pRg end="1" st="1"/>
                                            </p:txEl>
                                          </p:spTgt>
                                        </p:tgtEl>
                                        <p:attrNameLst>
                                          <p:attrName>style.visibility</p:attrName>
                                        </p:attrNameLst>
                                      </p:cBhvr>
                                      <p:to>
                                        <p:strVal val="visible"/>
                                      </p:to>
                                    </p:set>
                                    <p:animEffect filter="fade" transition="in">
                                      <p:cBhvr>
                                        <p:cTn dur="1000"/>
                                        <p:tgtEl>
                                          <p:spTgt spid="20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xEl>
                                              <p:pRg end="2" st="2"/>
                                            </p:txEl>
                                          </p:spTgt>
                                        </p:tgtEl>
                                        <p:attrNameLst>
                                          <p:attrName>style.visibility</p:attrName>
                                        </p:attrNameLst>
                                      </p:cBhvr>
                                      <p:to>
                                        <p:strVal val="visible"/>
                                      </p:to>
                                    </p:set>
                                    <p:animEffect filter="fade" transition="in">
                                      <p:cBhvr>
                                        <p:cTn dur="1000"/>
                                        <p:tgtEl>
                                          <p:spTgt spid="20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7" name="Google Shape;207;p38"/>
          <p:cNvPicPr preferRelativeResize="0"/>
          <p:nvPr/>
        </p:nvPicPr>
        <p:blipFill>
          <a:blip r:embed="rId3">
            <a:alphaModFix/>
          </a:blip>
          <a:stretch>
            <a:fillRect/>
          </a:stretch>
        </p:blipFill>
        <p:spPr>
          <a:xfrm>
            <a:off x="-43425" y="1050280"/>
            <a:ext cx="9144001" cy="197524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