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e6c83bb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e6c83bb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e6c83bb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e6c83bb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2e6c83bb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2e6c83bb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e6c83bb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e6c83bb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2e6c83bb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2e6c83bb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2e6c83bb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2e6c83bb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2e6c83bbc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2e6c83bb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e6c83bb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e6c83bb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2e6c83bbc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2e6c83bbc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2e6c83bbc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2e6c83bb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2e6c83bb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2e6c83bb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2e6c83bbc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2e6c83bb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2e6c83bbc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2e6c83bbc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2e6c83bbc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2e6c83bb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2e6c83bbc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12e6c83bbc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2e6c83bbc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2e6c83bbc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551967"/>
            <a:ext cx="9144000" cy="14700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517525"/>
            <a:ext cx="8896350" cy="3733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Homework Review: Admit Tickets (5 mins)</a:t>
            </a:r>
            <a:endParaRPr/>
          </a:p>
          <a:p>
            <a:pPr indent="0" lvl="0" marL="0" rtl="0" algn="l">
              <a:spcBef>
                <a:spcPts val="1600"/>
              </a:spcBef>
              <a:spcAft>
                <a:spcPts val="1600"/>
              </a:spcAft>
              <a:buNone/>
            </a:pPr>
            <a:r>
              <a:rPr lang="en"/>
              <a:t>Turn in your index cards that responded to the questions: “In what ways are sports valuable to Americans?  Support your answer with at least two pieces of evidence from the 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xEl>
                                              <p:pRg end="0" st="0"/>
                                            </p:txEl>
                                          </p:spTgt>
                                        </p:tgtEl>
                                        <p:attrNameLst>
                                          <p:attrName>style.visibility</p:attrName>
                                        </p:attrNameLst>
                                      </p:cBhvr>
                                      <p:to>
                                        <p:strVal val="visible"/>
                                      </p:to>
                                    </p:set>
                                    <p:animEffect filter="fade" transition="in">
                                      <p:cBhvr>
                                        <p:cTn dur="1000"/>
                                        <p:tgtEl>
                                          <p:spTgt spid="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xEl>
                                              <p:pRg end="1" st="1"/>
                                            </p:txEl>
                                          </p:spTgt>
                                        </p:tgtEl>
                                        <p:attrNameLst>
                                          <p:attrName>style.visibility</p:attrName>
                                        </p:attrNameLst>
                                      </p:cBhvr>
                                      <p:to>
                                        <p:strVal val="visible"/>
                                      </p:to>
                                    </p:set>
                                    <p:animEffect filter="fade" transition="in">
                                      <p:cBhvr>
                                        <p:cTn dur="1000"/>
                                        <p:tgtEl>
                                          <p:spTgt spid="6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240400"/>
            <a:ext cx="8520600" cy="432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that in this unit we are focusing on the role that sports play in American culture.  Now that you have viewed a variety of images and closely read one article in which the author expresses several opinions about the importance of sports in people’s lives, you will use what you have learned to select an opinion about the role of sports in our lives.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participate in a word sort, using only ONE of your vocabulary cards.</a:t>
            </a:r>
            <a:endParaRPr/>
          </a:p>
          <a:p>
            <a:pPr indent="0" lvl="0" marL="0" rtl="0" algn="l">
              <a:spcBef>
                <a:spcPts val="1600"/>
              </a:spcBef>
              <a:spcAft>
                <a:spcPts val="1600"/>
              </a:spcAft>
              <a:buNone/>
            </a:pPr>
            <a:r>
              <a:rPr lang="en"/>
              <a:t>Notice the </a:t>
            </a:r>
            <a:r>
              <a:rPr b="1" lang="en"/>
              <a:t>two opinions word sort</a:t>
            </a:r>
            <a:r>
              <a:rPr lang="en"/>
              <a:t> cards posted in the room.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0" st="0"/>
                                            </p:txEl>
                                          </p:spTgt>
                                        </p:tgtEl>
                                        <p:attrNameLst>
                                          <p:attrName>style.visibility</p:attrName>
                                        </p:attrNameLst>
                                      </p:cBhvr>
                                      <p:to>
                                        <p:strVal val="visible"/>
                                      </p:to>
                                    </p:set>
                                    <p:animEffect filter="fade" transition="in">
                                      <p:cBhvr>
                                        <p:cTn dur="1000"/>
                                        <p:tgtEl>
                                          <p:spTgt spid="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1" st="1"/>
                                            </p:txEl>
                                          </p:spTgt>
                                        </p:tgtEl>
                                        <p:attrNameLst>
                                          <p:attrName>style.visibility</p:attrName>
                                        </p:attrNameLst>
                                      </p:cBhvr>
                                      <p:to>
                                        <p:strVal val="visible"/>
                                      </p:to>
                                    </p:set>
                                    <p:animEffect filter="fade" transition="in">
                                      <p:cBhvr>
                                        <p:cTn dur="1000"/>
                                        <p:tgtEl>
                                          <p:spTgt spid="8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People learn valuable skills from sports</a:t>
            </a:r>
            <a:endParaRPr/>
          </a:p>
          <a:p>
            <a:pPr indent="-342900" lvl="0" marL="457200" rtl="0" algn="l">
              <a:spcBef>
                <a:spcPts val="0"/>
              </a:spcBef>
              <a:spcAft>
                <a:spcPts val="0"/>
              </a:spcAft>
              <a:buSzPts val="1800"/>
              <a:buChar char="●"/>
            </a:pPr>
            <a:r>
              <a:rPr lang="en"/>
              <a:t>Sports entertain people</a:t>
            </a:r>
            <a:endParaRPr/>
          </a:p>
        </p:txBody>
      </p:sp>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Two Opinions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animEffect filter="fade" transition="in">
                                      <p:cBhvr>
                                        <p:cTn dur="1000"/>
                                        <p:tgtEl>
                                          <p:spTgt spid="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animEffect filter="fade" transition="in">
                                      <p:cBhvr>
                                        <p:cTn dur="1000"/>
                                        <p:tgtEl>
                                          <p:spTgt spid="8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have 3 minutes to:</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Choose the statement you most agree with and stand by that card</a:t>
            </a:r>
            <a:endParaRPr/>
          </a:p>
          <a:p>
            <a:pPr indent="-342900" lvl="0" marL="457200" rtl="0" algn="l">
              <a:spcBef>
                <a:spcPts val="0"/>
              </a:spcBef>
              <a:spcAft>
                <a:spcPts val="0"/>
              </a:spcAft>
              <a:buSzPts val="1800"/>
              <a:buChar char="●"/>
            </a:pPr>
            <a:r>
              <a:rPr lang="en"/>
              <a:t>Use evidence from the article--and key vocabulary from your cards, to discuss with others why you agree with the opinion.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Review Learning Targets (5 mins)</a:t>
            </a:r>
            <a:endParaRPr/>
          </a:p>
        </p:txBody>
      </p:sp>
      <p:sp>
        <p:nvSpPr>
          <p:cNvPr id="98" name="Google Shape;9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identify the evidence the author uses to support an opinion</a:t>
            </a:r>
            <a:endParaRPr/>
          </a:p>
          <a:p>
            <a:pPr indent="-342900" lvl="0" marL="457200" rtl="0" algn="l">
              <a:spcBef>
                <a:spcPts val="0"/>
              </a:spcBef>
              <a:spcAft>
                <a:spcPts val="0"/>
              </a:spcAft>
              <a:buSzPts val="1800"/>
              <a:buChar char="●"/>
            </a:pPr>
            <a:r>
              <a:rPr lang="en"/>
              <a:t>I can explain how the evidence I identify supports the author’s opinion</a:t>
            </a:r>
            <a:endParaRPr/>
          </a:p>
          <a:p>
            <a:pPr indent="-342900" lvl="0" marL="457200" rtl="0" algn="l">
              <a:spcBef>
                <a:spcPts val="0"/>
              </a:spcBef>
              <a:spcAft>
                <a:spcPts val="0"/>
              </a:spcAft>
              <a:buSzPts val="1800"/>
              <a:buChar char="●"/>
            </a:pPr>
            <a:r>
              <a:rPr lang="en"/>
              <a:t>I can determine the meaning of new words and phrases from context in an informational article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1000"/>
                                        <p:tgtEl>
                                          <p:spTgt spid="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Effect filter="fade" transition="in">
                                      <p:cBhvr>
                                        <p:cTn dur="1000"/>
                                        <p:tgtEl>
                                          <p:spTgt spid="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2" st="2"/>
                                            </p:txEl>
                                          </p:spTgt>
                                        </p:tgtEl>
                                        <p:attrNameLst>
                                          <p:attrName>style.visibility</p:attrName>
                                        </p:attrNameLst>
                                      </p:cBhvr>
                                      <p:to>
                                        <p:strVal val="visible"/>
                                      </p:to>
                                    </p:set>
                                    <p:animEffect filter="fade" transition="in">
                                      <p:cBhvr>
                                        <p:cTn dur="1000"/>
                                        <p:tgtEl>
                                          <p:spTgt spid="9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idx="1" type="body"/>
          </p:nvPr>
        </p:nvSpPr>
        <p:spPr>
          <a:xfrm>
            <a:off x="311700" y="166050"/>
            <a:ext cx="8520600" cy="440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rgbClr val="9900FF"/>
                </a:solidFill>
              </a:rPr>
              <a:t>Identify</a:t>
            </a:r>
            <a:r>
              <a:rPr lang="en" sz="2500">
                <a:solidFill>
                  <a:srgbClr val="9900FF"/>
                </a:solidFill>
              </a:rPr>
              <a:t>: name; decide; determine</a:t>
            </a:r>
            <a:endParaRPr sz="2500">
              <a:solidFill>
                <a:srgbClr val="9900FF"/>
              </a:solidFill>
            </a:endParaRPr>
          </a:p>
          <a:p>
            <a:pPr indent="0" lvl="0" marL="0" rtl="0" algn="l">
              <a:spcBef>
                <a:spcPts val="1600"/>
              </a:spcBef>
              <a:spcAft>
                <a:spcPts val="0"/>
              </a:spcAft>
              <a:buNone/>
            </a:pPr>
            <a:r>
              <a:rPr b="1" lang="en" sz="2500">
                <a:solidFill>
                  <a:srgbClr val="0000FF"/>
                </a:solidFill>
              </a:rPr>
              <a:t>Evidence</a:t>
            </a:r>
            <a:r>
              <a:rPr lang="en" sz="2500">
                <a:solidFill>
                  <a:srgbClr val="0000FF"/>
                </a:solidFill>
              </a:rPr>
              <a:t>: facts; proof; data; information</a:t>
            </a:r>
            <a:endParaRPr sz="2500">
              <a:solidFill>
                <a:srgbClr val="0000FF"/>
              </a:solidFill>
            </a:endParaRPr>
          </a:p>
          <a:p>
            <a:pPr indent="0" lvl="0" marL="0" rtl="0" algn="l">
              <a:spcBef>
                <a:spcPts val="1600"/>
              </a:spcBef>
              <a:spcAft>
                <a:spcPts val="0"/>
              </a:spcAft>
              <a:buNone/>
            </a:pPr>
            <a:r>
              <a:rPr b="1" lang="en" sz="2500">
                <a:solidFill>
                  <a:srgbClr val="38761D"/>
                </a:solidFill>
              </a:rPr>
              <a:t>Claim</a:t>
            </a:r>
            <a:r>
              <a:rPr lang="en" sz="2500">
                <a:solidFill>
                  <a:srgbClr val="38761D"/>
                </a:solidFill>
              </a:rPr>
              <a:t>: opinion; point of view; position on an issue</a:t>
            </a:r>
            <a:endParaRPr sz="2500">
              <a:solidFill>
                <a:srgbClr val="38761D"/>
              </a:solidFill>
            </a:endParaRPr>
          </a:p>
          <a:p>
            <a:pPr indent="0" lvl="0" marL="0" rtl="0" algn="l">
              <a:spcBef>
                <a:spcPts val="1600"/>
              </a:spcBef>
              <a:spcAft>
                <a:spcPts val="0"/>
              </a:spcAft>
              <a:buNone/>
            </a:pPr>
            <a:r>
              <a:rPr b="1" lang="en" sz="2500">
                <a:solidFill>
                  <a:srgbClr val="CC0000"/>
                </a:solidFill>
              </a:rPr>
              <a:t>Explain</a:t>
            </a:r>
            <a:r>
              <a:rPr lang="en" sz="2500">
                <a:solidFill>
                  <a:srgbClr val="CC0000"/>
                </a:solidFill>
              </a:rPr>
              <a:t>: give details; make clear; give reasons</a:t>
            </a:r>
            <a:endParaRPr sz="2500">
              <a:solidFill>
                <a:srgbClr val="CC0000"/>
              </a:solidFill>
            </a:endParaRPr>
          </a:p>
          <a:p>
            <a:pPr indent="0" lvl="0" marL="0" rtl="0" algn="l">
              <a:spcBef>
                <a:spcPts val="1600"/>
              </a:spcBef>
              <a:spcAft>
                <a:spcPts val="0"/>
              </a:spcAft>
              <a:buNone/>
            </a:pPr>
            <a:r>
              <a:rPr b="1" lang="en" sz="2500">
                <a:solidFill>
                  <a:srgbClr val="A64D79"/>
                </a:solidFill>
              </a:rPr>
              <a:t>Support</a:t>
            </a:r>
            <a:r>
              <a:rPr lang="en" sz="2500">
                <a:solidFill>
                  <a:srgbClr val="A64D79"/>
                </a:solidFill>
              </a:rPr>
              <a:t>: reinforce; provide evidence; make claim stronger</a:t>
            </a:r>
            <a:endParaRPr sz="2500">
              <a:solidFill>
                <a:srgbClr val="A64D79"/>
              </a:solidFill>
            </a:endParaRPr>
          </a:p>
          <a:p>
            <a:pPr indent="0" lvl="0" marL="0" rtl="0" algn="l">
              <a:spcBef>
                <a:spcPts val="1600"/>
              </a:spcBef>
              <a:spcAft>
                <a:spcPts val="1600"/>
              </a:spcAft>
              <a:buNone/>
            </a:pPr>
            <a:r>
              <a:rPr b="1" lang="en" sz="2500">
                <a:solidFill>
                  <a:srgbClr val="45818E"/>
                </a:solidFill>
              </a:rPr>
              <a:t>Context</a:t>
            </a:r>
            <a:r>
              <a:rPr lang="en" sz="2500">
                <a:solidFill>
                  <a:srgbClr val="45818E"/>
                </a:solidFill>
              </a:rPr>
              <a:t>: words and sentences around another word or phrase that give a reader hints about what the word means.</a:t>
            </a:r>
            <a:endParaRPr sz="2500">
              <a:solidFill>
                <a:srgbClr val="45818E"/>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0" st="0"/>
                                            </p:txEl>
                                          </p:spTgt>
                                        </p:tgtEl>
                                        <p:attrNameLst>
                                          <p:attrName>style.visibility</p:attrName>
                                        </p:attrNameLst>
                                      </p:cBhvr>
                                      <p:to>
                                        <p:strVal val="visible"/>
                                      </p:to>
                                    </p:set>
                                    <p:animEffect filter="fade" transition="in">
                                      <p:cBhvr>
                                        <p:cTn dur="1000"/>
                                        <p:tgtEl>
                                          <p:spTgt spid="1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1" st="1"/>
                                            </p:txEl>
                                          </p:spTgt>
                                        </p:tgtEl>
                                        <p:attrNameLst>
                                          <p:attrName>style.visibility</p:attrName>
                                        </p:attrNameLst>
                                      </p:cBhvr>
                                      <p:to>
                                        <p:strVal val="visible"/>
                                      </p:to>
                                    </p:set>
                                    <p:animEffect filter="fade" transition="in">
                                      <p:cBhvr>
                                        <p:cTn dur="1000"/>
                                        <p:tgtEl>
                                          <p:spTgt spid="10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2" st="2"/>
                                            </p:txEl>
                                          </p:spTgt>
                                        </p:tgtEl>
                                        <p:attrNameLst>
                                          <p:attrName>style.visibility</p:attrName>
                                        </p:attrNameLst>
                                      </p:cBhvr>
                                      <p:to>
                                        <p:strVal val="visible"/>
                                      </p:to>
                                    </p:set>
                                    <p:animEffect filter="fade" transition="in">
                                      <p:cBhvr>
                                        <p:cTn dur="1000"/>
                                        <p:tgtEl>
                                          <p:spTgt spid="10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3" st="3"/>
                                            </p:txEl>
                                          </p:spTgt>
                                        </p:tgtEl>
                                        <p:attrNameLst>
                                          <p:attrName>style.visibility</p:attrName>
                                        </p:attrNameLst>
                                      </p:cBhvr>
                                      <p:to>
                                        <p:strVal val="visible"/>
                                      </p:to>
                                    </p:set>
                                    <p:animEffect filter="fade" transition="in">
                                      <p:cBhvr>
                                        <p:cTn dur="1000"/>
                                        <p:tgtEl>
                                          <p:spTgt spid="10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4" st="4"/>
                                            </p:txEl>
                                          </p:spTgt>
                                        </p:tgtEl>
                                        <p:attrNameLst>
                                          <p:attrName>style.visibility</p:attrName>
                                        </p:attrNameLst>
                                      </p:cBhvr>
                                      <p:to>
                                        <p:strVal val="visible"/>
                                      </p:to>
                                    </p:set>
                                    <p:animEffect filter="fade" transition="in">
                                      <p:cBhvr>
                                        <p:cTn dur="1000"/>
                                        <p:tgtEl>
                                          <p:spTgt spid="10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5" st="5"/>
                                            </p:txEl>
                                          </p:spTgt>
                                        </p:tgtEl>
                                        <p:attrNameLst>
                                          <p:attrName>style.visibility</p:attrName>
                                        </p:attrNameLst>
                                      </p:cBhvr>
                                      <p:to>
                                        <p:strVal val="visible"/>
                                      </p:to>
                                    </p:set>
                                    <p:animEffect filter="fade" transition="in">
                                      <p:cBhvr>
                                        <p:cTn dur="1000"/>
                                        <p:tgtEl>
                                          <p:spTgt spid="10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Review Opinion and Supporting Evidence </a:t>
            </a:r>
            <a:endParaRPr/>
          </a:p>
          <a:p>
            <a:pPr indent="0" lvl="0" marL="0" rtl="0" algn="l">
              <a:spcBef>
                <a:spcPts val="1600"/>
              </a:spcBef>
              <a:spcAft>
                <a:spcPts val="1600"/>
              </a:spcAft>
              <a:buNone/>
            </a:pPr>
            <a:r>
              <a:rPr lang="en"/>
              <a:t>(10 mins)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idx="1" type="body"/>
          </p:nvPr>
        </p:nvSpPr>
        <p:spPr>
          <a:xfrm>
            <a:off x="311700" y="218725"/>
            <a:ext cx="8520600" cy="435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you will be taking an assessment today.</a:t>
            </a:r>
            <a:endParaRPr/>
          </a:p>
          <a:p>
            <a:pPr indent="0" lvl="0" marL="0" rtl="0" algn="l">
              <a:spcBef>
                <a:spcPts val="1600"/>
              </a:spcBef>
              <a:spcAft>
                <a:spcPts val="1600"/>
              </a:spcAft>
              <a:buNone/>
            </a:pPr>
            <a:r>
              <a:rPr lang="en"/>
              <a:t>You will now look back in your journals and the anchor charts to review what you’ve been learning about the role of sports in Americans’ lives and how authors share their opinions and provide support evidence for those opinions in writing.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your groups...</a:t>
            </a:r>
            <a:endParaRPr/>
          </a:p>
        </p:txBody>
      </p:sp>
      <p:sp>
        <p:nvSpPr>
          <p:cNvPr id="120" name="Google Shape;120;p24"/>
          <p:cNvSpPr txBox="1"/>
          <p:nvPr>
            <p:ph idx="1" type="body"/>
          </p:nvPr>
        </p:nvSpPr>
        <p:spPr>
          <a:xfrm>
            <a:off x="311700" y="7891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over your Opinion and Evidence graphic organizers.  Consider and discuss:</a:t>
            </a:r>
            <a:endParaRPr/>
          </a:p>
          <a:p>
            <a:pPr indent="0" lvl="0" marL="0" rtl="0" algn="l">
              <a:spcBef>
                <a:spcPts val="1600"/>
              </a:spcBef>
              <a:spcAft>
                <a:spcPts val="0"/>
              </a:spcAft>
              <a:buNone/>
            </a:pPr>
            <a:r>
              <a:rPr lang="en"/>
              <a:t>What did I learn about author’s opinions and about how authors support their opinions with evidence?</a:t>
            </a:r>
            <a:endParaRPr/>
          </a:p>
          <a:p>
            <a:pPr indent="0" lvl="0" marL="0" rtl="0" algn="l">
              <a:spcBef>
                <a:spcPts val="1600"/>
              </a:spcBef>
              <a:spcAft>
                <a:spcPts val="1600"/>
              </a:spcAft>
              <a:buNone/>
            </a:pPr>
            <a:r>
              <a:rPr lang="en"/>
              <a:t>Groups share out whole class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10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1000"/>
                                        <p:tgtEl>
                                          <p:spTgt spid="1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1000"/>
                                        <p:tgtEl>
                                          <p:spTgt spid="12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Mid-Unit Assessment (25 mins)</a:t>
            </a:r>
            <a:endParaRPr/>
          </a:p>
        </p:txBody>
      </p:sp>
      <p:sp>
        <p:nvSpPr>
          <p:cNvPr id="126" name="Google Shape;126;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For the mid-unit assessment you will independently read a new article about the importance of sports in America.  You’ve been working really hard on reading complex texts, so you’re ready for this!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animEffect filter="fade" transition="in">
                                      <p:cBhvr>
                                        <p:cTn dur="1000"/>
                                        <p:tgtEl>
                                          <p:spTgt spid="12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Close Readers Do these Things</a:t>
            </a:r>
            <a:endParaRPr/>
          </a:p>
        </p:txBody>
      </p:sp>
      <p:sp>
        <p:nvSpPr>
          <p:cNvPr id="132" name="Google Shape;132;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we often do after we have read several texts about a topic?</a:t>
            </a:r>
            <a:endParaRPr/>
          </a:p>
          <a:p>
            <a:pPr indent="0" lvl="0" marL="0" rtl="0" algn="l">
              <a:spcBef>
                <a:spcPts val="1600"/>
              </a:spcBef>
              <a:spcAft>
                <a:spcPts val="1600"/>
              </a:spcAft>
              <a:buNone/>
            </a:pPr>
            <a:r>
              <a:rPr lang="en"/>
              <a:t>Yes! We read a new text on the topic and respond to text-dependent questions.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7"/>
          <p:cNvSpPr txBox="1"/>
          <p:nvPr>
            <p:ph idx="1" type="body"/>
          </p:nvPr>
        </p:nvSpPr>
        <p:spPr>
          <a:xfrm>
            <a:off x="203425" y="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Scan the assessment to see if you have any clarifying questions.  Remember to use your journal and anchor charts for support</a:t>
            </a:r>
            <a:endParaRPr/>
          </a:p>
        </p:txBody>
      </p:sp>
      <p:pic>
        <p:nvPicPr>
          <p:cNvPr id="138" name="Google Shape;138;p27"/>
          <p:cNvPicPr preferRelativeResize="0"/>
          <p:nvPr/>
        </p:nvPicPr>
        <p:blipFill>
          <a:blip r:embed="rId3">
            <a:alphaModFix/>
          </a:blip>
          <a:stretch>
            <a:fillRect/>
          </a:stretch>
        </p:blipFill>
        <p:spPr>
          <a:xfrm>
            <a:off x="716175" y="1697075"/>
            <a:ext cx="7249006" cy="34163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8"/>
          <p:cNvSpPr txBox="1"/>
          <p:nvPr>
            <p:ph type="title"/>
          </p:nvPr>
        </p:nvSpPr>
        <p:spPr>
          <a:xfrm>
            <a:off x="311700" y="164600"/>
            <a:ext cx="8520600" cy="66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Mid-Unit Assessment Tracking My Progress (10 mins)</a:t>
            </a:r>
            <a:endParaRPr/>
          </a:p>
        </p:txBody>
      </p:sp>
      <p:sp>
        <p:nvSpPr>
          <p:cNvPr id="144" name="Google Shape;144;p28"/>
          <p:cNvSpPr txBox="1"/>
          <p:nvPr>
            <p:ph idx="1" type="body"/>
          </p:nvPr>
        </p:nvSpPr>
        <p:spPr>
          <a:xfrm>
            <a:off x="311700" y="1258250"/>
            <a:ext cx="8520600" cy="30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a:t>
            </a:r>
            <a:r>
              <a:rPr b="1" lang="en">
                <a:solidFill>
                  <a:srgbClr val="FF0000"/>
                </a:solidFill>
              </a:rPr>
              <a:t>reflect</a:t>
            </a:r>
            <a:r>
              <a:rPr lang="en"/>
              <a:t> on my learning about opinions in informational text and how authors use evidence to support an opinion.</a:t>
            </a:r>
            <a:endParaRPr/>
          </a:p>
          <a:p>
            <a:pPr indent="0" lvl="0" marL="0" rtl="0" algn="l">
              <a:spcBef>
                <a:spcPts val="1600"/>
              </a:spcBef>
              <a:spcAft>
                <a:spcPts val="1600"/>
              </a:spcAft>
              <a:buNone/>
            </a:pPr>
            <a:r>
              <a:rPr lang="en"/>
              <a:t>You’ve done this type of self-assessment at the end of most assessments.  Please work independently.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50" name="Google Shape;150;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Sharing: Reflections on Learning Targets (5 mins)</a:t>
            </a:r>
            <a:endParaRPr/>
          </a:p>
          <a:p>
            <a:pPr indent="0" lvl="0" marL="0" rtl="0" algn="l">
              <a:spcBef>
                <a:spcPts val="1600"/>
              </a:spcBef>
              <a:spcAft>
                <a:spcPts val="0"/>
              </a:spcAft>
              <a:buNone/>
            </a:pPr>
            <a:r>
              <a:rPr lang="en"/>
              <a:t>Share your “Tracking My Progress” forms with a partner.</a:t>
            </a:r>
            <a:endParaRPr/>
          </a:p>
          <a:p>
            <a:pPr indent="0" lvl="0" marL="0" rtl="0" algn="l">
              <a:spcBef>
                <a:spcPts val="1600"/>
              </a:spcBef>
              <a:spcAft>
                <a:spcPts val="1600"/>
              </a:spcAft>
              <a:buNone/>
            </a:pPr>
            <a:r>
              <a:rPr lang="en"/>
              <a:t>Share out whole class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