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20" Type="http://schemas.openxmlformats.org/officeDocument/2006/relationships/slide" Target="slides/slide1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43" Type="http://schemas.openxmlformats.org/officeDocument/2006/relationships/slide" Target="slides/slide39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schemas.openxmlformats.org/officeDocument/2006/relationships/slide" Target="slides/slide31.xml"/><Relationship Id="rId12" Type="http://schemas.openxmlformats.org/officeDocument/2006/relationships/slide" Target="slides/slide8.xml"/><Relationship Id="rId34" Type="http://schemas.openxmlformats.org/officeDocument/2006/relationships/slide" Target="slides/slide30.xml"/><Relationship Id="rId15" Type="http://schemas.openxmlformats.org/officeDocument/2006/relationships/slide" Target="slides/slide11.xml"/><Relationship Id="rId37" Type="http://schemas.openxmlformats.org/officeDocument/2006/relationships/slide" Target="slides/slide33.xml"/><Relationship Id="rId14" Type="http://schemas.openxmlformats.org/officeDocument/2006/relationships/slide" Target="slides/slide10.xml"/><Relationship Id="rId36" Type="http://schemas.openxmlformats.org/officeDocument/2006/relationships/slide" Target="slides/slide32.xml"/><Relationship Id="rId17" Type="http://schemas.openxmlformats.org/officeDocument/2006/relationships/slide" Target="slides/slide13.xml"/><Relationship Id="rId39" Type="http://schemas.openxmlformats.org/officeDocument/2006/relationships/slide" Target="slides/slide35.xml"/><Relationship Id="rId16" Type="http://schemas.openxmlformats.org/officeDocument/2006/relationships/slide" Target="slides/slide12.xml"/><Relationship Id="rId38" Type="http://schemas.openxmlformats.org/officeDocument/2006/relationships/slide" Target="slides/slide34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2e6098560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2e609856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2e6098560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2e6098560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2e6098560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12e6098560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2e6098560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12e6098560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2e6098560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2e6098560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2e6098560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12e6098560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2e6098560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2e6098560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2e6098560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12e6098560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2e6098560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12e6098560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2e6098560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12e6098560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2e6098560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12e6098560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2e6098560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12e6098560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2e6098560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12e6098560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2e6098560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12e6098560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12e6098560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12e6098560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2e6098560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12e6098560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2e6098560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12e6098560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12e6098560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12e6098560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2e6098560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12e6098560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2e6098560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12e6098560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12e6098560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12e6098560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12e6098560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12e6098560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12e6098560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12e6098560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12e6098560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12e6098560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12e6098560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12e6098560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12e6098560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12e6098560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2e61aeda9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12e61aeda9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12e61aeda9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12e61aeda9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12e61aeda9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12e61aeda9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12e61aeda9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12e61aeda9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12e61aeda9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12e61aeda9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12e61aeda9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12e61aeda9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e61aeda9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12e61aeda9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12e61aeda9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12e61aeda9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12e61aeda9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12e61aeda9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12e6d1200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12e6d1200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12e6098560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12e6098560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13dd9cd5e3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13dd9cd5e3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 sz="3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3000"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76564"/>
            <a:ext cx="9144000" cy="16806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75226"/>
            <a:ext cx="9144000" cy="2304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Opening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Homework Review: Admit Ticket (5 mins)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Think back to the quiz-quiz-trade protocol that used in module two to learn and review new vocabulary.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311700" y="175425"/>
            <a:ext cx="8520600" cy="439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We’re going to do the quiz-quiz part of this protocol with a peer.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You will NOT be trading vocabulary cards.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Turn to a partner and quiz-quiz.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Place your new vocabulary cards in your vocabulary envelopes.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0" y="219500"/>
            <a:ext cx="8520600" cy="41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Share your responses to the homework question: “In what ways are sports valuable to people? Support your answer with at least two pieces of evidence from the text.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B. Engaging the Reader and Review of Learning Targets (5 mins)</a:t>
            </a:r>
            <a:endParaRPr/>
          </a:p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311700" y="1545825"/>
            <a:ext cx="8520600" cy="302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Remember, this unit focuses on the importance of sports in America.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Turn and Talk</a:t>
            </a:r>
            <a:endParaRPr/>
          </a:p>
        </p:txBody>
      </p:sp>
      <p:sp>
        <p:nvSpPr>
          <p:cNvPr id="91" name="Google Shape;91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Based on the text you are read so far, what do you think is the importance of sports in American culture?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What evidence from the text supports your thinking?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idx="1" type="body"/>
          </p:nvPr>
        </p:nvSpPr>
        <p:spPr>
          <a:xfrm>
            <a:off x="311700" y="891025"/>
            <a:ext cx="8520600" cy="367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Today, we will complete our reading of the informational article “It’s Not Just a Game!” to learn more about the role of sports in people’s lives.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impact do sports have on our lives?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Turn and discuss this idea with a partner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Target</a:t>
            </a:r>
            <a:endParaRPr/>
          </a:p>
        </p:txBody>
      </p:sp>
      <p:sp>
        <p:nvSpPr>
          <p:cNvPr id="108" name="Google Shape;108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I can determine the gist of the last three sections of the article “It’s Not Just a Game!”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 Time</a:t>
            </a:r>
            <a:endParaRPr/>
          </a:p>
        </p:txBody>
      </p:sp>
      <p:sp>
        <p:nvSpPr>
          <p:cNvPr id="114" name="Google Shape;114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First Read: “It’s Not Just a Game!” Part II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(15 minutes)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4"/>
          <p:cNvSpPr txBox="1"/>
          <p:nvPr>
            <p:ph idx="1" type="body"/>
          </p:nvPr>
        </p:nvSpPr>
        <p:spPr>
          <a:xfrm>
            <a:off x="311700" y="119275"/>
            <a:ext cx="8520600" cy="44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Take out the article, “It’s Not Just a Game!”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We are going to read the second part of the article today, which is the text below the line.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5"/>
          <p:cNvSpPr txBox="1"/>
          <p:nvPr>
            <p:ph idx="1" type="body"/>
          </p:nvPr>
        </p:nvSpPr>
        <p:spPr>
          <a:xfrm>
            <a:off x="311700" y="154350"/>
            <a:ext cx="8520600" cy="441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 we usually do during the first reading of a text?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I’m going to read the text aloud first since it contains words and phrases that may be unfamiliar, and because it’s enjoyable to hear great text read aloud.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31" name="Google Shape;13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14725"/>
            <a:ext cx="9143999" cy="422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38" name="Google Shape;13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70506"/>
            <a:ext cx="9143999" cy="35577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45" name="Google Shape;14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82194"/>
            <a:ext cx="9144001" cy="1757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52" name="Google Shape;15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" y="0"/>
            <a:ext cx="890468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0"/>
          <p:cNvSpPr txBox="1"/>
          <p:nvPr>
            <p:ph idx="1" type="body"/>
          </p:nvPr>
        </p:nvSpPr>
        <p:spPr>
          <a:xfrm>
            <a:off x="311700" y="1247425"/>
            <a:ext cx="8520600" cy="332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What do we typically do after the text has been read once?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1"/>
          <p:cNvSpPr txBox="1"/>
          <p:nvPr>
            <p:ph type="title"/>
          </p:nvPr>
        </p:nvSpPr>
        <p:spPr>
          <a:xfrm>
            <a:off x="3117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With your group (7-8 mins)</a:t>
            </a:r>
            <a:endParaRPr/>
          </a:p>
        </p:txBody>
      </p:sp>
      <p:sp>
        <p:nvSpPr>
          <p:cNvPr id="163" name="Google Shape;163;p31"/>
          <p:cNvSpPr txBox="1"/>
          <p:nvPr>
            <p:ph idx="1" type="body"/>
          </p:nvPr>
        </p:nvSpPr>
        <p:spPr>
          <a:xfrm>
            <a:off x="311700" y="737825"/>
            <a:ext cx="8520600" cy="44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Reread the last 3 sections of the text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Circle unknown or key vocabulary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Try to determine the meaning of unknown words in the text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Think about the gist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Talk with your group about the gist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Write a gist statement on the next page of your journal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Share out gist statements and key words or phrases you identified as well as their meaning.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B. Second Read: Identify Opinion and Evidence (15 mins)</a:t>
            </a:r>
            <a:endParaRPr/>
          </a:p>
        </p:txBody>
      </p:sp>
      <p:sp>
        <p:nvSpPr>
          <p:cNvPr id="175" name="Google Shape;175;p33"/>
          <p:cNvSpPr txBox="1"/>
          <p:nvPr>
            <p:ph idx="1" type="body"/>
          </p:nvPr>
        </p:nvSpPr>
        <p:spPr>
          <a:xfrm>
            <a:off x="311700" y="1399025"/>
            <a:ext cx="8520600" cy="316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Target: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I can identify the author’s opinion in an article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I can identify the evidence the author uses to support an opinion.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“Making Sports Work for Us”</a:t>
            </a:r>
            <a:endParaRPr/>
          </a:p>
        </p:txBody>
      </p:sp>
      <p:sp>
        <p:nvSpPr>
          <p:cNvPr id="181" name="Google Shape;181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What do we usually do during a second read of the text?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5"/>
          <p:cNvSpPr txBox="1"/>
          <p:nvPr>
            <p:ph idx="1" type="body"/>
          </p:nvPr>
        </p:nvSpPr>
        <p:spPr>
          <a:xfrm>
            <a:off x="235900" y="76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We’re going to use the same graphic organizer from lesson 2 to record what you’ve identified as the author’s opinion and supporting evidence.</a:t>
            </a:r>
            <a:endParaRPr/>
          </a:p>
        </p:txBody>
      </p:sp>
      <p:pic>
        <p:nvPicPr>
          <p:cNvPr id="187" name="Google Shape;187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6290" y="1727100"/>
            <a:ext cx="4877711" cy="3416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6"/>
          <p:cNvSpPr txBox="1"/>
          <p:nvPr>
            <p:ph idx="1" type="body"/>
          </p:nvPr>
        </p:nvSpPr>
        <p:spPr>
          <a:xfrm>
            <a:off x="311700" y="792650"/>
            <a:ext cx="8520600" cy="377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We are going to reread this section of the text to determine the author’s claim, just like we did with the first part of the text.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7"/>
          <p:cNvSpPr txBox="1"/>
          <p:nvPr>
            <p:ph idx="1" type="body"/>
          </p:nvPr>
        </p:nvSpPr>
        <p:spPr>
          <a:xfrm>
            <a:off x="311700" y="121275"/>
            <a:ext cx="8520600" cy="44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have </a:t>
            </a:r>
            <a:r>
              <a:rPr b="1" lang="en">
                <a:solidFill>
                  <a:srgbClr val="FF0000"/>
                </a:solidFill>
              </a:rPr>
              <a:t>5 mins</a:t>
            </a:r>
            <a:r>
              <a:rPr lang="en"/>
              <a:t> to do the following with your group: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Reread the last section of the article titles “Making Sports Work for Us”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Think about: What is the author’s opinion in this section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Discuss what you think the author’s opinion is and why you think that.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8"/>
          <p:cNvSpPr txBox="1"/>
          <p:nvPr>
            <p:ph idx="1" type="body"/>
          </p:nvPr>
        </p:nvSpPr>
        <p:spPr>
          <a:xfrm>
            <a:off x="87700" y="251225"/>
            <a:ext cx="8965800" cy="43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You have 7-9 minutes to:</a:t>
            </a:r>
            <a:endParaRPr sz="2800"/>
          </a:p>
          <a:p>
            <a:pPr indent="-406400" lvl="0" marL="457200" rtl="0" algn="l">
              <a:spcBef>
                <a:spcPts val="1600"/>
              </a:spcBef>
              <a:spcAft>
                <a:spcPts val="0"/>
              </a:spcAft>
              <a:buSzPts val="2800"/>
              <a:buChar char="-"/>
            </a:pPr>
            <a:r>
              <a:rPr lang="en" sz="2800"/>
              <a:t>Go back through the section titles “Making Sports Work for Us” and reread to identify at least 2 pieces of evidence that author uses to support her opinion</a:t>
            </a:r>
            <a:endParaRPr sz="2800"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en" sz="2800"/>
              <a:t>Text code evidence you locate</a:t>
            </a:r>
            <a:endParaRPr sz="2800"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en" sz="2800"/>
              <a:t>With your group, discuss the evidence you found</a:t>
            </a:r>
            <a:endParaRPr sz="2800"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en" sz="2800"/>
              <a:t>Record paraphrased evidence on your graphic organizer</a:t>
            </a:r>
            <a:endParaRPr sz="2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C. Key Vocabulary to Deepen Understanding (15 mins)</a:t>
            </a:r>
            <a:endParaRPr/>
          </a:p>
        </p:txBody>
      </p:sp>
      <p:sp>
        <p:nvSpPr>
          <p:cNvPr id="208" name="Google Shape;208;p39"/>
          <p:cNvSpPr txBox="1"/>
          <p:nvPr>
            <p:ph idx="1" type="body"/>
          </p:nvPr>
        </p:nvSpPr>
        <p:spPr>
          <a:xfrm>
            <a:off x="311700" y="1420700"/>
            <a:ext cx="8520600" cy="31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Target: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I can determine the meaning of new words and phrases from context in an informational article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40"/>
          <p:cNvSpPr txBox="1"/>
          <p:nvPr>
            <p:ph idx="1" type="body"/>
          </p:nvPr>
        </p:nvSpPr>
        <p:spPr>
          <a:xfrm>
            <a:off x="311700" y="142650"/>
            <a:ext cx="8520600" cy="442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Just like in previous modules, you will work with key vocabulary from the text regularly.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What is the purpose for determining the meaning of key or unknown vocabulary?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What does </a:t>
            </a:r>
            <a:r>
              <a:rPr i="1" lang="en"/>
              <a:t>context</a:t>
            </a:r>
            <a:r>
              <a:rPr lang="en"/>
              <a:t> mean?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**Pass out 6 index cards per student**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41"/>
          <p:cNvSpPr txBox="1"/>
          <p:nvPr>
            <p:ph idx="1" type="body"/>
          </p:nvPr>
        </p:nvSpPr>
        <p:spPr>
          <a:xfrm>
            <a:off x="59625" y="0"/>
            <a:ext cx="9015300" cy="472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700"/>
              <a:t>Suited (to), </a:t>
            </a:r>
            <a:r>
              <a:rPr b="1" i="1" lang="en" sz="2700"/>
              <a:t>integration</a:t>
            </a:r>
            <a:r>
              <a:rPr i="1" lang="en" sz="2700"/>
              <a:t>, (feel) whole, </a:t>
            </a:r>
            <a:r>
              <a:rPr b="1" i="1" lang="en" sz="2700"/>
              <a:t>development</a:t>
            </a:r>
            <a:r>
              <a:rPr i="1" lang="en" sz="2700"/>
              <a:t>, (a) right, </a:t>
            </a:r>
            <a:r>
              <a:rPr b="1" i="1" lang="en" sz="2700"/>
              <a:t>regardless</a:t>
            </a:r>
            <a:endParaRPr b="1" sz="27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700"/>
              <a:t>Take 5-6 minutes to complete these tasks:</a:t>
            </a:r>
            <a:endParaRPr sz="2700"/>
          </a:p>
          <a:p>
            <a:pPr indent="-400050" lvl="0" marL="457200" rtl="0" algn="l">
              <a:spcBef>
                <a:spcPts val="1600"/>
              </a:spcBef>
              <a:spcAft>
                <a:spcPts val="0"/>
              </a:spcAft>
              <a:buSzPts val="2700"/>
              <a:buChar char="-"/>
            </a:pPr>
            <a:r>
              <a:rPr lang="en" sz="2700"/>
              <a:t>Record each word on it’s own card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-"/>
            </a:pPr>
            <a:r>
              <a:rPr lang="en" sz="2700"/>
              <a:t>Go back into the article to use context clues and apply vocabulary strategies to help determine the meaning of each word.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-"/>
            </a:pPr>
            <a:r>
              <a:rPr lang="en" sz="2700"/>
              <a:t>Write a synonym or short definition for the word and draw a picture to show the meaning on the back of each card</a:t>
            </a:r>
            <a:endParaRPr sz="27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2"/>
          <p:cNvSpPr txBox="1"/>
          <p:nvPr>
            <p:ph idx="1" type="body"/>
          </p:nvPr>
        </p:nvSpPr>
        <p:spPr>
          <a:xfrm>
            <a:off x="311700" y="84200"/>
            <a:ext cx="2601000" cy="448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Suited (to):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Integration: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(feel) whole: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Development: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(a) right: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regardless:</a:t>
            </a:r>
            <a:endParaRPr/>
          </a:p>
        </p:txBody>
      </p:sp>
      <p:sp>
        <p:nvSpPr>
          <p:cNvPr id="224" name="Google Shape;224;p42"/>
          <p:cNvSpPr txBox="1"/>
          <p:nvPr/>
        </p:nvSpPr>
        <p:spPr>
          <a:xfrm>
            <a:off x="2404675" y="-44825"/>
            <a:ext cx="6887100" cy="7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Was naturally good at; well matched with a person or interests</a:t>
            </a:r>
            <a:endParaRPr sz="2400"/>
          </a:p>
        </p:txBody>
      </p:sp>
      <p:sp>
        <p:nvSpPr>
          <p:cNvPr id="225" name="Google Shape;225;p42"/>
          <p:cNvSpPr txBox="1"/>
          <p:nvPr/>
        </p:nvSpPr>
        <p:spPr>
          <a:xfrm>
            <a:off x="2328475" y="793375"/>
            <a:ext cx="6887100" cy="7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Combination of different parts or qualities</a:t>
            </a:r>
            <a:endParaRPr sz="2400"/>
          </a:p>
        </p:txBody>
      </p:sp>
      <p:sp>
        <p:nvSpPr>
          <p:cNvPr id="226" name="Google Shape;226;p42"/>
          <p:cNvSpPr txBox="1"/>
          <p:nvPr/>
        </p:nvSpPr>
        <p:spPr>
          <a:xfrm>
            <a:off x="2480875" y="1555375"/>
            <a:ext cx="6887100" cy="7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Complete; satisfied</a:t>
            </a:r>
            <a:endParaRPr sz="2400"/>
          </a:p>
        </p:txBody>
      </p:sp>
      <p:sp>
        <p:nvSpPr>
          <p:cNvPr id="227" name="Google Shape;227;p42"/>
          <p:cNvSpPr txBox="1"/>
          <p:nvPr/>
        </p:nvSpPr>
        <p:spPr>
          <a:xfrm>
            <a:off x="2709475" y="2241175"/>
            <a:ext cx="6887100" cy="7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Growth; progress; improvement</a:t>
            </a:r>
            <a:endParaRPr sz="2400"/>
          </a:p>
        </p:txBody>
      </p:sp>
      <p:sp>
        <p:nvSpPr>
          <p:cNvPr id="228" name="Google Shape;228;p42"/>
          <p:cNvSpPr txBox="1"/>
          <p:nvPr/>
        </p:nvSpPr>
        <p:spPr>
          <a:xfrm>
            <a:off x="1795075" y="3003175"/>
            <a:ext cx="6887100" cy="7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A freedom to do something; birthright</a:t>
            </a:r>
            <a:endParaRPr sz="2400"/>
          </a:p>
        </p:txBody>
      </p:sp>
      <p:sp>
        <p:nvSpPr>
          <p:cNvPr id="229" name="Google Shape;229;p42"/>
          <p:cNvSpPr txBox="1"/>
          <p:nvPr/>
        </p:nvSpPr>
        <p:spPr>
          <a:xfrm>
            <a:off x="2328475" y="3765175"/>
            <a:ext cx="6887100" cy="7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No matter what; nonetheless</a:t>
            </a:r>
            <a:endParaRPr sz="24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3"/>
          <p:cNvSpPr txBox="1"/>
          <p:nvPr>
            <p:ph type="title"/>
          </p:nvPr>
        </p:nvSpPr>
        <p:spPr>
          <a:xfrm>
            <a:off x="3117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have 3-4 minutes to:</a:t>
            </a:r>
            <a:endParaRPr/>
          </a:p>
        </p:txBody>
      </p:sp>
      <p:sp>
        <p:nvSpPr>
          <p:cNvPr id="235" name="Google Shape;235;p43"/>
          <p:cNvSpPr txBox="1"/>
          <p:nvPr>
            <p:ph idx="1" type="body"/>
          </p:nvPr>
        </p:nvSpPr>
        <p:spPr>
          <a:xfrm>
            <a:off x="311700" y="560525"/>
            <a:ext cx="8520600" cy="400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Reread your paraphrased evidence from Work Time B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Based on new understanding about vocabulary, think about and discuss: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en" sz="2200"/>
              <a:t>Did I identify any evidence that does not support the author’s opinion?</a:t>
            </a:r>
            <a:endParaRPr sz="2200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en" sz="2200"/>
              <a:t>Did I use key vocabulary correctly in my paraphrased evidence?</a:t>
            </a:r>
            <a:endParaRPr sz="22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Revise evidence using key vocabulary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Consider and Discuss</a:t>
            </a:r>
            <a:endParaRPr/>
          </a:p>
        </p:txBody>
      </p:sp>
      <p:sp>
        <p:nvSpPr>
          <p:cNvPr id="241" name="Google Shape;241;p4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How does understanding key vocabulary from the text help you identify or better understand the connection between an author’s opinion and evidence the author uses to support an opinion?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Closing and Assessment</a:t>
            </a:r>
            <a:endParaRPr/>
          </a:p>
        </p:txBody>
      </p:sp>
      <p:sp>
        <p:nvSpPr>
          <p:cNvPr id="247" name="Google Shape;247;p4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Debrief and Review of learning Targets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(5 mins)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6"/>
          <p:cNvSpPr txBox="1"/>
          <p:nvPr>
            <p:ph idx="1" type="body"/>
          </p:nvPr>
        </p:nvSpPr>
        <p:spPr>
          <a:xfrm>
            <a:off x="311700" y="212825"/>
            <a:ext cx="8520600" cy="435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Remember, we are reading closely to develop your background knowledge about the role sports play in all Americans’ lives.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This knowledge is foundational to understanding why sports figures can be presented with opportunities to affect society, which you’ll learn about in unit 2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Turn and Talk</a:t>
            </a:r>
            <a:endParaRPr/>
          </a:p>
        </p:txBody>
      </p:sp>
      <p:sp>
        <p:nvSpPr>
          <p:cNvPr id="258" name="Google Shape;258;p4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What new information did we learn today about how sports are a valuable part of Americans’ lives?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Review Targets-Fist to Five</a:t>
            </a:r>
            <a:endParaRPr/>
          </a:p>
        </p:txBody>
      </p:sp>
      <p:sp>
        <p:nvSpPr>
          <p:cNvPr id="264" name="Google Shape;264;p4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can identify the author’s opinion in an article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I can identify the evidence the author uses to support an opinion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I can determine the meaning of new words and phrases from context in an informational article.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4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During our next lesson, you will take the mid-unit assessment, so it’s important that you understand how to identify an author’s opinion and the evidence they use to support their opinion.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(3 index cards for homework)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5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77" name="Google Shape;277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76674"/>
            <a:ext cx="9144000" cy="25043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Homework Question</a:t>
            </a:r>
            <a:endParaRPr/>
          </a:p>
        </p:txBody>
      </p:sp>
      <p:sp>
        <p:nvSpPr>
          <p:cNvPr id="283" name="Google Shape;283;p5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In what ways are sports valuable to Americans? Support your answer with at least two pieces of evidence from the text.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