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schemas.openxmlformats.org/officeDocument/2006/relationships/slide" Target="slides/slide35.xml"/><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12db7a70ee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12db7a70ee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12db7a70ee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12db7a70ee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12db7a70ee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12db7a70ee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12db7a70ee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12db7a70ee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12db7a70ee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12db7a70ee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12db7a70ee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12db7a70ee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12db7a70ee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12db7a70ee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12e3a493f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12e3a493f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12e3a493ff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12e3a493f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12e3a493ff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12e3a493ff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12e3a493ff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12e3a493ff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12e3a493ff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12e3a493ff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12e3a493ff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12e3a493ff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12e3a493ff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12e3a493ff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12e3a493ff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12e3a493ff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12e3a493ff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12e3a493ff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12db7a70ee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12db7a70ee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12e3a493ff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12e3a493ff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12e3a493ff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12e3a493ff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12e3a493ff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12e3a493ff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12e3a493ff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12e3a493ff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12ed8c5041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12ed8c5041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12e3a493ff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12e3a493ff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12e3a493ff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12e3a493ff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12e3a493ff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12e3a493ff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12e3a493ff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12e3a493ff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12e3a493ff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12e3a493ff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12e3a493ff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12e3a493ff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12e3a493ff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12e3a493ff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12e3a493ff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12e3a493ff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12e3a493ff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12e3a493ff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12e3a493ff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12e3a493ff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12e3a493ff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12e3a493ff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12db7a70ee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12db7a70ee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12ed8c5041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12ed8c5041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b="1"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sz="3000"/>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0" y="1477561"/>
            <a:ext cx="9144001" cy="170782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63" name="Google Shape;63;p14"/>
          <p:cNvPicPr preferRelativeResize="0"/>
          <p:nvPr/>
        </p:nvPicPr>
        <p:blipFill>
          <a:blip r:embed="rId3">
            <a:alphaModFix/>
          </a:blip>
          <a:stretch>
            <a:fillRect/>
          </a:stretch>
        </p:blipFill>
        <p:spPr>
          <a:xfrm>
            <a:off x="0" y="799983"/>
            <a:ext cx="9144001" cy="326003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4030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Opening</a:t>
            </a:r>
            <a:endParaRPr/>
          </a:p>
        </p:txBody>
      </p:sp>
      <p:sp>
        <p:nvSpPr>
          <p:cNvPr id="69" name="Google Shape;69;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Engaging the Reader and Review Learning Targets (5 mins)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Remember that in this unit we are building our background knowledge about the importance of sports in American Culture.  Today we are going to read an article titled </a:t>
            </a:r>
            <a:r>
              <a:rPr i="1" lang="en"/>
              <a:t>It’s not Just a Game!</a:t>
            </a:r>
            <a:r>
              <a:rPr lang="en"/>
              <a:t> to learn more about the role of sports in people’s lives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 Target</a:t>
            </a:r>
            <a:endParaRPr/>
          </a:p>
        </p:txBody>
      </p:sp>
      <p:sp>
        <p:nvSpPr>
          <p:cNvPr id="80" name="Google Shape;80;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can determine the gist of the first three sections of the article </a:t>
            </a:r>
            <a:r>
              <a:rPr i="1" lang="en"/>
              <a:t>It’s Not Just a Game!</a:t>
            </a:r>
            <a:endParaRPr i="1"/>
          </a:p>
          <a:p>
            <a:pPr indent="0" lvl="0" marL="0" rtl="0" algn="l">
              <a:spcBef>
                <a:spcPts val="1600"/>
              </a:spcBef>
              <a:spcAft>
                <a:spcPts val="0"/>
              </a:spcAft>
              <a:buNone/>
            </a:pPr>
            <a:r>
              <a:rPr lang="en"/>
              <a:t>What does </a:t>
            </a:r>
            <a:r>
              <a:rPr i="1" lang="en"/>
              <a:t>determine</a:t>
            </a:r>
            <a:r>
              <a:rPr lang="en"/>
              <a:t> mean?</a:t>
            </a:r>
            <a:endParaRPr/>
          </a:p>
          <a:p>
            <a:pPr indent="0" lvl="0" marL="0" rtl="0" algn="l">
              <a:spcBef>
                <a:spcPts val="1600"/>
              </a:spcBef>
              <a:spcAft>
                <a:spcPts val="1600"/>
              </a:spcAft>
              <a:buNone/>
            </a:pPr>
            <a:r>
              <a:rPr lang="en"/>
              <a:t>What is the </a:t>
            </a:r>
            <a:r>
              <a:rPr i="1" lang="en"/>
              <a:t>gist</a:t>
            </a:r>
            <a:r>
              <a:rPr lang="en"/>
              <a: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
                                            <p:txEl>
                                              <p:pRg end="0" st="0"/>
                                            </p:txEl>
                                          </p:spTgt>
                                        </p:tgtEl>
                                        <p:attrNameLst>
                                          <p:attrName>style.visibility</p:attrName>
                                        </p:attrNameLst>
                                      </p:cBhvr>
                                      <p:to>
                                        <p:strVal val="visible"/>
                                      </p:to>
                                    </p:set>
                                    <p:animEffect filter="fade" transition="in">
                                      <p:cBhvr>
                                        <p:cTn dur="1000"/>
                                        <p:tgtEl>
                                          <p:spTgt spid="8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
                                            <p:txEl>
                                              <p:pRg end="1" st="1"/>
                                            </p:txEl>
                                          </p:spTgt>
                                        </p:tgtEl>
                                        <p:attrNameLst>
                                          <p:attrName>style.visibility</p:attrName>
                                        </p:attrNameLst>
                                      </p:cBhvr>
                                      <p:to>
                                        <p:strVal val="visible"/>
                                      </p:to>
                                    </p:set>
                                    <p:animEffect filter="fade" transition="in">
                                      <p:cBhvr>
                                        <p:cTn dur="1000"/>
                                        <p:tgtEl>
                                          <p:spTgt spid="8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
                                            <p:txEl>
                                              <p:pRg end="2" st="2"/>
                                            </p:txEl>
                                          </p:spTgt>
                                        </p:tgtEl>
                                        <p:attrNameLst>
                                          <p:attrName>style.visibility</p:attrName>
                                        </p:attrNameLst>
                                      </p:cBhvr>
                                      <p:to>
                                        <p:strVal val="visible"/>
                                      </p:to>
                                    </p:set>
                                    <p:animEffect filter="fade" transition="in">
                                      <p:cBhvr>
                                        <p:cTn dur="1000"/>
                                        <p:tgtEl>
                                          <p:spTgt spid="80">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Work Time	</a:t>
            </a:r>
            <a:endParaRPr/>
          </a:p>
        </p:txBody>
      </p:sp>
      <p:sp>
        <p:nvSpPr>
          <p:cNvPr id="86" name="Google Shape;86;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First Read: “It’s Not Just a Game!” Part 1 </a:t>
            </a:r>
            <a:endParaRPr/>
          </a:p>
          <a:p>
            <a:pPr indent="0" lvl="0" marL="0" rtl="0" algn="l">
              <a:spcBef>
                <a:spcPts val="1600"/>
              </a:spcBef>
              <a:spcAft>
                <a:spcPts val="1600"/>
              </a:spcAft>
              <a:buNone/>
            </a:pPr>
            <a:r>
              <a:rPr lang="en"/>
              <a:t>(15 mins)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9"/>
          <p:cNvSpPr txBox="1"/>
          <p:nvPr>
            <p:ph idx="1" type="body"/>
          </p:nvPr>
        </p:nvSpPr>
        <p:spPr>
          <a:xfrm>
            <a:off x="48725" y="86500"/>
            <a:ext cx="9095400" cy="4482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Think back to the close reading we did about rainforests in our last module.  Discuss with your group members:</a:t>
            </a:r>
            <a:endParaRPr/>
          </a:p>
          <a:p>
            <a:pPr indent="-342900" lvl="0" marL="457200" rtl="0" algn="l">
              <a:spcBef>
                <a:spcPts val="1600"/>
              </a:spcBef>
              <a:spcAft>
                <a:spcPts val="0"/>
              </a:spcAft>
              <a:buSzPts val="1800"/>
              <a:buChar char="●"/>
            </a:pPr>
            <a:r>
              <a:rPr lang="en"/>
              <a:t>What have we learned about close reading routines in our first two modules?</a:t>
            </a:r>
            <a:endParaRPr/>
          </a:p>
          <a:p>
            <a:pPr indent="0" lvl="0" marL="0" rtl="0" algn="l">
              <a:spcBef>
                <a:spcPts val="1600"/>
              </a:spcBef>
              <a:spcAft>
                <a:spcPts val="1600"/>
              </a:spcAft>
              <a:buNone/>
            </a:pPr>
            <a:r>
              <a:rPr lang="en"/>
              <a:t>Reading and closely rereading only parts of a text help readers to focus in on key ideas and vocabulary in order to build a deeper understanding of the text.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
                                            <p:txEl>
                                              <p:pRg end="0" st="0"/>
                                            </p:txEl>
                                          </p:spTgt>
                                        </p:tgtEl>
                                        <p:attrNameLst>
                                          <p:attrName>style.visibility</p:attrName>
                                        </p:attrNameLst>
                                      </p:cBhvr>
                                      <p:to>
                                        <p:strVal val="visible"/>
                                      </p:to>
                                    </p:set>
                                    <p:animEffect filter="fade" transition="in">
                                      <p:cBhvr>
                                        <p:cTn dur="1000"/>
                                        <p:tgtEl>
                                          <p:spTgt spid="9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
                                            <p:txEl>
                                              <p:pRg end="1" st="1"/>
                                            </p:txEl>
                                          </p:spTgt>
                                        </p:tgtEl>
                                        <p:attrNameLst>
                                          <p:attrName>style.visibility</p:attrName>
                                        </p:attrNameLst>
                                      </p:cBhvr>
                                      <p:to>
                                        <p:strVal val="visible"/>
                                      </p:to>
                                    </p:set>
                                    <p:animEffect filter="fade" transition="in">
                                      <p:cBhvr>
                                        <p:cTn dur="1000"/>
                                        <p:tgtEl>
                                          <p:spTgt spid="9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
                                            <p:txEl>
                                              <p:pRg end="2" st="2"/>
                                            </p:txEl>
                                          </p:spTgt>
                                        </p:tgtEl>
                                        <p:attrNameLst>
                                          <p:attrName>style.visibility</p:attrName>
                                        </p:attrNameLst>
                                      </p:cBhvr>
                                      <p:to>
                                        <p:strVal val="visible"/>
                                      </p:to>
                                    </p:set>
                                    <p:animEffect filter="fade" transition="in">
                                      <p:cBhvr>
                                        <p:cTn dur="1000"/>
                                        <p:tgtEl>
                                          <p:spTgt spid="91">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0"/>
          <p:cNvSpPr txBox="1"/>
          <p:nvPr>
            <p:ph type="title"/>
          </p:nvPr>
        </p:nvSpPr>
        <p:spPr>
          <a:xfrm>
            <a:off x="71150" y="64025"/>
            <a:ext cx="8899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Close Readers Do These Things Anchor Chart</a:t>
            </a:r>
            <a:endParaRPr/>
          </a:p>
        </p:txBody>
      </p:sp>
      <p:sp>
        <p:nvSpPr>
          <p:cNvPr id="97" name="Google Shape;97;p20"/>
          <p:cNvSpPr txBox="1"/>
          <p:nvPr>
            <p:ph idx="1" type="body"/>
          </p:nvPr>
        </p:nvSpPr>
        <p:spPr>
          <a:xfrm>
            <a:off x="0" y="714850"/>
            <a:ext cx="9144000" cy="3854100"/>
          </a:xfrm>
          <a:prstGeom prst="rect">
            <a:avLst/>
          </a:prstGeom>
        </p:spPr>
        <p:txBody>
          <a:bodyPr anchorCtr="0" anchor="t" bIns="91425" lIns="91425" spcFirstLastPara="1" rIns="91425" wrap="square" tIns="91425">
            <a:noAutofit/>
          </a:bodyPr>
          <a:lstStyle/>
          <a:p>
            <a:pPr indent="-374650" lvl="0" marL="457200" rtl="0" algn="l">
              <a:spcBef>
                <a:spcPts val="0"/>
              </a:spcBef>
              <a:spcAft>
                <a:spcPts val="0"/>
              </a:spcAft>
              <a:buSzPts val="2300"/>
              <a:buChar char="-"/>
            </a:pPr>
            <a:r>
              <a:rPr lang="en" sz="2300"/>
              <a:t>Read the text to determine the gist; identify key or unknown vocabulary</a:t>
            </a:r>
            <a:endParaRPr sz="2300"/>
          </a:p>
          <a:p>
            <a:pPr indent="-374650" lvl="0" marL="457200" rtl="0" algn="l">
              <a:spcBef>
                <a:spcPts val="0"/>
              </a:spcBef>
              <a:spcAft>
                <a:spcPts val="0"/>
              </a:spcAft>
              <a:buSzPts val="2300"/>
              <a:buChar char="-"/>
            </a:pPr>
            <a:r>
              <a:rPr lang="en" sz="2300"/>
              <a:t>Discuss the gist and revise if necessary</a:t>
            </a:r>
            <a:endParaRPr sz="2300"/>
          </a:p>
          <a:p>
            <a:pPr indent="-374650" lvl="0" marL="457200" rtl="0" algn="l">
              <a:spcBef>
                <a:spcPts val="0"/>
              </a:spcBef>
              <a:spcAft>
                <a:spcPts val="0"/>
              </a:spcAft>
              <a:buSzPts val="2300"/>
              <a:buChar char="-"/>
            </a:pPr>
            <a:r>
              <a:rPr lang="en" sz="2300"/>
              <a:t>Reread the text for a specific purpose</a:t>
            </a:r>
            <a:endParaRPr sz="2300"/>
          </a:p>
          <a:p>
            <a:pPr indent="-374650" lvl="0" marL="457200" rtl="0" algn="l">
              <a:spcBef>
                <a:spcPts val="0"/>
              </a:spcBef>
              <a:spcAft>
                <a:spcPts val="0"/>
              </a:spcAft>
              <a:buSzPts val="2300"/>
              <a:buChar char="-"/>
            </a:pPr>
            <a:r>
              <a:rPr lang="en" sz="2300"/>
              <a:t>Discuss and then record current understanding</a:t>
            </a:r>
            <a:endParaRPr sz="2300"/>
          </a:p>
          <a:p>
            <a:pPr indent="-374650" lvl="0" marL="457200" rtl="0" algn="l">
              <a:spcBef>
                <a:spcPts val="0"/>
              </a:spcBef>
              <a:spcAft>
                <a:spcPts val="0"/>
              </a:spcAft>
              <a:buSzPts val="2300"/>
              <a:buChar char="-"/>
            </a:pPr>
            <a:r>
              <a:rPr lang="en" sz="2300"/>
              <a:t>Use vocabulary strategies to determine the meaning of unknown words and record them for reference.</a:t>
            </a:r>
            <a:endParaRPr sz="2300"/>
          </a:p>
          <a:p>
            <a:pPr indent="-374650" lvl="0" marL="457200" rtl="0" algn="l">
              <a:spcBef>
                <a:spcPts val="0"/>
              </a:spcBef>
              <a:spcAft>
                <a:spcPts val="0"/>
              </a:spcAft>
              <a:buSzPts val="2300"/>
              <a:buChar char="-"/>
            </a:pPr>
            <a:r>
              <a:rPr lang="en" sz="2300"/>
              <a:t>Discuss and revise thinking</a:t>
            </a:r>
            <a:endParaRPr sz="2300"/>
          </a:p>
          <a:p>
            <a:pPr indent="-374650" lvl="0" marL="457200" rtl="0" algn="l">
              <a:spcBef>
                <a:spcPts val="0"/>
              </a:spcBef>
              <a:spcAft>
                <a:spcPts val="0"/>
              </a:spcAft>
              <a:buSzPts val="2300"/>
              <a:buChar char="-"/>
            </a:pPr>
            <a:r>
              <a:rPr lang="en" sz="2300"/>
              <a:t>Reflect on understanding of text and learning targets.</a:t>
            </a:r>
            <a:endParaRPr sz="23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
                                            <p:txEl>
                                              <p:pRg end="0" st="0"/>
                                            </p:txEl>
                                          </p:spTgt>
                                        </p:tgtEl>
                                        <p:attrNameLst>
                                          <p:attrName>style.visibility</p:attrName>
                                        </p:attrNameLst>
                                      </p:cBhvr>
                                      <p:to>
                                        <p:strVal val="visible"/>
                                      </p:to>
                                    </p:set>
                                    <p:animEffect filter="fade" transition="in">
                                      <p:cBhvr>
                                        <p:cTn dur="1000"/>
                                        <p:tgtEl>
                                          <p:spTgt spid="9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
                                            <p:txEl>
                                              <p:pRg end="1" st="1"/>
                                            </p:txEl>
                                          </p:spTgt>
                                        </p:tgtEl>
                                        <p:attrNameLst>
                                          <p:attrName>style.visibility</p:attrName>
                                        </p:attrNameLst>
                                      </p:cBhvr>
                                      <p:to>
                                        <p:strVal val="visible"/>
                                      </p:to>
                                    </p:set>
                                    <p:animEffect filter="fade" transition="in">
                                      <p:cBhvr>
                                        <p:cTn dur="1000"/>
                                        <p:tgtEl>
                                          <p:spTgt spid="9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
                                            <p:txEl>
                                              <p:pRg end="2" st="2"/>
                                            </p:txEl>
                                          </p:spTgt>
                                        </p:tgtEl>
                                        <p:attrNameLst>
                                          <p:attrName>style.visibility</p:attrName>
                                        </p:attrNameLst>
                                      </p:cBhvr>
                                      <p:to>
                                        <p:strVal val="visible"/>
                                      </p:to>
                                    </p:set>
                                    <p:animEffect filter="fade" transition="in">
                                      <p:cBhvr>
                                        <p:cTn dur="1000"/>
                                        <p:tgtEl>
                                          <p:spTgt spid="9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
                                            <p:txEl>
                                              <p:pRg end="3" st="3"/>
                                            </p:txEl>
                                          </p:spTgt>
                                        </p:tgtEl>
                                        <p:attrNameLst>
                                          <p:attrName>style.visibility</p:attrName>
                                        </p:attrNameLst>
                                      </p:cBhvr>
                                      <p:to>
                                        <p:strVal val="visible"/>
                                      </p:to>
                                    </p:set>
                                    <p:animEffect filter="fade" transition="in">
                                      <p:cBhvr>
                                        <p:cTn dur="1000"/>
                                        <p:tgtEl>
                                          <p:spTgt spid="9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
                                            <p:txEl>
                                              <p:pRg end="4" st="4"/>
                                            </p:txEl>
                                          </p:spTgt>
                                        </p:tgtEl>
                                        <p:attrNameLst>
                                          <p:attrName>style.visibility</p:attrName>
                                        </p:attrNameLst>
                                      </p:cBhvr>
                                      <p:to>
                                        <p:strVal val="visible"/>
                                      </p:to>
                                    </p:set>
                                    <p:animEffect filter="fade" transition="in">
                                      <p:cBhvr>
                                        <p:cTn dur="1000"/>
                                        <p:tgtEl>
                                          <p:spTgt spid="97">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
                                            <p:txEl>
                                              <p:pRg end="5" st="5"/>
                                            </p:txEl>
                                          </p:spTgt>
                                        </p:tgtEl>
                                        <p:attrNameLst>
                                          <p:attrName>style.visibility</p:attrName>
                                        </p:attrNameLst>
                                      </p:cBhvr>
                                      <p:to>
                                        <p:strVal val="visible"/>
                                      </p:to>
                                    </p:set>
                                    <p:animEffect filter="fade" transition="in">
                                      <p:cBhvr>
                                        <p:cTn dur="1000"/>
                                        <p:tgtEl>
                                          <p:spTgt spid="97">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
                                            <p:txEl>
                                              <p:pRg end="6" st="6"/>
                                            </p:txEl>
                                          </p:spTgt>
                                        </p:tgtEl>
                                        <p:attrNameLst>
                                          <p:attrName>style.visibility</p:attrName>
                                        </p:attrNameLst>
                                      </p:cBhvr>
                                      <p:to>
                                        <p:strVal val="visible"/>
                                      </p:to>
                                    </p:set>
                                    <p:animEffect filter="fade" transition="in">
                                      <p:cBhvr>
                                        <p:cTn dur="1000"/>
                                        <p:tgtEl>
                                          <p:spTgt spid="97">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a:t>It’s Not Just a Game!</a:t>
            </a:r>
            <a:endParaRPr i="1"/>
          </a:p>
        </p:txBody>
      </p:sp>
      <p:sp>
        <p:nvSpPr>
          <p:cNvPr id="103" name="Google Shape;103;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are only going to read the first part of this article today.</a:t>
            </a:r>
            <a:endParaRPr/>
          </a:p>
          <a:p>
            <a:pPr indent="0" lvl="0" marL="0" rtl="0" algn="l">
              <a:spcBef>
                <a:spcPts val="1600"/>
              </a:spcBef>
              <a:spcAft>
                <a:spcPts val="1600"/>
              </a:spcAft>
              <a:buNone/>
            </a:pPr>
            <a:r>
              <a:rPr lang="en"/>
              <a:t>What is usually the first thing we do when we read a new text?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2"/>
          <p:cNvSpPr txBox="1"/>
          <p:nvPr>
            <p:ph idx="1" type="body"/>
          </p:nvPr>
        </p:nvSpPr>
        <p:spPr>
          <a:xfrm>
            <a:off x="311700" y="251225"/>
            <a:ext cx="8520600" cy="4317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Today, I will read the text aloud first while you follow along.  The text is challenging, but it’s also fun to hear great text read aloud when you are starting to think about a new topic.</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3"/>
          <p:cNvSpPr txBox="1"/>
          <p:nvPr>
            <p:ph idx="1" type="body"/>
          </p:nvPr>
        </p:nvSpPr>
        <p:spPr>
          <a:xfrm>
            <a:off x="311700" y="99625"/>
            <a:ext cx="8520600" cy="4469400"/>
          </a:xfrm>
          <a:prstGeom prst="rect">
            <a:avLst/>
          </a:prstGeom>
        </p:spPr>
        <p:txBody>
          <a:bodyPr anchorCtr="0" anchor="t" bIns="91425" lIns="91425" spcFirstLastPara="1" rIns="91425" wrap="square" tIns="91425">
            <a:noAutofit/>
          </a:bodyPr>
          <a:lstStyle/>
          <a:p>
            <a:pPr indent="0" lvl="0" marL="0" rtl="0" algn="l">
              <a:lnSpc>
                <a:spcPct val="138000"/>
              </a:lnSpc>
              <a:spcBef>
                <a:spcPts val="0"/>
              </a:spcBef>
              <a:spcAft>
                <a:spcPts val="0"/>
              </a:spcAft>
              <a:buClr>
                <a:schemeClr val="dk1"/>
              </a:buClr>
              <a:buSzPts val="1100"/>
              <a:buFont typeface="Arial"/>
              <a:buNone/>
            </a:pPr>
            <a:r>
              <a:rPr b="1" lang="en" sz="1400">
                <a:solidFill>
                  <a:srgbClr val="333333"/>
                </a:solidFill>
              </a:rPr>
              <a:t>By Lori Calabrese</a:t>
            </a:r>
            <a:endParaRPr b="1" sz="1400">
              <a:solidFill>
                <a:srgbClr val="333333"/>
              </a:solidFill>
            </a:endParaRPr>
          </a:p>
          <a:p>
            <a:pPr indent="0" lvl="0" marL="0" rtl="0" algn="just">
              <a:lnSpc>
                <a:spcPct val="138000"/>
              </a:lnSpc>
              <a:spcBef>
                <a:spcPts val="500"/>
              </a:spcBef>
              <a:spcAft>
                <a:spcPts val="0"/>
              </a:spcAft>
              <a:buClr>
                <a:schemeClr val="dk1"/>
              </a:buClr>
              <a:buSzPts val="1100"/>
              <a:buFont typeface="Arial"/>
              <a:buNone/>
            </a:pPr>
            <a:r>
              <a:rPr lang="en" sz="1300">
                <a:solidFill>
                  <a:srgbClr val="333333"/>
                </a:solidFill>
              </a:rPr>
              <a:t>Whether you run a race, bounce a basketball, or hurl a baseball home, yon do it because it's fun. Some scientists claim play is a natural instinct — just like sleep. That might explain why sports are likely to be as old as humanity.</a:t>
            </a:r>
            <a:endParaRPr sz="1300">
              <a:solidFill>
                <a:srgbClr val="333333"/>
              </a:solidFill>
            </a:endParaRPr>
          </a:p>
          <a:p>
            <a:pPr indent="0" lvl="0" marL="0" rtl="0" algn="l">
              <a:lnSpc>
                <a:spcPct val="138000"/>
              </a:lnSpc>
              <a:spcBef>
                <a:spcPts val="500"/>
              </a:spcBef>
              <a:spcAft>
                <a:spcPts val="0"/>
              </a:spcAft>
              <a:buClr>
                <a:schemeClr val="dk1"/>
              </a:buClr>
              <a:buSzPts val="1100"/>
              <a:buFont typeface="Arial"/>
              <a:buNone/>
            </a:pPr>
            <a:r>
              <a:rPr lang="en" sz="1300">
                <a:solidFill>
                  <a:srgbClr val="333333"/>
                </a:solidFill>
              </a:rPr>
              <a:t>Some claim sports began as a form of survival. Prehistoric man ran. jumped, and climbed for his life. Hunters separated themselves by skill, and competition flourished. Wall paintings dating from 1850 B.C., that depict wrestling, dancing, and acrobatics, were discovered in an Egyptian tomb at Bani Hasan. The Ancient Greeks revolutionized sports by holding the world's first Olympic games at Olympia in 776 B.C. But it wasn't until the early nineteenth century, that sports as we know them came into play. (Pardon the pun!) Modern sports such as cricket, golf, and horse racing began in England and spread to the United States, Western Europe, and the rest of the world. These sports were the models for the games we play today, including baseball and football.</a:t>
            </a:r>
            <a:endParaRPr sz="1300">
              <a:solidFill>
                <a:srgbClr val="333333"/>
              </a:solidFill>
            </a:endParaRPr>
          </a:p>
          <a:p>
            <a:pPr indent="0" lvl="0" marL="0" rtl="0" algn="l">
              <a:lnSpc>
                <a:spcPct val="138000"/>
              </a:lnSpc>
              <a:spcBef>
                <a:spcPts val="500"/>
              </a:spcBef>
              <a:spcAft>
                <a:spcPts val="0"/>
              </a:spcAft>
              <a:buClr>
                <a:schemeClr val="dk1"/>
              </a:buClr>
              <a:buSzPts val="1100"/>
              <a:buFont typeface="Arial"/>
              <a:buNone/>
            </a:pPr>
            <a:r>
              <a:rPr lang="en" sz="1300">
                <a:solidFill>
                  <a:srgbClr val="333333"/>
                </a:solidFill>
              </a:rPr>
              <a:t>All organized sports, from swimming to ice hockey, are considered serious play. There are rules to obey, skills and positions to learn, and strategies to carry out. But Peter Smith, a psychology professor at Goldsmiths, University of London, and author of Understanding Children's Worlds: Children and Play (Wiley, 2009), says, "Sport-like play is usually enjoyable, and done for its own sake."</a:t>
            </a:r>
            <a:endParaRPr sz="1300">
              <a:solidFill>
                <a:srgbClr val="333333"/>
              </a:solidFill>
            </a:endParaRPr>
          </a:p>
          <a:p>
            <a:pPr indent="0" lvl="0" marL="0" rtl="0" algn="l">
              <a:spcBef>
                <a:spcPts val="500"/>
              </a:spcBef>
              <a:spcAft>
                <a:spcPts val="160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4"/>
          <p:cNvSpPr txBox="1"/>
          <p:nvPr>
            <p:ph idx="1" type="body"/>
          </p:nvPr>
        </p:nvSpPr>
        <p:spPr>
          <a:xfrm>
            <a:off x="311700" y="132100"/>
            <a:ext cx="8520600" cy="4436700"/>
          </a:xfrm>
          <a:prstGeom prst="rect">
            <a:avLst/>
          </a:prstGeom>
        </p:spPr>
        <p:txBody>
          <a:bodyPr anchorCtr="0" anchor="t" bIns="91425" lIns="91425" spcFirstLastPara="1" rIns="91425" wrap="square" tIns="91425">
            <a:noAutofit/>
          </a:bodyPr>
          <a:lstStyle/>
          <a:p>
            <a:pPr indent="0" lvl="0" marL="0" rtl="0" algn="l">
              <a:lnSpc>
                <a:spcPct val="138000"/>
              </a:lnSpc>
              <a:spcBef>
                <a:spcPts val="0"/>
              </a:spcBef>
              <a:spcAft>
                <a:spcPts val="0"/>
              </a:spcAft>
              <a:buClr>
                <a:schemeClr val="dk1"/>
              </a:buClr>
              <a:buSzPts val="1100"/>
              <a:buFont typeface="Arial"/>
              <a:buNone/>
            </a:pPr>
            <a:r>
              <a:rPr b="1" lang="en" sz="1800">
                <a:solidFill>
                  <a:srgbClr val="333333"/>
                </a:solidFill>
              </a:rPr>
              <a:t>Different Sports for Different Folks</a:t>
            </a:r>
            <a:endParaRPr b="1" sz="1800">
              <a:solidFill>
                <a:srgbClr val="333333"/>
              </a:solidFill>
            </a:endParaRPr>
          </a:p>
          <a:p>
            <a:pPr indent="0" lvl="0" marL="0" rtl="0" algn="l">
              <a:lnSpc>
                <a:spcPct val="138000"/>
              </a:lnSpc>
              <a:spcBef>
                <a:spcPts val="500"/>
              </a:spcBef>
              <a:spcAft>
                <a:spcPts val="0"/>
              </a:spcAft>
              <a:buClr>
                <a:schemeClr val="dk1"/>
              </a:buClr>
              <a:buSzPts val="1100"/>
              <a:buFont typeface="Arial"/>
              <a:buNone/>
            </a:pPr>
            <a:r>
              <a:rPr lang="en" sz="1800">
                <a:solidFill>
                  <a:srgbClr val="333333"/>
                </a:solidFill>
              </a:rPr>
              <a:t>Sports come in many shapes and sizes. Both team and individual sports have advantages and disadvantages, but most people find that from an early age, they are drawn toward one or the other. In a team sport like soccer, you are part of a group, striving to be a winning team. That means-putting the team ahead of your own accomplishments. You must learn to get along with your teammates and share responsibility. In an individual sport like tennis, you re usually only concerned about your own performance. That can make these sports more challenging.</a:t>
            </a:r>
            <a:endParaRPr sz="1800">
              <a:solidFill>
                <a:srgbClr val="333333"/>
              </a:solidFill>
            </a:endParaRPr>
          </a:p>
          <a:p>
            <a:pPr indent="0" lvl="0" marL="0" rtl="0" algn="l">
              <a:spcBef>
                <a:spcPts val="500"/>
              </a:spcBef>
              <a:spcAft>
                <a:spcPts val="160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5"/>
          <p:cNvSpPr txBox="1"/>
          <p:nvPr>
            <p:ph idx="1" type="body"/>
          </p:nvPr>
        </p:nvSpPr>
        <p:spPr>
          <a:xfrm>
            <a:off x="464100" y="110450"/>
            <a:ext cx="8520600" cy="4458300"/>
          </a:xfrm>
          <a:prstGeom prst="rect">
            <a:avLst/>
          </a:prstGeom>
        </p:spPr>
        <p:txBody>
          <a:bodyPr anchorCtr="0" anchor="t" bIns="91425" lIns="91425" spcFirstLastPara="1" rIns="91425" wrap="square" tIns="91425">
            <a:noAutofit/>
          </a:bodyPr>
          <a:lstStyle/>
          <a:p>
            <a:pPr indent="0" lvl="0" marL="0" rtl="0" algn="l">
              <a:lnSpc>
                <a:spcPct val="138000"/>
              </a:lnSpc>
              <a:spcBef>
                <a:spcPts val="0"/>
              </a:spcBef>
              <a:spcAft>
                <a:spcPts val="0"/>
              </a:spcAft>
              <a:buClr>
                <a:schemeClr val="dk1"/>
              </a:buClr>
              <a:buSzPts val="1100"/>
              <a:buFont typeface="Arial"/>
              <a:buNone/>
            </a:pPr>
            <a:r>
              <a:rPr b="1" lang="en" sz="1500">
                <a:solidFill>
                  <a:srgbClr val="333333"/>
                </a:solidFill>
              </a:rPr>
              <a:t>The Ultimate Value of Sports</a:t>
            </a:r>
            <a:endParaRPr b="1" sz="1500">
              <a:solidFill>
                <a:srgbClr val="333333"/>
              </a:solidFill>
            </a:endParaRPr>
          </a:p>
          <a:p>
            <a:pPr indent="0" lvl="0" marL="0" rtl="0" algn="l">
              <a:lnSpc>
                <a:spcPct val="138000"/>
              </a:lnSpc>
              <a:spcBef>
                <a:spcPts val="500"/>
              </a:spcBef>
              <a:spcAft>
                <a:spcPts val="0"/>
              </a:spcAft>
              <a:buClr>
                <a:schemeClr val="dk1"/>
              </a:buClr>
              <a:buSzPts val="1100"/>
              <a:buFont typeface="Arial"/>
              <a:buNone/>
            </a:pPr>
            <a:r>
              <a:rPr lang="en" sz="1500">
                <a:solidFill>
                  <a:srgbClr val="333333"/>
                </a:solidFill>
              </a:rPr>
              <a:t>Whether it's football or golf, there's little doubt about the value of sports. According to the American Academy of Pediatrics (AAP). "play is essential to the cognitive, physical, social, and emotional well- being of children and youth." Play not only exercises our bodies, it also exercises our minds. Sports teach us about ourselves and our world. We learn how to negotiate plans, settle disagreements, and how to monitor our attitude. The skills we learn playing can be applied to school and work. Since organized sports are a hands-on, minds-on learning process, they stimulate our imagination, curiosity,and creativity. The growing science of play is armed with research claims that play, and thus sports, is important to healthy brain development. We use language during play to solve problems, we use thinking when we follow directions to a game, and we use math skills to recognize averages and odds of each sports play.</a:t>
            </a:r>
            <a:endParaRPr sz="1500">
              <a:solidFill>
                <a:srgbClr val="333333"/>
              </a:solidFill>
            </a:endParaRPr>
          </a:p>
          <a:p>
            <a:pPr indent="0" lvl="0" marL="0" rtl="0" algn="l">
              <a:lnSpc>
                <a:spcPct val="138000"/>
              </a:lnSpc>
              <a:spcBef>
                <a:spcPts val="500"/>
              </a:spcBef>
              <a:spcAft>
                <a:spcPts val="0"/>
              </a:spcAft>
              <a:buClr>
                <a:schemeClr val="dk1"/>
              </a:buClr>
              <a:buSzPts val="1100"/>
              <a:buFont typeface="Arial"/>
              <a:buNone/>
            </a:pPr>
            <a:r>
              <a:rPr lang="en" sz="1500">
                <a:solidFill>
                  <a:srgbClr val="333333"/>
                </a:solidFill>
              </a:rPr>
              <a:t>Sports also raise our energy level and act as antidepressants. Activity increases the brain's level of chemicals called endorphins, which boost mood. When we start moving and having fun, we feel good about ourselves</a:t>
            </a:r>
            <a:r>
              <a:rPr lang="en" sz="1200">
                <a:solidFill>
                  <a:srgbClr val="333333"/>
                </a:solidFill>
              </a:rPr>
              <a:t>.</a:t>
            </a:r>
            <a:endParaRPr sz="1200">
              <a:solidFill>
                <a:srgbClr val="333333"/>
              </a:solidFill>
            </a:endParaRPr>
          </a:p>
          <a:p>
            <a:pPr indent="0" lvl="0" marL="0" rtl="0" algn="l">
              <a:spcBef>
                <a:spcPts val="500"/>
              </a:spcBef>
              <a:spcAft>
                <a:spcPts val="160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6"/>
          <p:cNvSpPr txBox="1"/>
          <p:nvPr>
            <p:ph idx="1" type="body"/>
          </p:nvPr>
        </p:nvSpPr>
        <p:spPr>
          <a:xfrm>
            <a:off x="311700" y="229550"/>
            <a:ext cx="8520600" cy="433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all reminded us that when we read closely, we often reread to determine the gist of the text.</a:t>
            </a:r>
            <a:endParaRPr/>
          </a:p>
          <a:p>
            <a:pPr indent="0" lvl="0" marL="0" rtl="0" algn="l">
              <a:spcBef>
                <a:spcPts val="1600"/>
              </a:spcBef>
              <a:spcAft>
                <a:spcPts val="1600"/>
              </a:spcAft>
              <a:buNone/>
            </a:pPr>
            <a:r>
              <a:rPr lang="en"/>
              <a:t>As we reread, what do we typically do when we encounter unfamiliar or key vocabulary?</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7"/>
          <p:cNvSpPr txBox="1"/>
          <p:nvPr>
            <p:ph type="title"/>
          </p:nvPr>
        </p:nvSpPr>
        <p:spPr>
          <a:xfrm>
            <a:off x="3117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your groups:</a:t>
            </a:r>
            <a:endParaRPr/>
          </a:p>
        </p:txBody>
      </p:sp>
      <p:sp>
        <p:nvSpPr>
          <p:cNvPr id="134" name="Google Shape;134;p27"/>
          <p:cNvSpPr txBox="1"/>
          <p:nvPr>
            <p:ph idx="1" type="body"/>
          </p:nvPr>
        </p:nvSpPr>
        <p:spPr>
          <a:xfrm>
            <a:off x="311700" y="641050"/>
            <a:ext cx="8520600" cy="3927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Reread the first three sections</a:t>
            </a:r>
            <a:endParaRPr/>
          </a:p>
          <a:p>
            <a:pPr indent="-342900" lvl="0" marL="457200" rtl="0" algn="l">
              <a:spcBef>
                <a:spcPts val="0"/>
              </a:spcBef>
              <a:spcAft>
                <a:spcPts val="0"/>
              </a:spcAft>
              <a:buSzPts val="1800"/>
              <a:buChar char="-"/>
            </a:pPr>
            <a:r>
              <a:rPr lang="en"/>
              <a:t>Highlight/circle unknown or key vocabulary</a:t>
            </a:r>
            <a:endParaRPr/>
          </a:p>
          <a:p>
            <a:pPr indent="-342900" lvl="0" marL="457200" rtl="0" algn="l">
              <a:spcBef>
                <a:spcPts val="0"/>
              </a:spcBef>
              <a:spcAft>
                <a:spcPts val="0"/>
              </a:spcAft>
              <a:buSzPts val="1800"/>
              <a:buChar char="-"/>
            </a:pPr>
            <a:r>
              <a:rPr lang="en"/>
              <a:t>Try to determine the meaning of unknown words in the text</a:t>
            </a:r>
            <a:endParaRPr/>
          </a:p>
          <a:p>
            <a:pPr indent="-342900" lvl="0" marL="457200" rtl="0" algn="l">
              <a:spcBef>
                <a:spcPts val="0"/>
              </a:spcBef>
              <a:spcAft>
                <a:spcPts val="0"/>
              </a:spcAft>
              <a:buSzPts val="1800"/>
              <a:buChar char="-"/>
            </a:pPr>
            <a:r>
              <a:rPr lang="en"/>
              <a:t>Think about the gist: what these sections are mostly about</a:t>
            </a:r>
            <a:endParaRPr/>
          </a:p>
          <a:p>
            <a:pPr indent="-342900" lvl="0" marL="457200" rtl="0" algn="l">
              <a:spcBef>
                <a:spcPts val="0"/>
              </a:spcBef>
              <a:spcAft>
                <a:spcPts val="0"/>
              </a:spcAft>
              <a:buSzPts val="1800"/>
              <a:buChar char="-"/>
            </a:pPr>
            <a:r>
              <a:rPr lang="en"/>
              <a:t>Talk in your groups about the gist of each section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0" st="0"/>
                                            </p:txEl>
                                          </p:spTgt>
                                        </p:tgtEl>
                                        <p:attrNameLst>
                                          <p:attrName>style.visibility</p:attrName>
                                        </p:attrNameLst>
                                      </p:cBhvr>
                                      <p:to>
                                        <p:strVal val="visible"/>
                                      </p:to>
                                    </p:set>
                                    <p:animEffect filter="fade" transition="in">
                                      <p:cBhvr>
                                        <p:cTn dur="1000"/>
                                        <p:tgtEl>
                                          <p:spTgt spid="13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1" st="1"/>
                                            </p:txEl>
                                          </p:spTgt>
                                        </p:tgtEl>
                                        <p:attrNameLst>
                                          <p:attrName>style.visibility</p:attrName>
                                        </p:attrNameLst>
                                      </p:cBhvr>
                                      <p:to>
                                        <p:strVal val="visible"/>
                                      </p:to>
                                    </p:set>
                                    <p:animEffect filter="fade" transition="in">
                                      <p:cBhvr>
                                        <p:cTn dur="1000"/>
                                        <p:tgtEl>
                                          <p:spTgt spid="13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2" st="2"/>
                                            </p:txEl>
                                          </p:spTgt>
                                        </p:tgtEl>
                                        <p:attrNameLst>
                                          <p:attrName>style.visibility</p:attrName>
                                        </p:attrNameLst>
                                      </p:cBhvr>
                                      <p:to>
                                        <p:strVal val="visible"/>
                                      </p:to>
                                    </p:set>
                                    <p:animEffect filter="fade" transition="in">
                                      <p:cBhvr>
                                        <p:cTn dur="1000"/>
                                        <p:tgtEl>
                                          <p:spTgt spid="13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3" st="3"/>
                                            </p:txEl>
                                          </p:spTgt>
                                        </p:tgtEl>
                                        <p:attrNameLst>
                                          <p:attrName>style.visibility</p:attrName>
                                        </p:attrNameLst>
                                      </p:cBhvr>
                                      <p:to>
                                        <p:strVal val="visible"/>
                                      </p:to>
                                    </p:set>
                                    <p:animEffect filter="fade" transition="in">
                                      <p:cBhvr>
                                        <p:cTn dur="1000"/>
                                        <p:tgtEl>
                                          <p:spTgt spid="13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4" st="4"/>
                                            </p:txEl>
                                          </p:spTgt>
                                        </p:tgtEl>
                                        <p:attrNameLst>
                                          <p:attrName>style.visibility</p:attrName>
                                        </p:attrNameLst>
                                      </p:cBhvr>
                                      <p:to>
                                        <p:strVal val="visible"/>
                                      </p:to>
                                    </p:set>
                                    <p:animEffect filter="fade" transition="in">
                                      <p:cBhvr>
                                        <p:cTn dur="1000"/>
                                        <p:tgtEl>
                                          <p:spTgt spid="134">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On the next page of your journal, write a gist statement for this section of the article.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9"/>
          <p:cNvSpPr txBox="1"/>
          <p:nvPr>
            <p:ph type="title"/>
          </p:nvPr>
        </p:nvSpPr>
        <p:spPr>
          <a:xfrm>
            <a:off x="311700" y="142650"/>
            <a:ext cx="8520600" cy="87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Guided Practice: Introduce Opinion and Evidence Graphic Organizer (20 mins)</a:t>
            </a:r>
            <a:endParaRPr/>
          </a:p>
        </p:txBody>
      </p:sp>
      <p:sp>
        <p:nvSpPr>
          <p:cNvPr id="145" name="Google Shape;145;p29"/>
          <p:cNvSpPr txBox="1"/>
          <p:nvPr>
            <p:ph idx="1" type="body"/>
          </p:nvPr>
        </p:nvSpPr>
        <p:spPr>
          <a:xfrm>
            <a:off x="311700" y="1253500"/>
            <a:ext cx="8520600" cy="331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can identify an author’s opinion in an informational article.</a:t>
            </a:r>
            <a:endParaRPr/>
          </a:p>
          <a:p>
            <a:pPr indent="0" lvl="0" marL="0" rtl="0" algn="l">
              <a:spcBef>
                <a:spcPts val="1600"/>
              </a:spcBef>
              <a:spcAft>
                <a:spcPts val="1600"/>
              </a:spcAft>
              <a:buNone/>
            </a:pPr>
            <a:r>
              <a:rPr lang="en"/>
              <a:t>I can identify the evidence the author uses to support an opinion.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xEl>
                                              <p:pRg end="0" st="0"/>
                                            </p:txEl>
                                          </p:spTgt>
                                        </p:tgtEl>
                                        <p:attrNameLst>
                                          <p:attrName>style.visibility</p:attrName>
                                        </p:attrNameLst>
                                      </p:cBhvr>
                                      <p:to>
                                        <p:strVal val="visible"/>
                                      </p:to>
                                    </p:set>
                                    <p:animEffect filter="fade" transition="in">
                                      <p:cBhvr>
                                        <p:cTn dur="1000"/>
                                        <p:tgtEl>
                                          <p:spTgt spid="14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xEl>
                                              <p:pRg end="1" st="1"/>
                                            </p:txEl>
                                          </p:spTgt>
                                        </p:tgtEl>
                                        <p:attrNameLst>
                                          <p:attrName>style.visibility</p:attrName>
                                        </p:attrNameLst>
                                      </p:cBhvr>
                                      <p:to>
                                        <p:strVal val="visible"/>
                                      </p:to>
                                    </p:set>
                                    <p:animEffect filter="fade" transition="in">
                                      <p:cBhvr>
                                        <p:cTn dur="1000"/>
                                        <p:tgtEl>
                                          <p:spTgt spid="145">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30"/>
          <p:cNvSpPr txBox="1"/>
          <p:nvPr>
            <p:ph idx="1" type="body"/>
          </p:nvPr>
        </p:nvSpPr>
        <p:spPr>
          <a:xfrm>
            <a:off x="311700" y="236200"/>
            <a:ext cx="8520600" cy="433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the article </a:t>
            </a:r>
            <a:r>
              <a:rPr i="1" lang="en"/>
              <a:t>It’s Not Just a Game!</a:t>
            </a:r>
            <a:r>
              <a:rPr lang="en"/>
              <a:t>, the author shares several opinions about sports and their role in people’s lives.</a:t>
            </a:r>
            <a:endParaRPr/>
          </a:p>
          <a:p>
            <a:pPr indent="0" lvl="0" marL="0" rtl="0" algn="l">
              <a:spcBef>
                <a:spcPts val="1600"/>
              </a:spcBef>
              <a:spcAft>
                <a:spcPts val="0"/>
              </a:spcAft>
              <a:buNone/>
            </a:pPr>
            <a:r>
              <a:rPr lang="en"/>
              <a:t>Share with your partner what you know about the meaning of the word </a:t>
            </a:r>
            <a:r>
              <a:rPr i="1" lang="en"/>
              <a:t>opinion.</a:t>
            </a:r>
            <a:endParaRPr/>
          </a:p>
          <a:p>
            <a:pPr indent="0" lvl="0" marL="0" rtl="0" algn="l">
              <a:spcBef>
                <a:spcPts val="1600"/>
              </a:spcBef>
              <a:spcAft>
                <a:spcPts val="160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31"/>
          <p:cNvSpPr txBox="1"/>
          <p:nvPr>
            <p:ph idx="1" type="body"/>
          </p:nvPr>
        </p:nvSpPr>
        <p:spPr>
          <a:xfrm>
            <a:off x="311700" y="95875"/>
            <a:ext cx="8520600" cy="4473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One example of an opinion from Module 1 was “I think Esperanza changed from the start to the end of the novel.”</a:t>
            </a:r>
            <a:endParaRPr/>
          </a:p>
          <a:p>
            <a:pPr indent="0" lvl="0" marL="0" rtl="0" algn="l">
              <a:spcBef>
                <a:spcPts val="1600"/>
              </a:spcBef>
              <a:spcAft>
                <a:spcPts val="0"/>
              </a:spcAft>
              <a:buNone/>
            </a:pPr>
            <a:r>
              <a:rPr lang="en"/>
              <a:t>Think and discuss:</a:t>
            </a:r>
            <a:endParaRPr/>
          </a:p>
          <a:p>
            <a:pPr indent="0" lvl="0" marL="0" rtl="0" algn="l">
              <a:spcBef>
                <a:spcPts val="1600"/>
              </a:spcBef>
              <a:spcAft>
                <a:spcPts val="1600"/>
              </a:spcAft>
              <a:buClr>
                <a:schemeClr val="dk1"/>
              </a:buClr>
              <a:buSzPts val="1100"/>
              <a:buFont typeface="Arial"/>
              <a:buNone/>
            </a:pPr>
            <a:r>
              <a:rPr lang="en"/>
              <a:t>How is this statement an opinion?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xEl>
                                              <p:pRg end="0" st="0"/>
                                            </p:txEl>
                                          </p:spTgt>
                                        </p:tgtEl>
                                        <p:attrNameLst>
                                          <p:attrName>style.visibility</p:attrName>
                                        </p:attrNameLst>
                                      </p:cBhvr>
                                      <p:to>
                                        <p:strVal val="visible"/>
                                      </p:to>
                                    </p:set>
                                    <p:animEffect filter="fade" transition="in">
                                      <p:cBhvr>
                                        <p:cTn dur="1000"/>
                                        <p:tgtEl>
                                          <p:spTgt spid="15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xEl>
                                              <p:pRg end="1" st="1"/>
                                            </p:txEl>
                                          </p:spTgt>
                                        </p:tgtEl>
                                        <p:attrNameLst>
                                          <p:attrName>style.visibility</p:attrName>
                                        </p:attrNameLst>
                                      </p:cBhvr>
                                      <p:to>
                                        <p:strVal val="visible"/>
                                      </p:to>
                                    </p:set>
                                    <p:animEffect filter="fade" transition="in">
                                      <p:cBhvr>
                                        <p:cTn dur="1000"/>
                                        <p:tgtEl>
                                          <p:spTgt spid="15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xEl>
                                              <p:pRg end="2" st="2"/>
                                            </p:txEl>
                                          </p:spTgt>
                                        </p:tgtEl>
                                        <p:attrNameLst>
                                          <p:attrName>style.visibility</p:attrName>
                                        </p:attrNameLst>
                                      </p:cBhvr>
                                      <p:to>
                                        <p:strVal val="visible"/>
                                      </p:to>
                                    </p:set>
                                    <p:animEffect filter="fade" transition="in">
                                      <p:cBhvr>
                                        <p:cTn dur="1000"/>
                                        <p:tgtEl>
                                          <p:spTgt spid="155">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32"/>
          <p:cNvSpPr txBox="1"/>
          <p:nvPr>
            <p:ph idx="1" type="body"/>
          </p:nvPr>
        </p:nvSpPr>
        <p:spPr>
          <a:xfrm>
            <a:off x="311700" y="107575"/>
            <a:ext cx="8520600" cy="446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does the word </a:t>
            </a:r>
            <a:r>
              <a:rPr i="1" lang="en"/>
              <a:t>evidence</a:t>
            </a:r>
            <a:r>
              <a:rPr lang="en"/>
              <a:t> mean?</a:t>
            </a:r>
            <a:endParaRPr/>
          </a:p>
          <a:p>
            <a:pPr indent="0" lvl="0" marL="0" rtl="0" algn="l">
              <a:spcBef>
                <a:spcPts val="1600"/>
              </a:spcBef>
              <a:spcAft>
                <a:spcPts val="1600"/>
              </a:spcAft>
              <a:buNone/>
            </a:pPr>
            <a:r>
              <a:rPr lang="en"/>
              <a:t>When an author shares an opinion about a topic, he or she provides evidence to support the opinion, so that others will be more likely to agree with the opinion.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
                                            <p:txEl>
                                              <p:pRg end="0" st="0"/>
                                            </p:txEl>
                                          </p:spTgt>
                                        </p:tgtEl>
                                        <p:attrNameLst>
                                          <p:attrName>style.visibility</p:attrName>
                                        </p:attrNameLst>
                                      </p:cBhvr>
                                      <p:to>
                                        <p:strVal val="visible"/>
                                      </p:to>
                                    </p:set>
                                    <p:animEffect filter="fade" transition="in">
                                      <p:cBhvr>
                                        <p:cTn dur="1000"/>
                                        <p:tgtEl>
                                          <p:spTgt spid="16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
                                            <p:txEl>
                                              <p:pRg end="1" st="1"/>
                                            </p:txEl>
                                          </p:spTgt>
                                        </p:tgtEl>
                                        <p:attrNameLst>
                                          <p:attrName>style.visibility</p:attrName>
                                        </p:attrNameLst>
                                      </p:cBhvr>
                                      <p:to>
                                        <p:strVal val="visible"/>
                                      </p:to>
                                    </p:set>
                                    <p:animEffect filter="fade" transition="in">
                                      <p:cBhvr>
                                        <p:cTn dur="1000"/>
                                        <p:tgtEl>
                                          <p:spTgt spid="160">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Think and Discuss</a:t>
            </a:r>
            <a:endParaRPr/>
          </a:p>
        </p:txBody>
      </p:sp>
      <p:sp>
        <p:nvSpPr>
          <p:cNvPr id="166" name="Google Shape;166;p3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When we read the novel </a:t>
            </a:r>
            <a:r>
              <a:rPr i="1" lang="en"/>
              <a:t>Esperanza Rising</a:t>
            </a:r>
            <a:r>
              <a:rPr lang="en"/>
              <a:t>, we had an opinion that “Esperanza changed from the beginning to the end of the novel.”  What evidence from the novel did we use to support that opinion?</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34"/>
          <p:cNvSpPr txBox="1"/>
          <p:nvPr>
            <p:ph idx="1" type="body"/>
          </p:nvPr>
        </p:nvSpPr>
        <p:spPr>
          <a:xfrm>
            <a:off x="311700" y="142650"/>
            <a:ext cx="2645700" cy="442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Copy the </a:t>
            </a:r>
            <a:r>
              <a:rPr b="1" lang="en"/>
              <a:t>Opinion and Evidence</a:t>
            </a:r>
            <a:r>
              <a:rPr lang="en"/>
              <a:t> graphic organizer into your notes.</a:t>
            </a:r>
            <a:endParaRPr/>
          </a:p>
          <a:p>
            <a:pPr indent="0" lvl="0" marL="0" rtl="0" algn="l">
              <a:spcBef>
                <a:spcPts val="1600"/>
              </a:spcBef>
              <a:spcAft>
                <a:spcPts val="1600"/>
              </a:spcAft>
              <a:buNone/>
            </a:pPr>
            <a:r>
              <a:t/>
            </a:r>
            <a:endParaRPr/>
          </a:p>
        </p:txBody>
      </p:sp>
      <p:pic>
        <p:nvPicPr>
          <p:cNvPr id="172" name="Google Shape;172;p34"/>
          <p:cNvPicPr preferRelativeResize="0"/>
          <p:nvPr/>
        </p:nvPicPr>
        <p:blipFill>
          <a:blip r:embed="rId3">
            <a:alphaModFix/>
          </a:blip>
          <a:stretch>
            <a:fillRect/>
          </a:stretch>
        </p:blipFill>
        <p:spPr>
          <a:xfrm>
            <a:off x="3043875" y="421625"/>
            <a:ext cx="6100126" cy="455942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1">
                                            <p:txEl>
                                              <p:pRg end="0" st="0"/>
                                            </p:txEl>
                                          </p:spTgt>
                                        </p:tgtEl>
                                        <p:attrNameLst>
                                          <p:attrName>style.visibility</p:attrName>
                                        </p:attrNameLst>
                                      </p:cBhvr>
                                      <p:to>
                                        <p:strVal val="visible"/>
                                      </p:to>
                                    </p:set>
                                    <p:animEffect filter="fade" transition="in">
                                      <p:cBhvr>
                                        <p:cTn dur="1000"/>
                                        <p:tgtEl>
                                          <p:spTgt spid="17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1">
                                            <p:txEl>
                                              <p:pRg end="1" st="1"/>
                                            </p:txEl>
                                          </p:spTgt>
                                        </p:tgtEl>
                                        <p:attrNameLst>
                                          <p:attrName>style.visibility</p:attrName>
                                        </p:attrNameLst>
                                      </p:cBhvr>
                                      <p:to>
                                        <p:strVal val="visible"/>
                                      </p:to>
                                    </p:set>
                                    <p:animEffect filter="fade" transition="in">
                                      <p:cBhvr>
                                        <p:cTn dur="1000"/>
                                        <p:tgtEl>
                                          <p:spTgt spid="171">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3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What do we usually do during the second read of a text?</a:t>
            </a:r>
            <a:endParaRPr/>
          </a:p>
          <a:p>
            <a:pPr indent="0" lvl="0" marL="0" rtl="0" algn="l">
              <a:spcBef>
                <a:spcPts val="1600"/>
              </a:spcBef>
              <a:spcAft>
                <a:spcPts val="0"/>
              </a:spcAft>
              <a:buClr>
                <a:schemeClr val="dk1"/>
              </a:buClr>
              <a:buSzPts val="1100"/>
              <a:buFont typeface="Arial"/>
              <a:buNone/>
            </a:pPr>
            <a:r>
              <a:rPr lang="en"/>
              <a:t>We reread to locate main ideas and key details.</a:t>
            </a:r>
            <a:endParaRPr/>
          </a:p>
          <a:p>
            <a:pPr indent="0" lvl="0" marL="0" rtl="0" algn="l">
              <a:spcBef>
                <a:spcPts val="1600"/>
              </a:spcBef>
              <a:spcAft>
                <a:spcPts val="160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xEl>
                                              <p:pRg end="0" st="0"/>
                                            </p:txEl>
                                          </p:spTgt>
                                        </p:tgtEl>
                                        <p:attrNameLst>
                                          <p:attrName>style.visibility</p:attrName>
                                        </p:attrNameLst>
                                      </p:cBhvr>
                                      <p:to>
                                        <p:strVal val="visible"/>
                                      </p:to>
                                    </p:set>
                                    <p:animEffect filter="fade" transition="in">
                                      <p:cBhvr>
                                        <p:cTn dur="1000"/>
                                        <p:tgtEl>
                                          <p:spTgt spid="17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xEl>
                                              <p:pRg end="1" st="1"/>
                                            </p:txEl>
                                          </p:spTgt>
                                        </p:tgtEl>
                                        <p:attrNameLst>
                                          <p:attrName>style.visibility</p:attrName>
                                        </p:attrNameLst>
                                      </p:cBhvr>
                                      <p:to>
                                        <p:strVal val="visible"/>
                                      </p:to>
                                    </p:set>
                                    <p:animEffect filter="fade" transition="in">
                                      <p:cBhvr>
                                        <p:cTn dur="1000"/>
                                        <p:tgtEl>
                                          <p:spTgt spid="17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xEl>
                                              <p:pRg end="2" st="2"/>
                                            </p:txEl>
                                          </p:spTgt>
                                        </p:tgtEl>
                                        <p:attrNameLst>
                                          <p:attrName>style.visibility</p:attrName>
                                        </p:attrNameLst>
                                      </p:cBhvr>
                                      <p:to>
                                        <p:strVal val="visible"/>
                                      </p:to>
                                    </p:set>
                                    <p:animEffect filter="fade" transition="in">
                                      <p:cBhvr>
                                        <p:cTn dur="1000"/>
                                        <p:tgtEl>
                                          <p:spTgt spid="178">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6"/>
          <p:cNvSpPr txBox="1"/>
          <p:nvPr>
            <p:ph idx="1" type="body"/>
          </p:nvPr>
        </p:nvSpPr>
        <p:spPr>
          <a:xfrm>
            <a:off x="311700" y="376525"/>
            <a:ext cx="8520600" cy="419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Notice the “author’s opinion” at the top of the page.</a:t>
            </a:r>
            <a:endParaRPr/>
          </a:p>
          <a:p>
            <a:pPr indent="0" lvl="0" marL="0" rtl="0" algn="l">
              <a:spcBef>
                <a:spcPts val="1600"/>
              </a:spcBef>
              <a:spcAft>
                <a:spcPts val="1600"/>
              </a:spcAft>
              <a:buNone/>
            </a:pPr>
            <a:r>
              <a:rPr lang="en"/>
              <a:t>You are going to reread a short section of the text to try and determine the main idea, which is the author’s opinion.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
                                            <p:txEl>
                                              <p:pRg end="0" st="0"/>
                                            </p:txEl>
                                          </p:spTgt>
                                        </p:tgtEl>
                                        <p:attrNameLst>
                                          <p:attrName>style.visibility</p:attrName>
                                        </p:attrNameLst>
                                      </p:cBhvr>
                                      <p:to>
                                        <p:strVal val="visible"/>
                                      </p:to>
                                    </p:set>
                                    <p:animEffect filter="fade" transition="in">
                                      <p:cBhvr>
                                        <p:cTn dur="1000"/>
                                        <p:tgtEl>
                                          <p:spTgt spid="18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
                                            <p:txEl>
                                              <p:pRg end="1" st="1"/>
                                            </p:txEl>
                                          </p:spTgt>
                                        </p:tgtEl>
                                        <p:attrNameLst>
                                          <p:attrName>style.visibility</p:attrName>
                                        </p:attrNameLst>
                                      </p:cBhvr>
                                      <p:to>
                                        <p:strVal val="visible"/>
                                      </p:to>
                                    </p:set>
                                    <p:animEffect filter="fade" transition="in">
                                      <p:cBhvr>
                                        <p:cTn dur="1000"/>
                                        <p:tgtEl>
                                          <p:spTgt spid="183">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your groups:</a:t>
            </a:r>
            <a:endParaRPr/>
          </a:p>
        </p:txBody>
      </p:sp>
      <p:sp>
        <p:nvSpPr>
          <p:cNvPr id="189" name="Google Shape;189;p3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Reread the third paragraph of the article “All organized sports…”</a:t>
            </a:r>
            <a:endParaRPr/>
          </a:p>
          <a:p>
            <a:pPr indent="-342900" lvl="0" marL="457200" rtl="0" algn="l">
              <a:spcBef>
                <a:spcPts val="0"/>
              </a:spcBef>
              <a:spcAft>
                <a:spcPts val="0"/>
              </a:spcAft>
              <a:buSzPts val="1800"/>
              <a:buChar char="●"/>
            </a:pPr>
            <a:r>
              <a:rPr lang="en"/>
              <a:t>Think about: What is the author’s opinion in this paragraph?</a:t>
            </a:r>
            <a:endParaRPr/>
          </a:p>
          <a:p>
            <a:pPr indent="-342900" lvl="0" marL="457200" rtl="0" algn="l">
              <a:spcBef>
                <a:spcPts val="0"/>
              </a:spcBef>
              <a:spcAft>
                <a:spcPts val="0"/>
              </a:spcAft>
              <a:buSzPts val="1800"/>
              <a:buChar char="●"/>
            </a:pPr>
            <a:r>
              <a:rPr lang="en"/>
              <a:t>Discuss what you think the author’s opinion is and WHY you think that.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9">
                                            <p:txEl>
                                              <p:pRg end="0" st="0"/>
                                            </p:txEl>
                                          </p:spTgt>
                                        </p:tgtEl>
                                        <p:attrNameLst>
                                          <p:attrName>style.visibility</p:attrName>
                                        </p:attrNameLst>
                                      </p:cBhvr>
                                      <p:to>
                                        <p:strVal val="visible"/>
                                      </p:to>
                                    </p:set>
                                    <p:animEffect filter="fade" transition="in">
                                      <p:cBhvr>
                                        <p:cTn dur="1000"/>
                                        <p:tgtEl>
                                          <p:spTgt spid="18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9">
                                            <p:txEl>
                                              <p:pRg end="1" st="1"/>
                                            </p:txEl>
                                          </p:spTgt>
                                        </p:tgtEl>
                                        <p:attrNameLst>
                                          <p:attrName>style.visibility</p:attrName>
                                        </p:attrNameLst>
                                      </p:cBhvr>
                                      <p:to>
                                        <p:strVal val="visible"/>
                                      </p:to>
                                    </p:set>
                                    <p:animEffect filter="fade" transition="in">
                                      <p:cBhvr>
                                        <p:cTn dur="1000"/>
                                        <p:tgtEl>
                                          <p:spTgt spid="18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9">
                                            <p:txEl>
                                              <p:pRg end="2" st="2"/>
                                            </p:txEl>
                                          </p:spTgt>
                                        </p:tgtEl>
                                        <p:attrNameLst>
                                          <p:attrName>style.visibility</p:attrName>
                                        </p:attrNameLst>
                                      </p:cBhvr>
                                      <p:to>
                                        <p:strVal val="visible"/>
                                      </p:to>
                                    </p:set>
                                    <p:animEffect filter="fade" transition="in">
                                      <p:cBhvr>
                                        <p:cTn dur="1000"/>
                                        <p:tgtEl>
                                          <p:spTgt spid="189">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Complete with your group:</a:t>
            </a:r>
            <a:endParaRPr/>
          </a:p>
        </p:txBody>
      </p:sp>
      <p:sp>
        <p:nvSpPr>
          <p:cNvPr id="195" name="Google Shape;195;p3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Go back through the paragraph and reread to identify at least 2 pieces of evidence the author uses to support her opinion</a:t>
            </a:r>
            <a:endParaRPr/>
          </a:p>
          <a:p>
            <a:pPr indent="-342900" lvl="0" marL="457200" rtl="0" algn="l">
              <a:spcBef>
                <a:spcPts val="0"/>
              </a:spcBef>
              <a:spcAft>
                <a:spcPts val="0"/>
              </a:spcAft>
              <a:buSzPts val="1800"/>
              <a:buChar char="●"/>
            </a:pPr>
            <a:r>
              <a:rPr lang="en"/>
              <a:t>Text code evidence you locate with an </a:t>
            </a:r>
            <a:r>
              <a:rPr b="1" lang="en">
                <a:solidFill>
                  <a:srgbClr val="FF0000"/>
                </a:solidFill>
              </a:rPr>
              <a:t>E</a:t>
            </a:r>
            <a:endParaRPr b="1">
              <a:solidFill>
                <a:srgbClr val="FF0000"/>
              </a:solidFill>
            </a:endParaRPr>
          </a:p>
          <a:p>
            <a:pPr indent="-342900" lvl="0" marL="457200" rtl="0" algn="l">
              <a:spcBef>
                <a:spcPts val="0"/>
              </a:spcBef>
              <a:spcAft>
                <a:spcPts val="0"/>
              </a:spcAft>
              <a:buSzPts val="1800"/>
              <a:buChar char="●"/>
            </a:pPr>
            <a:r>
              <a:rPr lang="en"/>
              <a:t>Discuss with your group the evidence you identified.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5">
                                            <p:txEl>
                                              <p:pRg end="0" st="0"/>
                                            </p:txEl>
                                          </p:spTgt>
                                        </p:tgtEl>
                                        <p:attrNameLst>
                                          <p:attrName>style.visibility</p:attrName>
                                        </p:attrNameLst>
                                      </p:cBhvr>
                                      <p:to>
                                        <p:strVal val="visible"/>
                                      </p:to>
                                    </p:set>
                                    <p:animEffect filter="fade" transition="in">
                                      <p:cBhvr>
                                        <p:cTn dur="1000"/>
                                        <p:tgtEl>
                                          <p:spTgt spid="19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5">
                                            <p:txEl>
                                              <p:pRg end="1" st="1"/>
                                            </p:txEl>
                                          </p:spTgt>
                                        </p:tgtEl>
                                        <p:attrNameLst>
                                          <p:attrName>style.visibility</p:attrName>
                                        </p:attrNameLst>
                                      </p:cBhvr>
                                      <p:to>
                                        <p:strVal val="visible"/>
                                      </p:to>
                                    </p:set>
                                    <p:animEffect filter="fade" transition="in">
                                      <p:cBhvr>
                                        <p:cTn dur="1000"/>
                                        <p:tgtEl>
                                          <p:spTgt spid="19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5">
                                            <p:txEl>
                                              <p:pRg end="2" st="2"/>
                                            </p:txEl>
                                          </p:spTgt>
                                        </p:tgtEl>
                                        <p:attrNameLst>
                                          <p:attrName>style.visibility</p:attrName>
                                        </p:attrNameLst>
                                      </p:cBhvr>
                                      <p:to>
                                        <p:strVal val="visible"/>
                                      </p:to>
                                    </p:set>
                                    <p:animEffect filter="fade" transition="in">
                                      <p:cBhvr>
                                        <p:cTn dur="1000"/>
                                        <p:tgtEl>
                                          <p:spTgt spid="195">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9"/>
          <p:cNvSpPr txBox="1"/>
          <p:nvPr>
            <p:ph idx="1" type="body"/>
          </p:nvPr>
        </p:nvSpPr>
        <p:spPr>
          <a:xfrm>
            <a:off x="311700" y="1279925"/>
            <a:ext cx="8520600" cy="3288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Think back to module 2...what did we learn about </a:t>
            </a:r>
            <a:r>
              <a:rPr i="1" lang="en"/>
              <a:t>paraphrasing</a:t>
            </a:r>
            <a:r>
              <a:rPr lang="en"/>
              <a:t>?</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40"/>
          <p:cNvSpPr txBox="1"/>
          <p:nvPr>
            <p:ph idx="1" type="body"/>
          </p:nvPr>
        </p:nvSpPr>
        <p:spPr>
          <a:xfrm>
            <a:off x="311700" y="1550625"/>
            <a:ext cx="8520600" cy="301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are going to continue to work on the same learning targets, but now with your small group.</a:t>
            </a:r>
            <a:endParaRPr/>
          </a:p>
          <a:p>
            <a:pPr indent="0" lvl="0" marL="0" rtl="0" algn="l">
              <a:spcBef>
                <a:spcPts val="1600"/>
              </a:spcBef>
              <a:spcAft>
                <a:spcPts val="1600"/>
              </a:spcAft>
              <a:buNone/>
            </a:pPr>
            <a:r>
              <a:rPr lang="en"/>
              <a:t>Create a NEW, blank Opinion and Evidence graphic organizer.</a:t>
            </a:r>
            <a:endParaRPr/>
          </a:p>
        </p:txBody>
      </p:sp>
      <p:sp>
        <p:nvSpPr>
          <p:cNvPr id="206" name="Google Shape;206;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 Small Group Practice: Identify Author’s Claim and Evidence (15 mins)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xEl>
                                              <p:pRg end="0" st="0"/>
                                            </p:txEl>
                                          </p:spTgt>
                                        </p:tgtEl>
                                        <p:attrNameLst>
                                          <p:attrName>style.visibility</p:attrName>
                                        </p:attrNameLst>
                                      </p:cBhvr>
                                      <p:to>
                                        <p:strVal val="visible"/>
                                      </p:to>
                                    </p:set>
                                    <p:animEffect filter="fade" transition="in">
                                      <p:cBhvr>
                                        <p:cTn dur="1000"/>
                                        <p:tgtEl>
                                          <p:spTgt spid="20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xEl>
                                              <p:pRg end="1" st="1"/>
                                            </p:txEl>
                                          </p:spTgt>
                                        </p:tgtEl>
                                        <p:attrNameLst>
                                          <p:attrName>style.visibility</p:attrName>
                                        </p:attrNameLst>
                                      </p:cBhvr>
                                      <p:to>
                                        <p:strVal val="visible"/>
                                      </p:to>
                                    </p:set>
                                    <p:animEffect filter="fade" transition="in">
                                      <p:cBhvr>
                                        <p:cTn dur="1000"/>
                                        <p:tgtEl>
                                          <p:spTgt spid="205">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41"/>
          <p:cNvSpPr txBox="1"/>
          <p:nvPr>
            <p:ph idx="1" type="body"/>
          </p:nvPr>
        </p:nvSpPr>
        <p:spPr>
          <a:xfrm>
            <a:off x="311700" y="121275"/>
            <a:ext cx="8520600" cy="444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have 5-6 minutes to:</a:t>
            </a:r>
            <a:endParaRPr/>
          </a:p>
          <a:p>
            <a:pPr indent="-342900" lvl="0" marL="457200" rtl="0" algn="l">
              <a:spcBef>
                <a:spcPts val="1600"/>
              </a:spcBef>
              <a:spcAft>
                <a:spcPts val="0"/>
              </a:spcAft>
              <a:buSzPts val="1800"/>
              <a:buChar char="●"/>
            </a:pPr>
            <a:r>
              <a:rPr lang="en"/>
              <a:t>Reread the section titles “The Ultimate Value of Sports”</a:t>
            </a:r>
            <a:endParaRPr/>
          </a:p>
          <a:p>
            <a:pPr indent="-342900" lvl="0" marL="457200" rtl="0" algn="l">
              <a:spcBef>
                <a:spcPts val="0"/>
              </a:spcBef>
              <a:spcAft>
                <a:spcPts val="0"/>
              </a:spcAft>
              <a:buSzPts val="1800"/>
              <a:buChar char="●"/>
            </a:pPr>
            <a:r>
              <a:rPr lang="en"/>
              <a:t>Think about: What is the author’s opinion?</a:t>
            </a:r>
            <a:endParaRPr/>
          </a:p>
          <a:p>
            <a:pPr indent="-342900" lvl="0" marL="457200" rtl="0" algn="l">
              <a:spcBef>
                <a:spcPts val="0"/>
              </a:spcBef>
              <a:spcAft>
                <a:spcPts val="0"/>
              </a:spcAft>
              <a:buSzPts val="1800"/>
              <a:buChar char="●"/>
            </a:pPr>
            <a:r>
              <a:rPr lang="en"/>
              <a:t>Discuss ideas about the author’s opinion</a:t>
            </a:r>
            <a:endParaRPr/>
          </a:p>
          <a:p>
            <a:pPr indent="-342900" lvl="0" marL="457200" rtl="0" algn="l">
              <a:spcBef>
                <a:spcPts val="0"/>
              </a:spcBef>
              <a:spcAft>
                <a:spcPts val="0"/>
              </a:spcAft>
              <a:buSzPts val="1800"/>
              <a:buChar char="●"/>
            </a:pPr>
            <a:r>
              <a:rPr lang="en"/>
              <a:t>Record the opinion on your graphic organizer.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1">
                                            <p:txEl>
                                              <p:pRg end="0" st="0"/>
                                            </p:txEl>
                                          </p:spTgt>
                                        </p:tgtEl>
                                        <p:attrNameLst>
                                          <p:attrName>style.visibility</p:attrName>
                                        </p:attrNameLst>
                                      </p:cBhvr>
                                      <p:to>
                                        <p:strVal val="visible"/>
                                      </p:to>
                                    </p:set>
                                    <p:animEffect filter="fade" transition="in">
                                      <p:cBhvr>
                                        <p:cTn dur="1000"/>
                                        <p:tgtEl>
                                          <p:spTgt spid="21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1">
                                            <p:txEl>
                                              <p:pRg end="1" st="1"/>
                                            </p:txEl>
                                          </p:spTgt>
                                        </p:tgtEl>
                                        <p:attrNameLst>
                                          <p:attrName>style.visibility</p:attrName>
                                        </p:attrNameLst>
                                      </p:cBhvr>
                                      <p:to>
                                        <p:strVal val="visible"/>
                                      </p:to>
                                    </p:set>
                                    <p:animEffect filter="fade" transition="in">
                                      <p:cBhvr>
                                        <p:cTn dur="1000"/>
                                        <p:tgtEl>
                                          <p:spTgt spid="21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1">
                                            <p:txEl>
                                              <p:pRg end="2" st="2"/>
                                            </p:txEl>
                                          </p:spTgt>
                                        </p:tgtEl>
                                        <p:attrNameLst>
                                          <p:attrName>style.visibility</p:attrName>
                                        </p:attrNameLst>
                                      </p:cBhvr>
                                      <p:to>
                                        <p:strVal val="visible"/>
                                      </p:to>
                                    </p:set>
                                    <p:animEffect filter="fade" transition="in">
                                      <p:cBhvr>
                                        <p:cTn dur="1000"/>
                                        <p:tgtEl>
                                          <p:spTgt spid="21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1">
                                            <p:txEl>
                                              <p:pRg end="3" st="3"/>
                                            </p:txEl>
                                          </p:spTgt>
                                        </p:tgtEl>
                                        <p:attrNameLst>
                                          <p:attrName>style.visibility</p:attrName>
                                        </p:attrNameLst>
                                      </p:cBhvr>
                                      <p:to>
                                        <p:strVal val="visible"/>
                                      </p:to>
                                    </p:set>
                                    <p:animEffect filter="fade" transition="in">
                                      <p:cBhvr>
                                        <p:cTn dur="1000"/>
                                        <p:tgtEl>
                                          <p:spTgt spid="21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1">
                                            <p:txEl>
                                              <p:pRg end="4" st="4"/>
                                            </p:txEl>
                                          </p:spTgt>
                                        </p:tgtEl>
                                        <p:attrNameLst>
                                          <p:attrName>style.visibility</p:attrName>
                                        </p:attrNameLst>
                                      </p:cBhvr>
                                      <p:to>
                                        <p:strVal val="visible"/>
                                      </p:to>
                                    </p:set>
                                    <p:animEffect filter="fade" transition="in">
                                      <p:cBhvr>
                                        <p:cTn dur="1000"/>
                                        <p:tgtEl>
                                          <p:spTgt spid="211">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42"/>
          <p:cNvSpPr txBox="1"/>
          <p:nvPr>
            <p:ph type="title"/>
          </p:nvPr>
        </p:nvSpPr>
        <p:spPr>
          <a:xfrm>
            <a:off x="311700" y="1402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have 8-10 minutes to:</a:t>
            </a:r>
            <a:endParaRPr/>
          </a:p>
        </p:txBody>
      </p:sp>
      <p:sp>
        <p:nvSpPr>
          <p:cNvPr id="217" name="Google Shape;217;p42"/>
          <p:cNvSpPr txBox="1"/>
          <p:nvPr>
            <p:ph idx="1" type="body"/>
          </p:nvPr>
        </p:nvSpPr>
        <p:spPr>
          <a:xfrm>
            <a:off x="311700" y="712925"/>
            <a:ext cx="8520600" cy="3855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Independently reread the section titled “The Ultimate Value of Sports”</a:t>
            </a:r>
            <a:endParaRPr/>
          </a:p>
          <a:p>
            <a:pPr indent="-342900" lvl="0" marL="457200" rtl="0" algn="l">
              <a:spcBef>
                <a:spcPts val="0"/>
              </a:spcBef>
              <a:spcAft>
                <a:spcPts val="0"/>
              </a:spcAft>
              <a:buSzPts val="1800"/>
              <a:buChar char="●"/>
            </a:pPr>
            <a:r>
              <a:rPr lang="en"/>
              <a:t>Identify and text code evidence the author uses to support her opinion</a:t>
            </a:r>
            <a:endParaRPr/>
          </a:p>
          <a:p>
            <a:pPr indent="-342900" lvl="0" marL="457200" rtl="0" algn="l">
              <a:spcBef>
                <a:spcPts val="0"/>
              </a:spcBef>
              <a:spcAft>
                <a:spcPts val="0"/>
              </a:spcAft>
              <a:buSzPts val="1800"/>
              <a:buChar char="●"/>
            </a:pPr>
            <a:r>
              <a:rPr lang="en"/>
              <a:t>Discuss the evidence you identified</a:t>
            </a:r>
            <a:endParaRPr/>
          </a:p>
          <a:p>
            <a:pPr indent="-342900" lvl="0" marL="457200" rtl="0" algn="l">
              <a:spcBef>
                <a:spcPts val="0"/>
              </a:spcBef>
              <a:spcAft>
                <a:spcPts val="0"/>
              </a:spcAft>
              <a:buSzPts val="1800"/>
              <a:buChar char="●"/>
            </a:pPr>
            <a:r>
              <a:rPr lang="en"/>
              <a:t>Record paraphrased evidence on your graphic organizer.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xEl>
                                              <p:pRg end="0" st="0"/>
                                            </p:txEl>
                                          </p:spTgt>
                                        </p:tgtEl>
                                        <p:attrNameLst>
                                          <p:attrName>style.visibility</p:attrName>
                                        </p:attrNameLst>
                                      </p:cBhvr>
                                      <p:to>
                                        <p:strVal val="visible"/>
                                      </p:to>
                                    </p:set>
                                    <p:animEffect filter="fade" transition="in">
                                      <p:cBhvr>
                                        <p:cTn dur="1000"/>
                                        <p:tgtEl>
                                          <p:spTgt spid="21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xEl>
                                              <p:pRg end="1" st="1"/>
                                            </p:txEl>
                                          </p:spTgt>
                                        </p:tgtEl>
                                        <p:attrNameLst>
                                          <p:attrName>style.visibility</p:attrName>
                                        </p:attrNameLst>
                                      </p:cBhvr>
                                      <p:to>
                                        <p:strVal val="visible"/>
                                      </p:to>
                                    </p:set>
                                    <p:animEffect filter="fade" transition="in">
                                      <p:cBhvr>
                                        <p:cTn dur="1000"/>
                                        <p:tgtEl>
                                          <p:spTgt spid="21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xEl>
                                              <p:pRg end="2" st="2"/>
                                            </p:txEl>
                                          </p:spTgt>
                                        </p:tgtEl>
                                        <p:attrNameLst>
                                          <p:attrName>style.visibility</p:attrName>
                                        </p:attrNameLst>
                                      </p:cBhvr>
                                      <p:to>
                                        <p:strVal val="visible"/>
                                      </p:to>
                                    </p:set>
                                    <p:animEffect filter="fade" transition="in">
                                      <p:cBhvr>
                                        <p:cTn dur="1000"/>
                                        <p:tgtEl>
                                          <p:spTgt spid="21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xEl>
                                              <p:pRg end="3" st="3"/>
                                            </p:txEl>
                                          </p:spTgt>
                                        </p:tgtEl>
                                        <p:attrNameLst>
                                          <p:attrName>style.visibility</p:attrName>
                                        </p:attrNameLst>
                                      </p:cBhvr>
                                      <p:to>
                                        <p:strVal val="visible"/>
                                      </p:to>
                                    </p:set>
                                    <p:animEffect filter="fade" transition="in">
                                      <p:cBhvr>
                                        <p:cTn dur="1000"/>
                                        <p:tgtEl>
                                          <p:spTgt spid="217">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4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223" name="Google Shape;223;p4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Debrief and Review of Learning Targets (5 mins)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44"/>
          <p:cNvSpPr txBox="1"/>
          <p:nvPr>
            <p:ph idx="1" type="body"/>
          </p:nvPr>
        </p:nvSpPr>
        <p:spPr>
          <a:xfrm>
            <a:off x="311700" y="66252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Remember that during this unit you are learning more about the role of sports in Americans’ lives so you can better understand why sports figures in particular are presented with unique opportunities to affect social change, which you’ll learn more about in unit 2.</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4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Talk with your partner:</a:t>
            </a:r>
            <a:endParaRPr/>
          </a:p>
        </p:txBody>
      </p:sp>
      <p:sp>
        <p:nvSpPr>
          <p:cNvPr id="234" name="Google Shape;234;p4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How are sports a valuable part of our lives?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4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Review Learning Targets</a:t>
            </a:r>
            <a:endParaRPr/>
          </a:p>
        </p:txBody>
      </p:sp>
      <p:sp>
        <p:nvSpPr>
          <p:cNvPr id="240" name="Google Shape;240;p4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can identify the author’s opinion in an information article.</a:t>
            </a:r>
            <a:endParaRPr/>
          </a:p>
          <a:p>
            <a:pPr indent="0" lvl="0" marL="0" rtl="0" algn="l">
              <a:spcBef>
                <a:spcPts val="1600"/>
              </a:spcBef>
              <a:spcAft>
                <a:spcPts val="0"/>
              </a:spcAft>
              <a:buNone/>
            </a:pPr>
            <a:r>
              <a:rPr lang="en"/>
              <a:t>Rank your proficiency towards this target with the thumb-o-meter</a:t>
            </a:r>
            <a:endParaRPr/>
          </a:p>
          <a:p>
            <a:pPr indent="0" lvl="0" marL="0" rtl="0" algn="l">
              <a:spcBef>
                <a:spcPts val="1600"/>
              </a:spcBef>
              <a:spcAft>
                <a:spcPts val="1600"/>
              </a:spcAft>
              <a:buNone/>
            </a:pPr>
            <a:r>
              <a:rPr lang="en"/>
              <a:t>I can identify the evidence the author uses to support an opinion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
                                            <p:txEl>
                                              <p:pRg end="0" st="0"/>
                                            </p:txEl>
                                          </p:spTgt>
                                        </p:tgtEl>
                                        <p:attrNameLst>
                                          <p:attrName>style.visibility</p:attrName>
                                        </p:attrNameLst>
                                      </p:cBhvr>
                                      <p:to>
                                        <p:strVal val="visible"/>
                                      </p:to>
                                    </p:set>
                                    <p:animEffect filter="fade" transition="in">
                                      <p:cBhvr>
                                        <p:cTn dur="1000"/>
                                        <p:tgtEl>
                                          <p:spTgt spid="24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
                                            <p:txEl>
                                              <p:pRg end="1" st="1"/>
                                            </p:txEl>
                                          </p:spTgt>
                                        </p:tgtEl>
                                        <p:attrNameLst>
                                          <p:attrName>style.visibility</p:attrName>
                                        </p:attrNameLst>
                                      </p:cBhvr>
                                      <p:to>
                                        <p:strVal val="visible"/>
                                      </p:to>
                                    </p:set>
                                    <p:animEffect filter="fade" transition="in">
                                      <p:cBhvr>
                                        <p:cTn dur="1000"/>
                                        <p:tgtEl>
                                          <p:spTgt spid="24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
                                            <p:txEl>
                                              <p:pRg end="2" st="2"/>
                                            </p:txEl>
                                          </p:spTgt>
                                        </p:tgtEl>
                                        <p:attrNameLst>
                                          <p:attrName>style.visibility</p:attrName>
                                        </p:attrNameLst>
                                      </p:cBhvr>
                                      <p:to>
                                        <p:strVal val="visible"/>
                                      </p:to>
                                    </p:set>
                                    <p:animEffect filter="fade" transition="in">
                                      <p:cBhvr>
                                        <p:cTn dur="1000"/>
                                        <p:tgtEl>
                                          <p:spTgt spid="240">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4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4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47" name="Google Shape;247;p47"/>
          <p:cNvPicPr preferRelativeResize="0"/>
          <p:nvPr/>
        </p:nvPicPr>
        <p:blipFill>
          <a:blip r:embed="rId3">
            <a:alphaModFix/>
          </a:blip>
          <a:stretch>
            <a:fillRect/>
          </a:stretch>
        </p:blipFill>
        <p:spPr>
          <a:xfrm>
            <a:off x="0" y="1034000"/>
            <a:ext cx="9143998" cy="2440649"/>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4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Choose two of the following words:</a:t>
            </a:r>
            <a:endParaRPr/>
          </a:p>
        </p:txBody>
      </p:sp>
      <p:sp>
        <p:nvSpPr>
          <p:cNvPr id="253" name="Google Shape;253;p48"/>
          <p:cNvSpPr txBox="1"/>
          <p:nvPr>
            <p:ph idx="1" type="body"/>
          </p:nvPr>
        </p:nvSpPr>
        <p:spPr>
          <a:xfrm>
            <a:off x="311700" y="1152475"/>
            <a:ext cx="35118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000000"/>
                </a:solidFill>
              </a:rPr>
              <a:t>Cognitive</a:t>
            </a:r>
            <a:endParaRPr b="1">
              <a:solidFill>
                <a:srgbClr val="000000"/>
              </a:solidFill>
            </a:endParaRPr>
          </a:p>
          <a:p>
            <a:pPr indent="0" lvl="0" marL="0" rtl="0" algn="l">
              <a:spcBef>
                <a:spcPts val="1600"/>
              </a:spcBef>
              <a:spcAft>
                <a:spcPts val="0"/>
              </a:spcAft>
              <a:buNone/>
            </a:pPr>
            <a:r>
              <a:rPr b="1" lang="en">
                <a:solidFill>
                  <a:srgbClr val="000000"/>
                </a:solidFill>
              </a:rPr>
              <a:t>Monitor</a:t>
            </a:r>
            <a:endParaRPr b="1">
              <a:solidFill>
                <a:srgbClr val="000000"/>
              </a:solidFill>
            </a:endParaRPr>
          </a:p>
          <a:p>
            <a:pPr indent="0" lvl="0" marL="0" rtl="0" algn="l">
              <a:spcBef>
                <a:spcPts val="1600"/>
              </a:spcBef>
              <a:spcAft>
                <a:spcPts val="0"/>
              </a:spcAft>
              <a:buNone/>
            </a:pPr>
            <a:r>
              <a:rPr b="1" lang="en">
                <a:solidFill>
                  <a:srgbClr val="000000"/>
                </a:solidFill>
              </a:rPr>
              <a:t>Applied</a:t>
            </a:r>
            <a:endParaRPr b="1">
              <a:solidFill>
                <a:srgbClr val="000000"/>
              </a:solidFill>
            </a:endParaRPr>
          </a:p>
          <a:p>
            <a:pPr indent="0" lvl="0" marL="0" rtl="0" algn="l">
              <a:spcBef>
                <a:spcPts val="1600"/>
              </a:spcBef>
              <a:spcAft>
                <a:spcPts val="0"/>
              </a:spcAft>
              <a:buNone/>
            </a:pPr>
            <a:r>
              <a:rPr b="1" lang="en">
                <a:solidFill>
                  <a:srgbClr val="000000"/>
                </a:solidFill>
              </a:rPr>
              <a:t>Stimulate</a:t>
            </a:r>
            <a:endParaRPr b="1">
              <a:solidFill>
                <a:srgbClr val="000000"/>
              </a:solidFill>
            </a:endParaRPr>
          </a:p>
          <a:p>
            <a:pPr indent="0" lvl="0" marL="0" rtl="0" algn="l">
              <a:spcBef>
                <a:spcPts val="1600"/>
              </a:spcBef>
              <a:spcAft>
                <a:spcPts val="1600"/>
              </a:spcAft>
              <a:buNone/>
            </a:pPr>
            <a:r>
              <a:rPr b="1" lang="en">
                <a:solidFill>
                  <a:srgbClr val="000000"/>
                </a:solidFill>
              </a:rPr>
              <a:t>development</a:t>
            </a:r>
            <a:endParaRPr b="1">
              <a:solidFill>
                <a:srgbClr val="000000"/>
              </a:solidFill>
            </a:endParaRPr>
          </a:p>
        </p:txBody>
      </p:sp>
      <p:sp>
        <p:nvSpPr>
          <p:cNvPr id="254" name="Google Shape;254;p48"/>
          <p:cNvSpPr txBox="1"/>
          <p:nvPr>
            <p:ph idx="1" type="body"/>
          </p:nvPr>
        </p:nvSpPr>
        <p:spPr>
          <a:xfrm>
            <a:off x="3512100" y="1076275"/>
            <a:ext cx="35118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a:solidFill>
                  <a:srgbClr val="000000"/>
                </a:solidFill>
              </a:rPr>
              <a:t>recognize</a:t>
            </a:r>
            <a:endParaRPr b="1">
              <a:solidFill>
                <a:srgbClr val="000000"/>
              </a:solidFill>
            </a:endParaRPr>
          </a:p>
        </p:txBody>
      </p:sp>
      <p:sp>
        <p:nvSpPr>
          <p:cNvPr id="255" name="Google Shape;255;p48"/>
          <p:cNvSpPr txBox="1"/>
          <p:nvPr/>
        </p:nvSpPr>
        <p:spPr>
          <a:xfrm>
            <a:off x="3254200" y="2117625"/>
            <a:ext cx="5820900" cy="285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t>In what ways are sports valuable to people? Support your answer with </a:t>
            </a:r>
            <a:r>
              <a:rPr b="1" lang="en" sz="3000" u="sng"/>
              <a:t>at least</a:t>
            </a:r>
            <a:r>
              <a:rPr b="1" lang="en" sz="3000"/>
              <a:t> two pieces of evidence from the text</a:t>
            </a:r>
            <a:endParaRPr b="1" sz="30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