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2d837aab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2d837aab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2d837aab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2d837aab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2d837aabd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2d837aab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2d837aabd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2d837aab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2d837aab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12d837aab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2d837aabd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2d837aabd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2d837aabd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12d837aab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1d41c3ac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1d41c3ac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2d837aabd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2d837aabd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2d837aabd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2d837aabd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12d837aabd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12d837aabd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2d837aabd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12d837aab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12d837aabd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12d837aabd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2d837aabd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2d837aabd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2d8c00e4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2d8c00e4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2d8c00e4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2d8c00e4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2d8c00e4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2d8c00e4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2d8c00e4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2d8c00e4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12d8c00e4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12d8c00e4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2d8c00e4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2d8c00e46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12d8c00e4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12d8c00e4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2d8c00e4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2d8c00e4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2d8c00e4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12d8c00e4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2d8c00e4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2d8c00e4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2d8c00e4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12d8c00e4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2d8c00e4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12d8c00e4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2d8c00e4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12d8c00e4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b="1"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sz="30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3SUEUscZ2QA" TargetMode="Externa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1285087"/>
            <a:ext cx="9143999" cy="162127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939633"/>
            <a:ext cx="9144000" cy="232898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Gallery Walk: Sports in American Culture </a:t>
            </a:r>
            <a:endParaRPr/>
          </a:p>
          <a:p>
            <a:pPr indent="0" lvl="0" marL="0" rtl="0" algn="l">
              <a:spcBef>
                <a:spcPts val="1600"/>
              </a:spcBef>
              <a:spcAft>
                <a:spcPts val="1600"/>
              </a:spcAft>
              <a:buNone/>
            </a:pPr>
            <a:r>
              <a:rPr lang="en"/>
              <a:t>      (15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idx="1" type="body"/>
          </p:nvPr>
        </p:nvSpPr>
        <p:spPr>
          <a:xfrm>
            <a:off x="311700" y="184400"/>
            <a:ext cx="8520600" cy="438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this module we will view images and view informational texts to learn about how American athletes broke </a:t>
            </a:r>
            <a:r>
              <a:rPr lang="en">
                <a:solidFill>
                  <a:srgbClr val="FF0000"/>
                </a:solidFill>
              </a:rPr>
              <a:t>barriers</a:t>
            </a:r>
            <a:r>
              <a:rPr lang="en"/>
              <a:t> during the eras in which they lived.</a:t>
            </a:r>
            <a:endParaRPr/>
          </a:p>
          <a:p>
            <a:pPr indent="0" lvl="0" marL="0" rtl="0" algn="l">
              <a:spcBef>
                <a:spcPts val="1600"/>
              </a:spcBef>
              <a:spcAft>
                <a:spcPts val="0"/>
              </a:spcAft>
              <a:buNone/>
            </a:pPr>
            <a:r>
              <a:rPr lang="en"/>
              <a:t>What is a </a:t>
            </a:r>
            <a:r>
              <a:rPr i="1" lang="en">
                <a:solidFill>
                  <a:srgbClr val="FF0000"/>
                </a:solidFill>
              </a:rPr>
              <a:t>barrier</a:t>
            </a:r>
            <a:r>
              <a:rPr lang="en"/>
              <a:t>?</a:t>
            </a:r>
            <a:endParaRPr/>
          </a:p>
          <a:p>
            <a:pPr indent="0" lvl="0" marL="0" rtl="0" algn="l">
              <a:spcBef>
                <a:spcPts val="1600"/>
              </a:spcBef>
              <a:spcAft>
                <a:spcPts val="1600"/>
              </a:spcAft>
              <a:buNone/>
            </a:pPr>
            <a:r>
              <a:rPr lang="en"/>
              <a:t>Barrier: an obstacle, difficulty, hurdle, limit, etc.</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0" st="0"/>
                                            </p:txEl>
                                          </p:spTgt>
                                        </p:tgtEl>
                                        <p:attrNameLst>
                                          <p:attrName>style.visibility</p:attrName>
                                        </p:attrNameLst>
                                      </p:cBhvr>
                                      <p:to>
                                        <p:strVal val="visible"/>
                                      </p:to>
                                    </p:set>
                                    <p:animEffect filter="fade" transition="in">
                                      <p:cBhvr>
                                        <p:cTn dur="1000"/>
                                        <p:tgtEl>
                                          <p:spTgt spid="7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1" st="1"/>
                                            </p:txEl>
                                          </p:spTgt>
                                        </p:tgtEl>
                                        <p:attrNameLst>
                                          <p:attrName>style.visibility</p:attrName>
                                        </p:attrNameLst>
                                      </p:cBhvr>
                                      <p:to>
                                        <p:strVal val="visible"/>
                                      </p:to>
                                    </p:set>
                                    <p:animEffect filter="fade" transition="in">
                                      <p:cBhvr>
                                        <p:cTn dur="1000"/>
                                        <p:tgtEl>
                                          <p:spTgt spid="7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xEl>
                                              <p:pRg end="2" st="2"/>
                                            </p:txEl>
                                          </p:spTgt>
                                        </p:tgtEl>
                                        <p:attrNameLst>
                                          <p:attrName>style.visibility</p:attrName>
                                        </p:attrNameLst>
                                      </p:cBhvr>
                                      <p:to>
                                        <p:strVal val="visible"/>
                                      </p:to>
                                    </p:set>
                                    <p:animEffect filter="fade" transition="in">
                                      <p:cBhvr>
                                        <p:cTn dur="1000"/>
                                        <p:tgtEl>
                                          <p:spTgt spid="74">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1" type="body"/>
          </p:nvPr>
        </p:nvSpPr>
        <p:spPr>
          <a:xfrm>
            <a:off x="311700" y="234925"/>
            <a:ext cx="8520600" cy="433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order to understand how athletes are presented with unique opportunities to break </a:t>
            </a:r>
            <a:r>
              <a:rPr i="1" lang="en"/>
              <a:t>barriers</a:t>
            </a:r>
            <a:r>
              <a:rPr lang="en"/>
              <a:t>, it is important to first understand the importance of sports in American culture.</a:t>
            </a:r>
            <a:endParaRPr/>
          </a:p>
          <a:p>
            <a:pPr indent="0" lvl="0" marL="0" rtl="0" algn="l">
              <a:spcBef>
                <a:spcPts val="160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think </a:t>
            </a:r>
            <a:r>
              <a:rPr i="1" lang="en"/>
              <a:t>culture</a:t>
            </a:r>
            <a:r>
              <a:rPr lang="en"/>
              <a:t> is?</a:t>
            </a:r>
            <a:endParaRPr/>
          </a:p>
          <a:p>
            <a:pPr indent="0" lvl="0" marL="0" rtl="0" algn="l">
              <a:spcBef>
                <a:spcPts val="1600"/>
              </a:spcBef>
              <a:spcAft>
                <a:spcPts val="1600"/>
              </a:spcAft>
              <a:buNone/>
            </a:pPr>
            <a:r>
              <a:rPr lang="en"/>
              <a:t>Culture: the beliefs, customs, or traditions a group of people or nation share.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xEl>
                                              <p:pRg end="0" st="0"/>
                                            </p:txEl>
                                          </p:spTgt>
                                        </p:tgtEl>
                                        <p:attrNameLst>
                                          <p:attrName>style.visibility</p:attrName>
                                        </p:attrNameLst>
                                      </p:cBhvr>
                                      <p:to>
                                        <p:strVal val="visible"/>
                                      </p:to>
                                    </p:set>
                                    <p:animEffect filter="fade" transition="in">
                                      <p:cBhvr>
                                        <p:cTn dur="1000"/>
                                        <p:tgtEl>
                                          <p:spTgt spid="8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xEl>
                                              <p:pRg end="1" st="1"/>
                                            </p:txEl>
                                          </p:spTgt>
                                        </p:tgtEl>
                                        <p:attrNameLst>
                                          <p:attrName>style.visibility</p:attrName>
                                        </p:attrNameLst>
                                      </p:cBhvr>
                                      <p:to>
                                        <p:strVal val="visible"/>
                                      </p:to>
                                    </p:set>
                                    <p:animEffect filter="fade" transition="in">
                                      <p:cBhvr>
                                        <p:cTn dur="1000"/>
                                        <p:tgtEl>
                                          <p:spTgt spid="8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91" name="Google Shape;91;p19"/>
          <p:cNvSpPr txBox="1"/>
          <p:nvPr>
            <p:ph idx="1" type="body"/>
          </p:nvPr>
        </p:nvSpPr>
        <p:spPr>
          <a:xfrm>
            <a:off x="311700" y="1152475"/>
            <a:ext cx="8520600" cy="1642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 can make observations and ask questions during a Gallery Walk about the importance of sports in American Culture.</a:t>
            </a:r>
            <a:endParaRPr/>
          </a:p>
        </p:txBody>
      </p:sp>
      <p:sp>
        <p:nvSpPr>
          <p:cNvPr id="92" name="Google Shape;92;p19"/>
          <p:cNvSpPr txBox="1"/>
          <p:nvPr>
            <p:ph idx="1" type="body"/>
          </p:nvPr>
        </p:nvSpPr>
        <p:spPr>
          <a:xfrm>
            <a:off x="146925" y="2905075"/>
            <a:ext cx="8685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meant by </a:t>
            </a:r>
            <a:r>
              <a:rPr i="1" lang="en"/>
              <a:t>observations</a:t>
            </a:r>
            <a:r>
              <a:rPr lang="en"/>
              <a:t>?</a:t>
            </a:r>
            <a:endParaRPr/>
          </a:p>
          <a:p>
            <a:pPr indent="0" lvl="0" marL="0" rtl="0" algn="l">
              <a:spcBef>
                <a:spcPts val="1600"/>
              </a:spcBef>
              <a:spcAft>
                <a:spcPts val="1600"/>
              </a:spcAft>
              <a:buClr>
                <a:schemeClr val="dk1"/>
              </a:buClr>
              <a:buSzPts val="1100"/>
              <a:buFont typeface="Arial"/>
              <a:buNone/>
            </a:pPr>
            <a:r>
              <a:t/>
            </a:r>
            <a:endParaRPr/>
          </a:p>
        </p:txBody>
      </p:sp>
      <p:cxnSp>
        <p:nvCxnSpPr>
          <p:cNvPr id="93" name="Google Shape;93;p19"/>
          <p:cNvCxnSpPr/>
          <p:nvPr/>
        </p:nvCxnSpPr>
        <p:spPr>
          <a:xfrm>
            <a:off x="2395050" y="1641025"/>
            <a:ext cx="2113500" cy="0"/>
          </a:xfrm>
          <a:prstGeom prst="straightConnector1">
            <a:avLst/>
          </a:prstGeom>
          <a:noFill/>
          <a:ln cap="flat" cmpd="sng" w="28575">
            <a:solidFill>
              <a:srgbClr val="FF0000"/>
            </a:solidFill>
            <a:prstDash val="solid"/>
            <a:round/>
            <a:headEnd len="med" w="med" type="none"/>
            <a:tailEnd len="med" w="med" type="none"/>
          </a:ln>
        </p:spPr>
      </p:cxnSp>
      <p:sp>
        <p:nvSpPr>
          <p:cNvPr id="94" name="Google Shape;94;p19"/>
          <p:cNvSpPr txBox="1"/>
          <p:nvPr/>
        </p:nvSpPr>
        <p:spPr>
          <a:xfrm>
            <a:off x="71150" y="3670225"/>
            <a:ext cx="8761200" cy="72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3000">
                <a:solidFill>
                  <a:schemeClr val="dk2"/>
                </a:solidFill>
              </a:rPr>
              <a:t>Observations: What you see/notice/study/examine</a:t>
            </a:r>
            <a:endParaRPr sz="3000">
              <a:solidFill>
                <a:schemeClr val="dk2"/>
              </a:solidFill>
            </a:endParaRPr>
          </a:p>
          <a:p>
            <a:pPr indent="0" lvl="0" marL="0" rtl="0" algn="l">
              <a:spcBef>
                <a:spcPts val="16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1000"/>
                                        <p:tgtEl>
                                          <p:spTgt spid="92"/>
                                        </p:tgtEl>
                                      </p:cBhvr>
                                    </p:animEffect>
                                  </p:childTnLst>
                                </p:cTn>
                              </p:par>
                              <p:par>
                                <p:cTn fill="hold" nodeType="with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1000"/>
                                        <p:tgtEl>
                                          <p:spTgt spid="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1000"/>
                                        <p:tgtEl>
                                          <p:spTgt spid="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Gallery Walk</a:t>
            </a:r>
            <a:endParaRPr/>
          </a:p>
        </p:txBody>
      </p:sp>
      <p:sp>
        <p:nvSpPr>
          <p:cNvPr id="100" name="Google Shape;100;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During the Gallery Walk, you will record your observations (what you see or notice) and your questions (what you wonder) about the images and text displayed, in your journal.</a:t>
            </a:r>
            <a:endParaRPr/>
          </a:p>
          <a:p>
            <a:pPr indent="0" lvl="0" marL="0" rtl="0" algn="l">
              <a:spcBef>
                <a:spcPts val="1600"/>
              </a:spcBef>
              <a:spcAft>
                <a:spcPts val="1600"/>
              </a:spcAft>
              <a:buNone/>
            </a:pPr>
            <a:r>
              <a:rPr lang="en"/>
              <a:t>*Access the files in the Module 3A Unit 1 worksheet folder*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Gallery Walk</a:t>
            </a:r>
            <a:endParaRPr/>
          </a:p>
        </p:txBody>
      </p:sp>
      <p:sp>
        <p:nvSpPr>
          <p:cNvPr id="106" name="Google Shape;106;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Follow along</a:t>
            </a:r>
            <a:endParaRPr/>
          </a:p>
          <a:p>
            <a:pPr indent="0" lvl="0" marL="0" rtl="0" algn="l">
              <a:spcBef>
                <a:spcPts val="1600"/>
              </a:spcBef>
              <a:spcAft>
                <a:spcPts val="0"/>
              </a:spcAft>
              <a:buNone/>
            </a:pPr>
            <a:r>
              <a:rPr lang="en"/>
              <a:t>i</a:t>
            </a:r>
            <a:r>
              <a:rPr lang="en"/>
              <a:t>n your copy of </a:t>
            </a:r>
            <a:endParaRPr/>
          </a:p>
          <a:p>
            <a:pPr indent="0" lvl="0" marL="0" rtl="0" algn="l">
              <a:spcBef>
                <a:spcPts val="1600"/>
              </a:spcBef>
              <a:spcAft>
                <a:spcPts val="1600"/>
              </a:spcAft>
              <a:buNone/>
            </a:pPr>
            <a:r>
              <a:rPr lang="en"/>
              <a:t>t</a:t>
            </a:r>
            <a:r>
              <a:rPr lang="en"/>
              <a:t>he text.</a:t>
            </a:r>
            <a:endParaRPr/>
          </a:p>
        </p:txBody>
      </p:sp>
      <p:pic>
        <p:nvPicPr>
          <p:cNvPr descr="Casey at the Bat is one of the best known poems in American literature ...written in 1888 by Ernest Thayer (Now In the Public Domain). Music is 'Take Me Out To The Ball Game' also in the public domain. Also, view: T'was The Night Before Christmas' read by Rick Busciglio. He produces 'Betty's Kitchen Fare' cooking instructional videos with his wife Betty Bannerman Busciglio." id="107" name="Google Shape;107;p21" title="CASEY at the BAT  read by Rick Busciglio">
            <a:hlinkClick r:id="rId3"/>
          </p:cNvPr>
          <p:cNvPicPr preferRelativeResize="0"/>
          <p:nvPr/>
        </p:nvPicPr>
        <p:blipFill>
          <a:blip r:embed="rId4">
            <a:alphaModFix/>
          </a:blip>
          <a:stretch>
            <a:fillRect/>
          </a:stretch>
        </p:blipFill>
        <p:spPr>
          <a:xfrm>
            <a:off x="3376600" y="1017725"/>
            <a:ext cx="5501033" cy="41257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113" name="Google Shape;113;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Inferring from Text: Tea Party Protocol </a:t>
            </a:r>
            <a:endParaRPr/>
          </a:p>
          <a:p>
            <a:pPr indent="0" lvl="0" marL="0" rtl="0" algn="l">
              <a:spcBef>
                <a:spcPts val="1600"/>
              </a:spcBef>
              <a:spcAft>
                <a:spcPts val="1600"/>
              </a:spcAft>
              <a:buNone/>
            </a:pPr>
            <a:r>
              <a:rPr lang="en"/>
              <a:t>     (20 mins)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Go-Around</a:t>
            </a:r>
            <a:endParaRPr/>
          </a:p>
        </p:txBody>
      </p:sp>
      <p:sp>
        <p:nvSpPr>
          <p:cNvPr id="119" name="Google Shape;119;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Who would like to share out their observations and/or questions about the images and text?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125" name="Google Shape;125;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 can use quotes to make inferences about why sports are important in American Culture</a:t>
            </a:r>
            <a:endParaRPr/>
          </a:p>
          <a:p>
            <a:pPr indent="-342900" lvl="0" marL="457200" rtl="0" algn="l">
              <a:spcBef>
                <a:spcPts val="0"/>
              </a:spcBef>
              <a:spcAft>
                <a:spcPts val="0"/>
              </a:spcAft>
              <a:buSzPts val="1800"/>
              <a:buChar char="●"/>
            </a:pPr>
            <a:r>
              <a:rPr lang="en"/>
              <a:t>I can listen effectively to my partner when sharing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0" st="0"/>
                                            </p:txEl>
                                          </p:spTgt>
                                        </p:tgtEl>
                                        <p:attrNameLst>
                                          <p:attrName>style.visibility</p:attrName>
                                        </p:attrNameLst>
                                      </p:cBhvr>
                                      <p:to>
                                        <p:strVal val="visible"/>
                                      </p:to>
                                    </p:set>
                                    <p:animEffect filter="fade" transition="in">
                                      <p:cBhvr>
                                        <p:cTn dur="1000"/>
                                        <p:tgtEl>
                                          <p:spTgt spid="12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1" st="1"/>
                                            </p:txEl>
                                          </p:spTgt>
                                        </p:tgtEl>
                                        <p:attrNameLst>
                                          <p:attrName>style.visibility</p:attrName>
                                        </p:attrNameLst>
                                      </p:cBhvr>
                                      <p:to>
                                        <p:strVal val="visible"/>
                                      </p:to>
                                    </p:set>
                                    <p:animEffect filter="fade" transition="in">
                                      <p:cBhvr>
                                        <p:cTn dur="1000"/>
                                        <p:tgtEl>
                                          <p:spTgt spid="12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Think-Pair-Share</a:t>
            </a:r>
            <a:endParaRPr/>
          </a:p>
        </p:txBody>
      </p:sp>
      <p:sp>
        <p:nvSpPr>
          <p:cNvPr id="131" name="Google Shape;131;p25"/>
          <p:cNvSpPr txBox="1"/>
          <p:nvPr>
            <p:ph idx="1" type="body"/>
          </p:nvPr>
        </p:nvSpPr>
        <p:spPr>
          <a:xfrm>
            <a:off x="311700" y="1152475"/>
            <a:ext cx="8629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does it mean to </a:t>
            </a:r>
            <a:r>
              <a:rPr i="1" lang="en"/>
              <a:t>quote?</a:t>
            </a:r>
            <a:endParaRPr i="1"/>
          </a:p>
          <a:p>
            <a:pPr indent="0" lvl="0" marL="0" rtl="0" algn="l">
              <a:spcBef>
                <a:spcPts val="1600"/>
              </a:spcBef>
              <a:spcAft>
                <a:spcPts val="0"/>
              </a:spcAft>
              <a:buNone/>
            </a:pPr>
            <a:r>
              <a:rPr b="1" lang="en">
                <a:solidFill>
                  <a:srgbClr val="9900FF"/>
                </a:solidFill>
              </a:rPr>
              <a:t>What someone says; in quotation marks</a:t>
            </a:r>
            <a:endParaRPr b="1">
              <a:solidFill>
                <a:srgbClr val="9900FF"/>
              </a:solidFill>
            </a:endParaRPr>
          </a:p>
          <a:p>
            <a:pPr indent="0" lvl="0" marL="0" rtl="0" algn="l">
              <a:spcBef>
                <a:spcPts val="1600"/>
              </a:spcBef>
              <a:spcAft>
                <a:spcPts val="0"/>
              </a:spcAft>
              <a:buNone/>
            </a:pPr>
            <a:r>
              <a:rPr lang="en"/>
              <a:t>What does it mean to </a:t>
            </a:r>
            <a:r>
              <a:rPr i="1" lang="en"/>
              <a:t>make an inference?</a:t>
            </a:r>
            <a:endParaRPr i="1"/>
          </a:p>
          <a:p>
            <a:pPr indent="0" lvl="0" marL="0" rtl="0" algn="l">
              <a:spcBef>
                <a:spcPts val="1600"/>
              </a:spcBef>
              <a:spcAft>
                <a:spcPts val="1600"/>
              </a:spcAft>
              <a:buNone/>
            </a:pPr>
            <a:r>
              <a:rPr b="1" lang="en">
                <a:solidFill>
                  <a:srgbClr val="FF00FF"/>
                </a:solidFill>
              </a:rPr>
              <a:t>Beliefs based on evidence; logical conclusions</a:t>
            </a:r>
            <a:endParaRPr b="1">
              <a:solidFill>
                <a:srgbClr val="FF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xEl>
                                              <p:pRg end="0" st="0"/>
                                            </p:txEl>
                                          </p:spTgt>
                                        </p:tgtEl>
                                        <p:attrNameLst>
                                          <p:attrName>style.visibility</p:attrName>
                                        </p:attrNameLst>
                                      </p:cBhvr>
                                      <p:to>
                                        <p:strVal val="visible"/>
                                      </p:to>
                                    </p:set>
                                    <p:animEffect filter="fade" transition="in">
                                      <p:cBhvr>
                                        <p:cTn dur="1000"/>
                                        <p:tgtEl>
                                          <p:spTgt spid="13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xEl>
                                              <p:pRg end="1" st="1"/>
                                            </p:txEl>
                                          </p:spTgt>
                                        </p:tgtEl>
                                        <p:attrNameLst>
                                          <p:attrName>style.visibility</p:attrName>
                                        </p:attrNameLst>
                                      </p:cBhvr>
                                      <p:to>
                                        <p:strVal val="visible"/>
                                      </p:to>
                                    </p:set>
                                    <p:animEffect filter="fade" transition="in">
                                      <p:cBhvr>
                                        <p:cTn dur="1000"/>
                                        <p:tgtEl>
                                          <p:spTgt spid="13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xEl>
                                              <p:pRg end="2" st="2"/>
                                            </p:txEl>
                                          </p:spTgt>
                                        </p:tgtEl>
                                        <p:attrNameLst>
                                          <p:attrName>style.visibility</p:attrName>
                                        </p:attrNameLst>
                                      </p:cBhvr>
                                      <p:to>
                                        <p:strVal val="visible"/>
                                      </p:to>
                                    </p:set>
                                    <p:animEffect filter="fade" transition="in">
                                      <p:cBhvr>
                                        <p:cTn dur="1000"/>
                                        <p:tgtEl>
                                          <p:spTgt spid="13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xEl>
                                              <p:pRg end="3" st="3"/>
                                            </p:txEl>
                                          </p:spTgt>
                                        </p:tgtEl>
                                        <p:attrNameLst>
                                          <p:attrName>style.visibility</p:attrName>
                                        </p:attrNameLst>
                                      </p:cBhvr>
                                      <p:to>
                                        <p:strVal val="visible"/>
                                      </p:to>
                                    </p:set>
                                    <p:animEffect filter="fade" transition="in">
                                      <p:cBhvr>
                                        <p:cTn dur="1000"/>
                                        <p:tgtEl>
                                          <p:spTgt spid="13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Think-Pair-Share</a:t>
            </a:r>
            <a:endParaRPr/>
          </a:p>
        </p:txBody>
      </p:sp>
      <p:sp>
        <p:nvSpPr>
          <p:cNvPr id="137" name="Google Shape;137;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does it mean to listen </a:t>
            </a:r>
            <a:r>
              <a:rPr i="1" lang="en"/>
              <a:t>effectively</a:t>
            </a:r>
            <a:r>
              <a:rPr lang="en"/>
              <a:t>?</a:t>
            </a:r>
            <a:endParaRPr/>
          </a:p>
          <a:p>
            <a:pPr indent="-342900" lvl="0" marL="457200" rtl="0" algn="l">
              <a:spcBef>
                <a:spcPts val="1600"/>
              </a:spcBef>
              <a:spcAft>
                <a:spcPts val="0"/>
              </a:spcAft>
              <a:buSzPts val="1800"/>
              <a:buChar char="-"/>
            </a:pPr>
            <a:r>
              <a:rPr lang="en"/>
              <a:t>Look at the speaker</a:t>
            </a:r>
            <a:endParaRPr/>
          </a:p>
          <a:p>
            <a:pPr indent="-342900" lvl="0" marL="457200" rtl="0" algn="l">
              <a:spcBef>
                <a:spcPts val="0"/>
              </a:spcBef>
              <a:spcAft>
                <a:spcPts val="0"/>
              </a:spcAft>
              <a:buSzPts val="1800"/>
              <a:buChar char="-"/>
            </a:pPr>
            <a:r>
              <a:rPr lang="en"/>
              <a:t>Don’t interrupt the speaker</a:t>
            </a:r>
            <a:endParaRPr/>
          </a:p>
          <a:p>
            <a:pPr indent="-342900" lvl="0" marL="457200" rtl="0" algn="l">
              <a:spcBef>
                <a:spcPts val="0"/>
              </a:spcBef>
              <a:spcAft>
                <a:spcPts val="0"/>
              </a:spcAft>
              <a:buSzPts val="1800"/>
              <a:buChar char="-"/>
            </a:pPr>
            <a:r>
              <a:rPr lang="en"/>
              <a:t>Think about what the speaker is saying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0" st="0"/>
                                            </p:txEl>
                                          </p:spTgt>
                                        </p:tgtEl>
                                        <p:attrNameLst>
                                          <p:attrName>style.visibility</p:attrName>
                                        </p:attrNameLst>
                                      </p:cBhvr>
                                      <p:to>
                                        <p:strVal val="visible"/>
                                      </p:to>
                                    </p:set>
                                    <p:animEffect filter="fade" transition="in">
                                      <p:cBhvr>
                                        <p:cTn dur="1000"/>
                                        <p:tgtEl>
                                          <p:spTgt spid="13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1" st="1"/>
                                            </p:txEl>
                                          </p:spTgt>
                                        </p:tgtEl>
                                        <p:attrNameLst>
                                          <p:attrName>style.visibility</p:attrName>
                                        </p:attrNameLst>
                                      </p:cBhvr>
                                      <p:to>
                                        <p:strVal val="visible"/>
                                      </p:to>
                                    </p:set>
                                    <p:animEffect filter="fade" transition="in">
                                      <p:cBhvr>
                                        <p:cTn dur="1000"/>
                                        <p:tgtEl>
                                          <p:spTgt spid="13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2" st="2"/>
                                            </p:txEl>
                                          </p:spTgt>
                                        </p:tgtEl>
                                        <p:attrNameLst>
                                          <p:attrName>style.visibility</p:attrName>
                                        </p:attrNameLst>
                                      </p:cBhvr>
                                      <p:to>
                                        <p:strVal val="visible"/>
                                      </p:to>
                                    </p:set>
                                    <p:animEffect filter="fade" transition="in">
                                      <p:cBhvr>
                                        <p:cTn dur="1000"/>
                                        <p:tgtEl>
                                          <p:spTgt spid="13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3" st="3"/>
                                            </p:txEl>
                                          </p:spTgt>
                                        </p:tgtEl>
                                        <p:attrNameLst>
                                          <p:attrName>style.visibility</p:attrName>
                                        </p:attrNameLst>
                                      </p:cBhvr>
                                      <p:to>
                                        <p:strVal val="visible"/>
                                      </p:to>
                                    </p:set>
                                    <p:animEffect filter="fade" transition="in">
                                      <p:cBhvr>
                                        <p:cTn dur="1000"/>
                                        <p:tgtEl>
                                          <p:spTgt spid="13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idx="1" type="body"/>
          </p:nvPr>
        </p:nvSpPr>
        <p:spPr>
          <a:xfrm>
            <a:off x="311700" y="316475"/>
            <a:ext cx="8520600" cy="425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are going to use the Tea Party Protocol to read quotes from well-known historical figures that will help you think more about the role sports play in the lives of Americans.</a:t>
            </a:r>
            <a:endParaRPr/>
          </a:p>
          <a:p>
            <a:pPr indent="0" lvl="0" marL="0" rtl="0" algn="l">
              <a:spcBef>
                <a:spcPts val="1600"/>
              </a:spcBef>
              <a:spcAft>
                <a:spcPts val="1600"/>
              </a:spcAft>
              <a:buNone/>
            </a:pPr>
            <a:r>
              <a:rPr lang="en"/>
              <a:t>We used this protocol in Module 2 when we learned about rainforest scientist Meg Lowman.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8"/>
          <p:cNvSpPr txBox="1"/>
          <p:nvPr>
            <p:ph idx="1" type="body"/>
          </p:nvPr>
        </p:nvSpPr>
        <p:spPr>
          <a:xfrm>
            <a:off x="311700" y="228875"/>
            <a:ext cx="8520600" cy="433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Each of you will receive a card with a quote or a phrase about sports in American culture.</a:t>
            </a:r>
            <a:endParaRPr/>
          </a:p>
          <a:p>
            <a:pPr indent="-342900" lvl="0" marL="457200" rtl="0" algn="l">
              <a:spcBef>
                <a:spcPts val="1600"/>
              </a:spcBef>
              <a:spcAft>
                <a:spcPts val="0"/>
              </a:spcAft>
              <a:buSzPts val="1800"/>
              <a:buChar char="-"/>
            </a:pPr>
            <a:r>
              <a:rPr lang="en"/>
              <a:t>Read the quote on your card independently</a:t>
            </a:r>
            <a:endParaRPr/>
          </a:p>
          <a:p>
            <a:pPr indent="-342900" lvl="0" marL="457200" rtl="0" algn="l">
              <a:spcBef>
                <a:spcPts val="0"/>
              </a:spcBef>
              <a:spcAft>
                <a:spcPts val="0"/>
              </a:spcAft>
              <a:buSzPts val="1800"/>
              <a:buChar char="-"/>
            </a:pPr>
            <a:r>
              <a:rPr lang="en">
                <a:highlight>
                  <a:srgbClr val="FFFF00"/>
                </a:highlight>
              </a:rPr>
              <a:t>Make an inference about why sports are important in American culture, based on the quote.</a:t>
            </a:r>
            <a:endParaRPr>
              <a:highlight>
                <a:srgbClr val="FFFF00"/>
              </a:highlight>
            </a:endParaRPr>
          </a:p>
          <a:p>
            <a:pPr indent="-342900" lvl="0" marL="457200" rtl="0" algn="l">
              <a:spcBef>
                <a:spcPts val="0"/>
              </a:spcBef>
              <a:spcAft>
                <a:spcPts val="0"/>
              </a:spcAft>
              <a:buSzPts val="1800"/>
              <a:buChar char="-"/>
            </a:pPr>
            <a:r>
              <a:rPr lang="en"/>
              <a:t>Write your inference on the back of your card.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 Party</a:t>
            </a:r>
            <a:endParaRPr/>
          </a:p>
        </p:txBody>
      </p:sp>
      <p:sp>
        <p:nvSpPr>
          <p:cNvPr id="153" name="Google Shape;153;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 are going to mingle around the room, reading your quotes and phrases to each other as well as discussing your inferences.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0"/>
          <p:cNvSpPr txBox="1"/>
          <p:nvPr>
            <p:ph idx="1" type="body"/>
          </p:nvPr>
        </p:nvSpPr>
        <p:spPr>
          <a:xfrm>
            <a:off x="311700" y="167550"/>
            <a:ext cx="8520600" cy="4401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First, find the person that has the same card</a:t>
            </a:r>
            <a:endParaRPr/>
          </a:p>
          <a:p>
            <a:pPr indent="-342900" lvl="0" marL="457200" rtl="0" algn="l">
              <a:spcBef>
                <a:spcPts val="0"/>
              </a:spcBef>
              <a:spcAft>
                <a:spcPts val="0"/>
              </a:spcAft>
              <a:buSzPts val="1800"/>
              <a:buChar char="-"/>
            </a:pPr>
            <a:r>
              <a:rPr lang="en"/>
              <a:t>Then, discuss the similarities (compare) and differences (contrast) between your inferences</a:t>
            </a:r>
            <a:endParaRPr/>
          </a:p>
          <a:p>
            <a:pPr indent="-342900" lvl="0" marL="457200" rtl="0" algn="l">
              <a:spcBef>
                <a:spcPts val="0"/>
              </a:spcBef>
              <a:spcAft>
                <a:spcPts val="0"/>
              </a:spcAft>
              <a:buSzPts val="1800"/>
              <a:buChar char="-"/>
            </a:pPr>
            <a:r>
              <a:rPr lang="en"/>
              <a:t>Finally, meet with at least one other peer who has a different quote to discuss the quotes and inferences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animEffect filter="fade" transition="in">
                                      <p:cBhvr>
                                        <p:cTn dur="1000"/>
                                        <p:tgtEl>
                                          <p:spTgt spid="15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1" st="1"/>
                                            </p:txEl>
                                          </p:spTgt>
                                        </p:tgtEl>
                                        <p:attrNameLst>
                                          <p:attrName>style.visibility</p:attrName>
                                        </p:attrNameLst>
                                      </p:cBhvr>
                                      <p:to>
                                        <p:strVal val="visible"/>
                                      </p:to>
                                    </p:set>
                                    <p:animEffect filter="fade" transition="in">
                                      <p:cBhvr>
                                        <p:cTn dur="1000"/>
                                        <p:tgtEl>
                                          <p:spTgt spid="15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2" st="2"/>
                                            </p:txEl>
                                          </p:spTgt>
                                        </p:tgtEl>
                                        <p:attrNameLst>
                                          <p:attrName>style.visibility</p:attrName>
                                        </p:attrNameLst>
                                      </p:cBhvr>
                                      <p:to>
                                        <p:strVal val="visible"/>
                                      </p:to>
                                    </p:set>
                                    <p:animEffect filter="fade" transition="in">
                                      <p:cBhvr>
                                        <p:cTn dur="1000"/>
                                        <p:tgtEl>
                                          <p:spTgt spid="15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did you infer about why sports are important in American culture?</a:t>
            </a:r>
            <a:endParaRPr/>
          </a:p>
          <a:p>
            <a:pPr indent="0" lvl="0" marL="0" rtl="0" algn="l">
              <a:spcBef>
                <a:spcPts val="1600"/>
              </a:spcBef>
              <a:spcAft>
                <a:spcPts val="0"/>
              </a:spcAft>
              <a:buNone/>
            </a:pPr>
            <a:r>
              <a:rPr lang="en"/>
              <a:t>Hold on to your cards for the remainder of the lesson.</a:t>
            </a:r>
            <a:endParaRPr/>
          </a:p>
          <a:p>
            <a:pPr indent="0" lvl="0" marL="0" rtl="0" algn="l">
              <a:spcBef>
                <a:spcPts val="1600"/>
              </a:spcBef>
              <a:spcAft>
                <a:spcPts val="16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0" st="0"/>
                                            </p:txEl>
                                          </p:spTgt>
                                        </p:tgtEl>
                                        <p:attrNameLst>
                                          <p:attrName>style.visibility</p:attrName>
                                        </p:attrNameLst>
                                      </p:cBhvr>
                                      <p:to>
                                        <p:strVal val="visible"/>
                                      </p:to>
                                    </p:set>
                                    <p:animEffect filter="fade" transition="in">
                                      <p:cBhvr>
                                        <p:cTn dur="1000"/>
                                        <p:tgtEl>
                                          <p:spTgt spid="16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1" st="1"/>
                                            </p:txEl>
                                          </p:spTgt>
                                        </p:tgtEl>
                                        <p:attrNameLst>
                                          <p:attrName>style.visibility</p:attrName>
                                        </p:attrNameLst>
                                      </p:cBhvr>
                                      <p:to>
                                        <p:strVal val="visible"/>
                                      </p:to>
                                    </p:set>
                                    <p:animEffect filter="fade" transition="in">
                                      <p:cBhvr>
                                        <p:cTn dur="1000"/>
                                        <p:tgtEl>
                                          <p:spTgt spid="16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2" st="2"/>
                                            </p:txEl>
                                          </p:spTgt>
                                        </p:tgtEl>
                                        <p:attrNameLst>
                                          <p:attrName>style.visibility</p:attrName>
                                        </p:attrNameLst>
                                      </p:cBhvr>
                                      <p:to>
                                        <p:strVal val="visible"/>
                                      </p:to>
                                    </p:set>
                                    <p:animEffect filter="fade" transition="in">
                                      <p:cBhvr>
                                        <p:cTn dur="1000"/>
                                        <p:tgtEl>
                                          <p:spTgt spid="164">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Key Vocabulary to Deepen Understanding: Introduction of Vocabulary Cards (15 mins)</a:t>
            </a:r>
            <a:endParaRPr/>
          </a:p>
        </p:txBody>
      </p:sp>
      <p:sp>
        <p:nvSpPr>
          <p:cNvPr id="170" name="Google Shape;170;p32"/>
          <p:cNvSpPr txBox="1"/>
          <p:nvPr>
            <p:ph idx="1" type="body"/>
          </p:nvPr>
        </p:nvSpPr>
        <p:spPr>
          <a:xfrm>
            <a:off x="311700" y="1630600"/>
            <a:ext cx="8520600" cy="293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Target:</a:t>
            </a:r>
            <a:endParaRPr/>
          </a:p>
          <a:p>
            <a:pPr indent="0" lvl="0" marL="0" rtl="0" algn="l">
              <a:spcBef>
                <a:spcPts val="1600"/>
              </a:spcBef>
              <a:spcAft>
                <a:spcPts val="1600"/>
              </a:spcAft>
              <a:buNone/>
            </a:pPr>
            <a:r>
              <a:rPr lang="en"/>
              <a:t>I can determine the meaning of new words in quotes using context clues.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Vocabulary Strategies Anchor Chart</a:t>
            </a:r>
            <a:endParaRPr/>
          </a:p>
        </p:txBody>
      </p:sp>
      <p:sp>
        <p:nvSpPr>
          <p:cNvPr id="176" name="Google Shape;176;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 about the vocabulary strategies you used in previous modules to determine the meaning of new words using </a:t>
            </a:r>
            <a:r>
              <a:rPr i="1" lang="en"/>
              <a:t>context clues</a:t>
            </a:r>
            <a:r>
              <a:rPr lang="en"/>
              <a:t>.</a:t>
            </a:r>
            <a:endParaRPr/>
          </a:p>
          <a:p>
            <a:pPr indent="0" lvl="0" marL="0" rtl="0" algn="l">
              <a:spcBef>
                <a:spcPts val="1600"/>
              </a:spcBef>
              <a:spcAft>
                <a:spcPts val="1600"/>
              </a:spcAft>
              <a:buNone/>
            </a:pPr>
            <a:r>
              <a:rPr lang="en"/>
              <a:t>The purpose of defining new and key (important) words in text is to help us deepen our understanding of the text.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4"/>
          <p:cNvSpPr txBox="1"/>
          <p:nvPr>
            <p:ph idx="1" type="body"/>
          </p:nvPr>
        </p:nvSpPr>
        <p:spPr>
          <a:xfrm>
            <a:off x="311700" y="316475"/>
            <a:ext cx="8520600" cy="4252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Your work with vocabulary in this module will be similar to the work you did in Module 2 while reading </a:t>
            </a:r>
            <a:r>
              <a:rPr i="1" lang="en"/>
              <a:t>The Most Beautiful Roof in the World.  </a:t>
            </a:r>
            <a:r>
              <a:rPr lang="en"/>
              <a:t>This time, however, you will record your words on index cards so you can physically manipulate the vocabulary terms you learn during the interactive vocabulary routines that begin in Unit 2</a:t>
            </a:r>
            <a:r>
              <a:rPr i="1" lang="en"/>
              <a:t> </a:t>
            </a:r>
            <a:endParaRPr i="1"/>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5"/>
          <p:cNvSpPr txBox="1"/>
          <p:nvPr>
            <p:ph idx="1" type="body"/>
          </p:nvPr>
        </p:nvSpPr>
        <p:spPr>
          <a:xfrm>
            <a:off x="311700" y="0"/>
            <a:ext cx="8520600" cy="456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Each of you will receive two 3x5 index cards</a:t>
            </a:r>
            <a:endParaRPr sz="2500"/>
          </a:p>
          <a:p>
            <a:pPr indent="-387350" lvl="0" marL="457200" rtl="0" algn="l">
              <a:spcBef>
                <a:spcPts val="1600"/>
              </a:spcBef>
              <a:spcAft>
                <a:spcPts val="0"/>
              </a:spcAft>
              <a:buSzPts val="2500"/>
              <a:buChar char="-"/>
            </a:pPr>
            <a:r>
              <a:rPr lang="en" sz="2500"/>
              <a:t>Reread the quotes on your Tea Party card</a:t>
            </a:r>
            <a:endParaRPr sz="2500"/>
          </a:p>
          <a:p>
            <a:pPr indent="-387350" lvl="0" marL="457200" rtl="0" algn="l">
              <a:spcBef>
                <a:spcPts val="0"/>
              </a:spcBef>
              <a:spcAft>
                <a:spcPts val="0"/>
              </a:spcAft>
              <a:buSzPts val="2500"/>
              <a:buChar char="-"/>
            </a:pPr>
            <a:r>
              <a:rPr lang="en" sz="2500"/>
              <a:t>Circle two unknown or key words</a:t>
            </a:r>
            <a:endParaRPr sz="2500"/>
          </a:p>
          <a:p>
            <a:pPr indent="-387350" lvl="0" marL="457200" rtl="0" algn="l">
              <a:spcBef>
                <a:spcPts val="0"/>
              </a:spcBef>
              <a:spcAft>
                <a:spcPts val="0"/>
              </a:spcAft>
              <a:buSzPts val="2500"/>
              <a:buChar char="-"/>
            </a:pPr>
            <a:r>
              <a:rPr lang="en" sz="2500"/>
              <a:t>Write each word you circled on its own index card</a:t>
            </a:r>
            <a:endParaRPr sz="2500"/>
          </a:p>
          <a:p>
            <a:pPr indent="-387350" lvl="0" marL="457200" rtl="0" algn="l">
              <a:spcBef>
                <a:spcPts val="0"/>
              </a:spcBef>
              <a:spcAft>
                <a:spcPts val="0"/>
              </a:spcAft>
              <a:buSzPts val="2500"/>
              <a:buChar char="-"/>
            </a:pPr>
            <a:r>
              <a:rPr lang="en" sz="2500"/>
              <a:t>Use context clues to think about what the meaning might be...don’t write a definition yet</a:t>
            </a:r>
            <a:endParaRPr sz="2500"/>
          </a:p>
          <a:p>
            <a:pPr indent="-387350" lvl="0" marL="457200" rtl="0" algn="l">
              <a:spcBef>
                <a:spcPts val="0"/>
              </a:spcBef>
              <a:spcAft>
                <a:spcPts val="0"/>
              </a:spcAft>
              <a:buSzPts val="2500"/>
              <a:buChar char="-"/>
            </a:pPr>
            <a:r>
              <a:rPr lang="en" sz="2500"/>
              <a:t>Discuss the meaning with your partner</a:t>
            </a:r>
            <a:endParaRPr sz="2500"/>
          </a:p>
          <a:p>
            <a:pPr indent="-387350" lvl="0" marL="457200" rtl="0" algn="l">
              <a:spcBef>
                <a:spcPts val="0"/>
              </a:spcBef>
              <a:spcAft>
                <a:spcPts val="0"/>
              </a:spcAft>
              <a:buSzPts val="2500"/>
              <a:buChar char="-"/>
            </a:pPr>
            <a:r>
              <a:rPr lang="en" sz="2500"/>
              <a:t>After you’ve discussed both words, write a definition or draw a pictures on the back of the card to show what the word means</a:t>
            </a:r>
            <a:endParaRPr sz="2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0" st="0"/>
                                            </p:txEl>
                                          </p:spTgt>
                                        </p:tgtEl>
                                        <p:attrNameLst>
                                          <p:attrName>style.visibility</p:attrName>
                                        </p:attrNameLst>
                                      </p:cBhvr>
                                      <p:to>
                                        <p:strVal val="visible"/>
                                      </p:to>
                                    </p:set>
                                    <p:animEffect filter="fade" transition="in">
                                      <p:cBhvr>
                                        <p:cTn dur="1000"/>
                                        <p:tgtEl>
                                          <p:spTgt spid="18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1" st="1"/>
                                            </p:txEl>
                                          </p:spTgt>
                                        </p:tgtEl>
                                        <p:attrNameLst>
                                          <p:attrName>style.visibility</p:attrName>
                                        </p:attrNameLst>
                                      </p:cBhvr>
                                      <p:to>
                                        <p:strVal val="visible"/>
                                      </p:to>
                                    </p:set>
                                    <p:animEffect filter="fade" transition="in">
                                      <p:cBhvr>
                                        <p:cTn dur="1000"/>
                                        <p:tgtEl>
                                          <p:spTgt spid="18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2" st="2"/>
                                            </p:txEl>
                                          </p:spTgt>
                                        </p:tgtEl>
                                        <p:attrNameLst>
                                          <p:attrName>style.visibility</p:attrName>
                                        </p:attrNameLst>
                                      </p:cBhvr>
                                      <p:to>
                                        <p:strVal val="visible"/>
                                      </p:to>
                                    </p:set>
                                    <p:animEffect filter="fade" transition="in">
                                      <p:cBhvr>
                                        <p:cTn dur="1000"/>
                                        <p:tgtEl>
                                          <p:spTgt spid="18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3" st="3"/>
                                            </p:txEl>
                                          </p:spTgt>
                                        </p:tgtEl>
                                        <p:attrNameLst>
                                          <p:attrName>style.visibility</p:attrName>
                                        </p:attrNameLst>
                                      </p:cBhvr>
                                      <p:to>
                                        <p:strVal val="visible"/>
                                      </p:to>
                                    </p:set>
                                    <p:animEffect filter="fade" transition="in">
                                      <p:cBhvr>
                                        <p:cTn dur="1000"/>
                                        <p:tgtEl>
                                          <p:spTgt spid="18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4" st="4"/>
                                            </p:txEl>
                                          </p:spTgt>
                                        </p:tgtEl>
                                        <p:attrNameLst>
                                          <p:attrName>style.visibility</p:attrName>
                                        </p:attrNameLst>
                                      </p:cBhvr>
                                      <p:to>
                                        <p:strVal val="visible"/>
                                      </p:to>
                                    </p:set>
                                    <p:animEffect filter="fade" transition="in">
                                      <p:cBhvr>
                                        <p:cTn dur="1000"/>
                                        <p:tgtEl>
                                          <p:spTgt spid="18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5" st="5"/>
                                            </p:txEl>
                                          </p:spTgt>
                                        </p:tgtEl>
                                        <p:attrNameLst>
                                          <p:attrName>style.visibility</p:attrName>
                                        </p:attrNameLst>
                                      </p:cBhvr>
                                      <p:to>
                                        <p:strVal val="visible"/>
                                      </p:to>
                                    </p:set>
                                    <p:animEffect filter="fade" transition="in">
                                      <p:cBhvr>
                                        <p:cTn dur="1000"/>
                                        <p:tgtEl>
                                          <p:spTgt spid="18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6" st="6"/>
                                            </p:txEl>
                                          </p:spTgt>
                                        </p:tgtEl>
                                        <p:attrNameLst>
                                          <p:attrName>style.visibility</p:attrName>
                                        </p:attrNameLst>
                                      </p:cBhvr>
                                      <p:to>
                                        <p:strVal val="visible"/>
                                      </p:to>
                                    </p:set>
                                    <p:animEffect filter="fade" transition="in">
                                      <p:cBhvr>
                                        <p:cTn dur="1000"/>
                                        <p:tgtEl>
                                          <p:spTgt spid="186">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Revise Inferences: Why Sports Are Important in American Culture (5 mins)</a:t>
            </a:r>
            <a:endParaRPr/>
          </a:p>
        </p:txBody>
      </p:sp>
      <p:sp>
        <p:nvSpPr>
          <p:cNvPr id="192" name="Google Shape;192;p36"/>
          <p:cNvSpPr txBox="1"/>
          <p:nvPr>
            <p:ph idx="1" type="body"/>
          </p:nvPr>
        </p:nvSpPr>
        <p:spPr>
          <a:xfrm>
            <a:off x="311700" y="1630600"/>
            <a:ext cx="8520600" cy="2938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Now that you’ve identified, discussed, and defined new or key terms from the quote on your Tea Party card, revise or rewrite the inference you wrote earlier based on new understandings you have about the vocabulary.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xEl>
                                              <p:pRg end="0" st="0"/>
                                            </p:txEl>
                                          </p:spTgt>
                                        </p:tgtEl>
                                        <p:attrNameLst>
                                          <p:attrName>style.visibility</p:attrName>
                                        </p:attrNameLst>
                                      </p:cBhvr>
                                      <p:to>
                                        <p:strVal val="visible"/>
                                      </p:to>
                                    </p:set>
                                    <p:animEffect filter="fade" transition="in">
                                      <p:cBhvr>
                                        <p:cTn dur="1000"/>
                                        <p:tgtEl>
                                          <p:spTgt spid="19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Talk with your partner about what you changed and why</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204" name="Google Shape;204;p3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Debrief and Review of Learning Targets </a:t>
            </a:r>
            <a:endParaRPr/>
          </a:p>
          <a:p>
            <a:pPr indent="0" lvl="0" marL="0" rtl="0" algn="l">
              <a:spcBef>
                <a:spcPts val="1600"/>
              </a:spcBef>
              <a:spcAft>
                <a:spcPts val="1600"/>
              </a:spcAft>
              <a:buNone/>
            </a:pPr>
            <a:r>
              <a:rPr lang="en"/>
              <a:t>(5 mins)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FF00"/>
                </a:highlight>
              </a:rPr>
              <a:t>Why are sports important in American culture?</a:t>
            </a:r>
            <a:endParaRPr>
              <a:highlight>
                <a:srgbClr val="FFFF00"/>
              </a:highlight>
            </a:endParaRPr>
          </a:p>
          <a:p>
            <a:pPr indent="0" lvl="0" marL="0" rtl="0" algn="l">
              <a:spcBef>
                <a:spcPts val="1600"/>
              </a:spcBef>
              <a:spcAft>
                <a:spcPts val="1600"/>
              </a:spcAft>
              <a:buNone/>
            </a:pPr>
            <a:r>
              <a:rPr lang="en"/>
              <a:t>What did you view or read during the Gallery Walk and Tea Party protocol today to make you think this?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1000"/>
                                        <p:tgtEl>
                                          <p:spTgt spid="2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 Learning Targets</a:t>
            </a:r>
            <a:endParaRPr/>
          </a:p>
        </p:txBody>
      </p:sp>
      <p:sp>
        <p:nvSpPr>
          <p:cNvPr id="216" name="Google Shape;216;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can make observations and ask questions during a Gallery Walk about the importance of sports in American Culture.</a:t>
            </a:r>
            <a:endParaRPr/>
          </a:p>
          <a:p>
            <a:pPr indent="0" lvl="0" marL="0" rtl="0" algn="l">
              <a:spcBef>
                <a:spcPts val="1600"/>
              </a:spcBef>
              <a:spcAft>
                <a:spcPts val="1600"/>
              </a:spcAft>
              <a:buClr>
                <a:schemeClr val="dk1"/>
              </a:buClr>
              <a:buSzPts val="1100"/>
              <a:buFont typeface="Arial"/>
              <a:buNone/>
            </a:pPr>
            <a:r>
              <a:rPr lang="en"/>
              <a:t>I can use quotes to make inferences about why sports are important in American culture.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xEl>
                                              <p:pRg end="0" st="0"/>
                                            </p:txEl>
                                          </p:spTgt>
                                        </p:tgtEl>
                                        <p:attrNameLst>
                                          <p:attrName>style.visibility</p:attrName>
                                        </p:attrNameLst>
                                      </p:cBhvr>
                                      <p:to>
                                        <p:strVal val="visible"/>
                                      </p:to>
                                    </p:set>
                                    <p:animEffect filter="fade" transition="in">
                                      <p:cBhvr>
                                        <p:cTn dur="1000"/>
                                        <p:tgtEl>
                                          <p:spTgt spid="21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xEl>
                                              <p:pRg end="1" st="1"/>
                                            </p:txEl>
                                          </p:spTgt>
                                        </p:tgtEl>
                                        <p:attrNameLst>
                                          <p:attrName>style.visibility</p:attrName>
                                        </p:attrNameLst>
                                      </p:cBhvr>
                                      <p:to>
                                        <p:strVal val="visible"/>
                                      </p:to>
                                    </p:set>
                                    <p:animEffect filter="fade" transition="in">
                                      <p:cBhvr>
                                        <p:cTn dur="1000"/>
                                        <p:tgtEl>
                                          <p:spTgt spid="216">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