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85a78a72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85a78a72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5a78a72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5a78a72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85a78a72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5a78a72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85a78a72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5a78a72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85a78a72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85a78a72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5a78a72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5a78a72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5a78a72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5a78a72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b0ca21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b0ca21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2b0ca210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2b0ca210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2b0ca210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2b0ca210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2b0ca210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2b0ca210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2b0ca210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2b0ca210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2b0ca210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2b0ca210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2b0ca210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2b0ca210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2b0ca210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2b0ca210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b0ca210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2b0ca210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2b0ca210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2b0ca210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2b0ca210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2b0ca210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2b0ca210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2b0ca210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c008b51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c008b51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2c008b51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2c008b51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2c008b51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2c008b51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2c008b51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2c008b51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2c02e8a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2c02e8a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gif"/><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350235"/>
            <a:ext cx="9143999" cy="17000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777093"/>
            <a:ext cx="9144000" cy="217961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Unpacking the Learning Targets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out your homework, Rainforest Field Journal Entry graphic organizer.</a:t>
            </a:r>
            <a:endParaRPr/>
          </a:p>
          <a:p>
            <a:pPr indent="0" lvl="0" marL="0" rtl="0" algn="l">
              <a:spcBef>
                <a:spcPts val="1600"/>
              </a:spcBef>
              <a:spcAft>
                <a:spcPts val="1600"/>
              </a:spcAft>
              <a:buNone/>
            </a:pPr>
            <a:r>
              <a:rPr lang="en"/>
              <a:t>Share out the ideas from your graphic organizer.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Effect filter="fade" transition="in">
                                      <p:cBhvr>
                                        <p:cTn dur="1000"/>
                                        <p:tgtEl>
                                          <p:spTgt spid="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Effect filter="fade" transition="in">
                                      <p:cBhvr>
                                        <p:cTn dur="1000"/>
                                        <p:tgtEl>
                                          <p:spTgt spid="7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organize the events I describe in my rainforest journal entry in chronological order.</a:t>
            </a:r>
            <a:endParaRPr/>
          </a:p>
          <a:p>
            <a:pPr indent="-342900" lvl="0" marL="457200" rtl="0" algn="l">
              <a:spcBef>
                <a:spcPts val="0"/>
              </a:spcBef>
              <a:spcAft>
                <a:spcPts val="0"/>
              </a:spcAft>
              <a:buSzPts val="1800"/>
              <a:buChar char="●"/>
            </a:pPr>
            <a:r>
              <a:rPr lang="en"/>
              <a:t>I can use linking words and phrases to connect my ideas.</a:t>
            </a:r>
            <a:endParaRPr/>
          </a:p>
          <a:p>
            <a:pPr indent="0" lvl="0" marL="0" rtl="0" algn="l">
              <a:spcBef>
                <a:spcPts val="1600"/>
              </a:spcBef>
              <a:spcAft>
                <a:spcPts val="1600"/>
              </a:spcAft>
              <a:buNone/>
            </a:pPr>
            <a:r>
              <a:rPr lang="en"/>
              <a:t>Today, we will work on organizing and sequencing our writing.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1000"/>
                                        <p:tgtEl>
                                          <p:spTgt spid="8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1" type="body"/>
          </p:nvPr>
        </p:nvSpPr>
        <p:spPr>
          <a:xfrm>
            <a:off x="311700" y="181725"/>
            <a:ext cx="8520600" cy="43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 the following:</a:t>
            </a:r>
            <a:endParaRPr/>
          </a:p>
          <a:p>
            <a:pPr indent="-342900" lvl="0" marL="457200" rtl="0" algn="l">
              <a:spcBef>
                <a:spcPts val="1600"/>
              </a:spcBef>
              <a:spcAft>
                <a:spcPts val="0"/>
              </a:spcAft>
              <a:buSzPts val="1800"/>
              <a:buAutoNum type="arabicPeriod"/>
            </a:pPr>
            <a:r>
              <a:rPr lang="en"/>
              <a:t>Rearrange the sentences in the correct order.</a:t>
            </a:r>
            <a:endParaRPr/>
          </a:p>
          <a:p>
            <a:pPr indent="-342900" lvl="0" marL="457200" rtl="0" algn="l">
              <a:spcBef>
                <a:spcPts val="0"/>
              </a:spcBef>
              <a:spcAft>
                <a:spcPts val="0"/>
              </a:spcAft>
              <a:buSzPts val="1800"/>
              <a:buAutoNum type="arabicPeriod"/>
            </a:pPr>
            <a:r>
              <a:rPr lang="en"/>
              <a:t>Find ways to link the sentences.</a:t>
            </a:r>
            <a:endParaRPr/>
          </a:p>
          <a:p>
            <a:pPr indent="-342900" lvl="0" marL="457200" rtl="0" algn="l">
              <a:spcBef>
                <a:spcPts val="0"/>
              </a:spcBef>
              <a:spcAft>
                <a:spcPts val="0"/>
              </a:spcAft>
              <a:buClr>
                <a:srgbClr val="FF0000"/>
              </a:buClr>
              <a:buSzPts val="1800"/>
              <a:buChar char="●"/>
            </a:pPr>
            <a:r>
              <a:rPr lang="en">
                <a:solidFill>
                  <a:srgbClr val="FF0000"/>
                </a:solidFill>
              </a:rPr>
              <a:t>I washed out the bowl and put it away.</a:t>
            </a:r>
            <a:endParaRPr>
              <a:solidFill>
                <a:srgbClr val="FF0000"/>
              </a:solidFill>
            </a:endParaRPr>
          </a:p>
          <a:p>
            <a:pPr indent="-342900" lvl="0" marL="457200" rtl="0" algn="l">
              <a:spcBef>
                <a:spcPts val="0"/>
              </a:spcBef>
              <a:spcAft>
                <a:spcPts val="0"/>
              </a:spcAft>
              <a:buClr>
                <a:srgbClr val="FF0000"/>
              </a:buClr>
              <a:buSzPts val="1800"/>
              <a:buChar char="●"/>
            </a:pPr>
            <a:r>
              <a:rPr lang="en">
                <a:solidFill>
                  <a:srgbClr val="FF0000"/>
                </a:solidFill>
              </a:rPr>
              <a:t>I ate a bowl of cereal.</a:t>
            </a:r>
            <a:endParaRPr>
              <a:solidFill>
                <a:srgbClr val="FF0000"/>
              </a:solidFill>
            </a:endParaRPr>
          </a:p>
          <a:p>
            <a:pPr indent="-342900" lvl="0" marL="457200" rtl="0" algn="l">
              <a:spcBef>
                <a:spcPts val="0"/>
              </a:spcBef>
              <a:spcAft>
                <a:spcPts val="0"/>
              </a:spcAft>
              <a:buClr>
                <a:srgbClr val="FF0000"/>
              </a:buClr>
              <a:buSzPts val="1800"/>
              <a:buChar char="●"/>
            </a:pPr>
            <a:r>
              <a:rPr lang="en">
                <a:solidFill>
                  <a:srgbClr val="FF0000"/>
                </a:solidFill>
              </a:rPr>
              <a:t>I poured some cereal into a bowl.</a:t>
            </a:r>
            <a:endParaRPr>
              <a:solidFill>
                <a:srgbClr val="FF0000"/>
              </a:solidFill>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0" st="0"/>
                                            </p:txEl>
                                          </p:spTgt>
                                        </p:tgtEl>
                                        <p:attrNameLst>
                                          <p:attrName>style.visibility</p:attrName>
                                        </p:attrNameLst>
                                      </p:cBhvr>
                                      <p:to>
                                        <p:strVal val="visible"/>
                                      </p:to>
                                    </p:set>
                                    <p:animEffect filter="fade" transition="in">
                                      <p:cBhvr>
                                        <p:cTn dur="1000"/>
                                        <p:tgtEl>
                                          <p:spTgt spid="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1" st="1"/>
                                            </p:txEl>
                                          </p:spTgt>
                                        </p:tgtEl>
                                        <p:attrNameLst>
                                          <p:attrName>style.visibility</p:attrName>
                                        </p:attrNameLst>
                                      </p:cBhvr>
                                      <p:to>
                                        <p:strVal val="visible"/>
                                      </p:to>
                                    </p:set>
                                    <p:animEffect filter="fade" transition="in">
                                      <p:cBhvr>
                                        <p:cTn dur="1000"/>
                                        <p:tgtEl>
                                          <p:spTgt spid="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2" st="2"/>
                                            </p:txEl>
                                          </p:spTgt>
                                        </p:tgtEl>
                                        <p:attrNameLst>
                                          <p:attrName>style.visibility</p:attrName>
                                        </p:attrNameLst>
                                      </p:cBhvr>
                                      <p:to>
                                        <p:strVal val="visible"/>
                                      </p:to>
                                    </p:set>
                                    <p:animEffect filter="fade" transition="in">
                                      <p:cBhvr>
                                        <p:cTn dur="1000"/>
                                        <p:tgtEl>
                                          <p:spTgt spid="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3" st="3"/>
                                            </p:txEl>
                                          </p:spTgt>
                                        </p:tgtEl>
                                        <p:attrNameLst>
                                          <p:attrName>style.visibility</p:attrName>
                                        </p:attrNameLst>
                                      </p:cBhvr>
                                      <p:to>
                                        <p:strVal val="visible"/>
                                      </p:to>
                                    </p:set>
                                    <p:animEffect filter="fade" transition="in">
                                      <p:cBhvr>
                                        <p:cTn dur="1000"/>
                                        <p:tgtEl>
                                          <p:spTgt spid="8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4" st="4"/>
                                            </p:txEl>
                                          </p:spTgt>
                                        </p:tgtEl>
                                        <p:attrNameLst>
                                          <p:attrName>style.visibility</p:attrName>
                                        </p:attrNameLst>
                                      </p:cBhvr>
                                      <p:to>
                                        <p:strVal val="visible"/>
                                      </p:to>
                                    </p:set>
                                    <p:animEffect filter="fade" transition="in">
                                      <p:cBhvr>
                                        <p:cTn dur="1000"/>
                                        <p:tgtEl>
                                          <p:spTgt spid="8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5" st="5"/>
                                            </p:txEl>
                                          </p:spTgt>
                                        </p:tgtEl>
                                        <p:attrNameLst>
                                          <p:attrName>style.visibility</p:attrName>
                                        </p:attrNameLst>
                                      </p:cBhvr>
                                      <p:to>
                                        <p:strVal val="visible"/>
                                      </p:to>
                                    </p:set>
                                    <p:animEffect filter="fade" transition="in">
                                      <p:cBhvr>
                                        <p:cTn dur="1000"/>
                                        <p:tgtEl>
                                          <p:spTgt spid="8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xEl>
                                              <p:pRg end="6" st="6"/>
                                            </p:txEl>
                                          </p:spTgt>
                                        </p:tgtEl>
                                        <p:attrNameLst>
                                          <p:attrName>style.visibility</p:attrName>
                                        </p:attrNameLst>
                                      </p:cBhvr>
                                      <p:to>
                                        <p:strVal val="visible"/>
                                      </p:to>
                                    </p:set>
                                    <p:animEffect filter="fade" transition="in">
                                      <p:cBhvr>
                                        <p:cTn dur="1000"/>
                                        <p:tgtEl>
                                          <p:spTgt spid="8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include precise and scientific vocabulary in my rainforest journal entry.</a:t>
            </a:r>
            <a:endParaRPr/>
          </a:p>
          <a:p>
            <a:pPr indent="0" lvl="0" marL="0" rtl="0" algn="l">
              <a:spcBef>
                <a:spcPts val="1600"/>
              </a:spcBef>
              <a:spcAft>
                <a:spcPts val="1600"/>
              </a:spcAft>
              <a:buNone/>
            </a:pPr>
            <a:r>
              <a:rPr lang="en"/>
              <a:t>Remember, you’ve collected a lot of vocabulary in your glossaries.  These words are going to be very useful as you begin to write like scientists.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Effect filter="fade" transition="in">
                                      <p:cBhvr>
                                        <p:cTn dur="1000"/>
                                        <p:tgtEl>
                                          <p:spTgt spid="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xEl>
                                              <p:pRg end="1" st="1"/>
                                            </p:txEl>
                                          </p:spTgt>
                                        </p:tgtEl>
                                        <p:attrNameLst>
                                          <p:attrName>style.visibility</p:attrName>
                                        </p:attrNameLst>
                                      </p:cBhvr>
                                      <p:to>
                                        <p:strVal val="visible"/>
                                      </p:to>
                                    </p:set>
                                    <p:animEffect filter="fade" transition="in">
                                      <p:cBhvr>
                                        <p:cTn dur="1000"/>
                                        <p:tgtEl>
                                          <p:spTgt spid="9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8" name="Google Shape;9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Creating Our Rubric: Organization and Language (10 mins)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286375"/>
            <a:ext cx="8520600" cy="4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that in our last lessons you did your research and made outlines.</a:t>
            </a:r>
            <a:endParaRPr/>
          </a:p>
          <a:p>
            <a:pPr indent="0" lvl="0" marL="0" rtl="0" algn="l">
              <a:spcBef>
                <a:spcPts val="1600"/>
              </a:spcBef>
              <a:spcAft>
                <a:spcPts val="1600"/>
              </a:spcAft>
              <a:buNone/>
            </a:pPr>
            <a:r>
              <a:rPr lang="en"/>
              <a:t>We also began our Rainforest Field Journal Entry rubric.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0" y="445025"/>
            <a:ext cx="9216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the differences between a 2 and a 3?</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0" name="Google Shape;110;p22"/>
          <p:cNvPicPr preferRelativeResize="0"/>
          <p:nvPr/>
        </p:nvPicPr>
        <p:blipFill>
          <a:blip r:embed="rId3">
            <a:alphaModFix/>
          </a:blip>
          <a:stretch>
            <a:fillRect/>
          </a:stretch>
        </p:blipFill>
        <p:spPr>
          <a:xfrm>
            <a:off x="0" y="1017733"/>
            <a:ext cx="9144001" cy="3936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Organization and Language</a:t>
            </a:r>
            <a:endParaRPr/>
          </a:p>
        </p:txBody>
      </p:sp>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that we’ve finished the IDEAS section of the rubric, we will now focus on the Organization and Language sections.  This will help you today as you turn your outlines into drafts.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4"/>
          <p:cNvSpPr txBox="1"/>
          <p:nvPr>
            <p:ph idx="1" type="body"/>
          </p:nvPr>
        </p:nvSpPr>
        <p:spPr>
          <a:xfrm>
            <a:off x="311700" y="2862750"/>
            <a:ext cx="8520600" cy="1706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will you need to do to meet the target of writing a well-organized rainforest field journal entry?</a:t>
            </a:r>
            <a:endParaRPr/>
          </a:p>
        </p:txBody>
      </p:sp>
      <p:pic>
        <p:nvPicPr>
          <p:cNvPr id="123" name="Google Shape;123;p24"/>
          <p:cNvPicPr preferRelativeResize="0"/>
          <p:nvPr/>
        </p:nvPicPr>
        <p:blipFill>
          <a:blip r:embed="rId3">
            <a:alphaModFix/>
          </a:blip>
          <a:stretch>
            <a:fillRect/>
          </a:stretch>
        </p:blipFill>
        <p:spPr>
          <a:xfrm>
            <a:off x="0" y="685801"/>
            <a:ext cx="9144002" cy="1977998"/>
          </a:xfrm>
          <a:prstGeom prst="rect">
            <a:avLst/>
          </a:prstGeom>
          <a:noFill/>
          <a:ln>
            <a:noFill/>
          </a:ln>
        </p:spPr>
      </p:pic>
      <p:pic>
        <p:nvPicPr>
          <p:cNvPr id="124" name="Google Shape;124;p24"/>
          <p:cNvPicPr preferRelativeResize="0"/>
          <p:nvPr/>
        </p:nvPicPr>
        <p:blipFill>
          <a:blip r:embed="rId4">
            <a:alphaModFix/>
          </a:blip>
          <a:stretch>
            <a:fillRect/>
          </a:stretch>
        </p:blipFill>
        <p:spPr>
          <a:xfrm>
            <a:off x="-28775" y="95141"/>
            <a:ext cx="9143999" cy="5906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5"/>
          <p:cNvSpPr txBox="1"/>
          <p:nvPr>
            <p:ph idx="1" type="body"/>
          </p:nvPr>
        </p:nvSpPr>
        <p:spPr>
          <a:xfrm>
            <a:off x="311700" y="2714475"/>
            <a:ext cx="8520600" cy="1854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when we read </a:t>
            </a:r>
            <a:r>
              <a:rPr i="1" lang="en"/>
              <a:t>The Most Beautiful Roof in the World</a:t>
            </a:r>
            <a:r>
              <a:rPr lang="en"/>
              <a:t> and we talked about language the author uses to paint a vivid picture of the rainforest?</a:t>
            </a:r>
            <a:endParaRPr/>
          </a:p>
        </p:txBody>
      </p:sp>
      <p:pic>
        <p:nvPicPr>
          <p:cNvPr id="131" name="Google Shape;131;p25"/>
          <p:cNvPicPr preferRelativeResize="0"/>
          <p:nvPr/>
        </p:nvPicPr>
        <p:blipFill>
          <a:blip r:embed="rId3">
            <a:alphaModFix/>
          </a:blip>
          <a:stretch>
            <a:fillRect/>
          </a:stretch>
        </p:blipFill>
        <p:spPr>
          <a:xfrm>
            <a:off x="0" y="597430"/>
            <a:ext cx="9144001" cy="1970690"/>
          </a:xfrm>
          <a:prstGeom prst="rect">
            <a:avLst/>
          </a:prstGeom>
          <a:noFill/>
          <a:ln>
            <a:noFill/>
          </a:ln>
        </p:spPr>
      </p:pic>
      <p:pic>
        <p:nvPicPr>
          <p:cNvPr id="132" name="Google Shape;132;p25"/>
          <p:cNvPicPr preferRelativeResize="0"/>
          <p:nvPr/>
        </p:nvPicPr>
        <p:blipFill>
          <a:blip r:embed="rId4">
            <a:alphaModFix/>
          </a:blip>
          <a:stretch>
            <a:fillRect/>
          </a:stretch>
        </p:blipFill>
        <p:spPr>
          <a:xfrm>
            <a:off x="-10250" y="20891"/>
            <a:ext cx="9143999" cy="5906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idx="1" type="body"/>
          </p:nvPr>
        </p:nvSpPr>
        <p:spPr>
          <a:xfrm>
            <a:off x="311700" y="258575"/>
            <a:ext cx="8520600" cy="431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page 12 the author writes that “bats swoop,” “vipers coil,” and “a salamander slinks.”</a:t>
            </a:r>
            <a:endParaRPr/>
          </a:p>
          <a:p>
            <a:pPr indent="0" lvl="0" marL="0" rtl="0" algn="l">
              <a:spcBef>
                <a:spcPts val="1600"/>
              </a:spcBef>
              <a:spcAft>
                <a:spcPts val="1600"/>
              </a:spcAft>
              <a:buNone/>
            </a:pPr>
            <a:r>
              <a:rPr lang="en"/>
              <a:t>How would it change the effect on the reader if she had written that “bats fly,” “vipers live,” and “a salamander crawls”?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idx="1" type="body"/>
          </p:nvPr>
        </p:nvSpPr>
        <p:spPr>
          <a:xfrm>
            <a:off x="311700" y="2353025"/>
            <a:ext cx="8520600" cy="2215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criteria belongs in the Language section of the rubric?</a:t>
            </a:r>
            <a:endParaRPr/>
          </a:p>
        </p:txBody>
      </p:sp>
      <p:pic>
        <p:nvPicPr>
          <p:cNvPr id="143" name="Google Shape;143;p27"/>
          <p:cNvPicPr preferRelativeResize="0"/>
          <p:nvPr/>
        </p:nvPicPr>
        <p:blipFill>
          <a:blip r:embed="rId3">
            <a:alphaModFix/>
          </a:blip>
          <a:stretch>
            <a:fillRect/>
          </a:stretch>
        </p:blipFill>
        <p:spPr>
          <a:xfrm>
            <a:off x="0" y="-9"/>
            <a:ext cx="9143999" cy="590668"/>
          </a:xfrm>
          <a:prstGeom prst="rect">
            <a:avLst/>
          </a:prstGeom>
          <a:noFill/>
          <a:ln>
            <a:noFill/>
          </a:ln>
        </p:spPr>
      </p:pic>
      <p:pic>
        <p:nvPicPr>
          <p:cNvPr id="144" name="Google Shape;144;p27"/>
          <p:cNvPicPr preferRelativeResize="0"/>
          <p:nvPr/>
        </p:nvPicPr>
        <p:blipFill>
          <a:blip r:embed="rId4">
            <a:alphaModFix/>
          </a:blip>
          <a:stretch>
            <a:fillRect/>
          </a:stretch>
        </p:blipFill>
        <p:spPr>
          <a:xfrm>
            <a:off x="47400" y="542905"/>
            <a:ext cx="9144001" cy="197069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Writing Practice: Postcards from the Perspective of our Rainforest Scientists </a:t>
            </a:r>
            <a:endParaRPr/>
          </a:p>
          <a:p>
            <a:pPr indent="0" lvl="0" marL="0" rtl="0" algn="l">
              <a:spcBef>
                <a:spcPts val="0"/>
              </a:spcBef>
              <a:spcAft>
                <a:spcPts val="0"/>
              </a:spcAft>
              <a:buNone/>
            </a:pPr>
            <a:r>
              <a:rPr lang="en"/>
              <a:t>(15 mins)</a:t>
            </a:r>
            <a:endParaRPr/>
          </a:p>
        </p:txBody>
      </p:sp>
      <p:sp>
        <p:nvSpPr>
          <p:cNvPr id="150" name="Google Shape;150;p28"/>
          <p:cNvSpPr txBox="1"/>
          <p:nvPr>
            <p:ph idx="1" type="body"/>
          </p:nvPr>
        </p:nvSpPr>
        <p:spPr>
          <a:xfrm>
            <a:off x="311700" y="1843325"/>
            <a:ext cx="8520600" cy="272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practice sequencing events clearly and using precise language by writing a </a:t>
            </a:r>
            <a:r>
              <a:rPr i="1" lang="en"/>
              <a:t>postcard</a:t>
            </a:r>
            <a:r>
              <a:rPr lang="en"/>
              <a:t> from the perspective of your rainforest scientist.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idx="1" type="body"/>
          </p:nvPr>
        </p:nvSpPr>
        <p:spPr>
          <a:xfrm>
            <a:off x="311700" y="160225"/>
            <a:ext cx="8520600" cy="440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 postcard?</a:t>
            </a:r>
            <a:endParaRPr/>
          </a:p>
          <a:p>
            <a:pPr indent="0" lvl="0" marL="0" rtl="0" algn="l">
              <a:spcBef>
                <a:spcPts val="1600"/>
              </a:spcBef>
              <a:spcAft>
                <a:spcPts val="1600"/>
              </a:spcAft>
              <a:buNone/>
            </a:pPr>
            <a:r>
              <a:rPr lang="en"/>
              <a:t>Why do people send postcards?</a:t>
            </a:r>
            <a:endParaRPr/>
          </a:p>
        </p:txBody>
      </p:sp>
      <p:pic>
        <p:nvPicPr>
          <p:cNvPr id="156" name="Google Shape;156;p29"/>
          <p:cNvPicPr preferRelativeResize="0"/>
          <p:nvPr/>
        </p:nvPicPr>
        <p:blipFill>
          <a:blip r:embed="rId3">
            <a:alphaModFix/>
          </a:blip>
          <a:stretch>
            <a:fillRect/>
          </a:stretch>
        </p:blipFill>
        <p:spPr>
          <a:xfrm>
            <a:off x="5067300" y="2522275"/>
            <a:ext cx="4076700" cy="2540000"/>
          </a:xfrm>
          <a:prstGeom prst="rect">
            <a:avLst/>
          </a:prstGeom>
          <a:noFill/>
          <a:ln>
            <a:noFill/>
          </a:ln>
        </p:spPr>
      </p:pic>
      <p:pic>
        <p:nvPicPr>
          <p:cNvPr id="157" name="Google Shape;157;p29"/>
          <p:cNvPicPr preferRelativeResize="0"/>
          <p:nvPr/>
        </p:nvPicPr>
        <p:blipFill>
          <a:blip r:embed="rId4">
            <a:alphaModFix/>
          </a:blip>
          <a:stretch>
            <a:fillRect/>
          </a:stretch>
        </p:blipFill>
        <p:spPr>
          <a:xfrm>
            <a:off x="5219712" y="-75500"/>
            <a:ext cx="3783412" cy="2522275"/>
          </a:xfrm>
          <a:prstGeom prst="rect">
            <a:avLst/>
          </a:prstGeom>
          <a:noFill/>
          <a:ln>
            <a:noFill/>
          </a:ln>
        </p:spPr>
      </p:pic>
      <p:sp>
        <p:nvSpPr>
          <p:cNvPr id="158" name="Google Shape;158;p29"/>
          <p:cNvSpPr txBox="1"/>
          <p:nvPr/>
        </p:nvSpPr>
        <p:spPr>
          <a:xfrm>
            <a:off x="55000" y="1556250"/>
            <a:ext cx="4820100" cy="33147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One side typically has a photograph of the location where it was sent from</a:t>
            </a:r>
            <a:endParaRPr sz="2400"/>
          </a:p>
          <a:p>
            <a:pPr indent="-381000" lvl="0" marL="457200" rtl="0" algn="l">
              <a:spcBef>
                <a:spcPts val="0"/>
              </a:spcBef>
              <a:spcAft>
                <a:spcPts val="0"/>
              </a:spcAft>
              <a:buSzPts val="2400"/>
              <a:buChar char="●"/>
            </a:pPr>
            <a:r>
              <a:rPr lang="en" sz="2400"/>
              <a:t>Other side has a short message</a:t>
            </a:r>
            <a:endParaRPr sz="2400"/>
          </a:p>
          <a:p>
            <a:pPr indent="-381000" lvl="0" marL="457200" rtl="0" algn="l">
              <a:spcBef>
                <a:spcPts val="0"/>
              </a:spcBef>
              <a:spcAft>
                <a:spcPts val="0"/>
              </a:spcAft>
              <a:buSzPts val="2400"/>
              <a:buChar char="●"/>
            </a:pPr>
            <a:r>
              <a:rPr lang="en" sz="2400"/>
              <a:t>Message usually tells one small piece of information, and also usually lets the recipient know how the sender is doing.</a:t>
            </a:r>
            <a:endParaRPr sz="2400"/>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10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1000"/>
                                        <p:tgtEl>
                                          <p:spTgt spid="1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3" st="3"/>
                                            </p:txEl>
                                          </p:spTgt>
                                        </p:tgtEl>
                                        <p:attrNameLst>
                                          <p:attrName>style.visibility</p:attrName>
                                        </p:attrNameLst>
                                      </p:cBhvr>
                                      <p:to>
                                        <p:strVal val="visible"/>
                                      </p:to>
                                    </p:set>
                                    <p:animEffect filter="fade" transition="in">
                                      <p:cBhvr>
                                        <p:cTn dur="1000"/>
                                        <p:tgtEl>
                                          <p:spTgt spid="15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idx="1" type="body"/>
          </p:nvPr>
        </p:nvSpPr>
        <p:spPr>
          <a:xfrm>
            <a:off x="311700" y="250175"/>
            <a:ext cx="8520600" cy="43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Meg Lowman would write on a postcard to James and Edward if they weren’t with her?</a:t>
            </a:r>
            <a:endParaRPr/>
          </a:p>
          <a:p>
            <a:pPr indent="0" lvl="0" marL="0" rtl="0" algn="l">
              <a:spcBef>
                <a:spcPts val="1600"/>
              </a:spcBef>
              <a:spcAft>
                <a:spcPts val="1600"/>
              </a:spcAft>
              <a:buNone/>
            </a:pPr>
            <a:r>
              <a:rPr lang="en"/>
              <a:t>Let’s write a postcard together.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Effect filter="fade" transition="in">
                                      <p:cBhvr>
                                        <p:cTn dur="1000"/>
                                        <p:tgtEl>
                                          <p:spTgt spid="16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animEffect filter="fade" transition="in">
                                      <p:cBhvr>
                                        <p:cTn dur="1000"/>
                                        <p:tgtEl>
                                          <p:spTgt spid="16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idx="1" type="body"/>
          </p:nvPr>
        </p:nvSpPr>
        <p:spPr>
          <a:xfrm>
            <a:off x="311700" y="234400"/>
            <a:ext cx="8520600" cy="43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you will be writing postcards from the rainforest explorers that you created yesterday.</a:t>
            </a:r>
            <a:endParaRPr/>
          </a:p>
          <a:p>
            <a:pPr indent="0" lvl="0" marL="0" rtl="0" algn="l">
              <a:spcBef>
                <a:spcPts val="1600"/>
              </a:spcBef>
              <a:spcAft>
                <a:spcPts val="1600"/>
              </a:spcAft>
              <a:buNone/>
            </a:pPr>
            <a:r>
              <a:rPr lang="en"/>
              <a:t>Take out your Rainforest Field Journal graphic organizers from lesson 10 and review your notes on the events that you want to write about.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Effect filter="fade" transition="in">
                                      <p:cBhvr>
                                        <p:cTn dur="1000"/>
                                        <p:tgtEl>
                                          <p:spTgt spid="1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Effect filter="fade" transition="in">
                                      <p:cBhvr>
                                        <p:cTn dur="1000"/>
                                        <p:tgtEl>
                                          <p:spTgt spid="16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2"/>
          <p:cNvSpPr txBox="1"/>
          <p:nvPr>
            <p:ph idx="1" type="body"/>
          </p:nvPr>
        </p:nvSpPr>
        <p:spPr>
          <a:xfrm>
            <a:off x="311700" y="45675"/>
            <a:ext cx="8520600" cy="45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Pretend your character is writing the postcard near the beginning of their trip, so it should include something about the first event.</a:t>
            </a:r>
            <a:endParaRPr/>
          </a:p>
          <a:p>
            <a:pPr indent="0" lvl="0" marL="0" rtl="0" algn="l">
              <a:spcBef>
                <a:spcPts val="1600"/>
              </a:spcBef>
              <a:spcAft>
                <a:spcPts val="0"/>
              </a:spcAft>
              <a:buNone/>
            </a:pPr>
            <a:r>
              <a:rPr lang="en"/>
              <a:t>Decide who the recipient will be. (person receiving the postcard).</a:t>
            </a:r>
            <a:endParaRPr/>
          </a:p>
          <a:p>
            <a:pPr indent="0" lvl="0" marL="0" rtl="0" algn="l">
              <a:spcBef>
                <a:spcPts val="1600"/>
              </a:spcBef>
              <a:spcAft>
                <a:spcPts val="1600"/>
              </a:spcAft>
              <a:buNone/>
            </a:pPr>
            <a:r>
              <a:rPr lang="en"/>
              <a:t>This will not be formally graded, it’s just a chance for you to practice organizing your ideas and writing with specific details from your research.</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Independent Work Time (20 mins)</a:t>
            </a:r>
            <a:endParaRPr/>
          </a:p>
        </p:txBody>
      </p:sp>
      <p:sp>
        <p:nvSpPr>
          <p:cNvPr id="179" name="Google Shape;179;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to a new page in your notebook because you are now going to start writing the first drafts of your field journal entries.</a:t>
            </a:r>
            <a:endParaRPr/>
          </a:p>
          <a:p>
            <a:pPr indent="0" lvl="0" marL="0" rtl="0" algn="l">
              <a:spcBef>
                <a:spcPts val="1600"/>
              </a:spcBef>
              <a:spcAft>
                <a:spcPts val="1600"/>
              </a:spcAft>
              <a:buNone/>
            </a:pPr>
            <a:r>
              <a:rPr lang="en"/>
              <a:t>Put on your “rainforest explorer hats” and pretend that you are really in the rainforest as you start your journal entries.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1000"/>
                                        <p:tgtEl>
                                          <p:spTgt spid="1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1000"/>
                                        <p:tgtEl>
                                          <p:spTgt spid="17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4"/>
          <p:cNvSpPr txBox="1"/>
          <p:nvPr>
            <p:ph idx="1" type="body"/>
          </p:nvPr>
        </p:nvSpPr>
        <p:spPr>
          <a:xfrm>
            <a:off x="311700" y="77650"/>
            <a:ext cx="8520600" cy="449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that all field journal entries start with a date, so you should decide when your rainforest exploration took place.</a:t>
            </a:r>
            <a:endParaRPr/>
          </a:p>
          <a:p>
            <a:pPr indent="0" lvl="0" marL="0" rtl="0" algn="l">
              <a:spcBef>
                <a:spcPts val="1600"/>
              </a:spcBef>
              <a:spcAft>
                <a:spcPts val="1600"/>
              </a:spcAft>
              <a:buNone/>
            </a:pPr>
            <a:r>
              <a:rPr lang="en"/>
              <a:t>Describe the first events listed in your graphic organizer.  These will be the same events that you wrote about on your postcard, but now you can add more details, descriptions, and precise scientific vocabulary.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animEffect filter="fade" transition="in">
                                      <p:cBhvr>
                                        <p:cTn dur="1000"/>
                                        <p:tgtEl>
                                          <p:spTgt spid="1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animEffect filter="fade" transition="in">
                                      <p:cBhvr>
                                        <p:cTn dur="1000"/>
                                        <p:tgtEl>
                                          <p:spTgt spid="18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SzPts val="2800"/>
              <a:buAutoNum type="alphaUcPeriod"/>
            </a:pPr>
            <a:r>
              <a:rPr lang="en"/>
              <a:t>Debrief and Exit Ticket (5 mins)</a:t>
            </a:r>
            <a:endParaRPr/>
          </a:p>
        </p:txBody>
      </p:sp>
      <p:sp>
        <p:nvSpPr>
          <p:cNvPr id="190" name="Google Shape;190;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Mingle and share your postcards with your classmates.</a:t>
            </a:r>
            <a:endParaRPr/>
          </a:p>
          <a:p>
            <a:pPr indent="0" lvl="0" marL="0" rtl="0" algn="l">
              <a:spcBef>
                <a:spcPts val="1600"/>
              </a:spcBef>
              <a:spcAft>
                <a:spcPts val="1600"/>
              </a:spcAft>
              <a:buNone/>
            </a:pPr>
            <a:r>
              <a:rPr lang="en"/>
              <a:t>Any postcards that you saw that you think we should all see?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animEffect filter="fade" transition="in">
                                      <p:cBhvr>
                                        <p:cTn dur="1000"/>
                                        <p:tgtEl>
                                          <p:spTgt spid="1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1" st="1"/>
                                            </p:txEl>
                                          </p:spTgt>
                                        </p:tgtEl>
                                        <p:attrNameLst>
                                          <p:attrName>style.visibility</p:attrName>
                                        </p:attrNameLst>
                                      </p:cBhvr>
                                      <p:to>
                                        <p:strVal val="visible"/>
                                      </p:to>
                                    </p:set>
                                    <p:animEffect filter="fade" transition="in">
                                      <p:cBhvr>
                                        <p:cTn dur="1000"/>
                                        <p:tgtEl>
                                          <p:spTgt spid="19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Targets</a:t>
            </a:r>
            <a:endParaRPr/>
          </a:p>
        </p:txBody>
      </p:sp>
      <p:sp>
        <p:nvSpPr>
          <p:cNvPr id="196" name="Google Shape;19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organize the events I describe in my rainforest journal entry in chronological order.</a:t>
            </a:r>
            <a:endParaRPr/>
          </a:p>
          <a:p>
            <a:pPr indent="-342900" lvl="0" marL="457200" rtl="0" algn="l">
              <a:spcBef>
                <a:spcPts val="0"/>
              </a:spcBef>
              <a:spcAft>
                <a:spcPts val="0"/>
              </a:spcAft>
              <a:buSzPts val="1800"/>
              <a:buChar char="●"/>
            </a:pPr>
            <a:r>
              <a:rPr lang="en"/>
              <a:t>I can use linking words and phrases to connect my ideas.</a:t>
            </a:r>
            <a:endParaRPr/>
          </a:p>
          <a:p>
            <a:pPr indent="-342900" lvl="0" marL="457200" rtl="0" algn="l">
              <a:spcBef>
                <a:spcPts val="0"/>
              </a:spcBef>
              <a:spcAft>
                <a:spcPts val="0"/>
              </a:spcAft>
              <a:buSzPts val="1800"/>
              <a:buChar char="●"/>
            </a:pPr>
            <a:r>
              <a:rPr lang="en"/>
              <a:t>I can include precise and scientific vocabulary in my rainforest journal entry.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animEffect filter="fade" transition="in">
                                      <p:cBhvr>
                                        <p:cTn dur="1000"/>
                                        <p:tgtEl>
                                          <p:spTgt spid="1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animEffect filter="fade" transition="in">
                                      <p:cBhvr>
                                        <p:cTn dur="1000"/>
                                        <p:tgtEl>
                                          <p:spTgt spid="19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xEl>
                                              <p:pRg end="2" st="2"/>
                                            </p:txEl>
                                          </p:spTgt>
                                        </p:tgtEl>
                                        <p:attrNameLst>
                                          <p:attrName>style.visibility</p:attrName>
                                        </p:attrNameLst>
                                      </p:cBhvr>
                                      <p:to>
                                        <p:strVal val="visible"/>
                                      </p:to>
                                    </p:set>
                                    <p:animEffect filter="fade" transition="in">
                                      <p:cBhvr>
                                        <p:cTn dur="1000"/>
                                        <p:tgtEl>
                                          <p:spTgt spid="19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3" name="Google Shape;203;p37"/>
          <p:cNvPicPr preferRelativeResize="0"/>
          <p:nvPr/>
        </p:nvPicPr>
        <p:blipFill>
          <a:blip r:embed="rId3">
            <a:alphaModFix/>
          </a:blip>
          <a:stretch>
            <a:fillRect/>
          </a:stretch>
        </p:blipFill>
        <p:spPr>
          <a:xfrm>
            <a:off x="0" y="830041"/>
            <a:ext cx="9143999" cy="108186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