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6.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4"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slide" Target="slides/slide29.xml"/><Relationship Id="rId10" Type="http://schemas.openxmlformats.org/officeDocument/2006/relationships/slide" Target="slides/slide6.xml"/><Relationship Id="rId32" Type="http://schemas.openxmlformats.org/officeDocument/2006/relationships/slide" Target="slides/slide28.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 name="Shape 30"/>
        <p:cNvGrpSpPr/>
        <p:nvPr/>
      </p:nvGrpSpPr>
      <p:grpSpPr>
        <a:xfrm>
          <a:off x="0" y="0"/>
          <a:ext cx="0" cy="0"/>
          <a:chOff x="0" y="0"/>
          <a:chExt cx="0" cy="0"/>
        </a:xfrm>
      </p:grpSpPr>
      <p:sp>
        <p:nvSpPr>
          <p:cNvPr id="31" name="Google Shape;31;p: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2" name="Google Shape;3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 name="Shape 36"/>
        <p:cNvGrpSpPr/>
        <p:nvPr/>
      </p:nvGrpSpPr>
      <p:grpSpPr>
        <a:xfrm>
          <a:off x="0" y="0"/>
          <a:ext cx="0" cy="0"/>
          <a:chOff x="0" y="0"/>
          <a:chExt cx="0" cy="0"/>
        </a:xfrm>
      </p:grpSpPr>
      <p:sp>
        <p:nvSpPr>
          <p:cNvPr id="37" name="Google Shape;37;g77453443a_0_1: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8" name="Google Shape;38;g77453443a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 name="Shape 41"/>
        <p:cNvGrpSpPr/>
        <p:nvPr/>
      </p:nvGrpSpPr>
      <p:grpSpPr>
        <a:xfrm>
          <a:off x="0" y="0"/>
          <a:ext cx="0" cy="0"/>
          <a:chOff x="0" y="0"/>
          <a:chExt cx="0" cy="0"/>
        </a:xfrm>
      </p:grpSpPr>
      <p:sp>
        <p:nvSpPr>
          <p:cNvPr id="42" name="Google Shape;42;g77453443a_0_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3" name="Google Shape;43;g77453443a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 name="Shape 47"/>
        <p:cNvGrpSpPr/>
        <p:nvPr/>
      </p:nvGrpSpPr>
      <p:grpSpPr>
        <a:xfrm>
          <a:off x="0" y="0"/>
          <a:ext cx="0" cy="0"/>
          <a:chOff x="0" y="0"/>
          <a:chExt cx="0" cy="0"/>
        </a:xfrm>
      </p:grpSpPr>
      <p:sp>
        <p:nvSpPr>
          <p:cNvPr id="48" name="Google Shape;48;g77453443a_0_1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9" name="Google Shape;49;g77453443a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g77453443a_0_1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4" name="Google Shape;54;g77453443a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77453443a_0_2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77453443a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77453443a_0_2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77453443a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77453443a_0_3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77453443a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77453443a_0_3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77453443a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77453443a_0_4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77453443a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77453443a_0_4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77453443a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77453443a_0_5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77453443a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77453443a_0_5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77453443a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77453443a_0_6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77453443a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77453443a_0_6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77453443a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77453443a_0_7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77453443a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77453443a_0_7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77453443a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77453443a_0_8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77453443a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77453443a_0_99: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1" name="Google Shape;141;g77453443a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77453443a_0_104: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6" name="Google Shape;146;g77453443a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77453443a_0_113: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77453443a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77453443a_0_118: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77453443a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77453443a_0_123: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77453443a_0_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77453443a_0_129: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77453443a_0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77453443a_0_134: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77453443a_0_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77453443a_0_139: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77453443a_0_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77453443a_0_154: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77453443a_0_1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77453443a_0_159: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77453443a_0_1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77453443a_0_164: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3" name="Google Shape;203;g77453443a_0_1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685800" y="1583342"/>
            <a:ext cx="7772400" cy="1159856"/>
          </a:xfrm>
          <a:prstGeom prst="rect">
            <a:avLst/>
          </a:prstGeom>
        </p:spPr>
        <p:txBody>
          <a:bodyPr anchorCtr="0" anchor="b" bIns="91425" lIns="91425" spcFirstLastPara="1" rIns="91425" wrap="square" tIns="91425">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1" name="Google Shape;11;p2"/>
          <p:cNvSpPr txBox="1"/>
          <p:nvPr>
            <p:ph idx="1" type="subTitle"/>
          </p:nvPr>
        </p:nvSpPr>
        <p:spPr>
          <a:xfrm>
            <a:off x="685800" y="2840054"/>
            <a:ext cx="7772400" cy="784738"/>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2"/>
              </a:buClr>
              <a:buSzPts val="3000"/>
              <a:buNone/>
              <a:defRPr>
                <a:solidFill>
                  <a:schemeClr val="dk2"/>
                </a:solidFill>
              </a:defRPr>
            </a:lvl1pPr>
            <a:lvl2pPr lvl="1" algn="ctr">
              <a:spcBef>
                <a:spcPts val="0"/>
              </a:spcBef>
              <a:spcAft>
                <a:spcPts val="0"/>
              </a:spcAft>
              <a:buClr>
                <a:schemeClr val="dk2"/>
              </a:buClr>
              <a:buSzPts val="3000"/>
              <a:buNone/>
              <a:defRPr sz="3000">
                <a:solidFill>
                  <a:schemeClr val="dk2"/>
                </a:solidFill>
              </a:defRPr>
            </a:lvl2pPr>
            <a:lvl3pPr lvl="2" algn="ctr">
              <a:spcBef>
                <a:spcPts val="0"/>
              </a:spcBef>
              <a:spcAft>
                <a:spcPts val="0"/>
              </a:spcAft>
              <a:buClr>
                <a:schemeClr val="dk2"/>
              </a:buClr>
              <a:buSzPts val="3000"/>
              <a:buNone/>
              <a:defRPr sz="3000">
                <a:solidFill>
                  <a:schemeClr val="dk2"/>
                </a:solidFill>
              </a:defRPr>
            </a:lvl3pPr>
            <a:lvl4pPr lvl="3" algn="ctr">
              <a:spcBef>
                <a:spcPts val="0"/>
              </a:spcBef>
              <a:spcAft>
                <a:spcPts val="0"/>
              </a:spcAft>
              <a:buClr>
                <a:schemeClr val="dk2"/>
              </a:buClr>
              <a:buSzPts val="3000"/>
              <a:buNone/>
              <a:defRPr sz="3000">
                <a:solidFill>
                  <a:schemeClr val="dk2"/>
                </a:solidFill>
              </a:defRPr>
            </a:lvl4pPr>
            <a:lvl5pPr lvl="4" algn="ctr">
              <a:spcBef>
                <a:spcPts val="0"/>
              </a:spcBef>
              <a:spcAft>
                <a:spcPts val="0"/>
              </a:spcAft>
              <a:buClr>
                <a:schemeClr val="dk2"/>
              </a:buClr>
              <a:buSzPts val="3000"/>
              <a:buNone/>
              <a:defRPr sz="3000">
                <a:solidFill>
                  <a:schemeClr val="dk2"/>
                </a:solidFill>
              </a:defRPr>
            </a:lvl5pPr>
            <a:lvl6pPr lvl="5" algn="ctr">
              <a:spcBef>
                <a:spcPts val="0"/>
              </a:spcBef>
              <a:spcAft>
                <a:spcPts val="0"/>
              </a:spcAft>
              <a:buClr>
                <a:schemeClr val="dk2"/>
              </a:buClr>
              <a:buSzPts val="3000"/>
              <a:buNone/>
              <a:defRPr sz="3000">
                <a:solidFill>
                  <a:schemeClr val="dk2"/>
                </a:solidFill>
              </a:defRPr>
            </a:lvl6pPr>
            <a:lvl7pPr lvl="6" algn="ctr">
              <a:spcBef>
                <a:spcPts val="0"/>
              </a:spcBef>
              <a:spcAft>
                <a:spcPts val="0"/>
              </a:spcAft>
              <a:buClr>
                <a:schemeClr val="dk2"/>
              </a:buClr>
              <a:buSzPts val="3000"/>
              <a:buNone/>
              <a:defRPr sz="3000">
                <a:solidFill>
                  <a:schemeClr val="dk2"/>
                </a:solidFill>
              </a:defRPr>
            </a:lvl7pPr>
            <a:lvl8pPr lvl="7" algn="ctr">
              <a:spcBef>
                <a:spcPts val="0"/>
              </a:spcBef>
              <a:spcAft>
                <a:spcPts val="0"/>
              </a:spcAft>
              <a:buClr>
                <a:schemeClr val="dk2"/>
              </a:buClr>
              <a:buSzPts val="3000"/>
              <a:buNone/>
              <a:defRPr sz="3000">
                <a:solidFill>
                  <a:schemeClr val="dk2"/>
                </a:solidFill>
              </a:defRPr>
            </a:lvl8pPr>
            <a:lvl9pPr lvl="8" algn="ctr">
              <a:spcBef>
                <a:spcPts val="0"/>
              </a:spcBef>
              <a:spcAft>
                <a:spcPts val="0"/>
              </a:spcAft>
              <a:buClr>
                <a:schemeClr val="dk2"/>
              </a:buClr>
              <a:buSzPts val="3000"/>
              <a:buNone/>
              <a:defRPr sz="3000">
                <a:solidFill>
                  <a:schemeClr val="dk2"/>
                </a:solidFill>
              </a:defRPr>
            </a:lvl9pPr>
          </a:lstStyle>
          <a:p/>
        </p:txBody>
      </p:sp>
      <p:sp>
        <p:nvSpPr>
          <p:cNvPr id="12" name="Google Shape;12;p2"/>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457200" y="205978"/>
            <a:ext cx="8229600" cy="85725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15" name="Google Shape;15;p3"/>
          <p:cNvSpPr txBox="1"/>
          <p:nvPr>
            <p:ph idx="1" type="body"/>
          </p:nvPr>
        </p:nvSpPr>
        <p:spPr>
          <a:xfrm>
            <a:off x="457200" y="1200150"/>
            <a:ext cx="8229600" cy="3725681"/>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16" name="Google Shape;16;p3"/>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7" name="Shape 17"/>
        <p:cNvGrpSpPr/>
        <p:nvPr/>
      </p:nvGrpSpPr>
      <p:grpSpPr>
        <a:xfrm>
          <a:off x="0" y="0"/>
          <a:ext cx="0" cy="0"/>
          <a:chOff x="0" y="0"/>
          <a:chExt cx="0" cy="0"/>
        </a:xfrm>
      </p:grpSpPr>
      <p:sp>
        <p:nvSpPr>
          <p:cNvPr id="18" name="Google Shape;18;p4"/>
          <p:cNvSpPr txBox="1"/>
          <p:nvPr>
            <p:ph type="title"/>
          </p:nvPr>
        </p:nvSpPr>
        <p:spPr>
          <a:xfrm>
            <a:off x="457200" y="205978"/>
            <a:ext cx="8229600" cy="85725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19" name="Google Shape;19;p4"/>
          <p:cNvSpPr txBox="1"/>
          <p:nvPr>
            <p:ph idx="1" type="body"/>
          </p:nvPr>
        </p:nvSpPr>
        <p:spPr>
          <a:xfrm>
            <a:off x="457200" y="1200150"/>
            <a:ext cx="3994526" cy="3725681"/>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20" name="Google Shape;20;p4"/>
          <p:cNvSpPr txBox="1"/>
          <p:nvPr>
            <p:ph idx="2" type="body"/>
          </p:nvPr>
        </p:nvSpPr>
        <p:spPr>
          <a:xfrm>
            <a:off x="4692274" y="1200150"/>
            <a:ext cx="3994526" cy="3725681"/>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21" name="Google Shape;21;p4"/>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2" name="Shape 22"/>
        <p:cNvGrpSpPr/>
        <p:nvPr/>
      </p:nvGrpSpPr>
      <p:grpSpPr>
        <a:xfrm>
          <a:off x="0" y="0"/>
          <a:ext cx="0" cy="0"/>
          <a:chOff x="0" y="0"/>
          <a:chExt cx="0" cy="0"/>
        </a:xfrm>
      </p:grpSpPr>
      <p:sp>
        <p:nvSpPr>
          <p:cNvPr id="23" name="Google Shape;23;p5"/>
          <p:cNvSpPr txBox="1"/>
          <p:nvPr>
            <p:ph type="title"/>
          </p:nvPr>
        </p:nvSpPr>
        <p:spPr>
          <a:xfrm>
            <a:off x="457200" y="205978"/>
            <a:ext cx="8229600" cy="85725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24" name="Google Shape;24;p5"/>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5" name="Shape 25"/>
        <p:cNvGrpSpPr/>
        <p:nvPr/>
      </p:nvGrpSpPr>
      <p:grpSpPr>
        <a:xfrm>
          <a:off x="0" y="0"/>
          <a:ext cx="0" cy="0"/>
          <a:chOff x="0" y="0"/>
          <a:chExt cx="0" cy="0"/>
        </a:xfrm>
      </p:grpSpPr>
      <p:sp>
        <p:nvSpPr>
          <p:cNvPr id="26" name="Google Shape;26;p6"/>
          <p:cNvSpPr txBox="1"/>
          <p:nvPr>
            <p:ph idx="1" type="body"/>
          </p:nvPr>
        </p:nvSpPr>
        <p:spPr>
          <a:xfrm>
            <a:off x="457200" y="4406309"/>
            <a:ext cx="8229600" cy="519520"/>
          </a:xfrm>
          <a:prstGeom prst="rect">
            <a:avLst/>
          </a:prstGeom>
        </p:spPr>
        <p:txBody>
          <a:bodyPr anchorCtr="0" anchor="t" bIns="91425" lIns="91425" spcFirstLastPara="1" rIns="91425" wrap="square" tIns="91425">
            <a:noAutofit/>
          </a:bodyPr>
          <a:lstStyle>
            <a:lvl1pPr indent="-228600" lvl="0" marL="457200" algn="ctr">
              <a:spcBef>
                <a:spcPts val="360"/>
              </a:spcBef>
              <a:spcAft>
                <a:spcPts val="0"/>
              </a:spcAft>
              <a:buSzPts val="1800"/>
              <a:buNone/>
              <a:defRPr sz="1800"/>
            </a:lvl1pPr>
          </a:lstStyle>
          <a:p/>
        </p:txBody>
      </p:sp>
      <p:sp>
        <p:nvSpPr>
          <p:cNvPr id="27" name="Google Shape;27;p6"/>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8" name="Shape 28"/>
        <p:cNvGrpSpPr/>
        <p:nvPr/>
      </p:nvGrpSpPr>
      <p:grpSpPr>
        <a:xfrm>
          <a:off x="0" y="0"/>
          <a:ext cx="0" cy="0"/>
          <a:chOff x="0" y="0"/>
          <a:chExt cx="0" cy="0"/>
        </a:xfrm>
      </p:grpSpPr>
      <p:sp>
        <p:nvSpPr>
          <p:cNvPr id="29" name="Google Shape;29;p7"/>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05978"/>
            <a:ext cx="8229600" cy="85725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Clr>
                <a:schemeClr val="dk1"/>
              </a:buClr>
              <a:buSzPts val="3600"/>
              <a:buNone/>
              <a:defRPr b="1" sz="3600">
                <a:solidFill>
                  <a:schemeClr val="dk1"/>
                </a:solidFill>
              </a:defRPr>
            </a:lvl1pPr>
            <a:lvl2pPr lvl="1">
              <a:spcBef>
                <a:spcPts val="0"/>
              </a:spcBef>
              <a:spcAft>
                <a:spcPts val="0"/>
              </a:spcAft>
              <a:buClr>
                <a:schemeClr val="dk1"/>
              </a:buClr>
              <a:buSzPts val="3600"/>
              <a:buNone/>
              <a:defRPr b="1" sz="3600">
                <a:solidFill>
                  <a:schemeClr val="dk1"/>
                </a:solidFill>
              </a:defRPr>
            </a:lvl2pPr>
            <a:lvl3pPr lvl="2">
              <a:spcBef>
                <a:spcPts val="0"/>
              </a:spcBef>
              <a:spcAft>
                <a:spcPts val="0"/>
              </a:spcAft>
              <a:buClr>
                <a:schemeClr val="dk1"/>
              </a:buClr>
              <a:buSzPts val="3600"/>
              <a:buNone/>
              <a:defRPr b="1" sz="3600">
                <a:solidFill>
                  <a:schemeClr val="dk1"/>
                </a:solidFill>
              </a:defRPr>
            </a:lvl3pPr>
            <a:lvl4pPr lvl="3">
              <a:spcBef>
                <a:spcPts val="0"/>
              </a:spcBef>
              <a:spcAft>
                <a:spcPts val="0"/>
              </a:spcAft>
              <a:buClr>
                <a:schemeClr val="dk1"/>
              </a:buClr>
              <a:buSzPts val="3600"/>
              <a:buNone/>
              <a:defRPr b="1" sz="3600">
                <a:solidFill>
                  <a:schemeClr val="dk1"/>
                </a:solidFill>
              </a:defRPr>
            </a:lvl4pPr>
            <a:lvl5pPr lvl="4">
              <a:spcBef>
                <a:spcPts val="0"/>
              </a:spcBef>
              <a:spcAft>
                <a:spcPts val="0"/>
              </a:spcAft>
              <a:buClr>
                <a:schemeClr val="dk1"/>
              </a:buClr>
              <a:buSzPts val="3600"/>
              <a:buNone/>
              <a:defRPr b="1" sz="3600">
                <a:solidFill>
                  <a:schemeClr val="dk1"/>
                </a:solidFill>
              </a:defRPr>
            </a:lvl5pPr>
            <a:lvl6pPr lvl="5">
              <a:spcBef>
                <a:spcPts val="0"/>
              </a:spcBef>
              <a:spcAft>
                <a:spcPts val="0"/>
              </a:spcAft>
              <a:buClr>
                <a:schemeClr val="dk1"/>
              </a:buClr>
              <a:buSzPts val="3600"/>
              <a:buNone/>
              <a:defRPr b="1" sz="3600">
                <a:solidFill>
                  <a:schemeClr val="dk1"/>
                </a:solidFill>
              </a:defRPr>
            </a:lvl6pPr>
            <a:lvl7pPr lvl="6">
              <a:spcBef>
                <a:spcPts val="0"/>
              </a:spcBef>
              <a:spcAft>
                <a:spcPts val="0"/>
              </a:spcAft>
              <a:buClr>
                <a:schemeClr val="dk1"/>
              </a:buClr>
              <a:buSzPts val="3600"/>
              <a:buNone/>
              <a:defRPr b="1" sz="3600">
                <a:solidFill>
                  <a:schemeClr val="dk1"/>
                </a:solidFill>
              </a:defRPr>
            </a:lvl7pPr>
            <a:lvl8pPr lvl="7">
              <a:spcBef>
                <a:spcPts val="0"/>
              </a:spcBef>
              <a:spcAft>
                <a:spcPts val="0"/>
              </a:spcAft>
              <a:buClr>
                <a:schemeClr val="dk1"/>
              </a:buClr>
              <a:buSzPts val="3600"/>
              <a:buNone/>
              <a:defRPr b="1" sz="3600">
                <a:solidFill>
                  <a:schemeClr val="dk1"/>
                </a:solidFill>
              </a:defRPr>
            </a:lvl8pPr>
            <a:lvl9pPr lvl="8">
              <a:spcBef>
                <a:spcPts val="0"/>
              </a:spcBef>
              <a:spcAft>
                <a:spcPts val="0"/>
              </a:spcAft>
              <a:buClr>
                <a:schemeClr val="dk1"/>
              </a:buClr>
              <a:buSzPts val="3600"/>
              <a:buNone/>
              <a:defRPr b="1" sz="3600">
                <a:solidFill>
                  <a:schemeClr val="dk1"/>
                </a:solidFill>
              </a:defRPr>
            </a:lvl9pPr>
          </a:lstStyle>
          <a:p/>
        </p:txBody>
      </p:sp>
      <p:sp>
        <p:nvSpPr>
          <p:cNvPr id="7" name="Google Shape;7;p1"/>
          <p:cNvSpPr txBox="1"/>
          <p:nvPr>
            <p:ph idx="1" type="body"/>
          </p:nvPr>
        </p:nvSpPr>
        <p:spPr>
          <a:xfrm>
            <a:off x="457200" y="1200150"/>
            <a:ext cx="8229600" cy="3725681"/>
          </a:xfrm>
          <a:prstGeom prst="rect">
            <a:avLst/>
          </a:prstGeom>
          <a:noFill/>
          <a:ln>
            <a:noFill/>
          </a:ln>
        </p:spPr>
        <p:txBody>
          <a:bodyPr anchorCtr="0" anchor="t" bIns="91425" lIns="91425" spcFirstLastPara="1" rIns="91425" wrap="square" tIns="91425">
            <a:noAutofit/>
          </a:bodyPr>
          <a:lstStyle>
            <a:lvl1pPr indent="-419100" lvl="0" marL="457200">
              <a:spcBef>
                <a:spcPts val="600"/>
              </a:spcBef>
              <a:spcAft>
                <a:spcPts val="0"/>
              </a:spcAft>
              <a:buClr>
                <a:schemeClr val="dk1"/>
              </a:buClr>
              <a:buSzPts val="3000"/>
              <a:buChar char="●"/>
              <a:defRPr sz="3000">
                <a:solidFill>
                  <a:schemeClr val="dk1"/>
                </a:solidFill>
              </a:defRPr>
            </a:lvl1pPr>
            <a:lvl2pPr indent="-381000" lvl="1" marL="914400">
              <a:spcBef>
                <a:spcPts val="0"/>
              </a:spcBef>
              <a:spcAft>
                <a:spcPts val="0"/>
              </a:spcAft>
              <a:buClr>
                <a:schemeClr val="dk1"/>
              </a:buClr>
              <a:buSzPts val="2400"/>
              <a:buChar char="○"/>
              <a:defRPr sz="2400">
                <a:solidFill>
                  <a:schemeClr val="dk1"/>
                </a:solidFill>
              </a:defRPr>
            </a:lvl2pPr>
            <a:lvl3pPr indent="-381000" lvl="2" marL="1371600">
              <a:spcBef>
                <a:spcPts val="0"/>
              </a:spcBef>
              <a:spcAft>
                <a:spcPts val="0"/>
              </a:spcAft>
              <a:buClr>
                <a:schemeClr val="dk1"/>
              </a:buClr>
              <a:buSzPts val="2400"/>
              <a:buChar char="■"/>
              <a:defRPr sz="2400">
                <a:solidFill>
                  <a:schemeClr val="dk1"/>
                </a:solidFill>
              </a:defRPr>
            </a:lvl3pPr>
            <a:lvl4pPr indent="-342900" lvl="3" marL="1828800">
              <a:spcBef>
                <a:spcPts val="0"/>
              </a:spcBef>
              <a:spcAft>
                <a:spcPts val="0"/>
              </a:spcAft>
              <a:buClr>
                <a:schemeClr val="dk1"/>
              </a:buClr>
              <a:buSzPts val="1800"/>
              <a:buChar char="●"/>
              <a:defRPr sz="1800">
                <a:solidFill>
                  <a:schemeClr val="dk1"/>
                </a:solidFill>
              </a:defRPr>
            </a:lvl4pPr>
            <a:lvl5pPr indent="-342900" lvl="4" marL="2286000">
              <a:spcBef>
                <a:spcPts val="0"/>
              </a:spcBef>
              <a:spcAft>
                <a:spcPts val="0"/>
              </a:spcAft>
              <a:buClr>
                <a:schemeClr val="dk1"/>
              </a:buClr>
              <a:buSzPts val="1800"/>
              <a:buChar char="○"/>
              <a:defRPr sz="1800">
                <a:solidFill>
                  <a:schemeClr val="dk1"/>
                </a:solidFill>
              </a:defRPr>
            </a:lvl5pPr>
            <a:lvl6pPr indent="-342900" lvl="5" marL="2743200">
              <a:spcBef>
                <a:spcPts val="0"/>
              </a:spcBef>
              <a:spcAft>
                <a:spcPts val="0"/>
              </a:spcAft>
              <a:buClr>
                <a:schemeClr val="dk1"/>
              </a:buClr>
              <a:buSzPts val="1800"/>
              <a:buChar char="■"/>
              <a:defRPr sz="1800">
                <a:solidFill>
                  <a:schemeClr val="dk1"/>
                </a:solidFill>
              </a:defRPr>
            </a:lvl6pPr>
            <a:lvl7pPr indent="-342900" lvl="6" marL="3200400">
              <a:spcBef>
                <a:spcPts val="0"/>
              </a:spcBef>
              <a:spcAft>
                <a:spcPts val="0"/>
              </a:spcAft>
              <a:buClr>
                <a:schemeClr val="dk1"/>
              </a:buClr>
              <a:buSzPts val="1800"/>
              <a:buChar char="●"/>
              <a:defRPr sz="1800">
                <a:solidFill>
                  <a:schemeClr val="dk1"/>
                </a:solidFill>
              </a:defRPr>
            </a:lvl7pPr>
            <a:lvl8pPr indent="-342900" lvl="7" marL="3657600">
              <a:spcBef>
                <a:spcPts val="0"/>
              </a:spcBef>
              <a:spcAft>
                <a:spcPts val="0"/>
              </a:spcAft>
              <a:buClr>
                <a:schemeClr val="dk1"/>
              </a:buClr>
              <a:buSzPts val="1800"/>
              <a:buChar char="○"/>
              <a:defRPr sz="1800">
                <a:solidFill>
                  <a:schemeClr val="dk1"/>
                </a:solidFill>
              </a:defRPr>
            </a:lvl8pPr>
            <a:lvl9pPr indent="-342900" lvl="8" marL="4114800">
              <a:spcBef>
                <a:spcPts val="0"/>
              </a:spcBef>
              <a:spcAft>
                <a:spcPts val="0"/>
              </a:spcAft>
              <a:buClr>
                <a:schemeClr val="dk1"/>
              </a:buClr>
              <a:buSzPts val="1800"/>
              <a:buChar char="■"/>
              <a:defRPr sz="1800">
                <a:solidFill>
                  <a:schemeClr val="dk1"/>
                </a:solidFill>
              </a:defRPr>
            </a:lvl9pPr>
          </a:lstStyle>
          <a:p/>
        </p:txBody>
      </p:sp>
      <p:sp>
        <p:nvSpPr>
          <p:cNvPr id="8" name="Google Shape;8;p1"/>
          <p:cNvSpPr txBox="1"/>
          <p:nvPr>
            <p:ph idx="12" type="sldNum"/>
          </p:nvPr>
        </p:nvSpPr>
        <p:spPr>
          <a:xfrm>
            <a:off x="8556791" y="4749851"/>
            <a:ext cx="548700" cy="393525"/>
          </a:xfrm>
          <a:prstGeom prst="rect">
            <a:avLst/>
          </a:prstGeom>
          <a:noFill/>
          <a:ln>
            <a:noFill/>
          </a:ln>
        </p:spPr>
        <p:txBody>
          <a:bodyPr anchorCtr="0" anchor="ctr" bIns="91425" lIns="91425" spcFirstLastPara="1" rIns="91425" wrap="square" tIns="91425">
            <a:noAutofit/>
          </a:bodyPr>
          <a:lstStyle>
            <a:lvl1pPr lvl="0" algn="r">
              <a:buNone/>
              <a:defRPr sz="1300">
                <a:solidFill>
                  <a:schemeClr val="dk1"/>
                </a:solidFill>
              </a:defRPr>
            </a:lvl1pPr>
            <a:lvl2pPr lvl="1" algn="r">
              <a:buNone/>
              <a:defRPr sz="1300">
                <a:solidFill>
                  <a:schemeClr val="dk1"/>
                </a:solidFill>
              </a:defRPr>
            </a:lvl2pPr>
            <a:lvl3pPr lvl="2" algn="r">
              <a:buNone/>
              <a:defRPr sz="1300">
                <a:solidFill>
                  <a:schemeClr val="dk1"/>
                </a:solidFill>
              </a:defRPr>
            </a:lvl3pPr>
            <a:lvl4pPr lvl="3" algn="r">
              <a:buNone/>
              <a:defRPr sz="1300">
                <a:solidFill>
                  <a:schemeClr val="dk1"/>
                </a:solidFill>
              </a:defRPr>
            </a:lvl4pPr>
            <a:lvl5pPr lvl="4" algn="r">
              <a:buNone/>
              <a:defRPr sz="1300">
                <a:solidFill>
                  <a:schemeClr val="dk1"/>
                </a:solidFill>
              </a:defRPr>
            </a:lvl5pPr>
            <a:lvl6pPr lvl="5" algn="r">
              <a:buNone/>
              <a:defRPr sz="1300">
                <a:solidFill>
                  <a:schemeClr val="dk1"/>
                </a:solidFill>
              </a:defRPr>
            </a:lvl6pPr>
            <a:lvl7pPr lvl="6" algn="r">
              <a:buNone/>
              <a:defRPr sz="1300">
                <a:solidFill>
                  <a:schemeClr val="dk1"/>
                </a:solidFill>
              </a:defRPr>
            </a:lvl7pPr>
            <a:lvl8pPr lvl="7" algn="r">
              <a:buNone/>
              <a:defRPr sz="1300">
                <a:solidFill>
                  <a:schemeClr val="dk1"/>
                </a:solidFill>
              </a:defRPr>
            </a:lvl8pPr>
            <a:lvl9pPr lvl="8" algn="r">
              <a:buNone/>
              <a:defRPr sz="1300">
                <a:solidFill>
                  <a:schemeClr val="dk1"/>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 name="Shape 33"/>
        <p:cNvGrpSpPr/>
        <p:nvPr/>
      </p:nvGrpSpPr>
      <p:grpSpPr>
        <a:xfrm>
          <a:off x="0" y="0"/>
          <a:ext cx="0" cy="0"/>
          <a:chOff x="0" y="0"/>
          <a:chExt cx="0" cy="0"/>
        </a:xfrm>
      </p:grpSpPr>
      <p:sp>
        <p:nvSpPr>
          <p:cNvPr id="34" name="Google Shape;34;p8"/>
          <p:cNvSpPr txBox="1"/>
          <p:nvPr>
            <p:ph type="ctrTitle"/>
          </p:nvPr>
        </p:nvSpPr>
        <p:spPr>
          <a:xfrm>
            <a:off x="685800" y="1583342"/>
            <a:ext cx="7772400" cy="1159856"/>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a:p>
        </p:txBody>
      </p:sp>
      <p:pic>
        <p:nvPicPr>
          <p:cNvPr id="35" name="Google Shape;35;p8"/>
          <p:cNvPicPr preferRelativeResize="0"/>
          <p:nvPr/>
        </p:nvPicPr>
        <p:blipFill>
          <a:blip r:embed="rId3">
            <a:alphaModFix/>
          </a:blip>
          <a:stretch>
            <a:fillRect/>
          </a:stretch>
        </p:blipFill>
        <p:spPr>
          <a:xfrm>
            <a:off x="0" y="1483658"/>
            <a:ext cx="9144001" cy="178013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 name="Shape 39"/>
        <p:cNvGrpSpPr/>
        <p:nvPr/>
      </p:nvGrpSpPr>
      <p:grpSpPr>
        <a:xfrm>
          <a:off x="0" y="0"/>
          <a:ext cx="0" cy="0"/>
          <a:chOff x="0" y="0"/>
          <a:chExt cx="0" cy="0"/>
        </a:xfrm>
      </p:grpSpPr>
      <p:pic>
        <p:nvPicPr>
          <p:cNvPr id="40" name="Google Shape;40;p9"/>
          <p:cNvPicPr preferRelativeResize="0"/>
          <p:nvPr/>
        </p:nvPicPr>
        <p:blipFill>
          <a:blip r:embed="rId3">
            <a:alphaModFix/>
          </a:blip>
          <a:stretch>
            <a:fillRect/>
          </a:stretch>
        </p:blipFill>
        <p:spPr>
          <a:xfrm>
            <a:off x="0" y="887976"/>
            <a:ext cx="9143999" cy="2829697"/>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 name="Shape 44"/>
        <p:cNvGrpSpPr/>
        <p:nvPr/>
      </p:nvGrpSpPr>
      <p:grpSpPr>
        <a:xfrm>
          <a:off x="0" y="0"/>
          <a:ext cx="0" cy="0"/>
          <a:chOff x="0" y="0"/>
          <a:chExt cx="0" cy="0"/>
        </a:xfrm>
      </p:grpSpPr>
      <p:sp>
        <p:nvSpPr>
          <p:cNvPr id="45" name="Google Shape;45;p10"/>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Opening</a:t>
            </a:r>
            <a:endParaRPr/>
          </a:p>
        </p:txBody>
      </p:sp>
      <p:sp>
        <p:nvSpPr>
          <p:cNvPr id="46" name="Google Shape;46;p10"/>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419100" lvl="0" marL="457200" rtl="0" algn="l">
              <a:spcBef>
                <a:spcPts val="600"/>
              </a:spcBef>
              <a:spcAft>
                <a:spcPts val="0"/>
              </a:spcAft>
              <a:buSzPts val="3000"/>
              <a:buAutoNum type="alphaUcPeriod"/>
            </a:pPr>
            <a:r>
              <a:rPr lang="en"/>
              <a:t>Reviewing Homework and Engaging the Reader (15 mins)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 name="Shape 50"/>
        <p:cNvGrpSpPr/>
        <p:nvPr/>
      </p:nvGrpSpPr>
      <p:grpSpPr>
        <a:xfrm>
          <a:off x="0" y="0"/>
          <a:ext cx="0" cy="0"/>
          <a:chOff x="0" y="0"/>
          <a:chExt cx="0" cy="0"/>
        </a:xfrm>
      </p:grpSpPr>
      <p:sp>
        <p:nvSpPr>
          <p:cNvPr id="51" name="Google Shape;51;p11"/>
          <p:cNvSpPr txBox="1"/>
          <p:nvPr>
            <p:ph idx="1" type="body"/>
          </p:nvPr>
        </p:nvSpPr>
        <p:spPr>
          <a:xfrm>
            <a:off x="457200" y="211775"/>
            <a:ext cx="8229600" cy="47142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Take out your journals.  Share your synthesis statement and two of the words you added to your glossary with a partner.</a:t>
            </a:r>
            <a:endParaRPr/>
          </a:p>
          <a:p>
            <a:pPr indent="0" lvl="0" marL="0" rtl="0" algn="l">
              <a:spcBef>
                <a:spcPts val="600"/>
              </a:spcBef>
              <a:spcAft>
                <a:spcPts val="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 name="Shape 55"/>
        <p:cNvGrpSpPr/>
        <p:nvPr/>
      </p:nvGrpSpPr>
      <p:grpSpPr>
        <a:xfrm>
          <a:off x="0" y="0"/>
          <a:ext cx="0" cy="0"/>
          <a:chOff x="0" y="0"/>
          <a:chExt cx="0" cy="0"/>
        </a:xfrm>
      </p:grpSpPr>
      <p:sp>
        <p:nvSpPr>
          <p:cNvPr id="56" name="Google Shape;56;p12"/>
          <p:cNvSpPr txBox="1"/>
          <p:nvPr>
            <p:ph idx="1" type="body"/>
          </p:nvPr>
        </p:nvSpPr>
        <p:spPr>
          <a:xfrm>
            <a:off x="457200" y="264925"/>
            <a:ext cx="8229600" cy="46608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We have been learning a lot about the importance of biodiversity through informational texts.  Today we will read a short story about the Tukuna people from the Amazon rainforest called “The Wings of the Butterfly,” to help us think about what we can learn about biodiversity from literature as well.</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sp>
        <p:nvSpPr>
          <p:cNvPr id="61" name="Google Shape;61;p13"/>
          <p:cNvSpPr txBox="1"/>
          <p:nvPr>
            <p:ph idx="1" type="body"/>
          </p:nvPr>
        </p:nvSpPr>
        <p:spPr>
          <a:xfrm>
            <a:off x="457200" y="252075"/>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What is meant by the “message of a story”?</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4"/>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Tea Party Protocol</a:t>
            </a:r>
            <a:endParaRPr/>
          </a:p>
        </p:txBody>
      </p:sp>
      <p:sp>
        <p:nvSpPr>
          <p:cNvPr id="67" name="Google Shape;67;p14"/>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You will now participate in a Tea Party.  Each of you will receive a card with a quote or a phrase from the story “Wings of the Butterfly.”</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5"/>
          <p:cNvSpPr txBox="1"/>
          <p:nvPr>
            <p:ph idx="1" type="body"/>
          </p:nvPr>
        </p:nvSpPr>
        <p:spPr>
          <a:xfrm>
            <a:off x="457200" y="220625"/>
            <a:ext cx="8229600" cy="4705200"/>
          </a:xfrm>
          <a:prstGeom prst="rect">
            <a:avLst/>
          </a:prstGeom>
        </p:spPr>
        <p:txBody>
          <a:bodyPr anchorCtr="0" anchor="t" bIns="91425" lIns="91425" spcFirstLastPara="1" rIns="91425" wrap="square" tIns="91425">
            <a:noAutofit/>
          </a:bodyPr>
          <a:lstStyle/>
          <a:p>
            <a:pPr indent="-419100" lvl="0" marL="457200" rtl="0" algn="l">
              <a:spcBef>
                <a:spcPts val="600"/>
              </a:spcBef>
              <a:spcAft>
                <a:spcPts val="0"/>
              </a:spcAft>
              <a:buSzPts val="3000"/>
              <a:buChar char="●"/>
            </a:pPr>
            <a:r>
              <a:rPr lang="en"/>
              <a:t>On your own, read the quote or phrase on your card.</a:t>
            </a:r>
            <a:endParaRPr/>
          </a:p>
          <a:p>
            <a:pPr indent="-419100" lvl="0" marL="457200" rtl="0" algn="l">
              <a:spcBef>
                <a:spcPts val="0"/>
              </a:spcBef>
              <a:spcAft>
                <a:spcPts val="0"/>
              </a:spcAft>
              <a:buClr>
                <a:srgbClr val="FF0000"/>
              </a:buClr>
              <a:buSzPts val="3000"/>
              <a:buChar char="●"/>
            </a:pPr>
            <a:r>
              <a:rPr b="1" lang="en">
                <a:solidFill>
                  <a:srgbClr val="FF0000"/>
                </a:solidFill>
              </a:rPr>
              <a:t>Make a prediction about what the </a:t>
            </a:r>
            <a:r>
              <a:rPr b="1" i="1" lang="en">
                <a:solidFill>
                  <a:srgbClr val="FF0000"/>
                </a:solidFill>
              </a:rPr>
              <a:t>message</a:t>
            </a:r>
            <a:r>
              <a:rPr b="1" lang="en">
                <a:solidFill>
                  <a:srgbClr val="FF0000"/>
                </a:solidFill>
              </a:rPr>
              <a:t> of the story might be.</a:t>
            </a:r>
            <a:endParaRPr b="1">
              <a:solidFill>
                <a:srgbClr val="FF0000"/>
              </a:solidFill>
            </a:endParaRPr>
          </a:p>
          <a:p>
            <a:pPr indent="-419100" lvl="0" marL="457200" rtl="0" algn="l">
              <a:spcBef>
                <a:spcPts val="0"/>
              </a:spcBef>
              <a:spcAft>
                <a:spcPts val="0"/>
              </a:spcAft>
              <a:buSzPts val="3000"/>
              <a:buChar char="●"/>
            </a:pPr>
            <a:r>
              <a:rPr lang="en"/>
              <a:t>Write your prediction on the back of your card.</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6"/>
          <p:cNvSpPr txBox="1"/>
          <p:nvPr>
            <p:ph idx="1" type="body"/>
          </p:nvPr>
        </p:nvSpPr>
        <p:spPr>
          <a:xfrm>
            <a:off x="457200" y="291500"/>
            <a:ext cx="8229600" cy="4634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Now, you will mingle around the room, reading to one another and discussing predictions.</a:t>
            </a:r>
            <a:endParaRPr/>
          </a:p>
          <a:p>
            <a:pPr indent="0" lvl="0" marL="0" rtl="0" algn="l">
              <a:spcBef>
                <a:spcPts val="600"/>
              </a:spcBef>
              <a:spcAft>
                <a:spcPts val="0"/>
              </a:spcAft>
              <a:buNone/>
            </a:pPr>
            <a:r>
              <a:t/>
            </a:r>
            <a:endParaRPr sz="1100"/>
          </a:p>
          <a:p>
            <a:pPr indent="0" lvl="0" marL="0" rtl="0" algn="l">
              <a:spcBef>
                <a:spcPts val="600"/>
              </a:spcBef>
              <a:spcAft>
                <a:spcPts val="0"/>
              </a:spcAft>
              <a:buNone/>
            </a:pPr>
            <a:r>
              <a:rPr lang="en">
                <a:solidFill>
                  <a:srgbClr val="3C78D8"/>
                </a:solidFill>
              </a:rPr>
              <a:t>First, find the other person that has the same quote or phrase, and compare and contrast your predictions.</a:t>
            </a:r>
            <a:endParaRPr>
              <a:solidFill>
                <a:srgbClr val="3C78D8"/>
              </a:solidFill>
            </a:endParaRPr>
          </a:p>
          <a:p>
            <a:pPr indent="0" lvl="0" marL="0" rtl="0" algn="l">
              <a:spcBef>
                <a:spcPts val="600"/>
              </a:spcBef>
              <a:spcAft>
                <a:spcPts val="0"/>
              </a:spcAft>
              <a:buNone/>
            </a:pPr>
            <a:r>
              <a:t/>
            </a:r>
            <a:endParaRPr sz="1100"/>
          </a:p>
          <a:p>
            <a:pPr indent="0" lvl="0" marL="0" rtl="0" algn="l">
              <a:spcBef>
                <a:spcPts val="600"/>
              </a:spcBef>
              <a:spcAft>
                <a:spcPts val="0"/>
              </a:spcAft>
              <a:buNone/>
            </a:pPr>
            <a:r>
              <a:rPr lang="en"/>
              <a:t>Then, meet with at least one other person that has a different quote or phrase.</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17"/>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Back in your group...</a:t>
            </a:r>
            <a:endParaRPr/>
          </a:p>
        </p:txBody>
      </p:sp>
      <p:sp>
        <p:nvSpPr>
          <p:cNvPr id="83" name="Google Shape;83;p17"/>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Discuss with your group what you predict the </a:t>
            </a:r>
            <a:r>
              <a:rPr i="1" lang="en"/>
              <a:t>message</a:t>
            </a:r>
            <a:r>
              <a:rPr lang="en"/>
              <a:t> of “The Wings of the Butterfly” will be.</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Keep your Tea Party Cards for use in Part A of the Work Time</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8"/>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Work Time</a:t>
            </a:r>
            <a:endParaRPr/>
          </a:p>
        </p:txBody>
      </p:sp>
      <p:sp>
        <p:nvSpPr>
          <p:cNvPr id="89" name="Google Shape;89;p18"/>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419100" lvl="0" marL="457200" rtl="0" algn="l">
              <a:spcBef>
                <a:spcPts val="600"/>
              </a:spcBef>
              <a:spcAft>
                <a:spcPts val="0"/>
              </a:spcAft>
              <a:buSzPts val="3000"/>
              <a:buAutoNum type="alphaUcPeriod"/>
            </a:pPr>
            <a:r>
              <a:rPr lang="en"/>
              <a:t>Read-aloud: What is the Message of “The Wings of the Butterfly”? (15 mins)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19"/>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Learning Targets</a:t>
            </a:r>
            <a:endParaRPr/>
          </a:p>
        </p:txBody>
      </p:sp>
      <p:sp>
        <p:nvSpPr>
          <p:cNvPr id="95" name="Google Shape;95;p19"/>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“I can </a:t>
            </a:r>
            <a:r>
              <a:rPr lang="en" u="sng"/>
              <a:t>summarize</a:t>
            </a:r>
            <a:r>
              <a:rPr lang="en"/>
              <a:t> the story of “The Wings of the Butterfly.”</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“I can </a:t>
            </a:r>
            <a:r>
              <a:rPr lang="en" u="sng"/>
              <a:t>explain</a:t>
            </a:r>
            <a:r>
              <a:rPr lang="en"/>
              <a:t> the message of “The Wings of the Butterfly.”</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20"/>
          <p:cNvSpPr txBox="1"/>
          <p:nvPr>
            <p:ph idx="1" type="body"/>
          </p:nvPr>
        </p:nvSpPr>
        <p:spPr>
          <a:xfrm>
            <a:off x="457200" y="220625"/>
            <a:ext cx="8229600" cy="47052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As I read “The Wings of the Butterfly,” think about:</a:t>
            </a:r>
            <a:endParaRPr/>
          </a:p>
          <a:p>
            <a:pPr indent="-419100" lvl="0" marL="914400" rtl="0" algn="l">
              <a:spcBef>
                <a:spcPts val="600"/>
              </a:spcBef>
              <a:spcAft>
                <a:spcPts val="0"/>
              </a:spcAft>
              <a:buSzPts val="3000"/>
              <a:buChar char="●"/>
            </a:pPr>
            <a:r>
              <a:rPr lang="en"/>
              <a:t>What is the story mostly about? </a:t>
            </a:r>
            <a:r>
              <a:rPr lang="en" sz="2800"/>
              <a:t>(summary)</a:t>
            </a:r>
            <a:endParaRPr sz="2800"/>
          </a:p>
          <a:p>
            <a:pPr indent="0" lvl="0" marL="0" rtl="0" algn="l">
              <a:spcBef>
                <a:spcPts val="600"/>
              </a:spcBef>
              <a:spcAft>
                <a:spcPts val="0"/>
              </a:spcAft>
              <a:buNone/>
            </a:pPr>
            <a:r>
              <a:t/>
            </a:r>
            <a:endParaRPr sz="2800"/>
          </a:p>
          <a:p>
            <a:pPr indent="-419100" lvl="0" marL="914400" rtl="0" algn="l">
              <a:spcBef>
                <a:spcPts val="600"/>
              </a:spcBef>
              <a:spcAft>
                <a:spcPts val="0"/>
              </a:spcAft>
              <a:buSzPts val="3000"/>
              <a:buChar char="●"/>
            </a:pPr>
            <a:r>
              <a:rPr lang="en"/>
              <a:t>What is the author’s message?</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Follow along as I read aloud...</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21"/>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In your groups, discuss:</a:t>
            </a:r>
            <a:endParaRPr/>
          </a:p>
        </p:txBody>
      </p:sp>
      <p:sp>
        <p:nvSpPr>
          <p:cNvPr id="106" name="Google Shape;106;p21"/>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419100" lvl="0" marL="914400" rtl="0" algn="l">
              <a:spcBef>
                <a:spcPts val="600"/>
              </a:spcBef>
              <a:spcAft>
                <a:spcPts val="0"/>
              </a:spcAft>
              <a:buSzPts val="3000"/>
              <a:buChar char="●"/>
            </a:pPr>
            <a:r>
              <a:rPr lang="en"/>
              <a:t>What is the story mostly about? </a:t>
            </a:r>
            <a:r>
              <a:rPr lang="en" sz="2800"/>
              <a:t>(summary)</a:t>
            </a:r>
            <a:endParaRPr sz="2800"/>
          </a:p>
          <a:p>
            <a:pPr indent="0" lvl="0" marL="0" rtl="0" algn="l">
              <a:spcBef>
                <a:spcPts val="600"/>
              </a:spcBef>
              <a:spcAft>
                <a:spcPts val="0"/>
              </a:spcAft>
              <a:buClr>
                <a:schemeClr val="dk1"/>
              </a:buClr>
              <a:buSzPts val="1100"/>
              <a:buFont typeface="Arial"/>
              <a:buNone/>
            </a:pPr>
            <a:r>
              <a:t/>
            </a:r>
            <a:endParaRPr sz="2800"/>
          </a:p>
          <a:p>
            <a:pPr indent="-419100" lvl="0" marL="914400" rtl="0" algn="l">
              <a:spcBef>
                <a:spcPts val="600"/>
              </a:spcBef>
              <a:spcAft>
                <a:spcPts val="0"/>
              </a:spcAft>
              <a:buSzPts val="3000"/>
              <a:buChar char="●"/>
            </a:pPr>
            <a:r>
              <a:rPr lang="en"/>
              <a:t>What is the author’s message?</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22"/>
          <p:cNvSpPr txBox="1"/>
          <p:nvPr>
            <p:ph idx="1" type="body"/>
          </p:nvPr>
        </p:nvSpPr>
        <p:spPr>
          <a:xfrm>
            <a:off x="457200" y="380125"/>
            <a:ext cx="8229600" cy="45456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Reread your Tea Party Protocol cards, and review the prediction you wrote.</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How was your prediction about the </a:t>
            </a:r>
            <a:r>
              <a:rPr i="1" lang="en"/>
              <a:t>message</a:t>
            </a:r>
            <a:r>
              <a:rPr lang="en"/>
              <a:t> of this story accurate or inaccurate?</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23"/>
          <p:cNvSpPr txBox="1"/>
          <p:nvPr>
            <p:ph type="title"/>
          </p:nvPr>
        </p:nvSpPr>
        <p:spPr>
          <a:xfrm>
            <a:off x="457200" y="205975"/>
            <a:ext cx="8229600" cy="11223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B. Key Vocabulary to Deepen Understanding (10 mins)</a:t>
            </a:r>
            <a:endParaRPr/>
          </a:p>
        </p:txBody>
      </p:sp>
      <p:sp>
        <p:nvSpPr>
          <p:cNvPr id="117" name="Google Shape;117;p23"/>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“I can determine the meaning of new words in “The Wings of the Butterfly.”</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The more you understand key vocabulary about a topic, the better you are able to understand the topic in general.</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24"/>
          <p:cNvSpPr txBox="1"/>
          <p:nvPr>
            <p:ph idx="1" type="body"/>
          </p:nvPr>
        </p:nvSpPr>
        <p:spPr>
          <a:xfrm>
            <a:off x="457200" y="185175"/>
            <a:ext cx="8229600" cy="47406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You’ve been practicing how to figure out words from context, or based on word roots.  Remember, it’s less important that you memorize every word than it is that you are learning how to figure out new words in the context of what you read.</a:t>
            </a:r>
            <a:endParaRPr/>
          </a:p>
          <a:p>
            <a:pPr indent="0" lvl="0" marL="0" rtl="0" algn="l">
              <a:spcBef>
                <a:spcPts val="600"/>
              </a:spcBef>
              <a:spcAft>
                <a:spcPts val="0"/>
              </a:spcAft>
              <a:buNone/>
            </a:pPr>
            <a:r>
              <a:rPr lang="en"/>
              <a:t>Discuss with your group possible definitions or synonyms for the following key words from the story.</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25"/>
          <p:cNvSpPr txBox="1"/>
          <p:nvPr>
            <p:ph idx="1" type="body"/>
          </p:nvPr>
        </p:nvSpPr>
        <p:spPr>
          <a:xfrm>
            <a:off x="155950" y="48275"/>
            <a:ext cx="2001000" cy="4956900"/>
          </a:xfrm>
          <a:prstGeom prst="rect">
            <a:avLst/>
          </a:prstGeom>
        </p:spPr>
        <p:txBody>
          <a:bodyPr anchorCtr="0" anchor="t" bIns="91425" lIns="91425" spcFirstLastPara="1" rIns="91425" wrap="square" tIns="91425">
            <a:noAutofit/>
          </a:bodyPr>
          <a:lstStyle/>
          <a:p>
            <a:pPr indent="0" lvl="0" marL="0" rtl="0" algn="l">
              <a:lnSpc>
                <a:spcPct val="115000"/>
              </a:lnSpc>
              <a:spcBef>
                <a:spcPts val="600"/>
              </a:spcBef>
              <a:spcAft>
                <a:spcPts val="0"/>
              </a:spcAft>
              <a:buNone/>
            </a:pPr>
            <a:r>
              <a:rPr b="1" lang="en" sz="2300"/>
              <a:t>fierce:</a:t>
            </a:r>
            <a:endParaRPr b="1" sz="2300"/>
          </a:p>
          <a:p>
            <a:pPr indent="0" lvl="0" marL="0" rtl="0" algn="l">
              <a:lnSpc>
                <a:spcPct val="115000"/>
              </a:lnSpc>
              <a:spcBef>
                <a:spcPts val="600"/>
              </a:spcBef>
              <a:spcAft>
                <a:spcPts val="0"/>
              </a:spcAft>
              <a:buNone/>
            </a:pPr>
            <a:r>
              <a:rPr b="1" lang="en" sz="2300"/>
              <a:t>indignantly:</a:t>
            </a:r>
            <a:endParaRPr b="1" sz="2300"/>
          </a:p>
          <a:p>
            <a:pPr indent="0" lvl="0" marL="0" rtl="0" algn="l">
              <a:lnSpc>
                <a:spcPct val="115000"/>
              </a:lnSpc>
              <a:spcBef>
                <a:spcPts val="600"/>
              </a:spcBef>
              <a:spcAft>
                <a:spcPts val="0"/>
              </a:spcAft>
              <a:buNone/>
            </a:pPr>
            <a:r>
              <a:rPr b="1" lang="en" sz="2300"/>
              <a:t>conceited:</a:t>
            </a:r>
            <a:endParaRPr b="1" sz="2300"/>
          </a:p>
          <a:p>
            <a:pPr indent="0" lvl="0" marL="0" rtl="0" algn="l">
              <a:lnSpc>
                <a:spcPct val="115000"/>
              </a:lnSpc>
              <a:spcBef>
                <a:spcPts val="600"/>
              </a:spcBef>
              <a:spcAft>
                <a:spcPts val="0"/>
              </a:spcAft>
              <a:buNone/>
            </a:pPr>
            <a:r>
              <a:rPr b="1" lang="en" sz="2300"/>
              <a:t>sorrowfully:</a:t>
            </a:r>
            <a:endParaRPr b="1" sz="2300"/>
          </a:p>
          <a:p>
            <a:pPr indent="0" lvl="0" marL="0" rtl="0" algn="l">
              <a:lnSpc>
                <a:spcPct val="115000"/>
              </a:lnSpc>
              <a:spcBef>
                <a:spcPts val="600"/>
              </a:spcBef>
              <a:spcAft>
                <a:spcPts val="0"/>
              </a:spcAft>
              <a:buNone/>
            </a:pPr>
            <a:r>
              <a:rPr b="1" lang="en" sz="2300"/>
              <a:t>maloca:</a:t>
            </a:r>
            <a:endParaRPr b="1" sz="2300"/>
          </a:p>
          <a:p>
            <a:pPr indent="0" lvl="0" marL="0" rtl="0" algn="l">
              <a:lnSpc>
                <a:spcPct val="115000"/>
              </a:lnSpc>
              <a:spcBef>
                <a:spcPts val="600"/>
              </a:spcBef>
              <a:spcAft>
                <a:spcPts val="0"/>
              </a:spcAft>
              <a:buNone/>
            </a:pPr>
            <a:r>
              <a:rPr b="1" lang="en" sz="2300"/>
              <a:t>uninvited:</a:t>
            </a:r>
            <a:endParaRPr b="1" sz="2300"/>
          </a:p>
          <a:p>
            <a:pPr indent="0" lvl="0" marL="0" rtl="0" algn="l">
              <a:lnSpc>
                <a:spcPct val="115000"/>
              </a:lnSpc>
              <a:spcBef>
                <a:spcPts val="600"/>
              </a:spcBef>
              <a:spcAft>
                <a:spcPts val="0"/>
              </a:spcAft>
              <a:buNone/>
            </a:pPr>
            <a:r>
              <a:rPr b="1" lang="en" sz="2300"/>
              <a:t>wonder:</a:t>
            </a:r>
            <a:endParaRPr b="1" sz="2300"/>
          </a:p>
          <a:p>
            <a:pPr indent="0" lvl="0" marL="0" rtl="0" algn="l">
              <a:lnSpc>
                <a:spcPct val="115000"/>
              </a:lnSpc>
              <a:spcBef>
                <a:spcPts val="600"/>
              </a:spcBef>
              <a:spcAft>
                <a:spcPts val="0"/>
              </a:spcAft>
              <a:buNone/>
            </a:pPr>
            <a:r>
              <a:rPr b="1" lang="en" sz="2300"/>
              <a:t>behave:</a:t>
            </a:r>
            <a:endParaRPr b="1" sz="2300"/>
          </a:p>
          <a:p>
            <a:pPr indent="0" lvl="0" marL="0" rtl="0" algn="l">
              <a:lnSpc>
                <a:spcPct val="115000"/>
              </a:lnSpc>
              <a:spcBef>
                <a:spcPts val="600"/>
              </a:spcBef>
              <a:spcAft>
                <a:spcPts val="0"/>
              </a:spcAft>
              <a:buNone/>
            </a:pPr>
            <a:r>
              <a:rPr b="1" lang="en" sz="2300"/>
              <a:t>understand:</a:t>
            </a:r>
            <a:endParaRPr b="1" sz="2300"/>
          </a:p>
          <a:p>
            <a:pPr indent="0" lvl="0" marL="0" rtl="0" algn="l">
              <a:lnSpc>
                <a:spcPct val="115000"/>
              </a:lnSpc>
              <a:spcBef>
                <a:spcPts val="600"/>
              </a:spcBef>
              <a:spcAft>
                <a:spcPts val="0"/>
              </a:spcAft>
              <a:buNone/>
            </a:pPr>
            <a:r>
              <a:rPr b="1" lang="en" sz="2300"/>
              <a:t>within:</a:t>
            </a:r>
            <a:endParaRPr b="1" sz="2300"/>
          </a:p>
          <a:p>
            <a:pPr indent="0" lvl="0" marL="0" rtl="0" algn="l">
              <a:spcBef>
                <a:spcPts val="600"/>
              </a:spcBef>
              <a:spcAft>
                <a:spcPts val="0"/>
              </a:spcAft>
              <a:buNone/>
            </a:pPr>
            <a:r>
              <a:t/>
            </a:r>
            <a:endParaRPr b="1" sz="2400"/>
          </a:p>
        </p:txBody>
      </p:sp>
      <p:sp>
        <p:nvSpPr>
          <p:cNvPr id="128" name="Google Shape;128;p25"/>
          <p:cNvSpPr txBox="1"/>
          <p:nvPr/>
        </p:nvSpPr>
        <p:spPr>
          <a:xfrm>
            <a:off x="1226725" y="96575"/>
            <a:ext cx="4200000" cy="45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violent; furious; vicious</a:t>
            </a:r>
            <a:endParaRPr sz="1800"/>
          </a:p>
        </p:txBody>
      </p:sp>
      <p:sp>
        <p:nvSpPr>
          <p:cNvPr id="129" name="Google Shape;129;p25"/>
          <p:cNvSpPr txBox="1"/>
          <p:nvPr/>
        </p:nvSpPr>
        <p:spPr>
          <a:xfrm>
            <a:off x="1981650" y="571475"/>
            <a:ext cx="4200000" cy="45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angrily; furiously</a:t>
            </a:r>
            <a:endParaRPr sz="1800"/>
          </a:p>
        </p:txBody>
      </p:sp>
      <p:sp>
        <p:nvSpPr>
          <p:cNvPr id="130" name="Google Shape;130;p25"/>
          <p:cNvSpPr txBox="1"/>
          <p:nvPr/>
        </p:nvSpPr>
        <p:spPr>
          <a:xfrm>
            <a:off x="1753050" y="1104875"/>
            <a:ext cx="4200000" cy="45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self-important; proud; arrogant; vain</a:t>
            </a:r>
            <a:endParaRPr sz="1800"/>
          </a:p>
        </p:txBody>
      </p:sp>
      <p:sp>
        <p:nvSpPr>
          <p:cNvPr id="131" name="Google Shape;131;p25"/>
          <p:cNvSpPr txBox="1"/>
          <p:nvPr/>
        </p:nvSpPr>
        <p:spPr>
          <a:xfrm>
            <a:off x="1914300" y="1562075"/>
            <a:ext cx="4200000" cy="45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sadly, unhappy</a:t>
            </a:r>
            <a:endParaRPr sz="1800"/>
          </a:p>
        </p:txBody>
      </p:sp>
      <p:sp>
        <p:nvSpPr>
          <p:cNvPr id="132" name="Google Shape;132;p25"/>
          <p:cNvSpPr txBox="1"/>
          <p:nvPr/>
        </p:nvSpPr>
        <p:spPr>
          <a:xfrm>
            <a:off x="1380900" y="2019275"/>
            <a:ext cx="4887300" cy="45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a big pavilion-house where a family lives</a:t>
            </a:r>
            <a:endParaRPr sz="1800"/>
          </a:p>
        </p:txBody>
      </p:sp>
      <p:pic>
        <p:nvPicPr>
          <p:cNvPr descr="http://www.turismovillavicencio.gov.co/site/media/k2/items/cache/fa55c8bad0e242eb7986dc1135b50adb_XL.jpg" id="133" name="Google Shape;133;p25"/>
          <p:cNvPicPr preferRelativeResize="0"/>
          <p:nvPr/>
        </p:nvPicPr>
        <p:blipFill>
          <a:blip r:embed="rId3">
            <a:alphaModFix/>
          </a:blip>
          <a:stretch>
            <a:fillRect/>
          </a:stretch>
        </p:blipFill>
        <p:spPr>
          <a:xfrm flipH="1">
            <a:off x="5597150" y="715413"/>
            <a:ext cx="3446300" cy="2297525"/>
          </a:xfrm>
          <a:prstGeom prst="rect">
            <a:avLst/>
          </a:prstGeom>
          <a:noFill/>
          <a:ln>
            <a:noFill/>
          </a:ln>
        </p:spPr>
      </p:pic>
      <p:sp>
        <p:nvSpPr>
          <p:cNvPr id="134" name="Google Shape;134;p25"/>
          <p:cNvSpPr txBox="1"/>
          <p:nvPr/>
        </p:nvSpPr>
        <p:spPr>
          <a:xfrm>
            <a:off x="1609500" y="2552675"/>
            <a:ext cx="4887300" cy="45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not welcome; not wanted</a:t>
            </a:r>
            <a:endParaRPr sz="1800"/>
          </a:p>
        </p:txBody>
      </p:sp>
      <p:sp>
        <p:nvSpPr>
          <p:cNvPr id="135" name="Google Shape;135;p25"/>
          <p:cNvSpPr txBox="1"/>
          <p:nvPr/>
        </p:nvSpPr>
        <p:spPr>
          <a:xfrm>
            <a:off x="1380900" y="3009875"/>
            <a:ext cx="4887300" cy="45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be in awe; marvel</a:t>
            </a:r>
            <a:endParaRPr sz="1800"/>
          </a:p>
        </p:txBody>
      </p:sp>
      <p:sp>
        <p:nvSpPr>
          <p:cNvPr id="136" name="Google Shape;136;p25"/>
          <p:cNvSpPr txBox="1"/>
          <p:nvPr/>
        </p:nvSpPr>
        <p:spPr>
          <a:xfrm>
            <a:off x="1304700" y="3467075"/>
            <a:ext cx="4887300" cy="45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act; perform</a:t>
            </a:r>
            <a:endParaRPr sz="1800"/>
          </a:p>
        </p:txBody>
      </p:sp>
      <p:sp>
        <p:nvSpPr>
          <p:cNvPr id="137" name="Google Shape;137;p25"/>
          <p:cNvSpPr txBox="1"/>
          <p:nvPr/>
        </p:nvSpPr>
        <p:spPr>
          <a:xfrm>
            <a:off x="1914300" y="3924275"/>
            <a:ext cx="4887300" cy="45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know; comprehend; be aware of</a:t>
            </a:r>
            <a:endParaRPr sz="1800"/>
          </a:p>
        </p:txBody>
      </p:sp>
      <p:sp>
        <p:nvSpPr>
          <p:cNvPr id="138" name="Google Shape;138;p25"/>
          <p:cNvSpPr txBox="1"/>
          <p:nvPr/>
        </p:nvSpPr>
        <p:spPr>
          <a:xfrm>
            <a:off x="1152300" y="4457675"/>
            <a:ext cx="4887300" cy="45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a part of ; inside mind/body</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28"/>
                                        </p:tgtEl>
                                        <p:attrNameLst>
                                          <p:attrName>style.visibility</p:attrName>
                                        </p:attrNameLst>
                                      </p:cBhvr>
                                      <p:to>
                                        <p:strVal val="visible"/>
                                      </p:to>
                                    </p:set>
                                    <p:anim calcmode="lin" valueType="num">
                                      <p:cBhvr additive="base">
                                        <p:cTn dur="1000"/>
                                        <p:tgtEl>
                                          <p:spTgt spid="128"/>
                                        </p:tgtEl>
                                        <p:attrNameLst>
                                          <p:attrName>ppt_w</p:attrName>
                                        </p:attrNameLst>
                                      </p:cBhvr>
                                      <p:tavLst>
                                        <p:tav fmla="" tm="0">
                                          <p:val>
                                            <p:strVal val="0"/>
                                          </p:val>
                                        </p:tav>
                                        <p:tav fmla="" tm="100000">
                                          <p:val>
                                            <p:strVal val="#ppt_w"/>
                                          </p:val>
                                        </p:tav>
                                      </p:tavLst>
                                    </p:anim>
                                    <p:anim calcmode="lin" valueType="num">
                                      <p:cBhvr additive="base">
                                        <p:cTn dur="1000"/>
                                        <p:tgtEl>
                                          <p:spTgt spid="128"/>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29"/>
                                        </p:tgtEl>
                                        <p:attrNameLst>
                                          <p:attrName>style.visibility</p:attrName>
                                        </p:attrNameLst>
                                      </p:cBhvr>
                                      <p:to>
                                        <p:strVal val="visible"/>
                                      </p:to>
                                    </p:set>
                                    <p:anim calcmode="lin" valueType="num">
                                      <p:cBhvr additive="base">
                                        <p:cTn dur="1000"/>
                                        <p:tgtEl>
                                          <p:spTgt spid="129"/>
                                        </p:tgtEl>
                                        <p:attrNameLst>
                                          <p:attrName>ppt_w</p:attrName>
                                        </p:attrNameLst>
                                      </p:cBhvr>
                                      <p:tavLst>
                                        <p:tav fmla="" tm="0">
                                          <p:val>
                                            <p:strVal val="0"/>
                                          </p:val>
                                        </p:tav>
                                        <p:tav fmla="" tm="100000">
                                          <p:val>
                                            <p:strVal val="#ppt_w"/>
                                          </p:val>
                                        </p:tav>
                                      </p:tavLst>
                                    </p:anim>
                                    <p:anim calcmode="lin" valueType="num">
                                      <p:cBhvr additive="base">
                                        <p:cTn dur="1000"/>
                                        <p:tgtEl>
                                          <p:spTgt spid="129"/>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30"/>
                                        </p:tgtEl>
                                        <p:attrNameLst>
                                          <p:attrName>style.visibility</p:attrName>
                                        </p:attrNameLst>
                                      </p:cBhvr>
                                      <p:to>
                                        <p:strVal val="visible"/>
                                      </p:to>
                                    </p:set>
                                    <p:anim calcmode="lin" valueType="num">
                                      <p:cBhvr additive="base">
                                        <p:cTn dur="1000"/>
                                        <p:tgtEl>
                                          <p:spTgt spid="130"/>
                                        </p:tgtEl>
                                        <p:attrNameLst>
                                          <p:attrName>ppt_w</p:attrName>
                                        </p:attrNameLst>
                                      </p:cBhvr>
                                      <p:tavLst>
                                        <p:tav fmla="" tm="0">
                                          <p:val>
                                            <p:strVal val="0"/>
                                          </p:val>
                                        </p:tav>
                                        <p:tav fmla="" tm="100000">
                                          <p:val>
                                            <p:strVal val="#ppt_w"/>
                                          </p:val>
                                        </p:tav>
                                      </p:tavLst>
                                    </p:anim>
                                    <p:anim calcmode="lin" valueType="num">
                                      <p:cBhvr additive="base">
                                        <p:cTn dur="1000"/>
                                        <p:tgtEl>
                                          <p:spTgt spid="130"/>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31"/>
                                        </p:tgtEl>
                                        <p:attrNameLst>
                                          <p:attrName>style.visibility</p:attrName>
                                        </p:attrNameLst>
                                      </p:cBhvr>
                                      <p:to>
                                        <p:strVal val="visible"/>
                                      </p:to>
                                    </p:set>
                                    <p:anim calcmode="lin" valueType="num">
                                      <p:cBhvr additive="base">
                                        <p:cTn dur="1000"/>
                                        <p:tgtEl>
                                          <p:spTgt spid="131"/>
                                        </p:tgtEl>
                                        <p:attrNameLst>
                                          <p:attrName>ppt_w</p:attrName>
                                        </p:attrNameLst>
                                      </p:cBhvr>
                                      <p:tavLst>
                                        <p:tav fmla="" tm="0">
                                          <p:val>
                                            <p:strVal val="0"/>
                                          </p:val>
                                        </p:tav>
                                        <p:tav fmla="" tm="100000">
                                          <p:val>
                                            <p:strVal val="#ppt_w"/>
                                          </p:val>
                                        </p:tav>
                                      </p:tavLst>
                                    </p:anim>
                                    <p:anim calcmode="lin" valueType="num">
                                      <p:cBhvr additive="base">
                                        <p:cTn dur="1000"/>
                                        <p:tgtEl>
                                          <p:spTgt spid="131"/>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2"/>
                                        </p:tgtEl>
                                        <p:attrNameLst>
                                          <p:attrName>style.visibility</p:attrName>
                                        </p:attrNameLst>
                                      </p:cBhvr>
                                      <p:to>
                                        <p:strVal val="visible"/>
                                      </p:to>
                                    </p:set>
                                    <p:animEffect filter="fade" transition="in">
                                      <p:cBhvr>
                                        <p:cTn dur="1000"/>
                                        <p:tgtEl>
                                          <p:spTgt spid="132"/>
                                        </p:tgtEl>
                                      </p:cBhvr>
                                    </p:animEffect>
                                  </p:childTnLst>
                                </p:cTn>
                              </p:par>
                              <p:par>
                                <p:cTn fill="hold" nodeType="withEffect" presetClass="entr" presetID="10" presetSubtype="0">
                                  <p:stCondLst>
                                    <p:cond delay="0"/>
                                  </p:stCondLst>
                                  <p:childTnLst>
                                    <p:set>
                                      <p:cBhvr>
                                        <p:cTn dur="1" fill="hold">
                                          <p:stCondLst>
                                            <p:cond delay="0"/>
                                          </p:stCondLst>
                                        </p:cTn>
                                        <p:tgtEl>
                                          <p:spTgt spid="133"/>
                                        </p:tgtEl>
                                        <p:attrNameLst>
                                          <p:attrName>style.visibility</p:attrName>
                                        </p:attrNameLst>
                                      </p:cBhvr>
                                      <p:to>
                                        <p:strVal val="visible"/>
                                      </p:to>
                                    </p:set>
                                    <p:animEffect filter="fade" transition="in">
                                      <p:cBhvr>
                                        <p:cTn dur="1000"/>
                                        <p:tgtEl>
                                          <p:spTgt spid="13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34"/>
                                        </p:tgtEl>
                                        <p:attrNameLst>
                                          <p:attrName>style.visibility</p:attrName>
                                        </p:attrNameLst>
                                      </p:cBhvr>
                                      <p:to>
                                        <p:strVal val="visible"/>
                                      </p:to>
                                    </p:set>
                                    <p:anim calcmode="lin" valueType="num">
                                      <p:cBhvr additive="base">
                                        <p:cTn dur="1000"/>
                                        <p:tgtEl>
                                          <p:spTgt spid="134"/>
                                        </p:tgtEl>
                                        <p:attrNameLst>
                                          <p:attrName>ppt_w</p:attrName>
                                        </p:attrNameLst>
                                      </p:cBhvr>
                                      <p:tavLst>
                                        <p:tav fmla="" tm="0">
                                          <p:val>
                                            <p:strVal val="0"/>
                                          </p:val>
                                        </p:tav>
                                        <p:tav fmla="" tm="100000">
                                          <p:val>
                                            <p:strVal val="#ppt_w"/>
                                          </p:val>
                                        </p:tav>
                                      </p:tavLst>
                                    </p:anim>
                                    <p:anim calcmode="lin" valueType="num">
                                      <p:cBhvr additive="base">
                                        <p:cTn dur="1000"/>
                                        <p:tgtEl>
                                          <p:spTgt spid="134"/>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35"/>
                                        </p:tgtEl>
                                        <p:attrNameLst>
                                          <p:attrName>style.visibility</p:attrName>
                                        </p:attrNameLst>
                                      </p:cBhvr>
                                      <p:to>
                                        <p:strVal val="visible"/>
                                      </p:to>
                                    </p:set>
                                    <p:anim calcmode="lin" valueType="num">
                                      <p:cBhvr additive="base">
                                        <p:cTn dur="1000"/>
                                        <p:tgtEl>
                                          <p:spTgt spid="135"/>
                                        </p:tgtEl>
                                        <p:attrNameLst>
                                          <p:attrName>ppt_w</p:attrName>
                                        </p:attrNameLst>
                                      </p:cBhvr>
                                      <p:tavLst>
                                        <p:tav fmla="" tm="0">
                                          <p:val>
                                            <p:strVal val="0"/>
                                          </p:val>
                                        </p:tav>
                                        <p:tav fmla="" tm="100000">
                                          <p:val>
                                            <p:strVal val="#ppt_w"/>
                                          </p:val>
                                        </p:tav>
                                      </p:tavLst>
                                    </p:anim>
                                    <p:anim calcmode="lin" valueType="num">
                                      <p:cBhvr additive="base">
                                        <p:cTn dur="1000"/>
                                        <p:tgtEl>
                                          <p:spTgt spid="135"/>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36"/>
                                        </p:tgtEl>
                                        <p:attrNameLst>
                                          <p:attrName>style.visibility</p:attrName>
                                        </p:attrNameLst>
                                      </p:cBhvr>
                                      <p:to>
                                        <p:strVal val="visible"/>
                                      </p:to>
                                    </p:set>
                                    <p:anim calcmode="lin" valueType="num">
                                      <p:cBhvr additive="base">
                                        <p:cTn dur="1000"/>
                                        <p:tgtEl>
                                          <p:spTgt spid="136"/>
                                        </p:tgtEl>
                                        <p:attrNameLst>
                                          <p:attrName>ppt_w</p:attrName>
                                        </p:attrNameLst>
                                      </p:cBhvr>
                                      <p:tavLst>
                                        <p:tav fmla="" tm="0">
                                          <p:val>
                                            <p:strVal val="0"/>
                                          </p:val>
                                        </p:tav>
                                        <p:tav fmla="" tm="100000">
                                          <p:val>
                                            <p:strVal val="#ppt_w"/>
                                          </p:val>
                                        </p:tav>
                                      </p:tavLst>
                                    </p:anim>
                                    <p:anim calcmode="lin" valueType="num">
                                      <p:cBhvr additive="base">
                                        <p:cTn dur="1000"/>
                                        <p:tgtEl>
                                          <p:spTgt spid="136"/>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37"/>
                                        </p:tgtEl>
                                        <p:attrNameLst>
                                          <p:attrName>style.visibility</p:attrName>
                                        </p:attrNameLst>
                                      </p:cBhvr>
                                      <p:to>
                                        <p:strVal val="visible"/>
                                      </p:to>
                                    </p:set>
                                    <p:anim calcmode="lin" valueType="num">
                                      <p:cBhvr additive="base">
                                        <p:cTn dur="1000"/>
                                        <p:tgtEl>
                                          <p:spTgt spid="137"/>
                                        </p:tgtEl>
                                        <p:attrNameLst>
                                          <p:attrName>ppt_w</p:attrName>
                                        </p:attrNameLst>
                                      </p:cBhvr>
                                      <p:tavLst>
                                        <p:tav fmla="" tm="0">
                                          <p:val>
                                            <p:strVal val="0"/>
                                          </p:val>
                                        </p:tav>
                                        <p:tav fmla="" tm="100000">
                                          <p:val>
                                            <p:strVal val="#ppt_w"/>
                                          </p:val>
                                        </p:tav>
                                      </p:tavLst>
                                    </p:anim>
                                    <p:anim calcmode="lin" valueType="num">
                                      <p:cBhvr additive="base">
                                        <p:cTn dur="1000"/>
                                        <p:tgtEl>
                                          <p:spTgt spid="137"/>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38"/>
                                        </p:tgtEl>
                                        <p:attrNameLst>
                                          <p:attrName>style.visibility</p:attrName>
                                        </p:attrNameLst>
                                      </p:cBhvr>
                                      <p:to>
                                        <p:strVal val="visible"/>
                                      </p:to>
                                    </p:set>
                                    <p:anim calcmode="lin" valueType="num">
                                      <p:cBhvr additive="base">
                                        <p:cTn dur="1000"/>
                                        <p:tgtEl>
                                          <p:spTgt spid="138"/>
                                        </p:tgtEl>
                                        <p:attrNameLst>
                                          <p:attrName>ppt_w</p:attrName>
                                        </p:attrNameLst>
                                      </p:cBhvr>
                                      <p:tavLst>
                                        <p:tav fmla="" tm="0">
                                          <p:val>
                                            <p:strVal val="0"/>
                                          </p:val>
                                        </p:tav>
                                        <p:tav fmla="" tm="100000">
                                          <p:val>
                                            <p:strVal val="#ppt_w"/>
                                          </p:val>
                                        </p:tav>
                                      </p:tavLst>
                                    </p:anim>
                                    <p:anim calcmode="lin" valueType="num">
                                      <p:cBhvr additive="base">
                                        <p:cTn dur="1000"/>
                                        <p:tgtEl>
                                          <p:spTgt spid="138"/>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26"/>
          <p:cNvSpPr txBox="1"/>
          <p:nvPr>
            <p:ph idx="1" type="body"/>
          </p:nvPr>
        </p:nvSpPr>
        <p:spPr>
          <a:xfrm>
            <a:off x="457200" y="300375"/>
            <a:ext cx="8229600" cy="4625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What words in the story helped you better determine the message of the story?</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How did those words help you determine the message of the story?</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27"/>
          <p:cNvSpPr txBox="1"/>
          <p:nvPr>
            <p:ph type="title"/>
          </p:nvPr>
        </p:nvSpPr>
        <p:spPr>
          <a:xfrm>
            <a:off x="457200" y="205976"/>
            <a:ext cx="8229600" cy="2460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 Taking Notes: Comparing Biodiversity in “The Wings of the Butterfly” and </a:t>
            </a:r>
            <a:r>
              <a:rPr i="1" lang="en"/>
              <a:t>The Most Beautiful Roof in the World (15 mins)</a:t>
            </a:r>
            <a:endParaRPr i="1"/>
          </a:p>
        </p:txBody>
      </p:sp>
      <p:sp>
        <p:nvSpPr>
          <p:cNvPr id="149" name="Google Shape;149;p27"/>
          <p:cNvSpPr txBox="1"/>
          <p:nvPr/>
        </p:nvSpPr>
        <p:spPr>
          <a:xfrm>
            <a:off x="181200" y="2329425"/>
            <a:ext cx="8630100" cy="2346900"/>
          </a:xfrm>
          <a:prstGeom prst="rect">
            <a:avLst/>
          </a:prstGeom>
          <a:noFill/>
          <a:ln>
            <a:noFill/>
          </a:ln>
        </p:spPr>
        <p:txBody>
          <a:bodyPr anchorCtr="0" anchor="ctr" bIns="91425" lIns="91425" spcFirstLastPara="1" rIns="91425" wrap="square" tIns="91425">
            <a:noAutofit/>
          </a:bodyPr>
          <a:lstStyle/>
          <a:p>
            <a:pPr indent="0" lvl="0" marL="0" rtl="0" algn="l">
              <a:spcBef>
                <a:spcPts val="600"/>
              </a:spcBef>
              <a:spcAft>
                <a:spcPts val="0"/>
              </a:spcAft>
              <a:buNone/>
            </a:pPr>
            <a:r>
              <a:rPr lang="en" sz="3000">
                <a:solidFill>
                  <a:schemeClr val="dk1"/>
                </a:solidFill>
              </a:rPr>
              <a:t>“I can compare and contrast examples of biodiversity from the story and what we have learned from informational text.”</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28"/>
          <p:cNvSpPr txBox="1"/>
          <p:nvPr>
            <p:ph idx="1" type="body"/>
          </p:nvPr>
        </p:nvSpPr>
        <p:spPr>
          <a:xfrm>
            <a:off x="457200" y="273800"/>
            <a:ext cx="8229600" cy="46521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In this unit, we have been closely reading the informational text </a:t>
            </a:r>
            <a:r>
              <a:rPr i="1" lang="en"/>
              <a:t>The Most Beautiful Roof in the World</a:t>
            </a:r>
            <a:r>
              <a:rPr lang="en"/>
              <a:t>.  Now we have also read a short story called “The Wings of the Butterfly.”</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Even though short stories are fiction, they can still teach readers a lot about real-life places, events, and things.</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29"/>
          <p:cNvSpPr txBox="1"/>
          <p:nvPr>
            <p:ph idx="1" type="body"/>
          </p:nvPr>
        </p:nvSpPr>
        <p:spPr>
          <a:xfrm>
            <a:off x="457200" y="256075"/>
            <a:ext cx="8229600" cy="46698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Take 5 minutes with your group to look back through “The Wings of the Butterfly” and locate examples of biodiversity (plants and animals) mentioned in the story.  Circle the words or phrases that you find.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30"/>
          <p:cNvSpPr txBox="1"/>
          <p:nvPr>
            <p:ph idx="1" type="body"/>
          </p:nvPr>
        </p:nvSpPr>
        <p:spPr>
          <a:xfrm>
            <a:off x="4426000" y="123150"/>
            <a:ext cx="4260900" cy="4802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A double bubble map is similar to a Venn diagram because it’s used to compare and contrast two things.</a:t>
            </a:r>
            <a:endParaRPr/>
          </a:p>
        </p:txBody>
      </p:sp>
      <p:pic>
        <p:nvPicPr>
          <p:cNvPr id="165" name="Google Shape;165;p30"/>
          <p:cNvPicPr preferRelativeResize="0"/>
          <p:nvPr/>
        </p:nvPicPr>
        <p:blipFill>
          <a:blip r:embed="rId3">
            <a:alphaModFix/>
          </a:blip>
          <a:stretch>
            <a:fillRect/>
          </a:stretch>
        </p:blipFill>
        <p:spPr>
          <a:xfrm>
            <a:off x="220665" y="0"/>
            <a:ext cx="4426019" cy="51435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31"/>
          <p:cNvSpPr txBox="1"/>
          <p:nvPr>
            <p:ph idx="1" type="body"/>
          </p:nvPr>
        </p:nvSpPr>
        <p:spPr>
          <a:xfrm>
            <a:off x="457200" y="273800"/>
            <a:ext cx="8229600" cy="46521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The Double Bubble map is another way, besides a Venn diagram, to organize your thinking about how things are similar and different.  You will use the Double Bubble map today to help you focus on identifying a specific number of similarities and differences between the examples of biodiversity mentioned in the story versus what you have learned about biodiversity from informational texts.</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32"/>
          <p:cNvSpPr txBox="1"/>
          <p:nvPr>
            <p:ph idx="1" type="body"/>
          </p:nvPr>
        </p:nvSpPr>
        <p:spPr>
          <a:xfrm>
            <a:off x="457200" y="291500"/>
            <a:ext cx="8229600" cy="4634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We are going to use the AQUA Biodiversity anchor chart to help us compare and contrast with the examples of biodiversity we’ve identified in “The Wings of the Butterfly.”</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pic>
        <p:nvPicPr>
          <p:cNvPr id="180" name="Google Shape;180;p33"/>
          <p:cNvPicPr preferRelativeResize="0"/>
          <p:nvPr/>
        </p:nvPicPr>
        <p:blipFill>
          <a:blip r:embed="rId3">
            <a:alphaModFix/>
          </a:blip>
          <a:stretch>
            <a:fillRect/>
          </a:stretch>
        </p:blipFill>
        <p:spPr>
          <a:xfrm>
            <a:off x="3498891" y="0"/>
            <a:ext cx="4426019" cy="5143500"/>
          </a:xfrm>
          <a:prstGeom prst="rect">
            <a:avLst/>
          </a:prstGeom>
          <a:noFill/>
          <a:ln>
            <a:noFill/>
          </a:ln>
        </p:spPr>
      </p:pic>
      <p:sp>
        <p:nvSpPr>
          <p:cNvPr id="181" name="Google Shape;181;p33"/>
          <p:cNvSpPr txBox="1"/>
          <p:nvPr/>
        </p:nvSpPr>
        <p:spPr>
          <a:xfrm>
            <a:off x="110400" y="3490125"/>
            <a:ext cx="3388500" cy="137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“Wings of the Butterfly”</a:t>
            </a:r>
            <a:endParaRPr/>
          </a:p>
          <a:p>
            <a:pPr indent="0" lvl="0" marL="0" rtl="0" algn="l">
              <a:spcBef>
                <a:spcPts val="0"/>
              </a:spcBef>
              <a:spcAft>
                <a:spcPts val="0"/>
              </a:spcAft>
              <a:buNone/>
            </a:pPr>
            <a:r>
              <a:rPr lang="en"/>
              <a:t>What examples of biodiversity are in the story, but are not on our AQUA chart?</a:t>
            </a:r>
            <a:endParaRPr/>
          </a:p>
        </p:txBody>
      </p:sp>
      <p:sp>
        <p:nvSpPr>
          <p:cNvPr id="182" name="Google Shape;182;p33"/>
          <p:cNvSpPr txBox="1"/>
          <p:nvPr/>
        </p:nvSpPr>
        <p:spPr>
          <a:xfrm>
            <a:off x="3394000" y="4393900"/>
            <a:ext cx="1373400" cy="29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t>Woodpecker</a:t>
            </a:r>
            <a:endParaRPr b="1"/>
          </a:p>
        </p:txBody>
      </p:sp>
      <p:sp>
        <p:nvSpPr>
          <p:cNvPr id="183" name="Google Shape;183;p33"/>
          <p:cNvSpPr txBox="1"/>
          <p:nvPr/>
        </p:nvSpPr>
        <p:spPr>
          <a:xfrm>
            <a:off x="4910925" y="4393900"/>
            <a:ext cx="1373400" cy="29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t>tinamou bird</a:t>
            </a:r>
            <a:endParaRPr b="1"/>
          </a:p>
        </p:txBody>
      </p:sp>
      <p:sp>
        <p:nvSpPr>
          <p:cNvPr id="184" name="Google Shape;184;p33"/>
          <p:cNvSpPr txBox="1"/>
          <p:nvPr/>
        </p:nvSpPr>
        <p:spPr>
          <a:xfrm>
            <a:off x="6622750" y="4298225"/>
            <a:ext cx="1373400" cy="29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t>sorva fruit</a:t>
            </a:r>
            <a:endParaRPr b="1"/>
          </a:p>
        </p:txBody>
      </p:sp>
      <p:sp>
        <p:nvSpPr>
          <p:cNvPr id="185" name="Google Shape;185;p33"/>
          <p:cNvSpPr txBox="1"/>
          <p:nvPr/>
        </p:nvSpPr>
        <p:spPr>
          <a:xfrm>
            <a:off x="156475" y="266700"/>
            <a:ext cx="3388500" cy="137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a:t>Most Beautiful Roof in the World</a:t>
            </a:r>
            <a:endParaRPr/>
          </a:p>
          <a:p>
            <a:pPr indent="0" lvl="0" marL="0" rtl="0" algn="l">
              <a:spcBef>
                <a:spcPts val="0"/>
              </a:spcBef>
              <a:spcAft>
                <a:spcPts val="0"/>
              </a:spcAft>
              <a:buNone/>
            </a:pPr>
            <a:r>
              <a:rPr lang="en"/>
              <a:t>What examples of biodiversity were in the story that are similar to ones we have listed on our AQUA charts?</a:t>
            </a:r>
            <a:endParaRPr/>
          </a:p>
        </p:txBody>
      </p:sp>
      <p:sp>
        <p:nvSpPr>
          <p:cNvPr id="186" name="Google Shape;186;p33"/>
          <p:cNvSpPr txBox="1"/>
          <p:nvPr/>
        </p:nvSpPr>
        <p:spPr>
          <a:xfrm>
            <a:off x="3546400" y="2870750"/>
            <a:ext cx="1373400" cy="29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t>butterflies</a:t>
            </a:r>
            <a:endParaRPr b="1"/>
          </a:p>
        </p:txBody>
      </p:sp>
      <p:sp>
        <p:nvSpPr>
          <p:cNvPr id="187" name="Google Shape;187;p33"/>
          <p:cNvSpPr txBox="1"/>
          <p:nvPr/>
        </p:nvSpPr>
        <p:spPr>
          <a:xfrm>
            <a:off x="5101400" y="2686425"/>
            <a:ext cx="1373400" cy="29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t>monkeys</a:t>
            </a:r>
            <a:endParaRPr b="1"/>
          </a:p>
        </p:txBody>
      </p:sp>
      <p:sp>
        <p:nvSpPr>
          <p:cNvPr id="188" name="Google Shape;188;p33"/>
          <p:cNvSpPr txBox="1"/>
          <p:nvPr/>
        </p:nvSpPr>
        <p:spPr>
          <a:xfrm>
            <a:off x="6671475" y="2870750"/>
            <a:ext cx="1373400" cy="29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t>native people</a:t>
            </a:r>
            <a:endParaRPr b="1"/>
          </a:p>
        </p:txBody>
      </p:sp>
      <p:sp>
        <p:nvSpPr>
          <p:cNvPr id="189" name="Google Shape;189;p33"/>
          <p:cNvSpPr txBox="1"/>
          <p:nvPr/>
        </p:nvSpPr>
        <p:spPr>
          <a:xfrm>
            <a:off x="136900" y="1700325"/>
            <a:ext cx="2994900" cy="117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Complete the last three bubbles on your own.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2"/>
                                        </p:tgtEl>
                                        <p:attrNameLst>
                                          <p:attrName>style.visibility</p:attrName>
                                        </p:attrNameLst>
                                      </p:cBhvr>
                                      <p:to>
                                        <p:strVal val="visible"/>
                                      </p:to>
                                    </p:set>
                                    <p:animEffect filter="fade" transition="in">
                                      <p:cBhvr>
                                        <p:cTn dur="1000"/>
                                        <p:tgtEl>
                                          <p:spTgt spid="18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3"/>
                                        </p:tgtEl>
                                        <p:attrNameLst>
                                          <p:attrName>style.visibility</p:attrName>
                                        </p:attrNameLst>
                                      </p:cBhvr>
                                      <p:to>
                                        <p:strVal val="visible"/>
                                      </p:to>
                                    </p:set>
                                    <p:animEffect filter="fade" transition="in">
                                      <p:cBhvr>
                                        <p:cTn dur="1000"/>
                                        <p:tgtEl>
                                          <p:spTgt spid="18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4"/>
                                        </p:tgtEl>
                                        <p:attrNameLst>
                                          <p:attrName>style.visibility</p:attrName>
                                        </p:attrNameLst>
                                      </p:cBhvr>
                                      <p:to>
                                        <p:strVal val="visible"/>
                                      </p:to>
                                    </p:set>
                                    <p:animEffect filter="fade" transition="in">
                                      <p:cBhvr>
                                        <p:cTn dur="1000"/>
                                        <p:tgtEl>
                                          <p:spTgt spid="18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5"/>
                                        </p:tgtEl>
                                        <p:attrNameLst>
                                          <p:attrName>style.visibility</p:attrName>
                                        </p:attrNameLst>
                                      </p:cBhvr>
                                      <p:to>
                                        <p:strVal val="visible"/>
                                      </p:to>
                                    </p:set>
                                    <p:animEffect filter="fade" transition="in">
                                      <p:cBhvr>
                                        <p:cTn dur="1000"/>
                                        <p:tgtEl>
                                          <p:spTgt spid="18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6"/>
                                        </p:tgtEl>
                                        <p:attrNameLst>
                                          <p:attrName>style.visibility</p:attrName>
                                        </p:attrNameLst>
                                      </p:cBhvr>
                                      <p:to>
                                        <p:strVal val="visible"/>
                                      </p:to>
                                    </p:set>
                                    <p:animEffect filter="fade" transition="in">
                                      <p:cBhvr>
                                        <p:cTn dur="1000"/>
                                        <p:tgtEl>
                                          <p:spTgt spid="18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7"/>
                                        </p:tgtEl>
                                        <p:attrNameLst>
                                          <p:attrName>style.visibility</p:attrName>
                                        </p:attrNameLst>
                                      </p:cBhvr>
                                      <p:to>
                                        <p:strVal val="visible"/>
                                      </p:to>
                                    </p:set>
                                    <p:animEffect filter="fade" transition="in">
                                      <p:cBhvr>
                                        <p:cTn dur="1000"/>
                                        <p:tgtEl>
                                          <p:spTgt spid="18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8"/>
                                        </p:tgtEl>
                                        <p:attrNameLst>
                                          <p:attrName>style.visibility</p:attrName>
                                        </p:attrNameLst>
                                      </p:cBhvr>
                                      <p:to>
                                        <p:strVal val="visible"/>
                                      </p:to>
                                    </p:set>
                                    <p:animEffect filter="fade" transition="in">
                                      <p:cBhvr>
                                        <p:cTn dur="1000"/>
                                        <p:tgtEl>
                                          <p:spTgt spid="18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9"/>
                                        </p:tgtEl>
                                        <p:attrNameLst>
                                          <p:attrName>style.visibility</p:attrName>
                                        </p:attrNameLst>
                                      </p:cBhvr>
                                      <p:to>
                                        <p:strVal val="visible"/>
                                      </p:to>
                                    </p:set>
                                    <p:animEffect filter="fade" transition="in">
                                      <p:cBhvr>
                                        <p:cTn dur="1000"/>
                                        <p:tgtEl>
                                          <p:spTgt spid="18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34"/>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Closing and Assessment</a:t>
            </a:r>
            <a:endParaRPr/>
          </a:p>
        </p:txBody>
      </p:sp>
      <p:sp>
        <p:nvSpPr>
          <p:cNvPr id="195" name="Google Shape;195;p34"/>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419100" lvl="0" marL="457200" rtl="0" algn="l">
              <a:spcBef>
                <a:spcPts val="600"/>
              </a:spcBef>
              <a:spcAft>
                <a:spcPts val="0"/>
              </a:spcAft>
              <a:buSzPts val="3000"/>
              <a:buAutoNum type="alphaUcPeriod"/>
            </a:pPr>
            <a:r>
              <a:rPr lang="en"/>
              <a:t>Debrief and Review of Learning Targets </a:t>
            </a:r>
            <a:endParaRPr/>
          </a:p>
          <a:p>
            <a:pPr indent="457200" lvl="0" marL="0" rtl="0" algn="l">
              <a:spcBef>
                <a:spcPts val="600"/>
              </a:spcBef>
              <a:spcAft>
                <a:spcPts val="0"/>
              </a:spcAft>
              <a:buNone/>
            </a:pPr>
            <a:r>
              <a:rPr lang="en"/>
              <a:t>(5 mins)</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35"/>
          <p:cNvSpPr txBox="1"/>
          <p:nvPr>
            <p:ph idx="1" type="body"/>
          </p:nvPr>
        </p:nvSpPr>
        <p:spPr>
          <a:xfrm>
            <a:off x="457200" y="211775"/>
            <a:ext cx="8229600" cy="47142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Please consider:</a:t>
            </a:r>
            <a:endParaRPr/>
          </a:p>
          <a:p>
            <a:pPr indent="0" lvl="0" marL="0" rtl="0" algn="l">
              <a:spcBef>
                <a:spcPts val="600"/>
              </a:spcBef>
              <a:spcAft>
                <a:spcPts val="0"/>
              </a:spcAft>
              <a:buNone/>
            </a:pPr>
            <a:r>
              <a:rPr lang="en"/>
              <a:t>How does Kathryn Lasky try to convey the same message in her writing as the message of the Takuna tale?</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Pair-Share  your ideas.</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pic>
        <p:nvPicPr>
          <p:cNvPr id="205" name="Google Shape;205;p36"/>
          <p:cNvPicPr preferRelativeResize="0"/>
          <p:nvPr/>
        </p:nvPicPr>
        <p:blipFill>
          <a:blip r:embed="rId3">
            <a:alphaModFix/>
          </a:blip>
          <a:stretch>
            <a:fillRect/>
          </a:stretch>
        </p:blipFill>
        <p:spPr>
          <a:xfrm>
            <a:off x="0" y="1161600"/>
            <a:ext cx="9143999" cy="1904173"/>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