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772f60d09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 name="Google Shape;37;g772f60d0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772f60d09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 name="Google Shape;42;g772f60d0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772f60d09_0_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772f60d0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772f60d09_0_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772f60d0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772f60d09_0_2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772f60d0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772f60d09_0_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72f60d0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72f60d09_0_5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72f60d0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772f60d09_0_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772f60d09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772f60d09_0_6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772f60d09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772f60d09_0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772f60d0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772f60d09_0_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772f60d0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772f60d09_0_4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772f60d09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772f60d09_0_5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772f60d0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772f60d09_0_6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772f60d09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772f60d09_0_7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772f60d09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772f60d09_0_7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772f60d09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772f60d09_0_8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72f60d09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772f60d09_0_8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772f60d09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774523d9a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774523d9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774523d9a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774523d9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id="34" name="Google Shape;34;p8"/>
          <p:cNvPicPr preferRelativeResize="0"/>
          <p:nvPr/>
        </p:nvPicPr>
        <p:blipFill>
          <a:blip r:embed="rId3">
            <a:alphaModFix/>
          </a:blip>
          <a:stretch>
            <a:fillRect/>
          </a:stretch>
        </p:blipFill>
        <p:spPr>
          <a:xfrm>
            <a:off x="-17250" y="1122825"/>
            <a:ext cx="9143999" cy="17288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pic>
        <p:nvPicPr>
          <p:cNvPr id="39" name="Google Shape;39;p9"/>
          <p:cNvPicPr preferRelativeResize="0"/>
          <p:nvPr/>
        </p:nvPicPr>
        <p:blipFill>
          <a:blip r:embed="rId3">
            <a:alphaModFix/>
          </a:blip>
          <a:stretch>
            <a:fillRect/>
          </a:stretch>
        </p:blipFill>
        <p:spPr>
          <a:xfrm>
            <a:off x="0" y="1148797"/>
            <a:ext cx="9143999" cy="22704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45" name="Google Shape;45;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Reviewing Homework and Engaging the Reader (8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1"/>
          <p:cNvSpPr txBox="1"/>
          <p:nvPr>
            <p:ph idx="1" type="body"/>
          </p:nvPr>
        </p:nvSpPr>
        <p:spPr>
          <a:xfrm>
            <a:off x="457200" y="71925"/>
            <a:ext cx="8229600" cy="4854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Join your reading groups.</a:t>
            </a:r>
            <a:endParaRPr/>
          </a:p>
          <a:p>
            <a:pPr indent="0" lvl="0" marL="0" rtl="0" algn="l">
              <a:spcBef>
                <a:spcPts val="600"/>
              </a:spcBef>
              <a:spcAft>
                <a:spcPts val="0"/>
              </a:spcAft>
              <a:buNone/>
            </a:pPr>
            <a:r>
              <a:rPr lang="en"/>
              <a:t>You are going to review your understanding of biodiversity by playing </a:t>
            </a:r>
            <a:r>
              <a:rPr lang="en" u="sng"/>
              <a:t>Hot Seat</a:t>
            </a:r>
            <a:r>
              <a:rPr lang="en"/>
              <a:t>.  In </a:t>
            </a:r>
            <a:r>
              <a:rPr lang="en" u="sng"/>
              <a:t>Hot Seat</a:t>
            </a:r>
            <a:r>
              <a:rPr lang="en"/>
              <a:t>, some students will be asked to answer a question or define a vocabulary word, by either sketching it, or by acting it out.  You may refer to the AQUA chart, the book, and your journals.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2"/>
          <p:cNvSpPr txBox="1"/>
          <p:nvPr>
            <p:ph idx="1" type="body"/>
          </p:nvPr>
        </p:nvSpPr>
        <p:spPr>
          <a:xfrm>
            <a:off x="457200" y="134875"/>
            <a:ext cx="8229600" cy="4791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the paper out from under your seats and answer the questions or define the vocabulary word aloud one at a time with your group members.</a:t>
            </a:r>
            <a:endParaRPr/>
          </a:p>
          <a:p>
            <a:pPr indent="0" lvl="0" marL="0" rtl="0" algn="l">
              <a:spcBef>
                <a:spcPts val="600"/>
              </a:spcBef>
              <a:spcAft>
                <a:spcPts val="0"/>
              </a:spcAft>
              <a:buNone/>
            </a:pPr>
            <a:r>
              <a:rPr lang="en"/>
              <a:t>If you don’t have a question, you must say if you agree or disagree with a response and explain your thinking.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61" name="Google Shape;61;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Read-Aloud: Relationships between Plants and Animals of the Rainforest (12 mins)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67" name="Google Shape;67;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explain the relationship between animals and plants in the rainforest using evidence from the text.”</a:t>
            </a:r>
            <a:endParaRPr/>
          </a:p>
          <a:p>
            <a:pPr indent="0" lvl="0" marL="0" rtl="0" algn="l">
              <a:spcBef>
                <a:spcPts val="600"/>
              </a:spcBef>
              <a:spcAft>
                <a:spcPts val="0"/>
              </a:spcAft>
              <a:buNone/>
            </a:pPr>
            <a:r>
              <a:rPr lang="en"/>
              <a:t>What does relationship mean?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idx="1" type="body"/>
          </p:nvPr>
        </p:nvSpPr>
        <p:spPr>
          <a:xfrm>
            <a:off x="457200" y="233800"/>
            <a:ext cx="8229600" cy="4692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Open your books to page 24 and locate the sentence that begins: “There are many such interlocking relationships.” </a:t>
            </a:r>
            <a:r>
              <a:rPr lang="en" sz="1800"/>
              <a:t> (stop on p. 26 ...her boys)</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Gist</a:t>
            </a:r>
            <a:endParaRPr/>
          </a:p>
        </p:txBody>
      </p:sp>
      <p:sp>
        <p:nvSpPr>
          <p:cNvPr id="78" name="Google Shape;78;p16"/>
          <p:cNvSpPr txBox="1"/>
          <p:nvPr>
            <p:ph idx="1" type="body"/>
          </p:nvPr>
        </p:nvSpPr>
        <p:spPr>
          <a:xfrm>
            <a:off x="457200" y="1200150"/>
            <a:ext cx="8229600" cy="1848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Think about the gist of pages 24-26.  Share with your group and be prepared to share with the class.</a:t>
            </a:r>
            <a:endParaRPr/>
          </a:p>
        </p:txBody>
      </p:sp>
      <p:sp>
        <p:nvSpPr>
          <p:cNvPr id="79" name="Google Shape;79;p16"/>
          <p:cNvSpPr txBox="1"/>
          <p:nvPr/>
        </p:nvSpPr>
        <p:spPr>
          <a:xfrm>
            <a:off x="458600" y="3300125"/>
            <a:ext cx="8182800" cy="96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A64D79"/>
                </a:solidFill>
              </a:rPr>
              <a:t>What is the relationship between the animals and the plants of the rainforest?</a:t>
            </a:r>
            <a:endParaRPr b="1" sz="3000">
              <a:solidFill>
                <a:srgbClr val="A64D79"/>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1000"/>
                                        <p:tgtEl>
                                          <p:spTgt spid="79"/>
                                        </p:tgtEl>
                                        <p:attrNameLst>
                                          <p:attrName>ppt_w</p:attrName>
                                        </p:attrNameLst>
                                      </p:cBhvr>
                                      <p:tavLst>
                                        <p:tav fmla="" tm="0">
                                          <p:val>
                                            <p:strVal val="0"/>
                                          </p:val>
                                        </p:tav>
                                        <p:tav fmla="" tm="100000">
                                          <p:val>
                                            <p:strVal val="#ppt_w"/>
                                          </p:val>
                                        </p:tav>
                                      </p:tavLst>
                                    </p:anim>
                                    <p:anim calcmode="lin" valueType="num">
                                      <p:cBhvr additive="base">
                                        <p:cTn dur="1000"/>
                                        <p:tgtEl>
                                          <p:spTgt spid="7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idx="1" type="body"/>
          </p:nvPr>
        </p:nvSpPr>
        <p:spPr>
          <a:xfrm>
            <a:off x="457200" y="420050"/>
            <a:ext cx="8229600" cy="450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With that question in mind, independently reread page 24.</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When everyone at your group is finished reading, discuss the question.</a:t>
            </a:r>
            <a:endParaRPr/>
          </a:p>
          <a:p>
            <a:pPr indent="0" lvl="0" marL="0" rtl="0" algn="l">
              <a:spcBef>
                <a:spcPts val="0"/>
              </a:spcBef>
              <a:spcAft>
                <a:spcPts val="0"/>
              </a:spcAft>
              <a:buNone/>
            </a:pPr>
            <a:r>
              <a:rPr b="1" lang="en">
                <a:solidFill>
                  <a:srgbClr val="A64D79"/>
                </a:solidFill>
              </a:rPr>
              <a:t>What is the relationship between the animals and the plants of the rainforest?</a:t>
            </a:r>
            <a:endParaRPr b="1">
              <a:solidFill>
                <a:srgbClr val="A64D79"/>
              </a:solidFill>
            </a:endParaRPr>
          </a:p>
          <a:p>
            <a:pPr indent="0" lvl="0" marL="0" rtl="0" algn="l">
              <a:spcBef>
                <a:spcPts val="60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457200" y="205971"/>
            <a:ext cx="8229600" cy="1722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Group Read and Discussion: Plant and Animal Interdependence (15 mins)</a:t>
            </a:r>
            <a:endParaRPr/>
          </a:p>
        </p:txBody>
      </p:sp>
      <p:sp>
        <p:nvSpPr>
          <p:cNvPr id="90" name="Google Shape;90;p18"/>
          <p:cNvSpPr txBox="1"/>
          <p:nvPr>
            <p:ph idx="1" type="body"/>
          </p:nvPr>
        </p:nvSpPr>
        <p:spPr>
          <a:xfrm>
            <a:off x="457200" y="1809425"/>
            <a:ext cx="8229600" cy="31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Remember, we are still working on the first learning target.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idx="1" type="body"/>
          </p:nvPr>
        </p:nvSpPr>
        <p:spPr>
          <a:xfrm>
            <a:off x="6356250" y="193025"/>
            <a:ext cx="27078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96" name="Google Shape;96;p19"/>
          <p:cNvPicPr preferRelativeResize="0"/>
          <p:nvPr/>
        </p:nvPicPr>
        <p:blipFill>
          <a:blip r:embed="rId3">
            <a:alphaModFix/>
          </a:blip>
          <a:stretch>
            <a:fillRect/>
          </a:stretch>
        </p:blipFill>
        <p:spPr>
          <a:xfrm>
            <a:off x="76209" y="76200"/>
            <a:ext cx="6410181" cy="51434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You will reread pages 25-26 independently to think more about how animals and plants depend on each other in the rainforest.</a:t>
            </a:r>
            <a:endParaRPr/>
          </a:p>
          <a:p>
            <a:pPr indent="0" lvl="0" marL="0" rtl="0" algn="l">
              <a:spcBef>
                <a:spcPts val="600"/>
              </a:spcBef>
              <a:spcAft>
                <a:spcPts val="0"/>
              </a:spcAft>
              <a:buNone/>
            </a:pPr>
            <a:r>
              <a:rPr lang="en"/>
              <a:t>You will use your note catcher to record your thinking.  Make sure to use evidence from the text that shows how these creatures depend on bromeliads.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457200" y="205974"/>
            <a:ext cx="8229600" cy="99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Key Vocabulary to Deepen Understanding (10 mins)</a:t>
            </a:r>
            <a:endParaRPr/>
          </a:p>
        </p:txBody>
      </p:sp>
      <p:sp>
        <p:nvSpPr>
          <p:cNvPr id="108" name="Google Shape;108;p2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determine the meaning of new words from context in </a:t>
            </a:r>
            <a:r>
              <a:rPr i="1" lang="en"/>
              <a:t>The Most Beautiful Roof in the World</a:t>
            </a:r>
            <a:r>
              <a:rPr lang="en"/>
              <a:t>.</a:t>
            </a:r>
            <a:endParaRPr/>
          </a:p>
          <a:p>
            <a:pPr indent="0" lvl="0" marL="0" rtl="0" algn="l">
              <a:spcBef>
                <a:spcPts val="600"/>
              </a:spcBef>
              <a:spcAft>
                <a:spcPts val="0"/>
              </a:spcAft>
              <a:buNone/>
            </a:pPr>
            <a:r>
              <a:rPr lang="en"/>
              <a:t>We have been working on this target a lot, particularly since the scientific text has so many challenging words.  Continue to use the skills that we have learned.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idx="1" type="body"/>
          </p:nvPr>
        </p:nvSpPr>
        <p:spPr>
          <a:xfrm>
            <a:off x="457200" y="0"/>
            <a:ext cx="3265500" cy="37947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sz="2400"/>
              <a:t>disturbed</a:t>
            </a:r>
            <a:endParaRPr sz="2400"/>
          </a:p>
          <a:p>
            <a:pPr indent="-381000" lvl="0" marL="457200" rtl="0" algn="l">
              <a:spcBef>
                <a:spcPts val="0"/>
              </a:spcBef>
              <a:spcAft>
                <a:spcPts val="0"/>
              </a:spcAft>
              <a:buSzPts val="2400"/>
              <a:buChar char="●"/>
            </a:pPr>
            <a:r>
              <a:rPr lang="en" sz="2400"/>
              <a:t>fungus</a:t>
            </a:r>
            <a:endParaRPr sz="2400"/>
          </a:p>
          <a:p>
            <a:pPr indent="-381000" lvl="0" marL="457200" rtl="0" algn="l">
              <a:spcBef>
                <a:spcPts val="0"/>
              </a:spcBef>
              <a:spcAft>
                <a:spcPts val="0"/>
              </a:spcAft>
              <a:buSzPts val="2400"/>
              <a:buChar char="●"/>
            </a:pPr>
            <a:r>
              <a:rPr lang="en" sz="2400"/>
              <a:t>trudging</a:t>
            </a:r>
            <a:endParaRPr sz="2400"/>
          </a:p>
          <a:p>
            <a:pPr indent="-381000" lvl="0" marL="457200" rtl="0" algn="l">
              <a:spcBef>
                <a:spcPts val="0"/>
              </a:spcBef>
              <a:spcAft>
                <a:spcPts val="0"/>
              </a:spcAft>
              <a:buSzPts val="2400"/>
              <a:buChar char="●"/>
            </a:pPr>
            <a:r>
              <a:rPr lang="en" sz="2400"/>
              <a:t>hoist</a:t>
            </a:r>
            <a:endParaRPr sz="2400"/>
          </a:p>
          <a:p>
            <a:pPr indent="-381000" lvl="0" marL="457200" rtl="0" algn="l">
              <a:spcBef>
                <a:spcPts val="0"/>
              </a:spcBef>
              <a:spcAft>
                <a:spcPts val="0"/>
              </a:spcAft>
              <a:buSzPts val="2400"/>
              <a:buChar char="●"/>
            </a:pPr>
            <a:r>
              <a:rPr lang="en" sz="2400"/>
              <a:t>fraction</a:t>
            </a:r>
            <a:endParaRPr sz="2400"/>
          </a:p>
          <a:p>
            <a:pPr indent="-381000" lvl="0" marL="457200" rtl="0" algn="l">
              <a:spcBef>
                <a:spcPts val="0"/>
              </a:spcBef>
              <a:spcAft>
                <a:spcPts val="0"/>
              </a:spcAft>
              <a:buSzPts val="2400"/>
              <a:buChar char="●"/>
            </a:pPr>
            <a:r>
              <a:rPr lang="en" sz="2400"/>
              <a:t>discarded (24)</a:t>
            </a:r>
            <a:endParaRPr sz="2400"/>
          </a:p>
          <a:p>
            <a:pPr indent="-381000" lvl="0" marL="457200" rtl="0" algn="l">
              <a:spcBef>
                <a:spcPts val="0"/>
              </a:spcBef>
              <a:spcAft>
                <a:spcPts val="0"/>
              </a:spcAft>
              <a:buSzPts val="2400"/>
              <a:buChar char="●"/>
            </a:pPr>
            <a:r>
              <a:rPr lang="en" sz="2400"/>
              <a:t>bromeliad</a:t>
            </a:r>
            <a:endParaRPr sz="2400"/>
          </a:p>
          <a:p>
            <a:pPr indent="-381000" lvl="0" marL="457200" rtl="0" algn="l">
              <a:spcBef>
                <a:spcPts val="0"/>
              </a:spcBef>
              <a:spcAft>
                <a:spcPts val="0"/>
              </a:spcAft>
              <a:buSzPts val="2400"/>
              <a:buChar char="●"/>
            </a:pPr>
            <a:r>
              <a:rPr lang="en" sz="2400"/>
              <a:t>hovering</a:t>
            </a:r>
            <a:endParaRPr sz="2400"/>
          </a:p>
          <a:p>
            <a:pPr indent="-381000" lvl="0" marL="457200" rtl="0" algn="l">
              <a:spcBef>
                <a:spcPts val="0"/>
              </a:spcBef>
              <a:spcAft>
                <a:spcPts val="0"/>
              </a:spcAft>
              <a:buSzPts val="2400"/>
              <a:buChar char="●"/>
            </a:pPr>
            <a:r>
              <a:rPr lang="en" sz="2400"/>
              <a:t>larvae</a:t>
            </a:r>
            <a:endParaRPr sz="2400"/>
          </a:p>
          <a:p>
            <a:pPr indent="-381000" lvl="0" marL="457200" rtl="0" algn="l">
              <a:spcBef>
                <a:spcPts val="0"/>
              </a:spcBef>
              <a:spcAft>
                <a:spcPts val="0"/>
              </a:spcAft>
              <a:buSzPts val="2400"/>
              <a:buChar char="●"/>
            </a:pPr>
            <a:r>
              <a:rPr lang="en" sz="2400"/>
              <a:t>lurk</a:t>
            </a:r>
            <a:endParaRPr sz="2400"/>
          </a:p>
        </p:txBody>
      </p:sp>
      <p:sp>
        <p:nvSpPr>
          <p:cNvPr id="114" name="Google Shape;114;p22"/>
          <p:cNvSpPr txBox="1"/>
          <p:nvPr>
            <p:ph idx="1" type="body"/>
          </p:nvPr>
        </p:nvSpPr>
        <p:spPr>
          <a:xfrm>
            <a:off x="2977325" y="108900"/>
            <a:ext cx="3499800" cy="28224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sz="2400"/>
              <a:t>overlapping</a:t>
            </a:r>
            <a:endParaRPr sz="2400"/>
          </a:p>
          <a:p>
            <a:pPr indent="-381000" lvl="0" marL="457200" rtl="0" algn="l">
              <a:spcBef>
                <a:spcPts val="0"/>
              </a:spcBef>
              <a:spcAft>
                <a:spcPts val="0"/>
              </a:spcAft>
              <a:buSzPts val="2400"/>
              <a:buChar char="●"/>
            </a:pPr>
            <a:r>
              <a:rPr lang="en" sz="2400"/>
              <a:t>venomous</a:t>
            </a:r>
            <a:endParaRPr sz="2400"/>
          </a:p>
          <a:p>
            <a:pPr indent="-381000" lvl="0" marL="457200" rtl="0" algn="l">
              <a:spcBef>
                <a:spcPts val="0"/>
              </a:spcBef>
              <a:spcAft>
                <a:spcPts val="0"/>
              </a:spcAft>
              <a:buSzPts val="2400"/>
              <a:buChar char="●"/>
            </a:pPr>
            <a:r>
              <a:rPr lang="en" sz="2400"/>
              <a:t>disturbance (25)</a:t>
            </a:r>
            <a:endParaRPr sz="2400"/>
          </a:p>
          <a:p>
            <a:pPr indent="-381000" lvl="0" marL="457200" rtl="0" algn="l">
              <a:spcBef>
                <a:spcPts val="0"/>
              </a:spcBef>
              <a:spcAft>
                <a:spcPts val="0"/>
              </a:spcAft>
              <a:buSzPts val="2400"/>
              <a:buChar char="●"/>
            </a:pPr>
            <a:r>
              <a:rPr lang="en" sz="2400"/>
              <a:t>rare</a:t>
            </a:r>
            <a:endParaRPr sz="2400"/>
          </a:p>
          <a:p>
            <a:pPr indent="-381000" lvl="0" marL="457200" rtl="0" algn="l">
              <a:spcBef>
                <a:spcPts val="0"/>
              </a:spcBef>
              <a:spcAft>
                <a:spcPts val="0"/>
              </a:spcAft>
              <a:buSzPts val="2400"/>
              <a:buChar char="●"/>
            </a:pPr>
            <a:r>
              <a:rPr lang="en" sz="2400"/>
              <a:t>lungless</a:t>
            </a:r>
            <a:endParaRPr sz="2400"/>
          </a:p>
          <a:p>
            <a:pPr indent="-381000" lvl="0" marL="457200" rtl="0" algn="l">
              <a:spcBef>
                <a:spcPts val="0"/>
              </a:spcBef>
              <a:spcAft>
                <a:spcPts val="0"/>
              </a:spcAft>
              <a:buSzPts val="2400"/>
              <a:buChar char="●"/>
            </a:pPr>
            <a:r>
              <a:rPr lang="en" sz="2400"/>
              <a:t>inaccessibility</a:t>
            </a:r>
            <a:endParaRPr sz="2400"/>
          </a:p>
          <a:p>
            <a:pPr indent="-381000" lvl="0" marL="457200" rtl="0" algn="l">
              <a:spcBef>
                <a:spcPts val="0"/>
              </a:spcBef>
              <a:spcAft>
                <a:spcPts val="0"/>
              </a:spcAft>
              <a:buSzPts val="2400"/>
              <a:buChar char="●"/>
            </a:pPr>
            <a:r>
              <a:rPr lang="en" sz="2400"/>
              <a:t>inhabitants (26)</a:t>
            </a:r>
            <a:endParaRPr sz="2400"/>
          </a:p>
        </p:txBody>
      </p:sp>
      <p:sp>
        <p:nvSpPr>
          <p:cNvPr id="115" name="Google Shape;115;p22"/>
          <p:cNvSpPr txBox="1"/>
          <p:nvPr/>
        </p:nvSpPr>
        <p:spPr>
          <a:xfrm>
            <a:off x="2230050" y="3300125"/>
            <a:ext cx="6726000" cy="15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Look back in the text and using the context, try and determine the meaning of these words. It’s not as important to get every single word as it is that you are learning to figure out the meaning of words in context.</a:t>
            </a:r>
            <a:endParaRPr b="1"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ph idx="1" type="body"/>
          </p:nvPr>
        </p:nvSpPr>
        <p:spPr>
          <a:xfrm>
            <a:off x="457200" y="229475"/>
            <a:ext cx="8229600" cy="2144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After sharing out, revise the evidence on your Bromeliads and Rainforest Creatures Note-catchers based on new understandings of vocabulary.</a:t>
            </a:r>
            <a:endParaRPr/>
          </a:p>
        </p:txBody>
      </p:sp>
      <p:sp>
        <p:nvSpPr>
          <p:cNvPr id="121" name="Google Shape;121;p23"/>
          <p:cNvSpPr txBox="1"/>
          <p:nvPr/>
        </p:nvSpPr>
        <p:spPr>
          <a:xfrm>
            <a:off x="579925" y="2497775"/>
            <a:ext cx="8106900" cy="155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A64D79"/>
                </a:solidFill>
              </a:rPr>
              <a:t>Pair up with another group and share what you’ve learned about the relationship between bromeliads and creatures of the rainforest.</a:t>
            </a:r>
            <a:endParaRPr sz="3000">
              <a:solidFill>
                <a:srgbClr val="A64D79"/>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1"/>
                                        </p:tgtEl>
                                        <p:attrNameLst>
                                          <p:attrName>style.visibility</p:attrName>
                                        </p:attrNameLst>
                                      </p:cBhvr>
                                      <p:to>
                                        <p:strVal val="visible"/>
                                      </p:to>
                                    </p:set>
                                    <p:anim calcmode="lin" valueType="num">
                                      <p:cBhvr additive="base">
                                        <p:cTn dur="1000"/>
                                        <p:tgtEl>
                                          <p:spTgt spid="121"/>
                                        </p:tgtEl>
                                        <p:attrNameLst>
                                          <p:attrName>ppt_w</p:attrName>
                                        </p:attrNameLst>
                                      </p:cBhvr>
                                      <p:tavLst>
                                        <p:tav fmla="" tm="0">
                                          <p:val>
                                            <p:strVal val="0"/>
                                          </p:val>
                                        </p:tav>
                                        <p:tav fmla="" tm="100000">
                                          <p:val>
                                            <p:strVal val="#ppt_w"/>
                                          </p:val>
                                        </p:tav>
                                      </p:tavLst>
                                    </p:anim>
                                    <p:anim calcmode="lin" valueType="num">
                                      <p:cBhvr additive="base">
                                        <p:cTn dur="1000"/>
                                        <p:tgtEl>
                                          <p:spTgt spid="12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 Synthesis Writing (10 mins)</a:t>
            </a:r>
            <a:endParaRPr/>
          </a:p>
        </p:txBody>
      </p:sp>
      <p:sp>
        <p:nvSpPr>
          <p:cNvPr id="127" name="Google Shape;127;p2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Return to your seats for independent writing.</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 can synthesize what I read in </a:t>
            </a:r>
            <a:r>
              <a:rPr i="1" lang="en"/>
              <a:t>The Most Beautiful Roof in the World</a:t>
            </a:r>
            <a:r>
              <a:rPr lang="en"/>
              <a:t>.”</a:t>
            </a:r>
            <a:endParaRPr/>
          </a:p>
          <a:p>
            <a:pPr indent="0" lvl="0" marL="0" rtl="0" algn="l">
              <a:spcBef>
                <a:spcPts val="600"/>
              </a:spcBef>
              <a:spcAft>
                <a:spcPts val="0"/>
              </a:spcAft>
              <a:buNone/>
            </a:pPr>
            <a:r>
              <a:rPr lang="en"/>
              <a:t>What does it mean to synthesize?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ph type="title"/>
          </p:nvPr>
        </p:nvSpPr>
        <p:spPr>
          <a:xfrm>
            <a:off x="457200" y="205977"/>
            <a:ext cx="8229600" cy="48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On a new page...</a:t>
            </a:r>
            <a:endParaRPr/>
          </a:p>
        </p:txBody>
      </p:sp>
      <p:sp>
        <p:nvSpPr>
          <p:cNvPr id="133" name="Google Shape;133;p25"/>
          <p:cNvSpPr txBox="1"/>
          <p:nvPr>
            <p:ph idx="1" type="body"/>
          </p:nvPr>
        </p:nvSpPr>
        <p:spPr>
          <a:xfrm>
            <a:off x="39425" y="637075"/>
            <a:ext cx="9104700" cy="4288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Write a synthesis statement in response to this prompt:</a:t>
            </a:r>
            <a:endParaRPr sz="2400"/>
          </a:p>
          <a:p>
            <a:pPr indent="0" lvl="0" marL="0" rtl="0" algn="l">
              <a:spcBef>
                <a:spcPts val="600"/>
              </a:spcBef>
              <a:spcAft>
                <a:spcPts val="0"/>
              </a:spcAft>
              <a:buNone/>
            </a:pPr>
            <a:r>
              <a:rPr b="1" lang="en">
                <a:solidFill>
                  <a:srgbClr val="FF0000"/>
                </a:solidFill>
              </a:rPr>
              <a:t>Describe the relationship between the animals and the plants of the rainforest and why that relationship is important.</a:t>
            </a:r>
            <a:endParaRPr b="1" sz="1100">
              <a:solidFill>
                <a:srgbClr val="FF0000"/>
              </a:solidFill>
            </a:endParaRPr>
          </a:p>
          <a:p>
            <a:pPr indent="0" lvl="0" marL="0" rtl="0" algn="l">
              <a:spcBef>
                <a:spcPts val="600"/>
              </a:spcBef>
              <a:spcAft>
                <a:spcPts val="0"/>
              </a:spcAft>
              <a:buNone/>
            </a:pPr>
            <a:r>
              <a:t/>
            </a:r>
            <a:endParaRPr sz="1100"/>
          </a:p>
          <a:p>
            <a:pPr indent="0" lvl="0" marL="0" rtl="0" algn="l">
              <a:spcBef>
                <a:spcPts val="600"/>
              </a:spcBef>
              <a:spcAft>
                <a:spcPts val="0"/>
              </a:spcAft>
              <a:buNone/>
            </a:pPr>
            <a:r>
              <a:rPr lang="en" sz="2400"/>
              <a:t>Remember to think about all of the things you’ve learned about plants and animals of the rainforest and how they interact with each other.  A strong synthesis statement will combine all of those ideas in a brief summary with details.</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	</a:t>
            </a:r>
            <a:endParaRPr/>
          </a:p>
        </p:txBody>
      </p:sp>
      <p:sp>
        <p:nvSpPr>
          <p:cNvPr id="139" name="Google Shape;139;p2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and Review of Learning Targets </a:t>
            </a:r>
            <a:endParaRPr/>
          </a:p>
          <a:p>
            <a:pPr indent="0" lvl="0" marL="0" rtl="0" algn="l">
              <a:spcBef>
                <a:spcPts val="600"/>
              </a:spcBef>
              <a:spcAft>
                <a:spcPts val="0"/>
              </a:spcAft>
              <a:buNone/>
            </a:pPr>
            <a:r>
              <a:rPr lang="en"/>
              <a:t>(5 mins)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ph idx="1" type="body"/>
          </p:nvPr>
        </p:nvSpPr>
        <p:spPr>
          <a:xfrm>
            <a:off x="457200" y="300375"/>
            <a:ext cx="8229600" cy="4625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Let’s look back at our AQUA Biodiversity anchor chart.</a:t>
            </a:r>
            <a:endParaRPr/>
          </a:p>
          <a:p>
            <a:pPr indent="0" lvl="0" marL="0" rtl="0" algn="l">
              <a:spcBef>
                <a:spcPts val="600"/>
              </a:spcBef>
              <a:spcAft>
                <a:spcPts val="0"/>
              </a:spcAft>
              <a:buNone/>
            </a:pPr>
            <a:r>
              <a:rPr lang="en"/>
              <a:t>What new understandings do you have about biodiversity?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8"/>
          <p:cNvPicPr preferRelativeResize="0"/>
          <p:nvPr/>
        </p:nvPicPr>
        <p:blipFill>
          <a:blip r:embed="rId3">
            <a:alphaModFix/>
          </a:blip>
          <a:stretch>
            <a:fillRect/>
          </a:stretch>
        </p:blipFill>
        <p:spPr>
          <a:xfrm>
            <a:off x="0" y="910626"/>
            <a:ext cx="9144000" cy="165029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