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772f0368f_0_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g772f0368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772f0368f_0_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772f0368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772f0368f_0_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772f0368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772f0368f_0_1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772f0368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72f0368f_0_2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72f0368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72f0368f_0_2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72f0368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72f0368f_0_3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72f0368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72f0368f_0_3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72f0368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72f0368f_0_4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72f0368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72f0368f_0_4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72f0368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692274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65620"/>
            <a:ext cx="9144000" cy="1708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22328"/>
            <a:ext cx="9144001" cy="2523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	</a:t>
            </a:r>
            <a:endParaRPr/>
          </a:p>
        </p:txBody>
      </p:sp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Reviewing Homework and Engaging the Reader (10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457200" y="503550"/>
            <a:ext cx="8229600" cy="44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 out your journals.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Look at your Meg Lowman Rainforest KWL chart.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Pair share one new thing you learned about Meg Lowman and one new vocabulary word that is related to what you learned from your homework.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	</a:t>
            </a:r>
            <a:endParaRPr/>
          </a:p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Mid-Unit Assessment: Text-Dependent Short-Answer Quiz (30 mins)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determine the main ideas of a selection of text from </a:t>
            </a:r>
            <a:r>
              <a:rPr i="1" lang="en"/>
              <a:t>The Most Beautiful Roof  in the World</a:t>
            </a:r>
            <a:r>
              <a:rPr lang="en"/>
              <a:t>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justify my answers using quotes and evidence from the text.”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457200" y="260775"/>
            <a:ext cx="8229600" cy="46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have worked on both of these targets throughout this unit.  Can someone state them in their own words?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D85C6"/>
                </a:solidFill>
              </a:rPr>
              <a:t>“I can determine the main ideas of a selection of text from </a:t>
            </a:r>
            <a:r>
              <a:rPr i="1" lang="en">
                <a:solidFill>
                  <a:srgbClr val="3D85C6"/>
                </a:solidFill>
              </a:rPr>
              <a:t>The Most Beautiful Roof  in the World</a:t>
            </a:r>
            <a:r>
              <a:rPr lang="en">
                <a:solidFill>
                  <a:srgbClr val="3D85C6"/>
                </a:solidFill>
              </a:rPr>
              <a:t>.”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6AA84F"/>
                </a:solidFill>
              </a:rPr>
              <a:t>“I can justify my answers using quotes and evidence from the text.”</a:t>
            </a:r>
            <a:endParaRPr>
              <a:solidFill>
                <a:srgbClr val="6AA84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457200" y="224800"/>
            <a:ext cx="8229600" cy="47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 out </a:t>
            </a:r>
            <a:r>
              <a:rPr i="1" lang="en"/>
              <a:t>The Most Beautiful Roof in the World</a:t>
            </a:r>
            <a:r>
              <a:rPr lang="en"/>
              <a:t> as I pass out your mid-unit assessment.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Scan the test and ask any questions before we begin.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Finishers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72450" y="90060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Add the </a:t>
            </a:r>
            <a:r>
              <a:rPr b="1" lang="en" u="sng"/>
              <a:t>U</a:t>
            </a:r>
            <a:r>
              <a:rPr lang="en"/>
              <a:t> column of your AQUA anchor charts, with new information that you learned from pages 22-23 of </a:t>
            </a:r>
            <a:r>
              <a:rPr i="1" lang="en"/>
              <a:t>The Most Beautiful Roof in the World</a:t>
            </a:r>
            <a:r>
              <a:rPr lang="en"/>
              <a:t>, or you may work on your glossaries adding new words that you haven’t had a chance to yet.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457200" y="1366800"/>
            <a:ext cx="8229600" cy="35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reflect on my learning.”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You’re going to get a </a:t>
            </a:r>
            <a:r>
              <a:rPr lang="en" u="sng"/>
              <a:t>Tracking My Progress</a:t>
            </a:r>
            <a:r>
              <a:rPr lang="en"/>
              <a:t> form.  This is a self-assessment, exactly like the progress trackers you completed in unit 1.</a:t>
            </a:r>
            <a:endParaRPr/>
          </a:p>
        </p:txBody>
      </p:sp>
      <p:sp>
        <p:nvSpPr>
          <p:cNvPr id="84" name="Google Shape;84;p17"/>
          <p:cNvSpPr txBox="1"/>
          <p:nvPr>
            <p:ph type="title"/>
          </p:nvPr>
        </p:nvSpPr>
        <p:spPr>
          <a:xfrm>
            <a:off x="457200" y="205974"/>
            <a:ext cx="8229600" cy="99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Learning Target Reflection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(10 mins)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	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pairs, share your reflections.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