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772c0c796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772c0c79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772c0c796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772c0c79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772c0c796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772c0c79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9a3a1be1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9a3a1be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9a3a1be1f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9a3a1be1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9a3a1be1f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9a3a1be1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9a3a1be1f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9a3a1be1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9a3a1be1f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9a3a1be1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9a3a1be1f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9a3a1be1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a3a1be1f_0_3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9a3a1be1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9a3a1be1f_0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9a3a1be1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9a3a1be1f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9a3a1be1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a3a1be1f_0_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a3a1be1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a3a1be1f_0_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a3a1be1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9a3a1be1f_0_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9a3a1be1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9a3a1be1f_0_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9a3a1be1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9a3a1be1f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9a3a1be1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9a3a1be1f_0_9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9a3a1be1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9a3a1be1f_0_7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9a3a1be1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bgVG6wmFCEE" TargetMode="Externa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youtube.com/watch?v=A3zOHHQSDNs" TargetMode="Externa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pic>
        <p:nvPicPr>
          <p:cNvPr id="35" name="Google Shape;35;p8"/>
          <p:cNvPicPr preferRelativeResize="0"/>
          <p:nvPr/>
        </p:nvPicPr>
        <p:blipFill>
          <a:blip r:embed="rId3">
            <a:alphaModFix/>
          </a:blip>
          <a:stretch>
            <a:fillRect/>
          </a:stretch>
        </p:blipFill>
        <p:spPr>
          <a:xfrm>
            <a:off x="0" y="1610525"/>
            <a:ext cx="9212250" cy="1750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id="40" name="Google Shape;40;p9"/>
          <p:cNvPicPr preferRelativeResize="0"/>
          <p:nvPr/>
        </p:nvPicPr>
        <p:blipFill>
          <a:blip r:embed="rId3">
            <a:alphaModFix/>
          </a:blip>
          <a:stretch>
            <a:fillRect/>
          </a:stretch>
        </p:blipFill>
        <p:spPr>
          <a:xfrm>
            <a:off x="1" y="1391101"/>
            <a:ext cx="9144000" cy="201108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457200" y="205974"/>
            <a:ext cx="8229600" cy="1055100"/>
          </a:xfrm>
          <a:prstGeom prst="rect">
            <a:avLst/>
          </a:prstGeom>
        </p:spPr>
        <p:txBody>
          <a:bodyPr anchorCtr="0" anchor="b" bIns="91425" lIns="91425" spcFirstLastPara="1" rIns="91425" wrap="square" tIns="91425">
            <a:noAutofit/>
          </a:bodyPr>
          <a:lstStyle/>
          <a:p>
            <a:pPr indent="-457200" lvl="0" marL="457200" rtl="0" algn="l">
              <a:spcBef>
                <a:spcPts val="0"/>
              </a:spcBef>
              <a:spcAft>
                <a:spcPts val="0"/>
              </a:spcAft>
              <a:buSzPts val="3600"/>
              <a:buAutoNum type="alphaUcPeriod"/>
            </a:pPr>
            <a:r>
              <a:rPr lang="en"/>
              <a:t>Reviewing Homework and Engaging the Reader (10 mins)</a:t>
            </a:r>
            <a:endParaRPr/>
          </a:p>
        </p:txBody>
      </p:sp>
      <p:sp>
        <p:nvSpPr>
          <p:cNvPr id="46" name="Google Shape;46;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  Share information that has been added to the Meg Lowman KWL chart and one new vocabulary word in each glossary with a partner.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1"/>
          <p:cNvSpPr txBox="1"/>
          <p:nvPr>
            <p:ph idx="1" type="body"/>
          </p:nvPr>
        </p:nvSpPr>
        <p:spPr>
          <a:xfrm>
            <a:off x="457200" y="219350"/>
            <a:ext cx="8229600" cy="470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watch a short video about scientists in France tracking lizards and butterflies.  The French scientists are conducting an experiment in the natural world.  All scientists follow a typical process when conducting experiments.  You will learn something about that process as you watch the video.  After, you will get to read about some experiments that Meg Lowman conducts as part of her work.</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Listen to how these scientists conducted experiments on lizards and butterflies.</a:t>
            </a:r>
            <a:endParaRPr/>
          </a:p>
          <a:p>
            <a:pPr indent="0" lvl="0" marL="0" rtl="0" algn="l">
              <a:spcBef>
                <a:spcPts val="600"/>
              </a:spcBef>
              <a:spcAft>
                <a:spcPts val="0"/>
              </a:spcAft>
              <a:buNone/>
            </a:pPr>
            <a:r>
              <a:t/>
            </a:r>
            <a:endParaRPr/>
          </a:p>
          <a:p>
            <a:pPr indent="0" lvl="0" marL="0" rtl="0" algn="l">
              <a:spcBef>
                <a:spcPts val="600"/>
              </a:spcBef>
              <a:spcAft>
                <a:spcPts val="0"/>
              </a:spcAft>
              <a:buNone/>
            </a:pPr>
            <a:r>
              <a:rPr b="1" lang="en">
                <a:solidFill>
                  <a:srgbClr val="38761D"/>
                </a:solidFill>
              </a:rPr>
              <a:t>Listen to how these scientists conducted experiments on lizards and butterflies.</a:t>
            </a:r>
            <a:endParaRPr b="1">
              <a:solidFill>
                <a:srgbClr val="38761D"/>
              </a:solidFill>
            </a:endParaRPr>
          </a:p>
        </p:txBody>
      </p:sp>
      <p:sp>
        <p:nvSpPr>
          <p:cNvPr id="57" name="Google Shape;57;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 a purpose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descr="For more news visit ☛ http://english.ntdtv.com &#10;Follow us on Twitter ☛ http://twitter.com/NTDTelevision &#10;Add us on Facebook ☛ http://facebook.com/NTDTelevision &#10; &#10;A unique experiment in the French Pyrenees is tracking the responses of lizards and butterflies to climate change. In a man-made facility and controlled environments, scientists can measure the effects on their behavior. &#10; &#10;Scientists are enlisting the help of some of earth's most sensitive creatures to help determine the effects of climate change. &#10; &#10;Researchers in the French Pyrenees will be tracking these white cabbage butterflies and common lizards to see how they migrate in an artificial environment set to mimic climate change effects. &#10; &#10;The French National  Research Center latest project involves 48 enclosed cages, each set to different environmental conditions. &#10; &#10;[Olivier Calvez, CNRS Engineer]:          &#10;&quot;What we are trying to do is see which individual butterflies within this cage's population will disperse and explore another cage. It represents, if you may, a population in a natural environment and a new habitat which would be colonized by certain individual butterflies from the original population.&quot; &#10; &#10;Both have been marked and numbered for tracking purposes. &#10; &#10;Migrating from one cage to another through long corridors, scientists can monitor how far they travel and where they congregate and breed. &#10; &#10;Lizard expert Julien Cote. &#10; &#10;[Julien Cote, Common Lizard Researcher]:          &#10;&quot;We do tests that are similar to the ones done with butterflies. We study newborn lizards after they are released into the populations to see which habitat they prefer. Where they go and where they settle down in relation to environmental and climatic conditions.&quot; &#10; &#10;Using computer software to modify temperature and water levels, scientists will analyze their migratory patterns." id="62" name="Google Shape;62;p13" title="Climate Change Experiment Tracks Lizards and Butterflies">
            <a:hlinkClick r:id="rId3"/>
          </p:cNvPr>
          <p:cNvPicPr preferRelativeResize="0"/>
          <p:nvPr/>
        </p:nvPicPr>
        <p:blipFill>
          <a:blip r:embed="rId4">
            <a:alphaModFix/>
          </a:blip>
          <a:stretch>
            <a:fillRect/>
          </a:stretch>
        </p:blipFill>
        <p:spPr>
          <a:xfrm>
            <a:off x="990600" y="0"/>
            <a:ext cx="6858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Think-Pair-Share</a:t>
            </a:r>
            <a:endParaRPr/>
          </a:p>
        </p:txBody>
      </p:sp>
      <p:sp>
        <p:nvSpPr>
          <p:cNvPr id="68" name="Google Shape;68;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600">
                <a:solidFill>
                  <a:srgbClr val="3D85C6"/>
                </a:solidFill>
              </a:rPr>
              <a:t>What did you see and hear about how these scientists conducted experiments on lizards and butterflies?</a:t>
            </a:r>
            <a:endParaRPr b="1" sz="3600">
              <a:solidFill>
                <a:srgbClr val="3D85C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4" name="Google Shape;74;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Read aloud and Taking Notes: Meg Lowman Experiments in the Rainforest (15 min)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457200" y="166250"/>
            <a:ext cx="8229600" cy="4759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“I can explain Meg Lowman’s </a:t>
            </a:r>
            <a:r>
              <a:rPr b="1" lang="en" u="sng"/>
              <a:t>process</a:t>
            </a:r>
            <a:r>
              <a:rPr b="1" lang="en"/>
              <a:t> for </a:t>
            </a:r>
            <a:r>
              <a:rPr b="1" i="1" lang="en">
                <a:solidFill>
                  <a:srgbClr val="FF0000"/>
                </a:solidFill>
              </a:rPr>
              <a:t>conducting</a:t>
            </a:r>
            <a:r>
              <a:rPr b="1" lang="en"/>
              <a:t> experiments in the rainforest.”</a:t>
            </a:r>
            <a:endParaRPr b="1"/>
          </a:p>
          <a:p>
            <a:pPr indent="0" lvl="0" marL="0" rtl="0" algn="l">
              <a:spcBef>
                <a:spcPts val="600"/>
              </a:spcBef>
              <a:spcAft>
                <a:spcPts val="0"/>
              </a:spcAft>
              <a:buNone/>
            </a:pPr>
            <a:r>
              <a:t/>
            </a:r>
            <a:endParaRPr b="1"/>
          </a:p>
          <a:p>
            <a:pPr indent="0" lvl="0" marL="0" rtl="0" algn="l">
              <a:spcBef>
                <a:spcPts val="600"/>
              </a:spcBef>
              <a:spcAft>
                <a:spcPts val="0"/>
              </a:spcAft>
              <a:buNone/>
            </a:pPr>
            <a:r>
              <a:rPr b="1" lang="en"/>
              <a:t>What does </a:t>
            </a:r>
            <a:r>
              <a:rPr b="1" i="1" lang="en">
                <a:solidFill>
                  <a:srgbClr val="FF0000"/>
                </a:solidFill>
              </a:rPr>
              <a:t>conducting </a:t>
            </a:r>
            <a:r>
              <a:rPr b="1" lang="en"/>
              <a:t>mean?</a:t>
            </a:r>
            <a:endParaRPr b="1"/>
          </a:p>
          <a:p>
            <a:pPr indent="0" lvl="0" marL="0" rtl="0" algn="l">
              <a:spcBef>
                <a:spcPts val="600"/>
              </a:spcBef>
              <a:spcAft>
                <a:spcPts val="0"/>
              </a:spcAft>
              <a:buNone/>
            </a:pPr>
            <a:r>
              <a:t/>
            </a:r>
            <a:endParaRPr b="1"/>
          </a:p>
          <a:p>
            <a:pPr indent="0" lvl="0" marL="0" rtl="0" algn="l">
              <a:spcBef>
                <a:spcPts val="600"/>
              </a:spcBef>
              <a:spcAft>
                <a:spcPts val="0"/>
              </a:spcAft>
              <a:buNone/>
            </a:pPr>
            <a:r>
              <a:rPr b="1" lang="en"/>
              <a:t>What do you remember the word </a:t>
            </a:r>
            <a:r>
              <a:rPr b="1" lang="en" u="sng"/>
              <a:t>process</a:t>
            </a:r>
            <a:r>
              <a:rPr b="1" lang="en"/>
              <a:t> meaning?</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idx="1" type="body"/>
          </p:nvPr>
        </p:nvSpPr>
        <p:spPr>
          <a:xfrm>
            <a:off x="4975600" y="0"/>
            <a:ext cx="4106400" cy="49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I read aloud, follow along silently and pay attention to what the text tells us about Meg Lowman’s process for conducting experiments in the rainforest.  I will stop after each chunk of text.</a:t>
            </a:r>
            <a:endParaRPr/>
          </a:p>
        </p:txBody>
      </p:sp>
      <p:pic>
        <p:nvPicPr>
          <p:cNvPr id="85" name="Google Shape;85;p17"/>
          <p:cNvPicPr preferRelativeResize="0"/>
          <p:nvPr/>
        </p:nvPicPr>
        <p:blipFill>
          <a:blip r:embed="rId3">
            <a:alphaModFix/>
          </a:blip>
          <a:stretch>
            <a:fillRect/>
          </a:stretch>
        </p:blipFill>
        <p:spPr>
          <a:xfrm>
            <a:off x="0" y="0"/>
            <a:ext cx="5018899" cy="46848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Read</a:t>
            </a:r>
            <a:endParaRPr/>
          </a:p>
        </p:txBody>
      </p:sp>
      <p:sp>
        <p:nvSpPr>
          <p:cNvPr id="91" name="Google Shape;91;p18"/>
          <p:cNvSpPr txBox="1"/>
          <p:nvPr>
            <p:ph idx="1" type="body"/>
          </p:nvPr>
        </p:nvSpPr>
        <p:spPr>
          <a:xfrm>
            <a:off x="457200" y="1200150"/>
            <a:ext cx="8229600" cy="1425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Open your book to page 17.  Follow along as I read this page. (stop at the end of the page.)</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92" name="Google Shape;92;p18"/>
          <p:cNvSpPr txBox="1"/>
          <p:nvPr/>
        </p:nvSpPr>
        <p:spPr>
          <a:xfrm>
            <a:off x="395650" y="2221050"/>
            <a:ext cx="8748300" cy="10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FF9900"/>
                </a:solidFill>
              </a:rPr>
              <a:t>What was the 1st step of Meg Lowman’s process?</a:t>
            </a:r>
            <a:endParaRPr b="1" sz="3000">
              <a:solidFill>
                <a:srgbClr val="FF9900"/>
              </a:solidFill>
            </a:endParaRPr>
          </a:p>
        </p:txBody>
      </p:sp>
      <p:sp>
        <p:nvSpPr>
          <p:cNvPr id="93" name="Google Shape;93;p18"/>
          <p:cNvSpPr txBox="1"/>
          <p:nvPr/>
        </p:nvSpPr>
        <p:spPr>
          <a:xfrm>
            <a:off x="219625" y="3407525"/>
            <a:ext cx="8911500" cy="10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3C78D8"/>
                </a:solidFill>
              </a:rPr>
              <a:t>What was Meg Lowman’s purpose?  Why did she follow this step?</a:t>
            </a:r>
            <a:endParaRPr b="1" sz="3000">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p:tgtEl>
                                          <p:spTgt spid="92"/>
                                        </p:tgtEl>
                                        <p:attrNameLst>
                                          <p:attrName>ppt_w</p:attrName>
                                        </p:attrNameLst>
                                      </p:cBhvr>
                                      <p:tavLst>
                                        <p:tav fmla="" tm="0">
                                          <p:val>
                                            <p:strVal val="0"/>
                                          </p:val>
                                        </p:tav>
                                        <p:tav fmla="" tm="100000">
                                          <p:val>
                                            <p:strVal val="#ppt_w"/>
                                          </p:val>
                                        </p:tav>
                                      </p:tavLst>
                                    </p:anim>
                                    <p:anim calcmode="lin" valueType="num">
                                      <p:cBhvr additive="base">
                                        <p:cTn dur="1000"/>
                                        <p:tgtEl>
                                          <p:spTgt spid="9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3"/>
                                        </p:tgtEl>
                                        <p:attrNameLst>
                                          <p:attrName>style.visibility</p:attrName>
                                        </p:attrNameLst>
                                      </p:cBhvr>
                                      <p:to>
                                        <p:strVal val="visible"/>
                                      </p:to>
                                    </p:set>
                                    <p:anim calcmode="lin" valueType="num">
                                      <p:cBhvr additive="base">
                                        <p:cTn dur="1000"/>
                                        <p:tgtEl>
                                          <p:spTgt spid="9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idx="1" type="body"/>
          </p:nvPr>
        </p:nvSpPr>
        <p:spPr>
          <a:xfrm>
            <a:off x="322325" y="152400"/>
            <a:ext cx="8229600" cy="791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1st 2 sentences on page 19 </a:t>
            </a:r>
            <a:r>
              <a:rPr lang="en" sz="1800"/>
              <a:t>(Leaf number...notebook.)</a:t>
            </a:r>
            <a:endParaRPr sz="1800"/>
          </a:p>
        </p:txBody>
      </p:sp>
      <p:pic>
        <p:nvPicPr>
          <p:cNvPr id="99" name="Google Shape;99;p19"/>
          <p:cNvPicPr preferRelativeResize="0"/>
          <p:nvPr/>
        </p:nvPicPr>
        <p:blipFill>
          <a:blip r:embed="rId3">
            <a:alphaModFix/>
          </a:blip>
          <a:stretch>
            <a:fillRect/>
          </a:stretch>
        </p:blipFill>
        <p:spPr>
          <a:xfrm>
            <a:off x="-25375" y="1191707"/>
            <a:ext cx="9144002" cy="19327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457200" y="89923"/>
            <a:ext cx="8229600" cy="126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Group Read: Rereading, Revising, and Sharing to Music (20 mins)</a:t>
            </a:r>
            <a:endParaRPr/>
          </a:p>
        </p:txBody>
      </p:sp>
      <p:sp>
        <p:nvSpPr>
          <p:cNvPr id="105" name="Google Shape;105;p20"/>
          <p:cNvSpPr txBox="1"/>
          <p:nvPr>
            <p:ph idx="1" type="body"/>
          </p:nvPr>
        </p:nvSpPr>
        <p:spPr>
          <a:xfrm>
            <a:off x="457200" y="1510675"/>
            <a:ext cx="8229600" cy="341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reread a portion of the text.  Your purpose is still to focus on determining what </a:t>
            </a:r>
            <a:r>
              <a:rPr lang="en"/>
              <a:t>Meg Lowman’s process is for conducting experiments in the rainforest. </a:t>
            </a:r>
            <a:r>
              <a:rPr lang="en"/>
              <a:t> You will then be able to discuss your thoughts and revise your note-catchers with your group.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idx="1" type="body"/>
          </p:nvPr>
        </p:nvSpPr>
        <p:spPr>
          <a:xfrm>
            <a:off x="457200" y="161850"/>
            <a:ext cx="8229600" cy="4764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have 7-8 minutes to independently read from the last paragraph on page 17 (“Meg  begins taking…”) through to the last full sentence on page 19 (“exclusion experiment.”)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idx="1" type="body"/>
          </p:nvPr>
        </p:nvSpPr>
        <p:spPr>
          <a:xfrm>
            <a:off x="457200" y="296750"/>
            <a:ext cx="8229600" cy="4629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Talk with your group members about the process/steps Meg Lowman uses to conduct her experiments.  Pay close attention to any information that you initially listed in your note-catchers that you now want to revise based on your new understandings.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Milling to Music</a:t>
            </a:r>
            <a:endParaRPr/>
          </a:p>
        </p:txBody>
      </p:sp>
      <p:sp>
        <p:nvSpPr>
          <p:cNvPr id="121" name="Google Shape;121;p23"/>
          <p:cNvSpPr txBox="1"/>
          <p:nvPr>
            <p:ph idx="1" type="body"/>
          </p:nvPr>
        </p:nvSpPr>
        <p:spPr>
          <a:xfrm>
            <a:off x="457200" y="113957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the music plays, mill around until it stops.  When it stops, find a partner and share the steps on your note catchers.</a:t>
            </a:r>
            <a:endParaRPr/>
          </a:p>
        </p:txBody>
      </p:sp>
      <p:pic>
        <p:nvPicPr>
          <p:cNvPr descr="Caribbean Island Music Relaxing Happy Hour Instrumental Tropical Beach Songs Study Playlist Reading Studying Jazz Bossa Nova&#10;• Download on itunes -  http://www.reverbnation.com/lewisluong/song/17572850-tropic-dreams-caribbean-happy-music'&#10;• DISCOVER the #1 MOST Beautiful Relaxing 1 Hour Instrumental Music Videos Playlists (BELOW). RELAX on the BEST BEACHES with Ocean WAVES for Free with Youtube Online Video Streaming web songs with over 20+ Million Views! Download MP3 links in the Description. Listen to Classical Music for Studying Help, Smooth Jazz Instrumental, Relax Bossa Nova Latin Musica, Classic Jazz Music Instrumentals, Piano Relaxation, Romantic Guitar Songs, Slow Soft Soothing New Age Music for Sleeping, Hawaiian Songs, Caribbean Tropical Lounge Luau Party Playlist, Calm Cool Chill Out Electro Ambient Beat Sleep Mix, Acoustic Guitar Background Chillout, Sad Songs, Love Songs, &amp; Hours MORE! Good Music added Daily. RELAX NOW. Sweet Dreams and Memories! Aloha.&#10;&#10;TRY OUT our Top Study Music Playlist(s) RADIO. Good Music Help for studying, reading, learning, brain concentration &amp; focus creating a peaceful relax background for work or homework, writing papers or essays, meditation, yoga or sleep. SUBSCRIBE NOW to the Best Virtual Vacation - Channels: WavesDVDcom &amp; HDnatureTV &amp; ScenicEscapesTV (with beach walks) featuring our &quot;WAVES: Virtual Vacations&quot; Relaxation with Nature Sounds Videos, Beach Walks &amp; Bonus - Youtube Only - Music Videos Downloads. &#10;&#10;TRAVEL with US to The Top Rated, Caribbean, Florida, California &amp; Hawaii Beach Resorts. TAKE a Virtual Trip to the Beach with 50,000+ Happy Sunbathing Subscribers. Take Home The Award Winning Waves DVDs &amp; Blu-Rays w/ Ocean Sounds or share one as a GIFT! ON SALE NOW at Amazon.com - http://www.amazon.com/gp/browse.htmli...&#10;&#10;#1 Best Study Music Playlists &quot;Music Only&quot; to choose and mix with Waves Nature sounds - ADDITIONAL Video RADIO STATION - PLAYLIST (s) CHOICES:&#10;• CLASSICAL MUSIC - http://youtu.be/5wuxZZGauko&#10;• Relaxing PIANO - http://youtu.be/_4fvCrudc6A&#10;• Romantic GUITAR - http://youtu.be/NmoT3NVdmSk&#10;• NEW AGE - http://youtu.be/13koa10jmb4&#10;• PIANO JAZZ - http://youtu.be/t64QG1DdPSQ&#10;• Hawaiian Guitar - http://youtu.be/21u2O1-85zc&#10;• Tiki Bar Lounge - http://youtu.be/uvCfeyyBBrA&#10;• Bossa Nova Jazz - http://youtu.be/n69-VEhVbsk&#10;• Nightclub Jazz Piano - http://youtu.be/Zf7ljSuNJnc&#10;&#10;VIDEO TITLE: Caribbean Island Music Relaxing Happy Hour Instrumental Tropical Beach Songs Background playlist&#10;• MUSIC: LewisLuong - &quot;Tropical Dreams&quot; Visit his channel for mp3 downloads&#10;http&quot;//www.youtube.com/LewisLuong&#10;• VIDEOS: Re-edit &quot;Caribbean Beaches&quot; DVD - Web Only Music Video&#10;• FORMAT: 720p / SOUND recorded 'live' on location. &#10;• WAVES LOCATIONS: Caribbean, Bahamas, Virgin Islands&#10;&#10;RELAX, STUDY, OR SLEEP ON THE BEACH! VISIT &amp; SUBSCRIBE TO OUR 40 Million Viewed CHANNELS: &#10;YOUTUBE Ch #1: ≈ WavesDVD.com ≈ Ocean Sounds &amp; waves: http://www.youtube.com/user/wavesdvdcom&#10;YOUTUBE CH #2: ♫ HDnatureTV ≈ Relaxing Music Videos: http://www.youtube.com/user/hdnaturetv&#10;YOUTUBE CH #3: ♫ ScenicEscapesTV ≈ Walk, Ride, View or Drive California Beaches: http://www.youtube.com/user/ ScenicEscapesTV&#10;&#10;JOIN US ON: &#10;FACEBOOK: http://apps.facebook.com/wavesdvdcom/&#10;TWITTER: http://twitter.com/wavesdvdcom&#10;WEBSITE: http://www.wavesdvd.com&#10;&#10;≈ http://www.wavesdvd.com ≈ RELAX ESCAPE GETAWAY to the Best Beaches with Relaxing Music or nature sounds: Romantic Guitar, Relaxing Piano, Classic Classical Music, calm Chillout, smooth Jazz, soft slow New Age Music, and more. Join us on the Beach. Relax, Study or Sleep.&#10;&#10;Relax Now on The Best Most Beautiful Beaches with ocean waves and nature sounds from Hawaii, California, Florida &amp; the Caribbean Bahamas Virgin Islands from our 5 Star (Amazon.com) - Award Winning - Best Selling - &quot;WAVES: Virtual Vacation&quot; DVDs &amp; Blu-ray. Our relaxing videos are the perfect gift for stress relief, relaxation or meditation. Relaxing music tracks are now on the BONUS Music Video section from &quot;HD Hawaii Beaches 1&quot; + &quot;HD Florida Beaches 2.&quot; Our new romantic guitar solo, relaxing piano instrumentals of original songs, calming Classical music, Hawaiian slack key guitar, smooth slow Jazz and soothing New Age tracks will help relax, calm &amp; soothe you to sleep. WAVES relaxation nature travel videos are used in Health Spas to 5 Star Beach Resort Paradise Hotels. &#10;&#10;We hope you enjoy the best music online, most relaxing songs, free steaming music, downloadable mp3s stream (sometimes) internet radio playlists to listen to while studying, reading, learning, working, relaxing or sleeping. Music help you to study, work, sleep or baby relax. Concentrate Focus your brain with our Classical Music, Smooth Jazz, soft piano, romantic guitar, slow love songs, calming new age, soothing ambient chill out electronic techno beats mixes all on our youtube channels worth subscribing too!" id="122" name="Google Shape;122;p23" title="Caribbean Island Music Relaxing Happy Hour Instrumental Tropical Beach Songs Study Playlist Reading">
            <a:hlinkClick r:id="rId3"/>
          </p:cNvPr>
          <p:cNvPicPr preferRelativeResize="0"/>
          <p:nvPr/>
        </p:nvPicPr>
        <p:blipFill>
          <a:blip r:embed="rId4">
            <a:alphaModFix/>
          </a:blip>
          <a:stretch>
            <a:fillRect/>
          </a:stretch>
        </p:blipFill>
        <p:spPr>
          <a:xfrm>
            <a:off x="6365100" y="3127425"/>
            <a:ext cx="2397900" cy="1798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Vocabulary to Deepen Understanding (10 mins)</a:t>
            </a:r>
            <a:endParaRPr/>
          </a:p>
        </p:txBody>
      </p:sp>
      <p:sp>
        <p:nvSpPr>
          <p:cNvPr id="128" name="Google Shape;128;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do the </a:t>
            </a:r>
            <a:r>
              <a:rPr lang="en" u="sng"/>
              <a:t>Quiz-Quiz-Trade</a:t>
            </a:r>
            <a:r>
              <a:rPr lang="en"/>
              <a:t> routine.  Remember:</a:t>
            </a:r>
            <a:endParaRPr/>
          </a:p>
        </p:txBody>
      </p:sp>
      <p:pic>
        <p:nvPicPr>
          <p:cNvPr id="129" name="Google Shape;129;p24"/>
          <p:cNvPicPr preferRelativeResize="0"/>
          <p:nvPr/>
        </p:nvPicPr>
        <p:blipFill>
          <a:blip r:embed="rId3">
            <a:alphaModFix/>
          </a:blip>
          <a:stretch>
            <a:fillRect/>
          </a:stretch>
        </p:blipFill>
        <p:spPr>
          <a:xfrm>
            <a:off x="0" y="2449124"/>
            <a:ext cx="9144001" cy="22775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idx="1" type="body"/>
          </p:nvPr>
        </p:nvSpPr>
        <p:spPr>
          <a:xfrm>
            <a:off x="43575" y="35975"/>
            <a:ext cx="2860800" cy="4936800"/>
          </a:xfrm>
          <a:prstGeom prst="rect">
            <a:avLst/>
          </a:prstGeom>
        </p:spPr>
        <p:txBody>
          <a:bodyPr anchorCtr="0" anchor="t" bIns="91425" lIns="91425" spcFirstLastPara="1" rIns="91425" wrap="square" tIns="91425">
            <a:noAutofit/>
          </a:bodyPr>
          <a:lstStyle/>
          <a:p>
            <a:pPr indent="-419100" lvl="0" marL="457200" rtl="0" algn="l">
              <a:lnSpc>
                <a:spcPct val="150000"/>
              </a:lnSpc>
              <a:spcBef>
                <a:spcPts val="600"/>
              </a:spcBef>
              <a:spcAft>
                <a:spcPts val="0"/>
              </a:spcAft>
              <a:buSzPts val="3000"/>
              <a:buChar char="●"/>
            </a:pPr>
            <a:r>
              <a:rPr b="1" lang="en"/>
              <a:t>acquires:</a:t>
            </a:r>
            <a:endParaRPr b="1"/>
          </a:p>
          <a:p>
            <a:pPr indent="-419100" lvl="0" marL="457200" rtl="0" algn="l">
              <a:lnSpc>
                <a:spcPct val="150000"/>
              </a:lnSpc>
              <a:spcBef>
                <a:spcPts val="0"/>
              </a:spcBef>
              <a:spcAft>
                <a:spcPts val="0"/>
              </a:spcAft>
              <a:buSzPts val="3000"/>
              <a:buChar char="●"/>
            </a:pPr>
            <a:r>
              <a:rPr b="1" lang="en"/>
              <a:t>theory:</a:t>
            </a:r>
            <a:endParaRPr b="1"/>
          </a:p>
          <a:p>
            <a:pPr indent="-381000" lvl="0" marL="457200" rtl="0" algn="l">
              <a:lnSpc>
                <a:spcPct val="100000"/>
              </a:lnSpc>
              <a:spcBef>
                <a:spcPts val="0"/>
              </a:spcBef>
              <a:spcAft>
                <a:spcPts val="0"/>
              </a:spcAft>
              <a:buSzPts val="2400"/>
              <a:buChar char="●"/>
            </a:pPr>
            <a:r>
              <a:rPr b="1" lang="en" sz="2400"/>
              <a:t>ongoing process:</a:t>
            </a:r>
            <a:endParaRPr b="1" sz="2400"/>
          </a:p>
          <a:p>
            <a:pPr indent="-419100" lvl="0" marL="457200" rtl="0" algn="l">
              <a:lnSpc>
                <a:spcPct val="150000"/>
              </a:lnSpc>
              <a:spcBef>
                <a:spcPts val="0"/>
              </a:spcBef>
              <a:spcAft>
                <a:spcPts val="0"/>
              </a:spcAft>
              <a:buSzPts val="3000"/>
              <a:buChar char="●"/>
            </a:pPr>
            <a:r>
              <a:rPr b="1" lang="en"/>
              <a:t>exclusions:</a:t>
            </a:r>
            <a:endParaRPr b="1"/>
          </a:p>
          <a:p>
            <a:pPr indent="-419100" lvl="0" marL="457200" rtl="0" algn="l">
              <a:lnSpc>
                <a:spcPct val="150000"/>
              </a:lnSpc>
              <a:spcBef>
                <a:spcPts val="0"/>
              </a:spcBef>
              <a:spcAft>
                <a:spcPts val="0"/>
              </a:spcAft>
              <a:buSzPts val="3000"/>
              <a:buChar char="●"/>
            </a:pPr>
            <a:r>
              <a:rPr b="1" lang="en"/>
              <a:t>barrier:</a:t>
            </a:r>
            <a:endParaRPr b="1"/>
          </a:p>
          <a:p>
            <a:pPr indent="-419100" lvl="0" marL="457200" rtl="0" algn="l">
              <a:lnSpc>
                <a:spcPct val="150000"/>
              </a:lnSpc>
              <a:spcBef>
                <a:spcPts val="0"/>
              </a:spcBef>
              <a:spcAft>
                <a:spcPts val="0"/>
              </a:spcAft>
              <a:buSzPts val="3000"/>
              <a:buChar char="●"/>
            </a:pPr>
            <a:r>
              <a:rPr b="1" lang="en"/>
              <a:t>consume:</a:t>
            </a:r>
            <a:endParaRPr b="1"/>
          </a:p>
          <a:p>
            <a:pPr indent="-419100" lvl="0" marL="457200" rtl="0" algn="l">
              <a:lnSpc>
                <a:spcPct val="150000"/>
              </a:lnSpc>
              <a:spcBef>
                <a:spcPts val="0"/>
              </a:spcBef>
              <a:spcAft>
                <a:spcPts val="0"/>
              </a:spcAft>
              <a:buSzPts val="3000"/>
              <a:buChar char="●"/>
            </a:pPr>
            <a:r>
              <a:rPr b="1" lang="en"/>
              <a:t>stimulate:</a:t>
            </a:r>
            <a:endParaRPr b="1"/>
          </a:p>
        </p:txBody>
      </p:sp>
      <p:sp>
        <p:nvSpPr>
          <p:cNvPr id="135" name="Google Shape;135;p25"/>
          <p:cNvSpPr txBox="1"/>
          <p:nvPr/>
        </p:nvSpPr>
        <p:spPr>
          <a:xfrm>
            <a:off x="2337950" y="89925"/>
            <a:ext cx="6726000" cy="5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gets; gains; obtains</a:t>
            </a:r>
            <a:endParaRPr sz="2400"/>
          </a:p>
        </p:txBody>
      </p:sp>
      <p:sp>
        <p:nvSpPr>
          <p:cNvPr id="136" name="Google Shape;136;p25"/>
          <p:cNvSpPr txBox="1"/>
          <p:nvPr/>
        </p:nvSpPr>
        <p:spPr>
          <a:xfrm>
            <a:off x="1941850" y="643175"/>
            <a:ext cx="6726000" cy="85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idea or belief about something based on knowledge and experience.</a:t>
            </a:r>
            <a:endParaRPr sz="2400"/>
          </a:p>
        </p:txBody>
      </p:sp>
      <p:sp>
        <p:nvSpPr>
          <p:cNvPr id="137" name="Google Shape;137;p25"/>
          <p:cNvSpPr txBox="1"/>
          <p:nvPr/>
        </p:nvSpPr>
        <p:spPr>
          <a:xfrm>
            <a:off x="1951750" y="1501775"/>
            <a:ext cx="6726000" cy="7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constant/unending experiments and/or steps in an experiment.</a:t>
            </a:r>
            <a:endParaRPr sz="2400"/>
          </a:p>
        </p:txBody>
      </p:sp>
      <p:sp>
        <p:nvSpPr>
          <p:cNvPr id="138" name="Google Shape;138;p25"/>
          <p:cNvSpPr txBox="1"/>
          <p:nvPr/>
        </p:nvSpPr>
        <p:spPr>
          <a:xfrm>
            <a:off x="2697175" y="2293050"/>
            <a:ext cx="6726000" cy="5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leave something out</a:t>
            </a:r>
            <a:endParaRPr sz="2400"/>
          </a:p>
        </p:txBody>
      </p:sp>
      <p:sp>
        <p:nvSpPr>
          <p:cNvPr id="139" name="Google Shape;139;p25"/>
          <p:cNvSpPr txBox="1"/>
          <p:nvPr/>
        </p:nvSpPr>
        <p:spPr>
          <a:xfrm>
            <a:off x="1941850" y="2899725"/>
            <a:ext cx="6726000" cy="5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obstacle that blocks access to something</a:t>
            </a:r>
            <a:endParaRPr sz="2400"/>
          </a:p>
        </p:txBody>
      </p:sp>
      <p:sp>
        <p:nvSpPr>
          <p:cNvPr id="140" name="Google Shape;140;p25"/>
          <p:cNvSpPr txBox="1"/>
          <p:nvPr/>
        </p:nvSpPr>
        <p:spPr>
          <a:xfrm>
            <a:off x="2418000" y="3582600"/>
            <a:ext cx="6726000" cy="5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eat; chomp through</a:t>
            </a:r>
            <a:endParaRPr sz="2400"/>
          </a:p>
        </p:txBody>
      </p:sp>
      <p:sp>
        <p:nvSpPr>
          <p:cNvPr id="141" name="Google Shape;141;p25"/>
          <p:cNvSpPr txBox="1"/>
          <p:nvPr/>
        </p:nvSpPr>
        <p:spPr>
          <a:xfrm>
            <a:off x="2418000" y="4351175"/>
            <a:ext cx="6726000" cy="5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increase; speed up</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000"/>
                                        <p:tgtEl>
                                          <p:spTgt spid="13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ppt_w</p:attrName>
                                        </p:attrNameLst>
                                      </p:cBhvr>
                                      <p:tavLst>
                                        <p:tav fmla="" tm="0">
                                          <p:val>
                                            <p:strVal val="0"/>
                                          </p:val>
                                        </p:tav>
                                        <p:tav fmla="" tm="100000">
                                          <p:val>
                                            <p:strVal val="#ppt_w"/>
                                          </p:val>
                                        </p:tav>
                                      </p:tavLst>
                                    </p:anim>
                                    <p:anim calcmode="lin" valueType="num">
                                      <p:cBhvr additive="base">
                                        <p:cTn dur="1000"/>
                                        <p:tgtEl>
                                          <p:spTgt spid="13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1000"/>
                                        <p:tgtEl>
                                          <p:spTgt spid="139"/>
                                        </p:tgtEl>
                                        <p:attrNameLst>
                                          <p:attrName>ppt_w</p:attrName>
                                        </p:attrNameLst>
                                      </p:cBhvr>
                                      <p:tavLst>
                                        <p:tav fmla="" tm="0">
                                          <p:val>
                                            <p:strVal val="0"/>
                                          </p:val>
                                        </p:tav>
                                        <p:tav fmla="" tm="100000">
                                          <p:val>
                                            <p:strVal val="#ppt_w"/>
                                          </p:val>
                                        </p:tav>
                                      </p:tavLst>
                                    </p:anim>
                                    <p:anim calcmode="lin" valueType="num">
                                      <p:cBhvr additive="base">
                                        <p:cTn dur="1000"/>
                                        <p:tgtEl>
                                          <p:spTgt spid="13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1000"/>
                                        <p:tgtEl>
                                          <p:spTgt spid="140"/>
                                        </p:tgtEl>
                                        <p:attrNameLst>
                                          <p:attrName>ppt_w</p:attrName>
                                        </p:attrNameLst>
                                      </p:cBhvr>
                                      <p:tavLst>
                                        <p:tav fmla="" tm="0">
                                          <p:val>
                                            <p:strVal val="0"/>
                                          </p:val>
                                        </p:tav>
                                        <p:tav fmla="" tm="100000">
                                          <p:val>
                                            <p:strVal val="#ppt_w"/>
                                          </p:val>
                                        </p:tav>
                                      </p:tavLst>
                                    </p:anim>
                                    <p:anim calcmode="lin" valueType="num">
                                      <p:cBhvr additive="base">
                                        <p:cTn dur="1000"/>
                                        <p:tgtEl>
                                          <p:spTgt spid="14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ppt_w</p:attrName>
                                        </p:attrNameLst>
                                      </p:cBhvr>
                                      <p:tavLst>
                                        <p:tav fmla="" tm="0">
                                          <p:val>
                                            <p:strVal val="0"/>
                                          </p:val>
                                        </p:tav>
                                        <p:tav fmla="" tm="100000">
                                          <p:val>
                                            <p:strVal val="#ppt_w"/>
                                          </p:val>
                                        </p:tav>
                                      </p:tavLst>
                                    </p:anim>
                                    <p:anim calcmode="lin" valueType="num">
                                      <p:cBhvr additive="base">
                                        <p:cTn dur="1000"/>
                                        <p:tgtEl>
                                          <p:spTgt spid="14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47" name="Google Shape;147;p2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have we learned about Meg Lowman as a scientist?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Add some of the things you either said or heard to your Meg Lowman KWL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pic>
        <p:nvPicPr>
          <p:cNvPr id="153" name="Google Shape;153;p27"/>
          <p:cNvPicPr preferRelativeResize="0"/>
          <p:nvPr/>
        </p:nvPicPr>
        <p:blipFill>
          <a:blip r:embed="rId3">
            <a:alphaModFix/>
          </a:blip>
          <a:stretch>
            <a:fillRect/>
          </a:stretch>
        </p:blipFill>
        <p:spPr>
          <a:xfrm>
            <a:off x="0" y="1376978"/>
            <a:ext cx="9143999" cy="183419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