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99ffea7f9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99ffea7f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99ffea7f9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99ffea7f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99ffea7f9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99ffea7f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99ffea7f9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99ffea7f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99ffea7f9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99ffea7f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a0555644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a05556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9a0555644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9a055564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9a0555644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9a055564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9a0555644_0_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9a055564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772927e14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772927e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72927e14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72927e1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72927e14_0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72927e1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72927e14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72927e1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72927e14_0_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72927e1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772927e14_0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772927e1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72927e14_0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72927e1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772927e14_0_3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772927e1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0" y="1667438"/>
            <a:ext cx="9144000" cy="15577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28275" y="1325410"/>
            <a:ext cx="9143998" cy="24926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4"/>
            <a:ext cx="8229600" cy="1015200"/>
          </a:xfrm>
          <a:prstGeom prst="rect">
            <a:avLst/>
          </a:prstGeom>
        </p:spPr>
        <p:txBody>
          <a:bodyPr anchorCtr="0" anchor="b" bIns="91425" lIns="91425" spcFirstLastPara="1" rIns="91425" wrap="square" tIns="91425">
            <a:noAutofit/>
          </a:bodyPr>
          <a:lstStyle/>
          <a:p>
            <a:pPr indent="-457200" lvl="0" marL="457200" rtl="0" algn="l">
              <a:spcBef>
                <a:spcPts val="0"/>
              </a:spcBef>
              <a:spcAft>
                <a:spcPts val="0"/>
              </a:spcAft>
              <a:buSzPts val="3600"/>
              <a:buAutoNum type="alphaUcPeriod"/>
            </a:pPr>
            <a:r>
              <a:rPr lang="en"/>
              <a:t>Reviewing Homework and Engaging the Reader (5 mins)</a:t>
            </a:r>
            <a:endParaRPr/>
          </a:p>
        </p:txBody>
      </p:sp>
      <p:sp>
        <p:nvSpPr>
          <p:cNvPr id="45" name="Google Shape;45;p10"/>
          <p:cNvSpPr txBox="1"/>
          <p:nvPr>
            <p:ph idx="1" type="body"/>
          </p:nvPr>
        </p:nvSpPr>
        <p:spPr>
          <a:xfrm>
            <a:off x="457200" y="1221175"/>
            <a:ext cx="8229600" cy="3704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journals.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Think about one key detail that seemed important from last night’s reading about how difficult it is to study the canopy of a rainforest (13-16).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type="title"/>
          </p:nvPr>
        </p:nvSpPr>
        <p:spPr>
          <a:xfrm>
            <a:off x="457200" y="205974"/>
            <a:ext cx="8229600" cy="1094400"/>
          </a:xfrm>
          <a:prstGeom prst="rect">
            <a:avLst/>
          </a:prstGeom>
        </p:spPr>
        <p:txBody>
          <a:bodyPr anchorCtr="0" anchor="b" bIns="91425" lIns="91425" spcFirstLastPara="1" rIns="91425" wrap="square" tIns="91425">
            <a:noAutofit/>
          </a:bodyPr>
          <a:lstStyle/>
          <a:p>
            <a:pPr indent="-457200" lvl="0" marL="457200" rtl="0" algn="l">
              <a:spcBef>
                <a:spcPts val="0"/>
              </a:spcBef>
              <a:spcAft>
                <a:spcPts val="0"/>
              </a:spcAft>
              <a:buSzPts val="3600"/>
              <a:buAutoNum type="alphaUcPeriod"/>
            </a:pPr>
            <a:r>
              <a:rPr lang="en"/>
              <a:t>Group Read: Determining the Gist of Pages 13-16 (25 mins)</a:t>
            </a:r>
            <a:endParaRPr/>
          </a:p>
        </p:txBody>
      </p:sp>
      <p:sp>
        <p:nvSpPr>
          <p:cNvPr id="51" name="Google Shape;51;p11"/>
          <p:cNvSpPr txBox="1"/>
          <p:nvPr>
            <p:ph idx="1" type="body"/>
          </p:nvPr>
        </p:nvSpPr>
        <p:spPr>
          <a:xfrm>
            <a:off x="457200" y="1300375"/>
            <a:ext cx="8229600" cy="362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write a gist statement for a chunk of text from </a:t>
            </a:r>
            <a:r>
              <a:rPr i="1" lang="en"/>
              <a:t>The Most Beautiful Roof in the World.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determine the meaning of new words from context in </a:t>
            </a:r>
            <a:r>
              <a:rPr i="1" lang="en"/>
              <a:t>The Most Beautiful Roof in the World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idx="1" type="body"/>
          </p:nvPr>
        </p:nvSpPr>
        <p:spPr>
          <a:xfrm>
            <a:off x="457200" y="298050"/>
            <a:ext cx="8229600" cy="462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Open your books to page 13 and follow along silently. “Meg Lowman believes that science…”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to a partner about what you think this part of the text is mostly about.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b="1" sz="2400">
              <a:solidFill>
                <a:srgbClr val="99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3"/>
          <p:cNvSpPr txBox="1"/>
          <p:nvPr>
            <p:ph idx="1" type="body"/>
          </p:nvPr>
        </p:nvSpPr>
        <p:spPr>
          <a:xfrm>
            <a:off x="457200" y="183750"/>
            <a:ext cx="8229600" cy="474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I’m going to pass out the Rainforest Canopy task cards to each group.</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have 5 minutes to independently read the chunk of text named on your task card.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then discuss with your group what that chunk was mostly about.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idx="1" type="body"/>
          </p:nvPr>
        </p:nvSpPr>
        <p:spPr>
          <a:xfrm>
            <a:off x="457200" y="249250"/>
            <a:ext cx="8229600" cy="4676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Keep in mind your initial thinking about the gist of your chunk of text.  You are going to focus on some important vocabulary terms that may help you be even clearer about the gist.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idx="1" type="body"/>
          </p:nvPr>
        </p:nvSpPr>
        <p:spPr>
          <a:xfrm>
            <a:off x="457200" y="182575"/>
            <a:ext cx="8229600" cy="474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the text and look for the key vocabulary words listed on your task cards.</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rPr lang="en"/>
              <a:t>As you reread your chunk of text, make sure to use </a:t>
            </a:r>
            <a:r>
              <a:rPr i="1" lang="en"/>
              <a:t>context</a:t>
            </a:r>
            <a:r>
              <a:rPr lang="en"/>
              <a:t> clues to help you figure out the meaning of key words listed on your task card.  Understanding the meaning of these words will help you get even clearer about the gist of your text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idx="1" type="body"/>
          </p:nvPr>
        </p:nvSpPr>
        <p:spPr>
          <a:xfrm>
            <a:off x="457200" y="265925"/>
            <a:ext cx="8229600" cy="465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Once you have reread your chunk of text and determined the meaning of key words from the task cards, recall your initial thinking about the gist.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Discuss with your group what you think the gist of the text is now that you’ve focused on key vocabulary (2 mins)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idx="1" type="body"/>
          </p:nvPr>
        </p:nvSpPr>
        <p:spPr>
          <a:xfrm>
            <a:off x="5647425" y="291500"/>
            <a:ext cx="3401400" cy="4642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600"/>
              <a:t>As a group, write a gist statement in the section corresponding to your chunk of text.</a:t>
            </a:r>
            <a:endParaRPr b="1" sz="3600"/>
          </a:p>
        </p:txBody>
      </p:sp>
      <p:pic>
        <p:nvPicPr>
          <p:cNvPr id="82" name="Google Shape;82;p17"/>
          <p:cNvPicPr preferRelativeResize="0"/>
          <p:nvPr/>
        </p:nvPicPr>
        <p:blipFill>
          <a:blip r:embed="rId3">
            <a:alphaModFix/>
          </a:blip>
          <a:stretch>
            <a:fillRect/>
          </a:stretch>
        </p:blipFill>
        <p:spPr>
          <a:xfrm>
            <a:off x="0" y="0"/>
            <a:ext cx="5686600" cy="3450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457200" y="205976"/>
            <a:ext cx="8229600" cy="66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B. Jigsaw, Part 1: Sketching the Gist (10 min)</a:t>
            </a:r>
            <a:endParaRPr sz="2800"/>
          </a:p>
        </p:txBody>
      </p:sp>
      <p:sp>
        <p:nvSpPr>
          <p:cNvPr id="88" name="Google Shape;88;p18"/>
          <p:cNvSpPr txBox="1"/>
          <p:nvPr>
            <p:ph idx="1" type="body"/>
          </p:nvPr>
        </p:nvSpPr>
        <p:spPr>
          <a:xfrm>
            <a:off x="457200" y="825000"/>
            <a:ext cx="8229600" cy="2341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lang="en" u="sng"/>
              <a:t>sketch</a:t>
            </a:r>
            <a:r>
              <a:rPr lang="en"/>
              <a:t> the gist of a chunk of text from </a:t>
            </a:r>
            <a:r>
              <a:rPr i="1" lang="en"/>
              <a:t>The Most Beautiful Roof in the World</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 you think it means to </a:t>
            </a:r>
            <a:r>
              <a:rPr lang="en" u="sng"/>
              <a:t>sketch</a:t>
            </a:r>
            <a:r>
              <a:rPr lang="en"/>
              <a:t> the gist??</a:t>
            </a:r>
            <a:endParaRPr/>
          </a:p>
        </p:txBody>
      </p:sp>
      <p:sp>
        <p:nvSpPr>
          <p:cNvPr id="89" name="Google Shape;89;p18"/>
          <p:cNvSpPr txBox="1"/>
          <p:nvPr/>
        </p:nvSpPr>
        <p:spPr>
          <a:xfrm>
            <a:off x="653975" y="3267000"/>
            <a:ext cx="8178000" cy="155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1155CC"/>
                </a:solidFill>
              </a:rPr>
              <a:t>Sketch the gist: make a picture that shows what the chunk was mostly about; no words, just images.”</a:t>
            </a:r>
            <a:endParaRPr b="1" sz="3000">
              <a:solidFill>
                <a:srgbClr val="1155CC"/>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additive="base">
                                        <p:cTn dur="1000"/>
                                        <p:tgtEl>
                                          <p:spTgt spid="89"/>
                                        </p:tgtEl>
                                        <p:attrNameLst>
                                          <p:attrName>ppt_w</p:attrName>
                                        </p:attrNameLst>
                                      </p:cBhvr>
                                      <p:tavLst>
                                        <p:tav fmla="" tm="0">
                                          <p:val>
                                            <p:strVal val="0"/>
                                          </p:val>
                                        </p:tav>
                                        <p:tav fmla="" tm="100000">
                                          <p:val>
                                            <p:strVal val="#ppt_w"/>
                                          </p:val>
                                        </p:tav>
                                      </p:tavLst>
                                    </p:anim>
                                    <p:anim calcmode="lin" valueType="num">
                                      <p:cBhvr additive="base">
                                        <p:cTn dur="1000"/>
                                        <p:tgtEl>
                                          <p:spTgt spid="8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idx="1" type="body"/>
          </p:nvPr>
        </p:nvSpPr>
        <p:spPr>
          <a:xfrm>
            <a:off x="457200" y="182575"/>
            <a:ext cx="8229600" cy="474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are each going to get 2 index cards.  In a few minutes, we are going to do a match activity.  On one index card, write the number of the chunk of text you read (1-7) and the gist statement about that chunk that you wrote on the note-catcher.</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rPr lang="en"/>
              <a:t>On the second card, sketch a picture of your gist statement; </a:t>
            </a:r>
            <a:r>
              <a:rPr b="1" lang="en">
                <a:solidFill>
                  <a:srgbClr val="FF0000"/>
                </a:solidFill>
              </a:rPr>
              <a:t>DO NOT write the chunk number or any words on this card.</a:t>
            </a:r>
            <a:endParaRPr b="1">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457200" y="205975"/>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C. Jigsaw, Part 2: Matching Gist Statements and Sketches (15 min)</a:t>
            </a:r>
            <a:endParaRPr sz="3000"/>
          </a:p>
        </p:txBody>
      </p:sp>
      <p:sp>
        <p:nvSpPr>
          <p:cNvPr id="100" name="Google Shape;100;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match a gist statement to a picture of the same chunk of text.”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Gather you book, note-catcher, and 2 index cards.  I am going to place you in groups of 7.</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Directions:	</a:t>
            </a:r>
            <a:endParaRPr/>
          </a:p>
        </p:txBody>
      </p:sp>
      <p:sp>
        <p:nvSpPr>
          <p:cNvPr id="106" name="Google Shape;106;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2750" lvl="0" marL="457200" rtl="0" algn="l">
              <a:spcBef>
                <a:spcPts val="600"/>
              </a:spcBef>
              <a:spcAft>
                <a:spcPts val="0"/>
              </a:spcAft>
              <a:buSzPts val="2900"/>
              <a:buChar char="●"/>
            </a:pPr>
            <a:r>
              <a:rPr lang="en" sz="2900"/>
              <a:t>Each student needs to place both index cards on the table.</a:t>
            </a:r>
            <a:endParaRPr sz="2900"/>
          </a:p>
          <a:p>
            <a:pPr indent="-412750" lvl="0" marL="457200" rtl="0" algn="l">
              <a:spcBef>
                <a:spcPts val="0"/>
              </a:spcBef>
              <a:spcAft>
                <a:spcPts val="0"/>
              </a:spcAft>
              <a:buSzPts val="2900"/>
              <a:buChar char="●"/>
            </a:pPr>
            <a:r>
              <a:rPr lang="en" sz="2900"/>
              <a:t>Mix the cards up.</a:t>
            </a:r>
            <a:endParaRPr sz="2900"/>
          </a:p>
          <a:p>
            <a:pPr indent="-412750" lvl="0" marL="457200" rtl="0" algn="l">
              <a:spcBef>
                <a:spcPts val="0"/>
              </a:spcBef>
              <a:spcAft>
                <a:spcPts val="0"/>
              </a:spcAft>
              <a:buSzPts val="2900"/>
              <a:buChar char="●"/>
            </a:pPr>
            <a:r>
              <a:rPr lang="en" sz="2900"/>
              <a:t>Match gist statements with drawings.</a:t>
            </a:r>
            <a:endParaRPr sz="2900"/>
          </a:p>
          <a:p>
            <a:pPr indent="-412750" lvl="0" marL="457200" rtl="0" algn="l">
              <a:spcBef>
                <a:spcPts val="0"/>
              </a:spcBef>
              <a:spcAft>
                <a:spcPts val="0"/>
              </a:spcAft>
              <a:buSzPts val="2900"/>
              <a:buChar char="●"/>
            </a:pPr>
            <a:r>
              <a:rPr lang="en" sz="2900"/>
              <a:t>Be sure to read the gist statements aloud and </a:t>
            </a:r>
            <a:r>
              <a:rPr i="1" lang="en" sz="2900"/>
              <a:t>justify</a:t>
            </a:r>
            <a:r>
              <a:rPr lang="en" sz="2900"/>
              <a:t> why you think a drawing matches the statement with evidence from the drawing.</a:t>
            </a:r>
            <a:endParaRPr sz="29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idx="1" type="body"/>
          </p:nvPr>
        </p:nvSpPr>
        <p:spPr>
          <a:xfrm>
            <a:off x="382175" y="133100"/>
            <a:ext cx="8229600" cy="415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Once you have matched all of the statements with the drawings, fill in the remaining rows of your note catcher for the other six chunks of text that you didn’t read closely today.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Use the index cards as well as each other to share the key vocabulary that was used to write the statements.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17" name="Google Shape;117;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and Review Learning Targets </a:t>
            </a:r>
            <a:endParaRPr/>
          </a:p>
          <a:p>
            <a:pPr indent="0" lvl="0" marL="0" rtl="0" algn="l">
              <a:spcBef>
                <a:spcPts val="600"/>
              </a:spcBef>
              <a:spcAft>
                <a:spcPts val="0"/>
              </a:spcAft>
              <a:buNone/>
            </a:pPr>
            <a:r>
              <a:rPr lang="en"/>
              <a:t>     (5 mins)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0" y="10"/>
            <a:ext cx="9143998" cy="2492679"/>
          </a:xfrm>
          <a:prstGeom prst="rect">
            <a:avLst/>
          </a:prstGeom>
          <a:noFill/>
          <a:ln>
            <a:noFill/>
          </a:ln>
        </p:spPr>
      </p:pic>
      <p:pic>
        <p:nvPicPr>
          <p:cNvPr id="123" name="Google Shape;123;p24"/>
          <p:cNvPicPr preferRelativeResize="0"/>
          <p:nvPr/>
        </p:nvPicPr>
        <p:blipFill>
          <a:blip r:embed="rId4">
            <a:alphaModFix/>
          </a:blip>
          <a:stretch>
            <a:fillRect/>
          </a:stretch>
        </p:blipFill>
        <p:spPr>
          <a:xfrm>
            <a:off x="616850" y="2492700"/>
            <a:ext cx="7715250" cy="1504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5"/>
          <p:cNvPicPr preferRelativeResize="0"/>
          <p:nvPr/>
        </p:nvPicPr>
        <p:blipFill>
          <a:blip r:embed="rId3">
            <a:alphaModFix/>
          </a:blip>
          <a:stretch>
            <a:fillRect/>
          </a:stretch>
        </p:blipFill>
        <p:spPr>
          <a:xfrm>
            <a:off x="0" y="606950"/>
            <a:ext cx="9143998" cy="24570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