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6a4bf415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76a4bf41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76a4bf415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76a4bf41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76a4bf415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76a4bf41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76a4bf415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76a4bf41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76a4bf415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76a4bf41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6a4bf415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6a4bf41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76a4bf415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76a4bf41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76a4bf415_0_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6a4bf41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76a4bf415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6a4bf41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76a4bf415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6a4bf41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6a4bf415_0_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6a4bf41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76a4bf415_0_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6a4bf41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76a4bf415_0_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6a4bf415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084c5b7a4_1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084c5b7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76a4bf415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6a4bf41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76a4bf415_0_7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6a4bf41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76a65b0c8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6a65b0c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76a4bf415_0_8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76a4bf41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6a4bf415_0_8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6a4bf41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6a4bf415_0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6a4bf41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76a4bf415_0_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6a4bf415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6a4bf415_0_10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6a4bf415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6a4bf415_0_1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6a4bf415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76a4bf415_0_1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6a4bf415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76a4bf415_0_1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76a4bf415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084c5b7a4_1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084c5b7a4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6a4bf415_0_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6a4bf415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add3e9137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add3e913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084c5b7a4_1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084c5b7a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76a4bf415_0_1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76a4bf415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76b15d9b1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76b15d9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76a4bf415_0_1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76a4bf415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76a4bf415_0_1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6a4bf415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76a4bf415_0_1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76a4bf415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76b2e3107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6b2e31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76b2e3107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76b2e310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76200" y="1334050"/>
            <a:ext cx="9041902" cy="1879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152400" y="158350"/>
            <a:ext cx="8741277" cy="45208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a:t>
            </a:r>
            <a:endParaRPr/>
          </a:p>
          <a:p>
            <a:pPr indent="0" lvl="0" marL="0" rtl="0" algn="l">
              <a:spcBef>
                <a:spcPts val="600"/>
              </a:spcBef>
              <a:spcAft>
                <a:spcPts val="0"/>
              </a:spcAft>
              <a:buNone/>
            </a:pPr>
            <a:r>
              <a:rPr lang="en"/>
              <a:t>	Interviewing Meg Lowman (10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118450"/>
            <a:ext cx="8229600" cy="4807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studied several rainforest scientists in Unit 1, and learned about the ways that they communicate their research.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 you remember about who these scientists were, where they researched, and/or what they studied?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
                                            <p:txEl>
                                              <p:pRg end="0" st="0"/>
                                            </p:txEl>
                                          </p:spTgt>
                                        </p:tgtEl>
                                        <p:attrNameLst>
                                          <p:attrName>style.visibility</p:attrName>
                                        </p:attrNameLst>
                                      </p:cBhvr>
                                      <p:to>
                                        <p:strVal val="visible"/>
                                      </p:to>
                                    </p:set>
                                    <p:animEffect filter="fade" transition="in">
                                      <p:cBhvr>
                                        <p:cTn dur="1000"/>
                                        <p:tgtEl>
                                          <p:spTgt spid="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
                                            <p:txEl>
                                              <p:pRg end="1" st="1"/>
                                            </p:txEl>
                                          </p:spTgt>
                                        </p:tgtEl>
                                        <p:attrNameLst>
                                          <p:attrName>style.visibility</p:attrName>
                                        </p:attrNameLst>
                                      </p:cBhvr>
                                      <p:to>
                                        <p:strVal val="visible"/>
                                      </p:to>
                                    </p:set>
                                    <p:animEffect filter="fade" transition="in">
                                      <p:cBhvr>
                                        <p:cTn dur="1000"/>
                                        <p:tgtEl>
                                          <p:spTgt spid="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
                                            <p:txEl>
                                              <p:pRg end="2" st="2"/>
                                            </p:txEl>
                                          </p:spTgt>
                                        </p:tgtEl>
                                        <p:attrNameLst>
                                          <p:attrName>style.visibility</p:attrName>
                                        </p:attrNameLst>
                                      </p:cBhvr>
                                      <p:to>
                                        <p:strVal val="visible"/>
                                      </p:to>
                                    </p:set>
                                    <p:animEffect filter="fade" transition="in">
                                      <p:cBhvr>
                                        <p:cTn dur="1000"/>
                                        <p:tgtEl>
                                          <p:spTgt spid="5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2"/>
          <p:cNvSpPr txBox="1"/>
          <p:nvPr>
            <p:ph idx="1" type="body"/>
          </p:nvPr>
        </p:nvSpPr>
        <p:spPr>
          <a:xfrm>
            <a:off x="457200" y="211725"/>
            <a:ext cx="8229600" cy="471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this unit, you are going to go much more in-depth about one rainforest scientist, named Meg Lowman.  Today, we will begin by reading two very short excerpts from interviews with Dr. Lowman.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Concentric Circles</a:t>
            </a:r>
            <a:endParaRPr/>
          </a:p>
        </p:txBody>
      </p:sp>
      <p:sp>
        <p:nvSpPr>
          <p:cNvPr id="61" name="Google Shape;61;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Place students in 2 concentric circles (an even number of students in an inner and an outer circle</a:t>
            </a:r>
            <a:endParaRPr/>
          </a:p>
          <a:p>
            <a:pPr indent="-419100" lvl="0" marL="457200" rtl="0" algn="l">
              <a:spcBef>
                <a:spcPts val="0"/>
              </a:spcBef>
              <a:spcAft>
                <a:spcPts val="0"/>
              </a:spcAft>
              <a:buSzPts val="3000"/>
              <a:buChar char="●"/>
            </a:pPr>
            <a:r>
              <a:rPr lang="en"/>
              <a:t>Students in the outer circle are the interviewer</a:t>
            </a:r>
            <a:endParaRPr/>
          </a:p>
          <a:p>
            <a:pPr indent="-419100" lvl="0" marL="457200" rtl="0" algn="l">
              <a:spcBef>
                <a:spcPts val="0"/>
              </a:spcBef>
              <a:spcAft>
                <a:spcPts val="0"/>
              </a:spcAft>
              <a:buSzPts val="3000"/>
              <a:buChar char="●"/>
            </a:pPr>
            <a:r>
              <a:rPr lang="en"/>
              <a:t>Students in the inner circle are Meg Lowman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xEl>
                                              <p:pRg end="0" st="0"/>
                                            </p:txEl>
                                          </p:spTgt>
                                        </p:tgtEl>
                                        <p:attrNameLst>
                                          <p:attrName>style.visibility</p:attrName>
                                        </p:attrNameLst>
                                      </p:cBhvr>
                                      <p:to>
                                        <p:strVal val="visible"/>
                                      </p:to>
                                    </p:set>
                                    <p:animEffect filter="fade" transition="in">
                                      <p:cBhvr>
                                        <p:cTn dur="1000"/>
                                        <p:tgtEl>
                                          <p:spTgt spid="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xEl>
                                              <p:pRg end="1" st="1"/>
                                            </p:txEl>
                                          </p:spTgt>
                                        </p:tgtEl>
                                        <p:attrNameLst>
                                          <p:attrName>style.visibility</p:attrName>
                                        </p:attrNameLst>
                                      </p:cBhvr>
                                      <p:to>
                                        <p:strVal val="visible"/>
                                      </p:to>
                                    </p:set>
                                    <p:animEffect filter="fade" transition="in">
                                      <p:cBhvr>
                                        <p:cTn dur="1000"/>
                                        <p:tgtEl>
                                          <p:spTgt spid="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xEl>
                                              <p:pRg end="2" st="2"/>
                                            </p:txEl>
                                          </p:spTgt>
                                        </p:tgtEl>
                                        <p:attrNameLst>
                                          <p:attrName>style.visibility</p:attrName>
                                        </p:attrNameLst>
                                      </p:cBhvr>
                                      <p:to>
                                        <p:strVal val="visible"/>
                                      </p:to>
                                    </p:set>
                                    <p:animEffect filter="fade" transition="in">
                                      <p:cBhvr>
                                        <p:cTn dur="1000"/>
                                        <p:tgtEl>
                                          <p:spTgt spid="6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Focus just on questions and answers A and B</a:t>
            </a:r>
            <a:endParaRPr/>
          </a:p>
          <a:p>
            <a:pPr indent="-419100" lvl="0" marL="457200" rtl="0" algn="l">
              <a:spcBef>
                <a:spcPts val="600"/>
              </a:spcBef>
              <a:spcAft>
                <a:spcPts val="0"/>
              </a:spcAft>
              <a:buSzPts val="3000"/>
              <a:buChar char="●"/>
            </a:pPr>
            <a:r>
              <a:rPr lang="en"/>
              <a:t>Preview the text, highlighting what you will read out loud.</a:t>
            </a:r>
            <a:endParaRPr/>
          </a:p>
          <a:p>
            <a:pPr indent="-419100" lvl="0" marL="457200" rtl="0" algn="l">
              <a:spcBef>
                <a:spcPts val="0"/>
              </a:spcBef>
              <a:spcAft>
                <a:spcPts val="0"/>
              </a:spcAft>
              <a:buSzPts val="3000"/>
              <a:buChar char="●"/>
            </a:pPr>
            <a:r>
              <a:rPr lang="en"/>
              <a:t>Take a few minutes to “interview” your partner, reading aloud A and B</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0" st="0"/>
                                            </p:txEl>
                                          </p:spTgt>
                                        </p:tgtEl>
                                        <p:attrNameLst>
                                          <p:attrName>style.visibility</p:attrName>
                                        </p:attrNameLst>
                                      </p:cBhvr>
                                      <p:to>
                                        <p:strVal val="visible"/>
                                      </p:to>
                                    </p:set>
                                    <p:animEffect filter="fade" transition="in">
                                      <p:cBhvr>
                                        <p:cTn dur="1000"/>
                                        <p:tgtEl>
                                          <p:spTgt spid="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1" st="1"/>
                                            </p:txEl>
                                          </p:spTgt>
                                        </p:tgtEl>
                                        <p:attrNameLst>
                                          <p:attrName>style.visibility</p:attrName>
                                        </p:attrNameLst>
                                      </p:cBhvr>
                                      <p:to>
                                        <p:strVal val="visible"/>
                                      </p:to>
                                    </p:set>
                                    <p:animEffect filter="fade" transition="in">
                                      <p:cBhvr>
                                        <p:cTn dur="1000"/>
                                        <p:tgtEl>
                                          <p:spTgt spid="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xEl>
                                              <p:pRg end="2" st="2"/>
                                            </p:txEl>
                                          </p:spTgt>
                                        </p:tgtEl>
                                        <p:attrNameLst>
                                          <p:attrName>style.visibility</p:attrName>
                                        </p:attrNameLst>
                                      </p:cBhvr>
                                      <p:to>
                                        <p:strVal val="visible"/>
                                      </p:to>
                                    </p:set>
                                    <p:animEffect filter="fade" transition="in">
                                      <p:cBhvr>
                                        <p:cTn dur="1000"/>
                                        <p:tgtEl>
                                          <p:spTgt spid="6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idx="1" type="body"/>
          </p:nvPr>
        </p:nvSpPr>
        <p:spPr>
          <a:xfrm>
            <a:off x="457200" y="330825"/>
            <a:ext cx="8229600" cy="45951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Shift two places to the left to face a new partner.</a:t>
            </a:r>
            <a:endParaRPr/>
          </a:p>
          <a:p>
            <a:pPr indent="-419100" lvl="0" marL="457200" rtl="0" algn="l">
              <a:spcBef>
                <a:spcPts val="0"/>
              </a:spcBef>
              <a:spcAft>
                <a:spcPts val="0"/>
              </a:spcAft>
              <a:buSzPts val="3000"/>
              <a:buChar char="●"/>
            </a:pPr>
            <a:r>
              <a:rPr lang="en"/>
              <a:t>Repeat the same process for C and D, but reversing roles this time.</a:t>
            </a:r>
            <a:endParaRPr/>
          </a:p>
          <a:p>
            <a:pPr indent="-381000" lvl="1" marL="914400" rtl="0" algn="l">
              <a:spcBef>
                <a:spcPts val="0"/>
              </a:spcBef>
              <a:spcAft>
                <a:spcPts val="0"/>
              </a:spcAft>
              <a:buSzPts val="2400"/>
              <a:buChar char="○"/>
            </a:pPr>
            <a:r>
              <a:rPr lang="en"/>
              <a:t>Outer circle: Meg Lowman</a:t>
            </a:r>
            <a:endParaRPr/>
          </a:p>
          <a:p>
            <a:pPr indent="-381000" lvl="1" marL="914400" rtl="0" algn="l">
              <a:spcBef>
                <a:spcPts val="0"/>
              </a:spcBef>
              <a:spcAft>
                <a:spcPts val="0"/>
              </a:spcAft>
              <a:buSzPts val="2400"/>
              <a:buChar char="○"/>
            </a:pPr>
            <a:r>
              <a:rPr lang="en"/>
              <a:t>Inner circle: Interviewer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0" st="0"/>
                                            </p:txEl>
                                          </p:spTgt>
                                        </p:tgtEl>
                                        <p:attrNameLst>
                                          <p:attrName>style.visibility</p:attrName>
                                        </p:attrNameLst>
                                      </p:cBhvr>
                                      <p:to>
                                        <p:strVal val="visible"/>
                                      </p:to>
                                    </p:set>
                                    <p:animEffect filter="fade" transition="in">
                                      <p:cBhvr>
                                        <p:cTn dur="1000"/>
                                        <p:tgtEl>
                                          <p:spTgt spid="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 st="1"/>
                                            </p:txEl>
                                          </p:spTgt>
                                        </p:tgtEl>
                                        <p:attrNameLst>
                                          <p:attrName>style.visibility</p:attrName>
                                        </p:attrNameLst>
                                      </p:cBhvr>
                                      <p:to>
                                        <p:strVal val="visible"/>
                                      </p:to>
                                    </p:set>
                                    <p:animEffect filter="fade" transition="in">
                                      <p:cBhvr>
                                        <p:cTn dur="1000"/>
                                        <p:tgtEl>
                                          <p:spTgt spid="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2" st="2"/>
                                            </p:txEl>
                                          </p:spTgt>
                                        </p:tgtEl>
                                        <p:attrNameLst>
                                          <p:attrName>style.visibility</p:attrName>
                                        </p:attrNameLst>
                                      </p:cBhvr>
                                      <p:to>
                                        <p:strVal val="visible"/>
                                      </p:to>
                                    </p:set>
                                    <p:animEffect filter="fade" transition="in">
                                      <p:cBhvr>
                                        <p:cTn dur="1000"/>
                                        <p:tgtEl>
                                          <p:spTgt spid="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3" st="3"/>
                                            </p:txEl>
                                          </p:spTgt>
                                        </p:tgtEl>
                                        <p:attrNameLst>
                                          <p:attrName>style.visibility</p:attrName>
                                        </p:attrNameLst>
                                      </p:cBhvr>
                                      <p:to>
                                        <p:strVal val="visible"/>
                                      </p:to>
                                    </p:set>
                                    <p:animEffect filter="fade" transition="in">
                                      <p:cBhvr>
                                        <p:cTn dur="1000"/>
                                        <p:tgtEl>
                                          <p:spTgt spid="7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Share/Discuss</a:t>
            </a:r>
            <a:endParaRPr/>
          </a:p>
        </p:txBody>
      </p:sp>
      <p:sp>
        <p:nvSpPr>
          <p:cNvPr id="77" name="Google Shape;77;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do you now know about Meg Lowman?</a:t>
            </a:r>
            <a:endParaRPr/>
          </a:p>
          <a:p>
            <a:pPr indent="0" lvl="0" marL="0" rtl="0" algn="l">
              <a:spcBef>
                <a:spcPts val="6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Meg Lowman, Rainforest Scientist KWL</a:t>
            </a:r>
            <a:endParaRPr sz="3200"/>
          </a:p>
        </p:txBody>
      </p:sp>
      <p:pic>
        <p:nvPicPr>
          <p:cNvPr id="83" name="Google Shape;83;p17"/>
          <p:cNvPicPr preferRelativeResize="0"/>
          <p:nvPr/>
        </p:nvPicPr>
        <p:blipFill>
          <a:blip r:embed="rId3">
            <a:alphaModFix/>
          </a:blip>
          <a:stretch>
            <a:fillRect/>
          </a:stretch>
        </p:blipFill>
        <p:spPr>
          <a:xfrm>
            <a:off x="198475" y="1936751"/>
            <a:ext cx="8078750" cy="2931225"/>
          </a:xfrm>
          <a:prstGeom prst="rect">
            <a:avLst/>
          </a:prstGeom>
          <a:noFill/>
          <a:ln>
            <a:noFill/>
          </a:ln>
        </p:spPr>
      </p:pic>
      <p:sp>
        <p:nvSpPr>
          <p:cNvPr id="84" name="Google Shape;84;p17"/>
          <p:cNvSpPr txBox="1"/>
          <p:nvPr>
            <p:ph idx="1" type="body"/>
          </p:nvPr>
        </p:nvSpPr>
        <p:spPr>
          <a:xfrm>
            <a:off x="123050" y="909025"/>
            <a:ext cx="8703300" cy="857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a:t>Using 3 pages create a </a:t>
            </a:r>
            <a:r>
              <a:rPr b="1" lang="en" u="sng"/>
              <a:t>new</a:t>
            </a:r>
            <a:r>
              <a:rPr lang="en"/>
              <a:t> KWL chart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idx="1" type="body"/>
          </p:nvPr>
        </p:nvSpPr>
        <p:spPr>
          <a:xfrm>
            <a:off x="457200" y="238200"/>
            <a:ext cx="8229600" cy="468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you have read excerpts from two interviews with Meg Lowman, what do you know about her?</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As I record on the anchor chart, you can record in your journal.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5334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W-Want to Learn</a:t>
            </a:r>
            <a:endParaRPr/>
          </a:p>
        </p:txBody>
      </p:sp>
      <p:sp>
        <p:nvSpPr>
          <p:cNvPr id="95" name="Google Shape;95;p19"/>
          <p:cNvSpPr txBox="1"/>
          <p:nvPr>
            <p:ph idx="1" type="body"/>
          </p:nvPr>
        </p:nvSpPr>
        <p:spPr>
          <a:xfrm>
            <a:off x="457200" y="1200150"/>
            <a:ext cx="8229600" cy="115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else do you want to know about Meg Lowman?</a:t>
            </a:r>
            <a:endParaRPr/>
          </a:p>
          <a:p>
            <a:pPr indent="0" lvl="0" marL="0" rtl="0" algn="l">
              <a:spcBef>
                <a:spcPts val="600"/>
              </a:spcBef>
              <a:spcAft>
                <a:spcPts val="0"/>
              </a:spcAft>
              <a:buNone/>
            </a:pPr>
            <a:r>
              <a:t/>
            </a:r>
            <a:endParaRPr/>
          </a:p>
        </p:txBody>
      </p:sp>
      <p:sp>
        <p:nvSpPr>
          <p:cNvPr id="96" name="Google Shape;96;p19"/>
          <p:cNvSpPr txBox="1"/>
          <p:nvPr>
            <p:ph idx="1" type="body"/>
          </p:nvPr>
        </p:nvSpPr>
        <p:spPr>
          <a:xfrm>
            <a:off x="457200" y="2249600"/>
            <a:ext cx="8229600" cy="2501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will be learning a lot about Meg Lowman and her rainforest research in the coming weeks. You will keep adding to the KWL chart.  It’s important to take good notes, since you will get to use them on the end of unit assessment.</a:t>
            </a:r>
            <a:endParaRPr/>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0" y="-251225"/>
            <a:ext cx="9144000" cy="113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Introduce Learning Targets (5 mins)</a:t>
            </a:r>
            <a:endParaRPr/>
          </a:p>
        </p:txBody>
      </p:sp>
      <p:sp>
        <p:nvSpPr>
          <p:cNvPr id="102" name="Google Shape;102;p20"/>
          <p:cNvSpPr txBox="1"/>
          <p:nvPr>
            <p:ph idx="1" type="body"/>
          </p:nvPr>
        </p:nvSpPr>
        <p:spPr>
          <a:xfrm>
            <a:off x="0" y="1025200"/>
            <a:ext cx="9144000" cy="3900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600"/>
              <a:t>“I can make inferences about Meg Lowman, a rainforest scientist.”</a:t>
            </a:r>
            <a:endParaRPr sz="2600"/>
          </a:p>
          <a:p>
            <a:pPr indent="0" lvl="0" marL="0" rtl="0" algn="l">
              <a:spcBef>
                <a:spcPts val="600"/>
              </a:spcBef>
              <a:spcAft>
                <a:spcPts val="0"/>
              </a:spcAft>
              <a:buNone/>
            </a:pPr>
            <a:r>
              <a:t/>
            </a:r>
            <a:endParaRPr sz="2600"/>
          </a:p>
          <a:p>
            <a:pPr indent="0" lvl="0" marL="0" rtl="0" algn="l">
              <a:spcBef>
                <a:spcPts val="600"/>
              </a:spcBef>
              <a:spcAft>
                <a:spcPts val="0"/>
              </a:spcAft>
              <a:buNone/>
            </a:pPr>
            <a:r>
              <a:rPr lang="en" sz="2600"/>
              <a:t>“I can explain which features of </a:t>
            </a:r>
            <a:r>
              <a:rPr lang="en" sz="2600" u="sng"/>
              <a:t>The Most Beautiful Roof in the World</a:t>
            </a:r>
            <a:r>
              <a:rPr lang="en" sz="2600"/>
              <a:t> make it an informational text.”</a:t>
            </a:r>
            <a:endParaRPr sz="2600"/>
          </a:p>
          <a:p>
            <a:pPr indent="0" lvl="0" marL="0" rtl="0" algn="l">
              <a:spcBef>
                <a:spcPts val="600"/>
              </a:spcBef>
              <a:spcAft>
                <a:spcPts val="0"/>
              </a:spcAft>
              <a:buNone/>
            </a:pPr>
            <a:r>
              <a:t/>
            </a:r>
            <a:endParaRPr sz="2600"/>
          </a:p>
          <a:p>
            <a:pPr indent="0" lvl="0" marL="0" rtl="0" algn="l">
              <a:spcBef>
                <a:spcPts val="600"/>
              </a:spcBef>
              <a:spcAft>
                <a:spcPts val="0"/>
              </a:spcAft>
              <a:buNone/>
            </a:pPr>
            <a:r>
              <a:rPr lang="en" sz="2600"/>
              <a:t>“I can determine what motivated Meg Lowman to become a rainforest scientist using details from the text as evidence.”</a:t>
            </a:r>
            <a:endParaRPr sz="2600"/>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10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1000"/>
                                        <p:tgtEl>
                                          <p:spTgt spid="1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animEffect filter="fade" transition="in">
                                      <p:cBhvr>
                                        <p:cTn dur="1000"/>
                                        <p:tgtEl>
                                          <p:spTgt spid="1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3" st="3"/>
                                            </p:txEl>
                                          </p:spTgt>
                                        </p:tgtEl>
                                        <p:attrNameLst>
                                          <p:attrName>style.visibility</p:attrName>
                                        </p:attrNameLst>
                                      </p:cBhvr>
                                      <p:to>
                                        <p:strVal val="visible"/>
                                      </p:to>
                                    </p:set>
                                    <p:animEffect filter="fade" transition="in">
                                      <p:cBhvr>
                                        <p:cTn dur="1000"/>
                                        <p:tgtEl>
                                          <p:spTgt spid="1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4" st="4"/>
                                            </p:txEl>
                                          </p:spTgt>
                                        </p:tgtEl>
                                        <p:attrNameLst>
                                          <p:attrName>style.visibility</p:attrName>
                                        </p:attrNameLst>
                                      </p:cBhvr>
                                      <p:to>
                                        <p:strVal val="visible"/>
                                      </p:to>
                                    </p:set>
                                    <p:animEffect filter="fade" transition="in">
                                      <p:cBhvr>
                                        <p:cTn dur="1000"/>
                                        <p:tgtEl>
                                          <p:spTgt spid="10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5" st="5"/>
                                            </p:txEl>
                                          </p:spTgt>
                                        </p:tgtEl>
                                        <p:attrNameLst>
                                          <p:attrName>style.visibility</p:attrName>
                                        </p:attrNameLst>
                                      </p:cBhvr>
                                      <p:to>
                                        <p:strVal val="visible"/>
                                      </p:to>
                                    </p:set>
                                    <p:animEffect filter="fade" transition="in">
                                      <p:cBhvr>
                                        <p:cTn dur="1000"/>
                                        <p:tgtEl>
                                          <p:spTgt spid="10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Inferences	</a:t>
            </a:r>
            <a:endParaRPr/>
          </a:p>
        </p:txBody>
      </p:sp>
      <p:sp>
        <p:nvSpPr>
          <p:cNvPr id="108" name="Google Shape;108;p21"/>
          <p:cNvSpPr txBox="1"/>
          <p:nvPr>
            <p:ph idx="1" type="body"/>
          </p:nvPr>
        </p:nvSpPr>
        <p:spPr>
          <a:xfrm>
            <a:off x="457200" y="1200150"/>
            <a:ext cx="8229600" cy="857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does the word “inferences” mean?</a:t>
            </a:r>
            <a:endParaRPr/>
          </a:p>
        </p:txBody>
      </p:sp>
      <p:sp>
        <p:nvSpPr>
          <p:cNvPr id="109" name="Google Shape;109;p21"/>
          <p:cNvSpPr txBox="1"/>
          <p:nvPr/>
        </p:nvSpPr>
        <p:spPr>
          <a:xfrm>
            <a:off x="503000" y="2299475"/>
            <a:ext cx="8229600" cy="11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Coming to a conclusion based on evidence or reasoning; coming to an answer without it being explicitly stated in the text</a:t>
            </a:r>
            <a:endParaRPr b="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idx="1" type="body"/>
          </p:nvPr>
        </p:nvSpPr>
        <p:spPr>
          <a:xfrm>
            <a:off x="457200" y="260325"/>
            <a:ext cx="8229600" cy="4665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What do we mean by “features”?</a:t>
            </a:r>
            <a:endParaRPr b="1"/>
          </a:p>
          <a:p>
            <a:pPr indent="0" lvl="0" marL="0" rtl="0" algn="l">
              <a:spcBef>
                <a:spcPts val="600"/>
              </a:spcBef>
              <a:spcAft>
                <a:spcPts val="0"/>
              </a:spcAft>
              <a:buNone/>
            </a:pPr>
            <a:r>
              <a:rPr lang="en"/>
              <a:t>	~Specific parts, elements, or qualities</a:t>
            </a:r>
            <a:endParaRPr/>
          </a:p>
          <a:p>
            <a:pPr indent="0" lvl="0" marL="0" rtl="0" algn="l">
              <a:spcBef>
                <a:spcPts val="600"/>
              </a:spcBef>
              <a:spcAft>
                <a:spcPts val="0"/>
              </a:spcAft>
              <a:buNone/>
            </a:pPr>
            <a:r>
              <a:t/>
            </a:r>
            <a:endParaRPr/>
          </a:p>
          <a:p>
            <a:pPr indent="0" lvl="0" marL="0" rtl="0" algn="l">
              <a:spcBef>
                <a:spcPts val="600"/>
              </a:spcBef>
              <a:spcAft>
                <a:spcPts val="0"/>
              </a:spcAft>
              <a:buNone/>
            </a:pPr>
            <a:r>
              <a:rPr b="1" lang="en"/>
              <a:t>What does “determine” mean?</a:t>
            </a:r>
            <a:endParaRPr b="1"/>
          </a:p>
          <a:p>
            <a:pPr indent="0" lvl="0" marL="0" rtl="0" algn="l">
              <a:spcBef>
                <a:spcPts val="600"/>
              </a:spcBef>
              <a:spcAft>
                <a:spcPts val="0"/>
              </a:spcAft>
              <a:buNone/>
            </a:pPr>
            <a:r>
              <a:rPr b="1" lang="en"/>
              <a:t>	</a:t>
            </a:r>
            <a:r>
              <a:rPr lang="en"/>
              <a:t>~decide, figure out, conclude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Effect filter="fade" transition="in">
                                      <p:cBhvr>
                                        <p:cTn dur="1000"/>
                                        <p:tgtEl>
                                          <p:spTgt spid="1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animEffect filter="fade" transition="in">
                                      <p:cBhvr>
                                        <p:cTn dur="1000"/>
                                        <p:tgtEl>
                                          <p:spTgt spid="1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animEffect filter="fade" transition="in">
                                      <p:cBhvr>
                                        <p:cTn dur="1000"/>
                                        <p:tgtEl>
                                          <p:spTgt spid="1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animEffect filter="fade" transition="in">
                                      <p:cBhvr>
                                        <p:cTn dur="1000"/>
                                        <p:tgtEl>
                                          <p:spTgt spid="11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animEffect filter="fade" transition="in">
                                      <p:cBhvr>
                                        <p:cTn dur="1000"/>
                                        <p:tgtEl>
                                          <p:spTgt spid="11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20" name="Google Shape;120;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Text Structure: Scanning </a:t>
            </a:r>
            <a:r>
              <a:rPr lang="en" u="sng"/>
              <a:t>The Most Beautiful Roof in the World</a:t>
            </a:r>
            <a:r>
              <a:rPr b="1" lang="en" u="sng"/>
              <a:t> (10 mins)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idx="1" type="body"/>
          </p:nvPr>
        </p:nvSpPr>
        <p:spPr>
          <a:xfrm>
            <a:off x="457200" y="287425"/>
            <a:ext cx="8229600" cy="463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read an informational book called </a:t>
            </a:r>
            <a:r>
              <a:rPr i="1" lang="en"/>
              <a:t>The Most Beautiful Roof in the World</a:t>
            </a:r>
            <a:r>
              <a:rPr lang="en"/>
              <a:t>, by Kathryn Lasky, to learn more about Meg Lowman’s work in the rainforests.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features do you notice that hint to it being an informational 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1000"/>
                                        <p:tgtEl>
                                          <p:spTgt spid="1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animEffect filter="fade" transition="in">
                                      <p:cBhvr>
                                        <p:cTn dur="1000"/>
                                        <p:tgtEl>
                                          <p:spTgt spid="1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animEffect filter="fade" transition="in">
                                      <p:cBhvr>
                                        <p:cTn dur="1000"/>
                                        <p:tgtEl>
                                          <p:spTgt spid="12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Features of Informational Text</a:t>
            </a:r>
            <a:endParaRPr/>
          </a:p>
        </p:txBody>
      </p:sp>
      <p:sp>
        <p:nvSpPr>
          <p:cNvPr id="131" name="Google Shape;131;p2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look back at our anchor chart from unit 1 and add “book” as a type of text.  What are some features of an informational book that we can add?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457200" y="205974"/>
            <a:ext cx="8229600" cy="110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Group Read and Discussion: Who is Meg Lowman (15 mins)</a:t>
            </a:r>
            <a:endParaRPr/>
          </a:p>
        </p:txBody>
      </p:sp>
      <p:sp>
        <p:nvSpPr>
          <p:cNvPr id="137" name="Google Shape;137;p26"/>
          <p:cNvSpPr txBox="1"/>
          <p:nvPr>
            <p:ph idx="1" type="body"/>
          </p:nvPr>
        </p:nvSpPr>
        <p:spPr>
          <a:xfrm>
            <a:off x="457200" y="1311475"/>
            <a:ext cx="8229600" cy="361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Learning Target:</a:t>
            </a:r>
            <a:endParaRPr/>
          </a:p>
          <a:p>
            <a:pPr indent="0" lvl="0" marL="0" rtl="0" algn="l">
              <a:spcBef>
                <a:spcPts val="600"/>
              </a:spcBef>
              <a:spcAft>
                <a:spcPts val="0"/>
              </a:spcAft>
              <a:buNone/>
            </a:pPr>
            <a:r>
              <a:rPr lang="en"/>
              <a:t>“I can actively listen to my group members during discussions.”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1000"/>
                                        <p:tgtEl>
                                          <p:spTgt spid="1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Effect filter="fade" transition="in">
                                      <p:cBhvr>
                                        <p:cTn dur="1000"/>
                                        <p:tgtEl>
                                          <p:spTgt spid="13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7"/>
          <p:cNvPicPr preferRelativeResize="0"/>
          <p:nvPr/>
        </p:nvPicPr>
        <p:blipFill>
          <a:blip r:embed="rId3">
            <a:alphaModFix/>
          </a:blip>
          <a:stretch>
            <a:fillRect/>
          </a:stretch>
        </p:blipFill>
        <p:spPr>
          <a:xfrm>
            <a:off x="4533155" y="0"/>
            <a:ext cx="4610839" cy="5143500"/>
          </a:xfrm>
          <a:prstGeom prst="rect">
            <a:avLst/>
          </a:prstGeom>
          <a:noFill/>
          <a:ln>
            <a:noFill/>
          </a:ln>
        </p:spPr>
      </p:pic>
      <p:sp>
        <p:nvSpPr>
          <p:cNvPr id="143" name="Google Shape;143;p27"/>
          <p:cNvSpPr txBox="1"/>
          <p:nvPr/>
        </p:nvSpPr>
        <p:spPr>
          <a:xfrm>
            <a:off x="125750" y="359300"/>
            <a:ext cx="4407300" cy="467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You will hear the first few pages of the book read aloud.  You should follow along and look/listen for ideas that answer two questions:</a:t>
            </a:r>
            <a:endParaRPr sz="2400"/>
          </a:p>
          <a:p>
            <a:pPr indent="-381000" lvl="0" marL="457200" rtl="0" algn="l">
              <a:spcBef>
                <a:spcPts val="0"/>
              </a:spcBef>
              <a:spcAft>
                <a:spcPts val="0"/>
              </a:spcAft>
              <a:buSzPts val="2400"/>
              <a:buChar char="●"/>
            </a:pPr>
            <a:r>
              <a:rPr lang="en" sz="2400"/>
              <a:t>What does Meg Lowman study in the rainforests?</a:t>
            </a:r>
            <a:endParaRPr sz="2400"/>
          </a:p>
          <a:p>
            <a:pPr indent="-381000" lvl="0" marL="457200" rtl="0" algn="l">
              <a:spcBef>
                <a:spcPts val="0"/>
              </a:spcBef>
              <a:spcAft>
                <a:spcPts val="0"/>
              </a:spcAft>
              <a:buSzPts val="2400"/>
              <a:buChar char="●"/>
            </a:pPr>
            <a:r>
              <a:rPr lang="en" sz="2400"/>
              <a:t>What were Meg Lowman’s interests as a child?</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animEffect filter="fade" transition="in">
                                      <p:cBhvr>
                                        <p:cTn dur="1000"/>
                                        <p:tgtEl>
                                          <p:spTgt spid="1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animEffect filter="fade" transition="in">
                                      <p:cBhvr>
                                        <p:cTn dur="1000"/>
                                        <p:tgtEl>
                                          <p:spTgt spid="1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animEffect filter="fade" transition="in">
                                      <p:cBhvr>
                                        <p:cTn dur="1000"/>
                                        <p:tgtEl>
                                          <p:spTgt spid="14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idx="1" type="body"/>
          </p:nvPr>
        </p:nvSpPr>
        <p:spPr>
          <a:xfrm>
            <a:off x="457200" y="269475"/>
            <a:ext cx="8229600" cy="4656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Talk with your group…</a:t>
            </a:r>
            <a:endParaRPr/>
          </a:p>
          <a:p>
            <a:pPr indent="0" lvl="0" marL="0" rtl="0" algn="l">
              <a:spcBef>
                <a:spcPts val="600"/>
              </a:spcBef>
              <a:spcAft>
                <a:spcPts val="0"/>
              </a:spcAft>
              <a:buNone/>
            </a:pPr>
            <a:r>
              <a:rPr lang="en"/>
              <a:t>What have you heard or seen in the text that answers the question “What does Meg Lowman study in the rainforest?”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*Record ideas on the note catcher under “main idea”*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idx="1" type="body"/>
          </p:nvPr>
        </p:nvSpPr>
        <p:spPr>
          <a:xfrm>
            <a:off x="457200" y="161675"/>
            <a:ext cx="8229600" cy="4764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Working with your group, look back in the text and find the specific details or evidence that supports each main idea. </a:t>
            </a:r>
            <a:endParaRPr/>
          </a:p>
          <a:p>
            <a:pPr indent="-419100" lvl="0" marL="457200" rtl="0" algn="l">
              <a:spcBef>
                <a:spcPts val="600"/>
              </a:spcBef>
              <a:spcAft>
                <a:spcPts val="0"/>
              </a:spcAft>
              <a:buSzPts val="3000"/>
              <a:buChar char="●"/>
            </a:pPr>
            <a:r>
              <a:rPr lang="en"/>
              <a:t>“according to the text…”</a:t>
            </a:r>
            <a:endParaRPr/>
          </a:p>
          <a:p>
            <a:pPr indent="-419100" lvl="0" marL="457200" rtl="0" algn="l">
              <a:spcBef>
                <a:spcPts val="0"/>
              </a:spcBef>
              <a:spcAft>
                <a:spcPts val="0"/>
              </a:spcAft>
              <a:buSzPts val="3000"/>
              <a:buChar char="●"/>
            </a:pPr>
            <a:r>
              <a:rPr lang="en"/>
              <a:t>“the book says…”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*Record under “key details from the text”</a:t>
            </a:r>
            <a:endParaRPr/>
          </a:p>
          <a:p>
            <a:pPr indent="0" lvl="0" marL="0" rtl="0" algn="ctr">
              <a:spcBef>
                <a:spcPts val="600"/>
              </a:spcBef>
              <a:spcAft>
                <a:spcPts val="0"/>
              </a:spcAft>
              <a:buNone/>
            </a:pPr>
            <a:r>
              <a:rPr lang="en"/>
              <a:t>(repeat with the 2nd question)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idx="1" type="body"/>
          </p:nvPr>
        </p:nvSpPr>
        <p:spPr>
          <a:xfrm>
            <a:off x="457200" y="125750"/>
            <a:ext cx="8229600" cy="1742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group will read their passage silently and then briefly discuss and record any new main ideas &amp; supporting details on their note catcher.</a:t>
            </a:r>
            <a:endParaRPr/>
          </a:p>
        </p:txBody>
      </p:sp>
      <p:pic>
        <p:nvPicPr>
          <p:cNvPr id="159" name="Google Shape;159;p30"/>
          <p:cNvPicPr preferRelativeResize="0"/>
          <p:nvPr/>
        </p:nvPicPr>
        <p:blipFill>
          <a:blip r:embed="rId3">
            <a:alphaModFix/>
          </a:blip>
          <a:stretch>
            <a:fillRect/>
          </a:stretch>
        </p:blipFill>
        <p:spPr>
          <a:xfrm>
            <a:off x="0" y="1973100"/>
            <a:ext cx="9144000" cy="263846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idx="1" type="body"/>
          </p:nvPr>
        </p:nvSpPr>
        <p:spPr>
          <a:xfrm>
            <a:off x="457200" y="377250"/>
            <a:ext cx="8229600" cy="4548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we have read and recorded information about what Meg Lowman studies and what her interests were as a child, what inferences can we make about why Meg Lowman conducts research in the rainforests?  What details from the text support those inferences?</a:t>
            </a:r>
            <a:endParaRPr/>
          </a:p>
          <a:p>
            <a:pPr indent="0" lvl="0" marL="0" rtl="0" algn="l">
              <a:spcBef>
                <a:spcPts val="600"/>
              </a:spcBef>
              <a:spcAft>
                <a:spcPts val="0"/>
              </a:spcAft>
              <a:buNone/>
            </a:pPr>
            <a:r>
              <a:rPr lang="en"/>
              <a:t>*Discuss in small groups, but don’t share whole group*</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C. Key vocabulary to deepen understanding</a:t>
            </a:r>
            <a:endParaRPr sz="3000"/>
          </a:p>
        </p:txBody>
      </p:sp>
      <p:sp>
        <p:nvSpPr>
          <p:cNvPr id="170" name="Google Shape;170;p3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Learning Target”</a:t>
            </a:r>
            <a:endParaRPr/>
          </a:p>
          <a:p>
            <a:pPr indent="0" lvl="0" marL="0" rtl="0" algn="l">
              <a:spcBef>
                <a:spcPts val="600"/>
              </a:spcBef>
              <a:spcAft>
                <a:spcPts val="0"/>
              </a:spcAft>
              <a:buNone/>
            </a:pPr>
            <a:r>
              <a:rPr lang="en"/>
              <a:t>“I can determine the meaning of new words in </a:t>
            </a:r>
            <a:r>
              <a:rPr i="1" lang="en"/>
              <a:t>The Most Beautiful Roof in the World.”</a:t>
            </a:r>
            <a:endParaRPr i="1"/>
          </a:p>
          <a:p>
            <a:pPr indent="-419100" lvl="0" marL="914400" rtl="0" algn="l">
              <a:spcBef>
                <a:spcPts val="600"/>
              </a:spcBef>
              <a:spcAft>
                <a:spcPts val="0"/>
              </a:spcAft>
              <a:buSzPts val="3000"/>
              <a:buChar char="●"/>
            </a:pPr>
            <a:r>
              <a:rPr lang="en"/>
              <a:t>What strategies have you learned to help you determine the meaning of unfamiliar words? </a:t>
            </a:r>
            <a:endParaRPr/>
          </a:p>
          <a:p>
            <a:pPr indent="0" lvl="0" marL="0" rtl="0" algn="l">
              <a:spcBef>
                <a:spcPts val="600"/>
              </a:spcBef>
              <a:spcAft>
                <a:spcPts val="0"/>
              </a:spcAft>
              <a:buNone/>
            </a:pPr>
            <a:r>
              <a:rPr lang="en"/>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animEffect filter="fade" transition="in">
                                      <p:cBhvr>
                                        <p:cTn dur="1000"/>
                                        <p:tgtEl>
                                          <p:spTgt spid="1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animEffect filter="fade" transition="in">
                                      <p:cBhvr>
                                        <p:cTn dur="1000"/>
                                        <p:tgtEl>
                                          <p:spTgt spid="1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animEffect filter="fade" transition="in">
                                      <p:cBhvr>
                                        <p:cTn dur="1000"/>
                                        <p:tgtEl>
                                          <p:spTgt spid="1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animEffect filter="fade" transition="in">
                                      <p:cBhvr>
                                        <p:cTn dur="1000"/>
                                        <p:tgtEl>
                                          <p:spTgt spid="17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Glossary	</a:t>
            </a:r>
            <a:endParaRPr/>
          </a:p>
        </p:txBody>
      </p:sp>
      <p:sp>
        <p:nvSpPr>
          <p:cNvPr id="176" name="Google Shape;176;p3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the glossaries that we started in unit 1? We will work with those in much more depth in unit 2.</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Notice the glossary in the back of the book.  What type of words are those? Scientific or academic?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Effect filter="fade" transition="in">
                                      <p:cBhvr>
                                        <p:cTn dur="1000"/>
                                        <p:tgtEl>
                                          <p:spTgt spid="1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animEffect filter="fade" transition="in">
                                      <p:cBhvr>
                                        <p:cTn dur="1000"/>
                                        <p:tgtEl>
                                          <p:spTgt spid="17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animEffect filter="fade" transition="in">
                                      <p:cBhvr>
                                        <p:cTn dur="1000"/>
                                        <p:tgtEl>
                                          <p:spTgt spid="17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4"/>
          <p:cNvSpPr txBox="1"/>
          <p:nvPr>
            <p:ph idx="1" type="body"/>
          </p:nvPr>
        </p:nvSpPr>
        <p:spPr>
          <a:xfrm>
            <a:off x="457200" y="115475"/>
            <a:ext cx="8229600" cy="4810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Knowing which words are which types helps you to determine the importance of vocabulary and therefore helps you to understand the texts better.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For homework every night, you will choose what you think are the most important academic and scientific words from the lesson and add them to your glossaries.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Effect filter="fade" transition="in">
                                      <p:cBhvr>
                                        <p:cTn dur="1000"/>
                                        <p:tgtEl>
                                          <p:spTgt spid="1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animEffect filter="fade" transition="in">
                                      <p:cBhvr>
                                        <p:cTn dur="1000"/>
                                        <p:tgtEl>
                                          <p:spTgt spid="1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2" st="2"/>
                                            </p:txEl>
                                          </p:spTgt>
                                        </p:tgtEl>
                                        <p:attrNameLst>
                                          <p:attrName>style.visibility</p:attrName>
                                        </p:attrNameLst>
                                      </p:cBhvr>
                                      <p:to>
                                        <p:strVal val="visible"/>
                                      </p:to>
                                    </p:set>
                                    <p:animEffect filter="fade" transition="in">
                                      <p:cBhvr>
                                        <p:cTn dur="1000"/>
                                        <p:tgtEl>
                                          <p:spTgt spid="18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5"/>
          <p:cNvSpPr txBox="1"/>
          <p:nvPr>
            <p:ph idx="1" type="body"/>
          </p:nvPr>
        </p:nvSpPr>
        <p:spPr>
          <a:xfrm>
            <a:off x="457200" y="197600"/>
            <a:ext cx="8229600" cy="472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we are going to look back and work with some of the vocabulary from the reading today (interview and book).</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Turn to a new page in your journal and split it into 2 columns.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txBox="1"/>
          <p:nvPr>
            <p:ph idx="1" type="body"/>
          </p:nvPr>
        </p:nvSpPr>
        <p:spPr>
          <a:xfrm>
            <a:off x="0" y="16025"/>
            <a:ext cx="4451700" cy="32805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u="sng"/>
              <a:t>Scientific words</a:t>
            </a:r>
            <a:endParaRPr u="sng"/>
          </a:p>
          <a:p>
            <a:pPr indent="0" lvl="0" marL="0" rtl="0" algn="l">
              <a:spcBef>
                <a:spcPts val="600"/>
              </a:spcBef>
              <a:spcAft>
                <a:spcPts val="0"/>
              </a:spcAft>
              <a:buNone/>
            </a:pPr>
            <a:r>
              <a:rPr lang="en"/>
              <a:t>words about science</a:t>
            </a:r>
            <a:endParaRPr/>
          </a:p>
        </p:txBody>
      </p:sp>
      <p:sp>
        <p:nvSpPr>
          <p:cNvPr id="192" name="Google Shape;192;p36"/>
          <p:cNvSpPr txBox="1"/>
          <p:nvPr>
            <p:ph idx="2" type="body"/>
          </p:nvPr>
        </p:nvSpPr>
        <p:spPr>
          <a:xfrm>
            <a:off x="4434450" y="16025"/>
            <a:ext cx="4709400" cy="32805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u="sng"/>
              <a:t>Academic words</a:t>
            </a:r>
            <a:endParaRPr u="sng"/>
          </a:p>
          <a:p>
            <a:pPr indent="0" lvl="0" marL="0" rtl="0" algn="l">
              <a:spcBef>
                <a:spcPts val="600"/>
              </a:spcBef>
              <a:spcAft>
                <a:spcPts val="0"/>
              </a:spcAft>
              <a:buNone/>
            </a:pPr>
            <a:r>
              <a:rPr lang="en"/>
              <a:t>other words that help you understand concepts</a:t>
            </a:r>
            <a:endParaRPr u="sng"/>
          </a:p>
        </p:txBody>
      </p:sp>
      <p:cxnSp>
        <p:nvCxnSpPr>
          <p:cNvPr id="193" name="Google Shape;193;p36"/>
          <p:cNvCxnSpPr/>
          <p:nvPr/>
        </p:nvCxnSpPr>
        <p:spPr>
          <a:xfrm>
            <a:off x="4434450" y="16025"/>
            <a:ext cx="27300" cy="3280500"/>
          </a:xfrm>
          <a:prstGeom prst="straightConnector1">
            <a:avLst/>
          </a:prstGeom>
          <a:noFill/>
          <a:ln cap="flat" cmpd="sng" w="19050">
            <a:solidFill>
              <a:schemeClr val="dk2"/>
            </a:solidFill>
            <a:prstDash val="solid"/>
            <a:round/>
            <a:headEnd len="med" w="med" type="none"/>
            <a:tailEnd len="med" w="med" type="none"/>
          </a:ln>
        </p:spPr>
      </p:cxnSp>
      <p:sp>
        <p:nvSpPr>
          <p:cNvPr id="194" name="Google Shape;194;p36"/>
          <p:cNvSpPr txBox="1"/>
          <p:nvPr/>
        </p:nvSpPr>
        <p:spPr>
          <a:xfrm>
            <a:off x="53925" y="3437200"/>
            <a:ext cx="2423100" cy="140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Canopy</a:t>
            </a:r>
            <a:endParaRPr sz="2400"/>
          </a:p>
          <a:p>
            <a:pPr indent="0" lvl="0" marL="0" rtl="0" algn="l">
              <a:spcBef>
                <a:spcPts val="0"/>
              </a:spcBef>
              <a:spcAft>
                <a:spcPts val="0"/>
              </a:spcAft>
              <a:buNone/>
            </a:pPr>
            <a:r>
              <a:rPr lang="en" sz="2400"/>
              <a:t>Base</a:t>
            </a:r>
            <a:endParaRPr sz="2400"/>
          </a:p>
          <a:p>
            <a:pPr indent="0" lvl="0" marL="0" rtl="0" algn="l">
              <a:spcBef>
                <a:spcPts val="0"/>
              </a:spcBef>
              <a:spcAft>
                <a:spcPts val="0"/>
              </a:spcAft>
              <a:buNone/>
            </a:pPr>
            <a:r>
              <a:rPr lang="en" sz="2400"/>
              <a:t>Samples</a:t>
            </a:r>
            <a:endParaRPr sz="2400"/>
          </a:p>
          <a:p>
            <a:pPr indent="0" lvl="0" marL="0" rtl="0" algn="l">
              <a:spcBef>
                <a:spcPts val="0"/>
              </a:spcBef>
              <a:spcAft>
                <a:spcPts val="0"/>
              </a:spcAft>
              <a:buNone/>
            </a:pPr>
            <a:r>
              <a:rPr lang="en" sz="2400"/>
              <a:t>relationships</a:t>
            </a:r>
            <a:endParaRPr sz="2400"/>
          </a:p>
        </p:txBody>
      </p:sp>
      <p:sp>
        <p:nvSpPr>
          <p:cNvPr id="195" name="Google Shape;195;p36"/>
          <p:cNvSpPr txBox="1"/>
          <p:nvPr/>
        </p:nvSpPr>
        <p:spPr>
          <a:xfrm>
            <a:off x="2257800" y="3500400"/>
            <a:ext cx="2423100" cy="15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herbivory</a:t>
            </a:r>
            <a:endParaRPr sz="2400"/>
          </a:p>
          <a:p>
            <a:pPr indent="0" lvl="0" marL="0" rtl="0" algn="l">
              <a:spcBef>
                <a:spcPts val="0"/>
              </a:spcBef>
              <a:spcAft>
                <a:spcPts val="0"/>
              </a:spcAft>
              <a:buNone/>
            </a:pPr>
            <a:r>
              <a:rPr lang="en" sz="2400"/>
              <a:t>conservation</a:t>
            </a:r>
            <a:endParaRPr sz="2400"/>
          </a:p>
          <a:p>
            <a:pPr indent="0" lvl="0" marL="0" rtl="0" algn="l">
              <a:spcBef>
                <a:spcPts val="0"/>
              </a:spcBef>
              <a:spcAft>
                <a:spcPts val="0"/>
              </a:spcAft>
              <a:buNone/>
            </a:pPr>
            <a:r>
              <a:rPr lang="en" sz="2400"/>
              <a:t>treetops</a:t>
            </a:r>
            <a:endParaRPr sz="2400"/>
          </a:p>
        </p:txBody>
      </p:sp>
      <p:sp>
        <p:nvSpPr>
          <p:cNvPr id="196" name="Google Shape;196;p36"/>
          <p:cNvSpPr txBox="1"/>
          <p:nvPr/>
        </p:nvSpPr>
        <p:spPr>
          <a:xfrm>
            <a:off x="4680900" y="3437200"/>
            <a:ext cx="2423100" cy="15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biodiversity</a:t>
            </a:r>
            <a:endParaRPr sz="2400"/>
          </a:p>
          <a:p>
            <a:pPr indent="0" lvl="0" marL="0" rtl="0" algn="l">
              <a:spcBef>
                <a:spcPts val="0"/>
              </a:spcBef>
              <a:spcAft>
                <a:spcPts val="0"/>
              </a:spcAft>
              <a:buNone/>
            </a:pPr>
            <a:r>
              <a:rPr lang="en" sz="2400"/>
              <a:t>environmentalist</a:t>
            </a:r>
            <a:endParaRPr sz="2400"/>
          </a:p>
          <a:p>
            <a:pPr indent="0" lvl="0" marL="0" rtl="0" algn="l">
              <a:spcBef>
                <a:spcPts val="0"/>
              </a:spcBef>
              <a:spcAft>
                <a:spcPts val="0"/>
              </a:spcAft>
              <a:buNone/>
            </a:pPr>
            <a:r>
              <a:rPr lang="en" sz="2400"/>
              <a:t>intrigued</a:t>
            </a:r>
            <a:endParaRPr sz="2400"/>
          </a:p>
          <a:p>
            <a:pPr indent="0" lvl="0" marL="0" rtl="0" algn="l">
              <a:spcBef>
                <a:spcPts val="0"/>
              </a:spcBef>
              <a:spcAft>
                <a:spcPts val="0"/>
              </a:spcAft>
              <a:buNone/>
            </a:pPr>
            <a:r>
              <a:rPr lang="en" sz="2400"/>
              <a:t>fascinated</a:t>
            </a:r>
            <a:endParaRPr sz="2400"/>
          </a:p>
        </p:txBody>
      </p:sp>
      <p:sp>
        <p:nvSpPr>
          <p:cNvPr id="197" name="Google Shape;197;p36"/>
          <p:cNvSpPr txBox="1"/>
          <p:nvPr/>
        </p:nvSpPr>
        <p:spPr>
          <a:xfrm>
            <a:off x="139175" y="2034875"/>
            <a:ext cx="8494500" cy="9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You may not know what these words mean right now, and that’s okay.  You are to discuss them with your group and decide which words you think are science words, and which words you think are academic words.</a:t>
            </a:r>
            <a:endParaRPr b="1" sz="1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1000"/>
                                        <p:tgtEl>
                                          <p:spTgt spid="197"/>
                                        </p:tgtEl>
                                        <p:attrNameLst>
                                          <p:attrName>ppt_w</p:attrName>
                                        </p:attrNameLst>
                                      </p:cBhvr>
                                      <p:tavLst>
                                        <p:tav fmla="" tm="0">
                                          <p:val>
                                            <p:strVal val="0"/>
                                          </p:val>
                                        </p:tav>
                                        <p:tav fmla="" tm="100000">
                                          <p:val>
                                            <p:strVal val="#ppt_w"/>
                                          </p:val>
                                        </p:tav>
                                      </p:tavLst>
                                    </p:anim>
                                    <p:anim calcmode="lin" valueType="num">
                                      <p:cBhvr additive="base">
                                        <p:cTn dur="1000"/>
                                        <p:tgtEl>
                                          <p:spTgt spid="19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idx="1" type="body"/>
          </p:nvPr>
        </p:nvSpPr>
        <p:spPr>
          <a:xfrm>
            <a:off x="457200" y="1200150"/>
            <a:ext cx="79923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we review the vocabulary, you DO NOT need to copy them all down.  You will choose a few words to focus on for your homework.</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idx="1" type="body"/>
          </p:nvPr>
        </p:nvSpPr>
        <p:spPr>
          <a:xfrm>
            <a:off x="133800" y="0"/>
            <a:ext cx="8686800" cy="4926000"/>
          </a:xfrm>
          <a:prstGeom prst="rect">
            <a:avLst/>
          </a:prstGeom>
        </p:spPr>
        <p:txBody>
          <a:bodyPr anchorCtr="0" anchor="t" bIns="91425" lIns="91425" spcFirstLastPara="1" rIns="91425" wrap="square" tIns="91425">
            <a:noAutofit/>
          </a:bodyPr>
          <a:lstStyle/>
          <a:p>
            <a:pPr indent="-419100" lvl="0" marL="457200" rtl="0" algn="l">
              <a:lnSpc>
                <a:spcPct val="150000"/>
              </a:lnSpc>
              <a:spcBef>
                <a:spcPts val="600"/>
              </a:spcBef>
              <a:spcAft>
                <a:spcPts val="0"/>
              </a:spcAft>
              <a:buSzPts val="3000"/>
              <a:buChar char="🌎"/>
            </a:pPr>
            <a:r>
              <a:rPr lang="en"/>
              <a:t>gadgets:</a:t>
            </a:r>
            <a:endParaRPr/>
          </a:p>
          <a:p>
            <a:pPr indent="-419100" lvl="0" marL="457200" rtl="0" algn="l">
              <a:lnSpc>
                <a:spcPct val="150000"/>
              </a:lnSpc>
              <a:spcBef>
                <a:spcPts val="0"/>
              </a:spcBef>
              <a:spcAft>
                <a:spcPts val="0"/>
              </a:spcAft>
              <a:buSzPts val="3000"/>
              <a:buChar char="🌎"/>
            </a:pPr>
            <a:r>
              <a:rPr lang="en"/>
              <a:t>eureka:</a:t>
            </a:r>
            <a:endParaRPr/>
          </a:p>
          <a:p>
            <a:pPr indent="-419100" lvl="0" marL="457200" rtl="0" algn="l">
              <a:lnSpc>
                <a:spcPct val="150000"/>
              </a:lnSpc>
              <a:spcBef>
                <a:spcPts val="0"/>
              </a:spcBef>
              <a:spcAft>
                <a:spcPts val="0"/>
              </a:spcAft>
              <a:buSzPts val="3000"/>
              <a:buChar char="🌎"/>
            </a:pPr>
            <a:r>
              <a:rPr lang="en"/>
              <a:t>canopy:</a:t>
            </a:r>
            <a:endParaRPr/>
          </a:p>
          <a:p>
            <a:pPr indent="-419100" lvl="0" marL="457200" rtl="0" algn="l">
              <a:lnSpc>
                <a:spcPct val="150000"/>
              </a:lnSpc>
              <a:spcBef>
                <a:spcPts val="0"/>
              </a:spcBef>
              <a:spcAft>
                <a:spcPts val="0"/>
              </a:spcAft>
              <a:buSzPts val="3000"/>
              <a:buChar char="🌎"/>
            </a:pPr>
            <a:r>
              <a:rPr lang="en"/>
              <a:t>base:</a:t>
            </a:r>
            <a:endParaRPr/>
          </a:p>
          <a:p>
            <a:pPr indent="-419100" lvl="0" marL="457200" rtl="0" algn="l">
              <a:lnSpc>
                <a:spcPct val="150000"/>
              </a:lnSpc>
              <a:spcBef>
                <a:spcPts val="0"/>
              </a:spcBef>
              <a:spcAft>
                <a:spcPts val="0"/>
              </a:spcAft>
              <a:buSzPts val="3000"/>
              <a:buChar char="🌎"/>
            </a:pPr>
            <a:r>
              <a:rPr lang="en"/>
              <a:t>samples:</a:t>
            </a:r>
            <a:endParaRPr/>
          </a:p>
          <a:p>
            <a:pPr indent="-419100" lvl="0" marL="457200" rtl="0" algn="l">
              <a:lnSpc>
                <a:spcPct val="150000"/>
              </a:lnSpc>
              <a:spcBef>
                <a:spcPts val="0"/>
              </a:spcBef>
              <a:spcAft>
                <a:spcPts val="0"/>
              </a:spcAft>
              <a:buSzPts val="3000"/>
              <a:buChar char="🌎"/>
            </a:pPr>
            <a:r>
              <a:rPr lang="en"/>
              <a:t>relationships:</a:t>
            </a:r>
            <a:endParaRPr/>
          </a:p>
          <a:p>
            <a:pPr indent="-419100" lvl="0" marL="457200" rtl="0" algn="l">
              <a:lnSpc>
                <a:spcPct val="150000"/>
              </a:lnSpc>
              <a:spcBef>
                <a:spcPts val="0"/>
              </a:spcBef>
              <a:spcAft>
                <a:spcPts val="0"/>
              </a:spcAft>
              <a:buSzPts val="3000"/>
              <a:buChar char="🌎"/>
            </a:pPr>
            <a:r>
              <a:rPr lang="en"/>
              <a:t>herbivory:</a:t>
            </a:r>
            <a:endParaRPr/>
          </a:p>
        </p:txBody>
      </p:sp>
      <p:sp>
        <p:nvSpPr>
          <p:cNvPr id="208" name="Google Shape;208;p38"/>
          <p:cNvSpPr txBox="1"/>
          <p:nvPr/>
        </p:nvSpPr>
        <p:spPr>
          <a:xfrm>
            <a:off x="2191800" y="1323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tools; equipment (scientific)</a:t>
            </a:r>
            <a:endParaRPr sz="2600"/>
          </a:p>
        </p:txBody>
      </p:sp>
      <p:sp>
        <p:nvSpPr>
          <p:cNvPr id="209" name="Google Shape;209;p38"/>
          <p:cNvSpPr txBox="1"/>
          <p:nvPr/>
        </p:nvSpPr>
        <p:spPr>
          <a:xfrm>
            <a:off x="1963200" y="8181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aha! discovery; understanding (academic)</a:t>
            </a:r>
            <a:endParaRPr sz="2400"/>
          </a:p>
        </p:txBody>
      </p:sp>
      <p:sp>
        <p:nvSpPr>
          <p:cNvPr id="210" name="Google Shape;210;p38"/>
          <p:cNvSpPr txBox="1"/>
          <p:nvPr/>
        </p:nvSpPr>
        <p:spPr>
          <a:xfrm>
            <a:off x="2041275" y="15039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tops of the trees in rainforests (scientific)</a:t>
            </a:r>
            <a:endParaRPr sz="2400"/>
          </a:p>
        </p:txBody>
      </p:sp>
      <p:sp>
        <p:nvSpPr>
          <p:cNvPr id="211" name="Google Shape;211;p38"/>
          <p:cNvSpPr txBox="1"/>
          <p:nvPr/>
        </p:nvSpPr>
        <p:spPr>
          <a:xfrm>
            <a:off x="1628775" y="21897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bottoms of trees in rainforests (scientific)</a:t>
            </a:r>
            <a:endParaRPr sz="2400"/>
          </a:p>
        </p:txBody>
      </p:sp>
      <p:sp>
        <p:nvSpPr>
          <p:cNvPr id="212" name="Google Shape;212;p38"/>
          <p:cNvSpPr txBox="1"/>
          <p:nvPr/>
        </p:nvSpPr>
        <p:spPr>
          <a:xfrm>
            <a:off x="2301475" y="28755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pieces; examples (scientific)</a:t>
            </a:r>
            <a:endParaRPr sz="2400"/>
          </a:p>
        </p:txBody>
      </p:sp>
      <p:sp>
        <p:nvSpPr>
          <p:cNvPr id="213" name="Google Shape;213;p38"/>
          <p:cNvSpPr txBox="1"/>
          <p:nvPr/>
        </p:nvSpPr>
        <p:spPr>
          <a:xfrm>
            <a:off x="2989050" y="3408800"/>
            <a:ext cx="6155100" cy="7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how things work together; depend on each other (academic)</a:t>
            </a:r>
            <a:endParaRPr sz="2000"/>
          </a:p>
        </p:txBody>
      </p:sp>
      <p:sp>
        <p:nvSpPr>
          <p:cNvPr id="214" name="Google Shape;214;p38"/>
          <p:cNvSpPr txBox="1"/>
          <p:nvPr/>
        </p:nvSpPr>
        <p:spPr>
          <a:xfrm>
            <a:off x="2364700" y="4190600"/>
            <a:ext cx="6952200" cy="8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t>leaf and plant eating by insects and other animals (scientific)</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9"/>
          <p:cNvSpPr txBox="1"/>
          <p:nvPr>
            <p:ph idx="1" type="body"/>
          </p:nvPr>
        </p:nvSpPr>
        <p:spPr>
          <a:xfrm>
            <a:off x="133800" y="0"/>
            <a:ext cx="8686800" cy="4926000"/>
          </a:xfrm>
          <a:prstGeom prst="rect">
            <a:avLst/>
          </a:prstGeom>
        </p:spPr>
        <p:txBody>
          <a:bodyPr anchorCtr="0" anchor="t" bIns="91425" lIns="91425" spcFirstLastPara="1" rIns="91425" wrap="square" tIns="91425">
            <a:noAutofit/>
          </a:bodyPr>
          <a:lstStyle/>
          <a:p>
            <a:pPr indent="-419100" lvl="0" marL="457200" rtl="0" algn="l">
              <a:lnSpc>
                <a:spcPct val="150000"/>
              </a:lnSpc>
              <a:spcBef>
                <a:spcPts val="600"/>
              </a:spcBef>
              <a:spcAft>
                <a:spcPts val="0"/>
              </a:spcAft>
              <a:buSzPts val="3000"/>
              <a:buChar char="🌎"/>
            </a:pPr>
            <a:r>
              <a:rPr lang="en"/>
              <a:t>Conservation:</a:t>
            </a:r>
            <a:endParaRPr/>
          </a:p>
          <a:p>
            <a:pPr indent="-419100" lvl="0" marL="457200" rtl="0" algn="l">
              <a:lnSpc>
                <a:spcPct val="150000"/>
              </a:lnSpc>
              <a:spcBef>
                <a:spcPts val="0"/>
              </a:spcBef>
              <a:spcAft>
                <a:spcPts val="0"/>
              </a:spcAft>
              <a:buSzPts val="3000"/>
              <a:buChar char="🌎"/>
            </a:pPr>
            <a:r>
              <a:rPr lang="en"/>
              <a:t>treetops:</a:t>
            </a:r>
            <a:endParaRPr/>
          </a:p>
          <a:p>
            <a:pPr indent="-419100" lvl="0" marL="457200" rtl="0" algn="l">
              <a:lnSpc>
                <a:spcPct val="150000"/>
              </a:lnSpc>
              <a:spcBef>
                <a:spcPts val="0"/>
              </a:spcBef>
              <a:spcAft>
                <a:spcPts val="0"/>
              </a:spcAft>
              <a:buSzPts val="3000"/>
              <a:buChar char="🌎"/>
            </a:pPr>
            <a:r>
              <a:rPr lang="en"/>
              <a:t>biodiversity:</a:t>
            </a:r>
            <a:endParaRPr/>
          </a:p>
          <a:p>
            <a:pPr indent="-419100" lvl="0" marL="457200" rtl="0" algn="l">
              <a:lnSpc>
                <a:spcPct val="150000"/>
              </a:lnSpc>
              <a:spcBef>
                <a:spcPts val="0"/>
              </a:spcBef>
              <a:spcAft>
                <a:spcPts val="0"/>
              </a:spcAft>
              <a:buSzPts val="3000"/>
              <a:buChar char="🌎"/>
            </a:pPr>
            <a:r>
              <a:rPr lang="en"/>
              <a:t>environmentalist:</a:t>
            </a:r>
            <a:endParaRPr/>
          </a:p>
          <a:p>
            <a:pPr indent="-419100" lvl="0" marL="457200" rtl="0" algn="l">
              <a:lnSpc>
                <a:spcPct val="150000"/>
              </a:lnSpc>
              <a:spcBef>
                <a:spcPts val="0"/>
              </a:spcBef>
              <a:spcAft>
                <a:spcPts val="0"/>
              </a:spcAft>
              <a:buSzPts val="3000"/>
              <a:buChar char="🌎"/>
            </a:pPr>
            <a:r>
              <a:rPr lang="en"/>
              <a:t>intrigued:</a:t>
            </a:r>
            <a:endParaRPr/>
          </a:p>
          <a:p>
            <a:pPr indent="-419100" lvl="0" marL="457200" rtl="0" algn="l">
              <a:lnSpc>
                <a:spcPct val="150000"/>
              </a:lnSpc>
              <a:spcBef>
                <a:spcPts val="0"/>
              </a:spcBef>
              <a:spcAft>
                <a:spcPts val="0"/>
              </a:spcAft>
              <a:buSzPts val="3000"/>
              <a:buChar char="🌎"/>
            </a:pPr>
            <a:r>
              <a:rPr lang="en"/>
              <a:t>fascinated:</a:t>
            </a:r>
            <a:endParaRPr/>
          </a:p>
        </p:txBody>
      </p:sp>
      <p:sp>
        <p:nvSpPr>
          <p:cNvPr id="220" name="Google Shape;220;p39"/>
          <p:cNvSpPr txBox="1"/>
          <p:nvPr/>
        </p:nvSpPr>
        <p:spPr>
          <a:xfrm>
            <a:off x="3062450" y="132300"/>
            <a:ext cx="68790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preservation of a species of plant or animal (scientific)</a:t>
            </a:r>
            <a:endParaRPr sz="1800"/>
          </a:p>
        </p:txBody>
      </p:sp>
      <p:sp>
        <p:nvSpPr>
          <p:cNvPr id="221" name="Google Shape;221;p39"/>
          <p:cNvSpPr txBox="1"/>
          <p:nvPr/>
        </p:nvSpPr>
        <p:spPr>
          <a:xfrm>
            <a:off x="2301475" y="818100"/>
            <a:ext cx="69522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canopy; tops of trees (scientific)</a:t>
            </a:r>
            <a:endParaRPr sz="2400"/>
          </a:p>
        </p:txBody>
      </p:sp>
      <p:sp>
        <p:nvSpPr>
          <p:cNvPr id="222" name="Google Shape;222;p39"/>
          <p:cNvSpPr txBox="1"/>
          <p:nvPr/>
        </p:nvSpPr>
        <p:spPr>
          <a:xfrm>
            <a:off x="2766850" y="1412700"/>
            <a:ext cx="62268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many plants and animals living in one location (scientific)</a:t>
            </a:r>
            <a:endParaRPr sz="2400"/>
          </a:p>
        </p:txBody>
      </p:sp>
      <p:sp>
        <p:nvSpPr>
          <p:cNvPr id="223" name="Google Shape;223;p39"/>
          <p:cNvSpPr txBox="1"/>
          <p:nvPr/>
        </p:nvSpPr>
        <p:spPr>
          <a:xfrm>
            <a:off x="3582725" y="2189700"/>
            <a:ext cx="4998300" cy="7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someone who cares about/researches/preserves natures (scientific)</a:t>
            </a:r>
            <a:endParaRPr sz="1800"/>
          </a:p>
        </p:txBody>
      </p:sp>
      <p:sp>
        <p:nvSpPr>
          <p:cNvPr id="224" name="Google Shape;224;p39"/>
          <p:cNvSpPr txBox="1"/>
          <p:nvPr/>
        </p:nvSpPr>
        <p:spPr>
          <a:xfrm>
            <a:off x="2301475" y="2847250"/>
            <a:ext cx="45921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curious; interested (academic)</a:t>
            </a:r>
            <a:endParaRPr sz="2400"/>
          </a:p>
        </p:txBody>
      </p:sp>
      <p:sp>
        <p:nvSpPr>
          <p:cNvPr id="225" name="Google Shape;225;p39"/>
          <p:cNvSpPr txBox="1"/>
          <p:nvPr/>
        </p:nvSpPr>
        <p:spPr>
          <a:xfrm>
            <a:off x="2530375" y="3408800"/>
            <a:ext cx="6613800" cy="7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t>mesmerized; completely focused on; intrigued (academic)</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0"/>
          <p:cNvSpPr txBox="1"/>
          <p:nvPr>
            <p:ph idx="1" type="body"/>
          </p:nvPr>
        </p:nvSpPr>
        <p:spPr>
          <a:xfrm>
            <a:off x="457200" y="118250"/>
            <a:ext cx="8229600" cy="4807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all of the words have been defined, I’m going to give you a minute to discuss whether you now think a words belongs in a different category from where you placed it.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Were any words difficult to categorize? why?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animEffect filter="fade" transition="in">
                                      <p:cBhvr>
                                        <p:cTn dur="1000"/>
                                        <p:tgtEl>
                                          <p:spTgt spid="2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xEl>
                                              <p:pRg end="1" st="1"/>
                                            </p:txEl>
                                          </p:spTgt>
                                        </p:tgtEl>
                                        <p:attrNameLst>
                                          <p:attrName>style.visibility</p:attrName>
                                        </p:attrNameLst>
                                      </p:cBhvr>
                                      <p:to>
                                        <p:strVal val="visible"/>
                                      </p:to>
                                    </p:set>
                                    <p:animEffect filter="fade" transition="in">
                                      <p:cBhvr>
                                        <p:cTn dur="1000"/>
                                        <p:tgtEl>
                                          <p:spTgt spid="23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xEl>
                                              <p:pRg end="2" st="2"/>
                                            </p:txEl>
                                          </p:spTgt>
                                        </p:tgtEl>
                                        <p:attrNameLst>
                                          <p:attrName>style.visibility</p:attrName>
                                        </p:attrNameLst>
                                      </p:cBhvr>
                                      <p:to>
                                        <p:strVal val="visible"/>
                                      </p:to>
                                    </p:set>
                                    <p:animEffect filter="fade" transition="in">
                                      <p:cBhvr>
                                        <p:cTn dur="1000"/>
                                        <p:tgtEl>
                                          <p:spTgt spid="23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&amp; Assessment	</a:t>
            </a:r>
            <a:endParaRPr/>
          </a:p>
        </p:txBody>
      </p:sp>
      <p:sp>
        <p:nvSpPr>
          <p:cNvPr id="236" name="Google Shape;236;p4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and Review Learning Targets (5 min)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txBox="1"/>
          <p:nvPr>
            <p:ph idx="1" type="body"/>
          </p:nvPr>
        </p:nvSpPr>
        <p:spPr>
          <a:xfrm>
            <a:off x="457200" y="236475"/>
            <a:ext cx="8229600" cy="4689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have we learned about Meg Lowman as a scientist?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247" name="Google Shape;247;p4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actively listen to my group members during discussions”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well did you meet this target?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53" name="Google Shape;253;p4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AutoNum type="arabicPeriod"/>
            </a:pPr>
            <a:r>
              <a:rPr lang="en" sz="2400"/>
              <a:t>Reread pages 2-4 of </a:t>
            </a:r>
            <a:r>
              <a:rPr i="1" lang="en" sz="2400"/>
              <a:t>The Most Beautiful Roof in the World</a:t>
            </a:r>
            <a:r>
              <a:rPr lang="en" sz="2400"/>
              <a:t> to someone (or yourself) at home.  Be prepared to share something else that you learned about Meg Lowman and add it to your L column of the KWL chart</a:t>
            </a:r>
            <a:endParaRPr sz="2400"/>
          </a:p>
          <a:p>
            <a:pPr indent="-381000" lvl="0" marL="457200" rtl="0" algn="l">
              <a:spcBef>
                <a:spcPts val="0"/>
              </a:spcBef>
              <a:spcAft>
                <a:spcPts val="0"/>
              </a:spcAft>
              <a:buSzPts val="2400"/>
              <a:buAutoNum type="arabicPeriod"/>
            </a:pPr>
            <a:r>
              <a:rPr lang="en" sz="2400"/>
              <a:t>Choose 2 academic and 2 scientific vocabulary words to add to your glossaries.  Choose from: features, determine, inferences, gadgets, biodiversity, eureka, samples, relationships, herbivory, conservation, canopy, base, treetops, environmentalist, intrigued, fascinated.</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