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628a012a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7628a012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7628a012a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7628a012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7628a012a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7628a012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7628a012a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7628a012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7628a012a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628a012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7628a012a_0_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7628a012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628a012a_0_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628a012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628a012a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628a012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7628a012a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7628a012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628a012a_0_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628a012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26600" y="1296723"/>
            <a:ext cx="9144000" cy="19309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0" y="0"/>
            <a:ext cx="9046150" cy="48199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Review Learning Targets (5 min)</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you are going to take the end of unit assessment so they can show all that you’ve learned about rainforest of the Western Hemisphere; what you know about how scientists communicate their research; and the different types of informational texts that helped you learn more about the rainforets.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1200150"/>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Express-</a:t>
            </a:r>
            <a:endParaRPr i="1"/>
          </a:p>
        </p:txBody>
      </p:sp>
      <p:sp>
        <p:nvSpPr>
          <p:cNvPr id="51" name="Google Shape;51;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Important words:</a:t>
            </a:r>
            <a:endParaRPr/>
          </a:p>
        </p:txBody>
      </p:sp>
      <p:sp>
        <p:nvSpPr>
          <p:cNvPr id="52" name="Google Shape;52;p11"/>
          <p:cNvSpPr txBox="1"/>
          <p:nvPr>
            <p:ph idx="1" type="body"/>
          </p:nvPr>
        </p:nvSpPr>
        <p:spPr>
          <a:xfrm>
            <a:off x="463975" y="2000325"/>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Opinion-</a:t>
            </a:r>
            <a:endParaRPr i="1"/>
          </a:p>
        </p:txBody>
      </p:sp>
      <p:sp>
        <p:nvSpPr>
          <p:cNvPr id="53" name="Google Shape;53;p11"/>
          <p:cNvSpPr txBox="1"/>
          <p:nvPr>
            <p:ph idx="1" type="body"/>
          </p:nvPr>
        </p:nvSpPr>
        <p:spPr>
          <a:xfrm>
            <a:off x="463975" y="2903325"/>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Details-</a:t>
            </a:r>
            <a:endParaRPr i="1"/>
          </a:p>
        </p:txBody>
      </p:sp>
      <p:sp>
        <p:nvSpPr>
          <p:cNvPr id="54" name="Google Shape;54;p11"/>
          <p:cNvSpPr txBox="1"/>
          <p:nvPr>
            <p:ph idx="1" type="body"/>
          </p:nvPr>
        </p:nvSpPr>
        <p:spPr>
          <a:xfrm>
            <a:off x="431075" y="3570950"/>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Support-</a:t>
            </a:r>
            <a:endParaRPr i="1"/>
          </a:p>
        </p:txBody>
      </p:sp>
      <p:sp>
        <p:nvSpPr>
          <p:cNvPr id="55" name="Google Shape;55;p11"/>
          <p:cNvSpPr txBox="1"/>
          <p:nvPr/>
        </p:nvSpPr>
        <p:spPr>
          <a:xfrm>
            <a:off x="2082700" y="1259525"/>
            <a:ext cx="6863100" cy="66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Share ideas through writing.</a:t>
            </a:r>
            <a:endParaRPr sz="3000"/>
          </a:p>
        </p:txBody>
      </p:sp>
      <p:sp>
        <p:nvSpPr>
          <p:cNvPr id="56" name="Google Shape;56;p11"/>
          <p:cNvSpPr txBox="1"/>
          <p:nvPr/>
        </p:nvSpPr>
        <p:spPr>
          <a:xfrm>
            <a:off x="2109325" y="1934850"/>
            <a:ext cx="68631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What I think; my own feelings about something.</a:t>
            </a:r>
            <a:endParaRPr sz="3000"/>
          </a:p>
        </p:txBody>
      </p:sp>
      <p:sp>
        <p:nvSpPr>
          <p:cNvPr id="57" name="Google Shape;57;p11"/>
          <p:cNvSpPr txBox="1"/>
          <p:nvPr/>
        </p:nvSpPr>
        <p:spPr>
          <a:xfrm>
            <a:off x="2026825" y="3058250"/>
            <a:ext cx="6863100" cy="66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Specific ideas; supporting facts/information</a:t>
            </a:r>
            <a:endParaRPr sz="2400"/>
          </a:p>
        </p:txBody>
      </p:sp>
      <p:sp>
        <p:nvSpPr>
          <p:cNvPr id="58" name="Google Shape;58;p11"/>
          <p:cNvSpPr txBox="1"/>
          <p:nvPr/>
        </p:nvSpPr>
        <p:spPr>
          <a:xfrm>
            <a:off x="2082700" y="3806325"/>
            <a:ext cx="68631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Use details/information from sources to justify/explain thinking.</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gtEl>
                                        <p:attrNameLst>
                                          <p:attrName>style.visibility</p:attrName>
                                        </p:attrNameLst>
                                      </p:cBhvr>
                                      <p:to>
                                        <p:strVal val="visible"/>
                                      </p:to>
                                    </p:set>
                                    <p:animEffect filter="fade" transition="in">
                                      <p:cBhvr>
                                        <p:cTn dur="1000"/>
                                        <p:tgtEl>
                                          <p:spTgt spid="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
                                        </p:tgtEl>
                                        <p:attrNameLst>
                                          <p:attrName>style.visibility</p:attrName>
                                        </p:attrNameLst>
                                      </p:cBhvr>
                                      <p:to>
                                        <p:strVal val="visible"/>
                                      </p:to>
                                    </p:set>
                                    <p:animEffect filter="fade" transition="in">
                                      <p:cBhvr>
                                        <p:cTn dur="1000"/>
                                        <p:tgtEl>
                                          <p:spTgt spid="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
                                        </p:tgtEl>
                                        <p:attrNameLst>
                                          <p:attrName>style.visibility</p:attrName>
                                        </p:attrNameLst>
                                      </p:cBhvr>
                                      <p:to>
                                        <p:strVal val="visible"/>
                                      </p:to>
                                    </p:set>
                                    <p:animEffect filter="fade" transition="in">
                                      <p:cBhvr>
                                        <p:cTn dur="1000"/>
                                        <p:tgtEl>
                                          <p:spTgt spid="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10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64" name="Google Shape;64;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End-of-Unit 1 Assessment: Analyzing an Interview with a Rainforest Scientist Part 2 </a:t>
            </a:r>
            <a:endParaRPr/>
          </a:p>
          <a:p>
            <a:pPr indent="0" lvl="0" marL="0" rtl="0" algn="ctr">
              <a:spcBef>
                <a:spcPts val="600"/>
              </a:spcBef>
              <a:spcAft>
                <a:spcPts val="0"/>
              </a:spcAft>
              <a:buNone/>
            </a:pPr>
            <a:r>
              <a:rPr lang="en"/>
              <a:t>&amp;</a:t>
            </a:r>
            <a:endParaRPr/>
          </a:p>
          <a:p>
            <a:pPr indent="0" lvl="0" marL="457200" rtl="0" algn="l">
              <a:spcBef>
                <a:spcPts val="600"/>
              </a:spcBef>
              <a:spcAft>
                <a:spcPts val="0"/>
              </a:spcAft>
              <a:buNone/>
            </a:pPr>
            <a:r>
              <a:rPr lang="en"/>
              <a:t>Comparing and Contrasting Texts about Rainforest Biodiversity (40 min)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3"/>
          <p:cNvSpPr txBox="1"/>
          <p:nvPr>
            <p:ph idx="1" type="body"/>
          </p:nvPr>
        </p:nvSpPr>
        <p:spPr>
          <a:xfrm>
            <a:off x="457200" y="406625"/>
            <a:ext cx="8229600" cy="451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you will read excerpts from the second part of the “Live Online Interview with Eve Nilson.” Then you will respond to some questions about this text, as well as the other informational texts that you’ve read/viewed throughout this unit.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idx="1" type="body"/>
          </p:nvPr>
        </p:nvSpPr>
        <p:spPr>
          <a:xfrm>
            <a:off x="457200" y="188425"/>
            <a:ext cx="8229600" cy="4737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is an “open book” assessment, which means you may use your resources, but you must work on your own.  You may use your journal notes, other texts, and all anchor charts to support your responses to the questions/prompts.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457200" y="188425"/>
            <a:ext cx="8229600" cy="167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End of Unit 1 Tracking My Progress: Reflecting on Learning </a:t>
            </a:r>
            <a:endParaRPr/>
          </a:p>
          <a:p>
            <a:pPr indent="0" lvl="0" marL="0" rtl="0" algn="l">
              <a:spcBef>
                <a:spcPts val="0"/>
              </a:spcBef>
              <a:spcAft>
                <a:spcPts val="0"/>
              </a:spcAft>
              <a:buNone/>
            </a:pPr>
            <a:r>
              <a:rPr lang="en"/>
              <a:t>(10 mins)</a:t>
            </a:r>
            <a:endParaRPr/>
          </a:p>
        </p:txBody>
      </p:sp>
      <p:sp>
        <p:nvSpPr>
          <p:cNvPr id="80" name="Google Shape;80;p15"/>
          <p:cNvSpPr txBox="1"/>
          <p:nvPr>
            <p:ph idx="1" type="body"/>
          </p:nvPr>
        </p:nvSpPr>
        <p:spPr>
          <a:xfrm>
            <a:off x="457200" y="1781525"/>
            <a:ext cx="8229600" cy="2991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Learning Targets: </a:t>
            </a:r>
            <a:endParaRPr/>
          </a:p>
          <a:p>
            <a:pPr indent="-381000" lvl="0" marL="457200" rtl="0" algn="l">
              <a:spcBef>
                <a:spcPts val="600"/>
              </a:spcBef>
              <a:spcAft>
                <a:spcPts val="0"/>
              </a:spcAft>
              <a:buSzPts val="2400"/>
              <a:buChar char="●"/>
            </a:pPr>
            <a:r>
              <a:rPr lang="en" sz="2400"/>
              <a:t>I can determine the main ideas in informational texts about rainforests of the Western Hemisphere.</a:t>
            </a:r>
            <a:endParaRPr sz="2400"/>
          </a:p>
          <a:p>
            <a:pPr indent="0" lvl="0" marL="0" rtl="0" algn="l">
              <a:spcBef>
                <a:spcPts val="600"/>
              </a:spcBef>
              <a:spcAft>
                <a:spcPts val="0"/>
              </a:spcAft>
              <a:buNone/>
            </a:pPr>
            <a:r>
              <a:t/>
            </a:r>
            <a:endParaRPr sz="2400"/>
          </a:p>
          <a:p>
            <a:pPr indent="-381000" lvl="0" marL="457200" rtl="0" algn="l">
              <a:spcBef>
                <a:spcPts val="600"/>
              </a:spcBef>
              <a:spcAft>
                <a:spcPts val="0"/>
              </a:spcAft>
              <a:buSzPts val="2400"/>
              <a:buChar char="●"/>
            </a:pPr>
            <a:r>
              <a:rPr lang="en" sz="2400"/>
              <a:t>I can compare and contrast the features of different informational texts about rainforests.</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idx="1" type="body"/>
          </p:nvPr>
        </p:nvSpPr>
        <p:spPr>
          <a:xfrm>
            <a:off x="457200" y="1200150"/>
            <a:ext cx="22107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Determine-</a:t>
            </a:r>
            <a:endParaRPr i="1"/>
          </a:p>
        </p:txBody>
      </p:sp>
      <p:sp>
        <p:nvSpPr>
          <p:cNvPr id="86" name="Google Shape;86;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Recall the meaning of these terms:</a:t>
            </a:r>
            <a:endParaRPr/>
          </a:p>
        </p:txBody>
      </p:sp>
      <p:sp>
        <p:nvSpPr>
          <p:cNvPr id="87" name="Google Shape;87;p16"/>
          <p:cNvSpPr txBox="1"/>
          <p:nvPr>
            <p:ph idx="1" type="body"/>
          </p:nvPr>
        </p:nvSpPr>
        <p:spPr>
          <a:xfrm>
            <a:off x="463975" y="2000325"/>
            <a:ext cx="20451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Compare-</a:t>
            </a:r>
            <a:endParaRPr i="1"/>
          </a:p>
        </p:txBody>
      </p:sp>
      <p:sp>
        <p:nvSpPr>
          <p:cNvPr id="88" name="Google Shape;88;p16"/>
          <p:cNvSpPr txBox="1"/>
          <p:nvPr>
            <p:ph idx="1" type="body"/>
          </p:nvPr>
        </p:nvSpPr>
        <p:spPr>
          <a:xfrm>
            <a:off x="463975" y="2827125"/>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Contrast-</a:t>
            </a:r>
            <a:endParaRPr i="1"/>
          </a:p>
        </p:txBody>
      </p:sp>
      <p:sp>
        <p:nvSpPr>
          <p:cNvPr id="89" name="Google Shape;89;p16"/>
          <p:cNvSpPr txBox="1"/>
          <p:nvPr>
            <p:ph idx="1" type="body"/>
          </p:nvPr>
        </p:nvSpPr>
        <p:spPr>
          <a:xfrm>
            <a:off x="431075" y="3570950"/>
            <a:ext cx="1824000" cy="66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Features-</a:t>
            </a:r>
            <a:endParaRPr i="1"/>
          </a:p>
        </p:txBody>
      </p:sp>
      <p:sp>
        <p:nvSpPr>
          <p:cNvPr id="90" name="Google Shape;90;p16"/>
          <p:cNvSpPr txBox="1"/>
          <p:nvPr/>
        </p:nvSpPr>
        <p:spPr>
          <a:xfrm>
            <a:off x="2509175" y="1270650"/>
            <a:ext cx="6863100" cy="66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decide; conclude</a:t>
            </a:r>
            <a:endParaRPr sz="3000"/>
          </a:p>
        </p:txBody>
      </p:sp>
      <p:sp>
        <p:nvSpPr>
          <p:cNvPr id="91" name="Google Shape;91;p16"/>
          <p:cNvSpPr txBox="1"/>
          <p:nvPr/>
        </p:nvSpPr>
        <p:spPr>
          <a:xfrm>
            <a:off x="2211775" y="2087250"/>
            <a:ext cx="66843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identify similarities</a:t>
            </a:r>
            <a:endParaRPr sz="3000"/>
          </a:p>
        </p:txBody>
      </p:sp>
      <p:sp>
        <p:nvSpPr>
          <p:cNvPr id="92" name="Google Shape;92;p16"/>
          <p:cNvSpPr txBox="1"/>
          <p:nvPr/>
        </p:nvSpPr>
        <p:spPr>
          <a:xfrm>
            <a:off x="2205625" y="2905850"/>
            <a:ext cx="6684300" cy="66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identify differences</a:t>
            </a:r>
            <a:endParaRPr sz="2400"/>
          </a:p>
        </p:txBody>
      </p:sp>
      <p:sp>
        <p:nvSpPr>
          <p:cNvPr id="93" name="Google Shape;93;p16"/>
          <p:cNvSpPr txBox="1"/>
          <p:nvPr/>
        </p:nvSpPr>
        <p:spPr>
          <a:xfrm>
            <a:off x="2255075" y="3657550"/>
            <a:ext cx="68631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specific parts; elements; characteristics</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7"/>
          <p:cNvPicPr preferRelativeResize="0"/>
          <p:nvPr/>
        </p:nvPicPr>
        <p:blipFill>
          <a:blip r:embed="rId3">
            <a:alphaModFix/>
          </a:blip>
          <a:stretch>
            <a:fillRect/>
          </a:stretch>
        </p:blipFill>
        <p:spPr>
          <a:xfrm>
            <a:off x="0" y="1745300"/>
            <a:ext cx="4499375" cy="3413324"/>
          </a:xfrm>
          <a:prstGeom prst="rect">
            <a:avLst/>
          </a:prstGeom>
          <a:noFill/>
          <a:ln>
            <a:noFill/>
          </a:ln>
        </p:spPr>
      </p:pic>
      <p:pic>
        <p:nvPicPr>
          <p:cNvPr id="99" name="Google Shape;99;p17"/>
          <p:cNvPicPr preferRelativeResize="0"/>
          <p:nvPr/>
        </p:nvPicPr>
        <p:blipFill>
          <a:blip r:embed="rId4">
            <a:alphaModFix/>
          </a:blip>
          <a:stretch>
            <a:fillRect/>
          </a:stretch>
        </p:blipFill>
        <p:spPr>
          <a:xfrm>
            <a:off x="4595300" y="1686050"/>
            <a:ext cx="4542426" cy="3457449"/>
          </a:xfrm>
          <a:prstGeom prst="rect">
            <a:avLst/>
          </a:prstGeom>
          <a:noFill/>
          <a:ln>
            <a:noFill/>
          </a:ln>
        </p:spPr>
      </p:pic>
      <p:sp>
        <p:nvSpPr>
          <p:cNvPr id="100" name="Google Shape;100;p17"/>
          <p:cNvSpPr txBox="1"/>
          <p:nvPr/>
        </p:nvSpPr>
        <p:spPr>
          <a:xfrm>
            <a:off x="79350" y="49600"/>
            <a:ext cx="90645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Tracking My Progress</a:t>
            </a:r>
            <a:endParaRPr b="1" sz="2400"/>
          </a:p>
          <a:p>
            <a:pPr indent="0" lvl="0" marL="0" rtl="0" algn="l">
              <a:spcBef>
                <a:spcPts val="0"/>
              </a:spcBef>
              <a:spcAft>
                <a:spcPts val="0"/>
              </a:spcAft>
              <a:buNone/>
            </a:pPr>
            <a:r>
              <a:rPr lang="en" sz="2400"/>
              <a:t>You did a similar self-assessment a few lessons ago, and you’ve been reflecting on your learning daily.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06" name="Google Shape;106;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Exit Ticket (5 min)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If you could meet one of the scientists we read about in our informational texts, what question about the rainforest would you want to talk about with her/him about?  Why?</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