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8ee1a2c40_0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8ee1a2c40_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8ee1a2c40_0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8ee1a2c40_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8ee1a2c40_0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8ee1a2c40_0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105ce26553_0_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105ce2655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8ee1a2c40_0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ee1a2c40_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8ee1a2c40_0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ee1a2c40_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8ee1a2c40_0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8ee1a2c40_0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1f955d4b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1f955d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ee1a2c40_06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ee1a2c40_0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ee1a2c40_07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ee1a2c40_0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ee1a2c40_07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ee1a2c40_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ee1a2c40_08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ee1a2c40_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8ee1a2c40_08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ee1a2c40_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8ee1a2c40_09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8ee1a2c40_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ee1a2c40_010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ee1a2c40_0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8ee1a2c40_010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8ee1a2c40_0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ee1a2c40_01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ee1a2c40_0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ee1a2c40_01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ee1a2c40_0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8ee1a2c40_01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ee1a2c40_0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ee1a2c40_01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ee1a2c40_0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8ee1a2c40_01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8ee1a2c40_0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8ee1a2c40_01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8ee1a2c40_0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8ee1a2c40_01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8ee1a2c40_0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8ee1a2c40_01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8ee1a2c40_0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8ee1a2c40_01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8ee1a2c40_0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8ee1a2c40_01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ee1a2c40_0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8ee1a2c40_016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8ee1a2c40_0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8ee1a2c40_017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8ee1a2c40_0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vimeo.com/9433768"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vimeo.com/943376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vimeo.com/943376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39775" y="1035450"/>
            <a:ext cx="9055900" cy="2202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0" y="260697"/>
            <a:ext cx="9144001" cy="425720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5" name="Google Shape;45;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Rainforest of British Columbia, Canada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245825"/>
            <a:ext cx="8229600" cy="4680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be learning about research in another rainforest, the Great Bear Rainforest in British Columbia, Canada.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57" name="Google Shape;57;p12"/>
          <p:cNvPicPr preferRelativeResize="0"/>
          <p:nvPr/>
        </p:nvPicPr>
        <p:blipFill>
          <a:blip r:embed="rId3">
            <a:alphaModFix/>
          </a:blip>
          <a:stretch>
            <a:fillRect/>
          </a:stretch>
        </p:blipFill>
        <p:spPr>
          <a:xfrm>
            <a:off x="152400" y="76200"/>
            <a:ext cx="8672141" cy="5143500"/>
          </a:xfrm>
          <a:prstGeom prst="rect">
            <a:avLst/>
          </a:prstGeom>
          <a:noFill/>
          <a:ln>
            <a:noFill/>
          </a:ln>
        </p:spPr>
      </p:pic>
      <p:sp>
        <p:nvSpPr>
          <p:cNvPr id="58" name="Google Shape;58;p12"/>
          <p:cNvSpPr txBox="1"/>
          <p:nvPr/>
        </p:nvSpPr>
        <p:spPr>
          <a:xfrm>
            <a:off x="457200" y="685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lnSpc>
                <a:spcPct val="120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44000"/>
              </a:lnSpc>
              <a:spcBef>
                <a:spcPts val="0"/>
              </a:spcBef>
              <a:spcAft>
                <a:spcPts val="0"/>
              </a:spcAft>
              <a:buNone/>
            </a:pPr>
            <a:r>
              <a:rPr lang="en"/>
              <a:t>California</a:t>
            </a:r>
            <a:endParaRPr/>
          </a:p>
        </p:txBody>
      </p:sp>
      <p:sp>
        <p:nvSpPr>
          <p:cNvPr id="59" name="Google Shape;59;p12"/>
          <p:cNvSpPr txBox="1"/>
          <p:nvPr/>
        </p:nvSpPr>
        <p:spPr>
          <a:xfrm>
            <a:off x="304800" y="160020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None/>
            </a:pPr>
            <a:r>
              <a:rPr lang="en">
                <a:solidFill>
                  <a:schemeClr val="dk1"/>
                </a:solidFill>
              </a:rPr>
              <a:t>Hawaii</a:t>
            </a:r>
            <a:endParaRPr/>
          </a:p>
        </p:txBody>
      </p:sp>
      <p:sp>
        <p:nvSpPr>
          <p:cNvPr id="60" name="Google Shape;60;p12"/>
          <p:cNvSpPr txBox="1"/>
          <p:nvPr/>
        </p:nvSpPr>
        <p:spPr>
          <a:xfrm>
            <a:off x="133500" y="1786650"/>
            <a:ext cx="1392300" cy="56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British Columbia</a:t>
            </a:r>
            <a:endParaRPr/>
          </a:p>
        </p:txBody>
      </p:sp>
      <p:cxnSp>
        <p:nvCxnSpPr>
          <p:cNvPr id="61" name="Google Shape;61;p12"/>
          <p:cNvCxnSpPr/>
          <p:nvPr/>
        </p:nvCxnSpPr>
        <p:spPr>
          <a:xfrm flipH="1" rot="10800000">
            <a:off x="1454275" y="3333450"/>
            <a:ext cx="508500" cy="425400"/>
          </a:xfrm>
          <a:prstGeom prst="straightConnector1">
            <a:avLst/>
          </a:prstGeom>
          <a:noFill/>
          <a:ln cap="flat" cmpd="sng" w="28575">
            <a:solidFill>
              <a:schemeClr val="dk2"/>
            </a:solidFill>
            <a:prstDash val="solid"/>
            <a:round/>
            <a:headEnd len="med" w="med" type="none"/>
            <a:tailEnd len="med" w="med" type="triangle"/>
          </a:ln>
        </p:spPr>
      </p:cxnSp>
      <p:cxnSp>
        <p:nvCxnSpPr>
          <p:cNvPr id="62" name="Google Shape;62;p12"/>
          <p:cNvCxnSpPr/>
          <p:nvPr/>
        </p:nvCxnSpPr>
        <p:spPr>
          <a:xfrm flipH="1" rot="10800000">
            <a:off x="820700" y="1991500"/>
            <a:ext cx="508500" cy="83400"/>
          </a:xfrm>
          <a:prstGeom prst="straightConnector1">
            <a:avLst/>
          </a:prstGeom>
          <a:noFill/>
          <a:ln cap="flat" cmpd="sng" w="28575">
            <a:solidFill>
              <a:srgbClr val="000000"/>
            </a:solidFill>
            <a:prstDash val="solid"/>
            <a:round/>
            <a:headEnd len="med" w="med" type="none"/>
            <a:tailEnd len="med" w="med" type="triangle"/>
          </a:ln>
        </p:spPr>
      </p:cxnSp>
      <p:sp>
        <p:nvSpPr>
          <p:cNvPr id="63" name="Google Shape;63;p12"/>
          <p:cNvSpPr txBox="1"/>
          <p:nvPr/>
        </p:nvSpPr>
        <p:spPr>
          <a:xfrm>
            <a:off x="152400" y="2647975"/>
            <a:ext cx="94608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chemeClr val="dk1"/>
                </a:solidFill>
              </a:rPr>
              <a:t>Where is the British Columbia Rainforest located in relation to both Panama and Hawaii?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Think-Pair-Share	</a:t>
            </a:r>
            <a:endParaRPr/>
          </a:p>
        </p:txBody>
      </p:sp>
      <p:sp>
        <p:nvSpPr>
          <p:cNvPr id="69" name="Google Shape;69;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are you noticing about where rainforests are located around the world?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B. Review types of Informational Text</a:t>
            </a:r>
            <a:endParaRPr sz="3000"/>
          </a:p>
        </p:txBody>
      </p:sp>
      <p:sp>
        <p:nvSpPr>
          <p:cNvPr id="75" name="Google Shape;75;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are learning about different ways that scientists communicate their research about rainforests.  Scientists use a wide range of informational texts to inform people about their research.</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Informational Text Anchor Chart	</a:t>
            </a:r>
            <a:endParaRPr/>
          </a:p>
        </p:txBody>
      </p:sp>
      <p:sp>
        <p:nvSpPr>
          <p:cNvPr id="81" name="Google Shape;81;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Think about what types of informational texts we’ve already read.</a:t>
            </a:r>
            <a:endParaRPr/>
          </a:p>
        </p:txBody>
      </p:sp>
      <p:sp>
        <p:nvSpPr>
          <p:cNvPr id="82" name="Google Shape;82;p15"/>
          <p:cNvSpPr txBox="1"/>
          <p:nvPr/>
        </p:nvSpPr>
        <p:spPr>
          <a:xfrm>
            <a:off x="393500" y="2435600"/>
            <a:ext cx="8140800" cy="24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t>Add documentary video</a:t>
            </a:r>
            <a:endParaRPr b="1" sz="3000"/>
          </a:p>
          <a:p>
            <a:pPr indent="-419100" lvl="0" marL="457200" rtl="0" algn="l">
              <a:spcBef>
                <a:spcPts val="0"/>
              </a:spcBef>
              <a:spcAft>
                <a:spcPts val="0"/>
              </a:spcAft>
              <a:buSzPts val="3000"/>
              <a:buChar char="●"/>
            </a:pPr>
            <a:r>
              <a:rPr b="1" lang="en" sz="3000"/>
              <a:t>What makes a video informational?</a:t>
            </a:r>
            <a:endParaRPr b="1" sz="3000"/>
          </a:p>
          <a:p>
            <a:pPr indent="-419100" lvl="0" marL="457200" rtl="0" algn="l">
              <a:spcBef>
                <a:spcPts val="0"/>
              </a:spcBef>
              <a:spcAft>
                <a:spcPts val="0"/>
              </a:spcAft>
              <a:buSzPts val="3000"/>
              <a:buChar char="●"/>
            </a:pPr>
            <a:r>
              <a:rPr b="1" lang="en" sz="3000"/>
              <a:t>What root word do you see in </a:t>
            </a:r>
            <a:r>
              <a:rPr b="1" i="1" lang="en" sz="3000"/>
              <a:t>documentary</a:t>
            </a:r>
            <a:endParaRPr b="1" i="1" sz="3000"/>
          </a:p>
          <a:p>
            <a:pPr indent="-419100" lvl="0" marL="457200" rtl="0" algn="l">
              <a:spcBef>
                <a:spcPts val="0"/>
              </a:spcBef>
              <a:spcAft>
                <a:spcPts val="0"/>
              </a:spcAft>
              <a:buSzPts val="3000"/>
              <a:buChar char="●"/>
            </a:pPr>
            <a:r>
              <a:rPr b="1" lang="en" sz="3000"/>
              <a:t>Are all videos informational?</a:t>
            </a:r>
            <a:endParaRPr b="1" sz="3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0" st="0"/>
                                            </p:txEl>
                                          </p:spTgt>
                                        </p:tgtEl>
                                        <p:attrNameLst>
                                          <p:attrName>style.visibility</p:attrName>
                                        </p:attrNameLst>
                                      </p:cBhvr>
                                      <p:to>
                                        <p:strVal val="visible"/>
                                      </p:to>
                                    </p:set>
                                    <p:animEffect filter="fade" transition="in">
                                      <p:cBhvr>
                                        <p:cTn dur="1000"/>
                                        <p:tgtEl>
                                          <p:spTgt spid="8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1" st="1"/>
                                            </p:txEl>
                                          </p:spTgt>
                                        </p:tgtEl>
                                        <p:attrNameLst>
                                          <p:attrName>style.visibility</p:attrName>
                                        </p:attrNameLst>
                                      </p:cBhvr>
                                      <p:to>
                                        <p:strVal val="visible"/>
                                      </p:to>
                                    </p:set>
                                    <p:animEffect filter="fade" transition="in">
                                      <p:cBhvr>
                                        <p:cTn dur="1000"/>
                                        <p:tgtEl>
                                          <p:spTgt spid="8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2" st="2"/>
                                            </p:txEl>
                                          </p:spTgt>
                                        </p:tgtEl>
                                        <p:attrNameLst>
                                          <p:attrName>style.visibility</p:attrName>
                                        </p:attrNameLst>
                                      </p:cBhvr>
                                      <p:to>
                                        <p:strVal val="visible"/>
                                      </p:to>
                                    </p:set>
                                    <p:animEffect filter="fade" transition="in">
                                      <p:cBhvr>
                                        <p:cTn dur="1000"/>
                                        <p:tgtEl>
                                          <p:spTgt spid="8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3" st="3"/>
                                            </p:txEl>
                                          </p:spTgt>
                                        </p:tgtEl>
                                        <p:attrNameLst>
                                          <p:attrName>style.visibility</p:attrName>
                                        </p:attrNameLst>
                                      </p:cBhvr>
                                      <p:to>
                                        <p:strVal val="visible"/>
                                      </p:to>
                                    </p:set>
                                    <p:animEffect filter="fade" transition="in">
                                      <p:cBhvr>
                                        <p:cTn dur="1000"/>
                                        <p:tgtEl>
                                          <p:spTgt spid="8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idx="1" type="body"/>
          </p:nvPr>
        </p:nvSpPr>
        <p:spPr>
          <a:xfrm>
            <a:off x="457200" y="271500"/>
            <a:ext cx="8229600" cy="465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solidFill>
                  <a:srgbClr val="9900FF"/>
                </a:solidFill>
              </a:rPr>
              <a:t>A documentary is a film or TV program about history, science, or other topics, that provides factual information.</a:t>
            </a:r>
            <a:endParaRPr b="1">
              <a:solidFill>
                <a:srgbClr val="9900FF"/>
              </a:solidFill>
            </a:endParaRPr>
          </a:p>
          <a:p>
            <a:pPr indent="0" lvl="0" marL="0" rtl="0" algn="l">
              <a:spcBef>
                <a:spcPts val="600"/>
              </a:spcBef>
              <a:spcAft>
                <a:spcPts val="0"/>
              </a:spcAft>
              <a:buNone/>
            </a:pPr>
            <a:r>
              <a:t/>
            </a:r>
            <a:endParaRPr b="1">
              <a:solidFill>
                <a:srgbClr val="9900FF"/>
              </a:solidFill>
            </a:endParaRPr>
          </a:p>
          <a:p>
            <a:pPr indent="0" lvl="0" marL="0" rtl="0" algn="l">
              <a:spcBef>
                <a:spcPts val="600"/>
              </a:spcBef>
              <a:spcAft>
                <a:spcPts val="0"/>
              </a:spcAft>
              <a:buNone/>
            </a:pPr>
            <a:r>
              <a:rPr b="1" lang="en">
                <a:solidFill>
                  <a:srgbClr val="A64D79"/>
                </a:solidFill>
              </a:rPr>
              <a:t>Documentaries often include interviews and they should be unbiased, yet often present the filmmakers’ opinion.</a:t>
            </a:r>
            <a:endParaRPr b="1">
              <a:solidFill>
                <a:srgbClr val="A64D7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Effect filter="fade" transition="in">
                                      <p:cBhvr>
                                        <p:cTn dur="1000"/>
                                        <p:tgtEl>
                                          <p:spTgt spid="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Effect filter="fade" transition="in">
                                      <p:cBhvr>
                                        <p:cTn dur="1000"/>
                                        <p:tgtEl>
                                          <p:spTgt spid="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2" st="2"/>
                                            </p:txEl>
                                          </p:spTgt>
                                        </p:tgtEl>
                                        <p:attrNameLst>
                                          <p:attrName>style.visibility</p:attrName>
                                        </p:attrNameLst>
                                      </p:cBhvr>
                                      <p:to>
                                        <p:strVal val="visible"/>
                                      </p:to>
                                    </p:set>
                                    <p:animEffect filter="fade" transition="in">
                                      <p:cBhvr>
                                        <p:cTn dur="1000"/>
                                        <p:tgtEl>
                                          <p:spTgt spid="8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93" name="Google Shape;93;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First View: Getting the Gist of What Scientists Are Researching in the Great Bear Rainforest (15 mins)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Review Target Learning</a:t>
            </a:r>
            <a:endParaRPr/>
          </a:p>
        </p:txBody>
      </p:sp>
      <p:sp>
        <p:nvSpPr>
          <p:cNvPr id="99" name="Google Shape;99;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explain the main idea of a documentary video on researching in the rainforest.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a:t>
            </a:r>
            <a:r>
              <a:rPr i="1" lang="en"/>
              <a:t>main idea</a:t>
            </a:r>
            <a:r>
              <a:rPr lang="en"/>
              <a:t> mean?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animEffect filter="fade" transition="in">
                                      <p:cBhvr>
                                        <p:cTn dur="1000"/>
                                        <p:tgtEl>
                                          <p:spTgt spid="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animEffect filter="fade" transition="in">
                                      <p:cBhvr>
                                        <p:cTn dur="1000"/>
                                        <p:tgtEl>
                                          <p:spTgt spid="9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animEffect filter="fade" transition="in">
                                      <p:cBhvr>
                                        <p:cTn dur="1000"/>
                                        <p:tgtEl>
                                          <p:spTgt spid="9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idx="1" type="body"/>
          </p:nvPr>
        </p:nvSpPr>
        <p:spPr>
          <a:xfrm>
            <a:off x="457200" y="682400"/>
            <a:ext cx="8229600" cy="424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We’re going to view another type of informational text, a documentary video, to learn more about the work of scientists in the Great Bear Rainforest.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We are going to watch it several times, just like we’ve re-read our texts several times.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2" st="2"/>
                                            </p:txEl>
                                          </p:spTgt>
                                        </p:tgtEl>
                                        <p:attrNameLst>
                                          <p:attrName>style.visibility</p:attrName>
                                        </p:attrNameLst>
                                      </p:cBhvr>
                                      <p:to>
                                        <p:strVal val="visible"/>
                                      </p:to>
                                    </p:set>
                                    <p:animEffect filter="fade" transition="in">
                                      <p:cBhvr>
                                        <p:cTn dur="1000"/>
                                        <p:tgtEl>
                                          <p:spTgt spid="10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1st Viewing</a:t>
            </a:r>
            <a:endParaRPr/>
          </a:p>
        </p:txBody>
      </p:sp>
      <p:sp>
        <p:nvSpPr>
          <p:cNvPr id="110" name="Google Shape;110;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this 1st view, you will watch 6 shorter segments.  After each segment, you will think, talk, and write, recording a gist statement about what you heard and saw.</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Journal</a:t>
            </a:r>
            <a:endParaRPr/>
          </a:p>
        </p:txBody>
      </p:sp>
      <p:sp>
        <p:nvSpPr>
          <p:cNvPr id="116" name="Google Shape;116;p21"/>
          <p:cNvSpPr txBox="1"/>
          <p:nvPr>
            <p:ph idx="1" type="body"/>
          </p:nvPr>
        </p:nvSpPr>
        <p:spPr>
          <a:xfrm>
            <a:off x="457200" y="9715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Begin a new page in your journal to write your gist statements.  You will write a total of 6 statements, one for each segment.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Leave space after each statement since you’ll be adding other notes on the segment later.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457200" y="205973"/>
            <a:ext cx="8229600" cy="12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Great Bear Rainforest Remote Camera Project</a:t>
            </a:r>
            <a:endParaRPr/>
          </a:p>
        </p:txBody>
      </p:sp>
      <p:sp>
        <p:nvSpPr>
          <p:cNvPr id="122" name="Google Shape;122;p22"/>
          <p:cNvSpPr txBox="1"/>
          <p:nvPr>
            <p:ph idx="1" type="body"/>
          </p:nvPr>
        </p:nvSpPr>
        <p:spPr>
          <a:xfrm>
            <a:off x="457200" y="1511750"/>
            <a:ext cx="8229600" cy="3414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Teacher:</a:t>
            </a:r>
            <a:endParaRPr/>
          </a:p>
          <a:p>
            <a:pPr indent="0" lvl="0" marL="0" rtl="0" algn="l">
              <a:spcBef>
                <a:spcPts val="600"/>
              </a:spcBef>
              <a:spcAft>
                <a:spcPts val="0"/>
              </a:spcAft>
              <a:buNone/>
            </a:pPr>
            <a:r>
              <a:rPr lang="en"/>
              <a:t>Pause at each pause point to allow students to briefly discuss and record their gist statements.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457200" y="205967"/>
            <a:ext cx="8229600" cy="2775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Second View: Determining the Meaning of Words in Context (15 mins)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133" name="Google Shape;133;p2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determine the meaning of new words from context in a documentary video about researching in the Rainforest.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do we determine the meaning of a word using the context?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animEffect filter="fade" transition="in">
                                      <p:cBhvr>
                                        <p:cTn dur="1000"/>
                                        <p:tgtEl>
                                          <p:spTgt spid="1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animEffect filter="fade" transition="in">
                                      <p:cBhvr>
                                        <p:cTn dur="1000"/>
                                        <p:tgtEl>
                                          <p:spTgt spid="1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2" st="2"/>
                                            </p:txEl>
                                          </p:spTgt>
                                        </p:tgtEl>
                                        <p:attrNameLst>
                                          <p:attrName>style.visibility</p:attrName>
                                        </p:attrNameLst>
                                      </p:cBhvr>
                                      <p:to>
                                        <p:strVal val="visible"/>
                                      </p:to>
                                    </p:set>
                                    <p:animEffect filter="fade" transition="in">
                                      <p:cBhvr>
                                        <p:cTn dur="1000"/>
                                        <p:tgtEl>
                                          <p:spTgt spid="13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457200" y="205973"/>
            <a:ext cx="8229600" cy="128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Great Bear Rainforest Remote Camera Project</a:t>
            </a:r>
            <a:endParaRPr/>
          </a:p>
        </p:txBody>
      </p:sp>
      <p:sp>
        <p:nvSpPr>
          <p:cNvPr id="139" name="Google Shape;139;p25"/>
          <p:cNvSpPr txBox="1"/>
          <p:nvPr>
            <p:ph idx="1" type="body"/>
          </p:nvPr>
        </p:nvSpPr>
        <p:spPr>
          <a:xfrm>
            <a:off x="457200" y="1490875"/>
            <a:ext cx="8229600" cy="3435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You will now watch the video again.  This time, you will listen carefully for words about what and how these scientists are learning in the Great Bear Rainforest.  Each time the video is paused, you should write down specific words in your journal, underneath the gist statement for that segment of the documentary.  Don’t worry about spelling right now.</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idx="1" type="body"/>
          </p:nvPr>
        </p:nvSpPr>
        <p:spPr>
          <a:xfrm>
            <a:off x="457200" y="409425"/>
            <a:ext cx="8229600" cy="451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Share with your group the words that you chose from the video, listening for words listed in the vocabulary section of this lesson.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Think of how the word was used in context.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7"/>
          <p:cNvSpPr txBox="1"/>
          <p:nvPr>
            <p:ph type="title"/>
          </p:nvPr>
        </p:nvSpPr>
        <p:spPr>
          <a:xfrm>
            <a:off x="457200" y="205977"/>
            <a:ext cx="8229600" cy="272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Third View: Documentaries as Informational Text (10 mins)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155" name="Google Shape;155;p28"/>
          <p:cNvSpPr txBox="1"/>
          <p:nvPr>
            <p:ph idx="1" type="body"/>
          </p:nvPr>
        </p:nvSpPr>
        <p:spPr>
          <a:xfrm>
            <a:off x="457200" y="997325"/>
            <a:ext cx="8229600" cy="392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analyze the features of a documentary video as informational text.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can compare and contrast the features of an interview, an article, and a documentary video.</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it mean to </a:t>
            </a:r>
            <a:r>
              <a:rPr i="1" lang="en"/>
              <a:t>analyze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animEffect filter="fade" transition="in">
                                      <p:cBhvr>
                                        <p:cTn dur="1000"/>
                                        <p:tgtEl>
                                          <p:spTgt spid="1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animEffect filter="fade" transition="in">
                                      <p:cBhvr>
                                        <p:cTn dur="1000"/>
                                        <p:tgtEl>
                                          <p:spTgt spid="15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2" st="2"/>
                                            </p:txEl>
                                          </p:spTgt>
                                        </p:tgtEl>
                                        <p:attrNameLst>
                                          <p:attrName>style.visibility</p:attrName>
                                        </p:attrNameLst>
                                      </p:cBhvr>
                                      <p:to>
                                        <p:strVal val="visible"/>
                                      </p:to>
                                    </p:set>
                                    <p:animEffect filter="fade" transition="in">
                                      <p:cBhvr>
                                        <p:cTn dur="1000"/>
                                        <p:tgtEl>
                                          <p:spTgt spid="15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3" st="3"/>
                                            </p:txEl>
                                          </p:spTgt>
                                        </p:tgtEl>
                                        <p:attrNameLst>
                                          <p:attrName>style.visibility</p:attrName>
                                        </p:attrNameLst>
                                      </p:cBhvr>
                                      <p:to>
                                        <p:strVal val="visible"/>
                                      </p:to>
                                    </p:set>
                                    <p:animEffect filter="fade" transition="in">
                                      <p:cBhvr>
                                        <p:cTn dur="1000"/>
                                        <p:tgtEl>
                                          <p:spTgt spid="15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4" st="4"/>
                                            </p:txEl>
                                          </p:spTgt>
                                        </p:tgtEl>
                                        <p:attrNameLst>
                                          <p:attrName>style.visibility</p:attrName>
                                        </p:attrNameLst>
                                      </p:cBhvr>
                                      <p:to>
                                        <p:strVal val="visible"/>
                                      </p:to>
                                    </p:set>
                                    <p:animEffect filter="fade" transition="in">
                                      <p:cBhvr>
                                        <p:cTn dur="1000"/>
                                        <p:tgtEl>
                                          <p:spTgt spid="15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457200" y="205974"/>
            <a:ext cx="8229600" cy="122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Features of an Informational Text anchor chart</a:t>
            </a:r>
            <a:endParaRPr/>
          </a:p>
        </p:txBody>
      </p:sp>
      <p:sp>
        <p:nvSpPr>
          <p:cNvPr id="161" name="Google Shape;161;p29"/>
          <p:cNvSpPr txBox="1"/>
          <p:nvPr>
            <p:ph idx="1" type="body"/>
          </p:nvPr>
        </p:nvSpPr>
        <p:spPr>
          <a:xfrm>
            <a:off x="457200" y="1427875"/>
            <a:ext cx="8229600" cy="3498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meant by “features of a video”?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3rd Viewing </a:t>
            </a:r>
            <a:r>
              <a:rPr lang="en" u="sng">
                <a:solidFill>
                  <a:schemeClr val="hlink"/>
                </a:solidFill>
                <a:hlinkClick r:id="rId3"/>
              </a:rPr>
              <a:t>video</a:t>
            </a:r>
            <a:endParaRPr/>
          </a:p>
        </p:txBody>
      </p:sp>
      <p:sp>
        <p:nvSpPr>
          <p:cNvPr id="167" name="Google Shape;167;p30"/>
          <p:cNvSpPr txBox="1"/>
          <p:nvPr>
            <p:ph idx="1" type="body"/>
          </p:nvPr>
        </p:nvSpPr>
        <p:spPr>
          <a:xfrm>
            <a:off x="457200" y="11239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Each student will get 3 sticky notes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As you watch the video a third time, you will </a:t>
            </a:r>
            <a:r>
              <a:rPr i="1" lang="en"/>
              <a:t>analyze</a:t>
            </a:r>
            <a:r>
              <a:rPr lang="en"/>
              <a:t> the features of a documentary video as a type of informational text.  You will use the sticky notes to write down informational text features that you notice in the video.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Discuss with your group:</a:t>
            </a:r>
            <a:endParaRPr/>
          </a:p>
        </p:txBody>
      </p:sp>
      <p:sp>
        <p:nvSpPr>
          <p:cNvPr id="173" name="Google Shape;173;p3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features did you notice?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types of oral and visual clues in the video helped you understand what scientists were trying to communicate?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79" name="Google Shape;179;p32"/>
          <p:cNvSpPr txBox="1"/>
          <p:nvPr>
            <p:ph idx="1" type="body"/>
          </p:nvPr>
        </p:nvSpPr>
        <p:spPr>
          <a:xfrm>
            <a:off x="457200" y="1522250"/>
            <a:ext cx="8229600" cy="34035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What have we learned about the Rainforest? (10 mins)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What type(s) of technology did they use to track wildlife?</a:t>
            </a:r>
            <a:endParaRPr/>
          </a:p>
          <a:p>
            <a:pPr indent="-419100" lvl="0" marL="457200" rtl="0" algn="l">
              <a:spcBef>
                <a:spcPts val="0"/>
              </a:spcBef>
              <a:spcAft>
                <a:spcPts val="0"/>
              </a:spcAft>
              <a:buSzPts val="3000"/>
              <a:buChar char="●"/>
            </a:pPr>
            <a:r>
              <a:rPr lang="en"/>
              <a:t>What types of wildlife were they tracking?</a:t>
            </a:r>
            <a:endParaRPr/>
          </a:p>
          <a:p>
            <a:pPr indent="-419100" lvl="0" marL="457200" rtl="0" algn="l">
              <a:spcBef>
                <a:spcPts val="0"/>
              </a:spcBef>
              <a:spcAft>
                <a:spcPts val="0"/>
              </a:spcAft>
              <a:buSzPts val="3000"/>
              <a:buChar char="●"/>
            </a:pPr>
            <a:r>
              <a:rPr lang="en"/>
              <a:t>What were they able to learn about the wildlife, using this technology?</a:t>
            </a:r>
            <a:endParaRPr/>
          </a:p>
          <a:p>
            <a:pPr indent="0" lvl="0" marL="0" rtl="0" algn="l">
              <a:spcBef>
                <a:spcPts val="600"/>
              </a:spcBef>
              <a:spcAft>
                <a:spcPts val="0"/>
              </a:spcAft>
              <a:buNone/>
            </a:pPr>
            <a:r>
              <a:rPr lang="en"/>
              <a:t>Justify your answers by referring directly back to the words from the video.	</a:t>
            </a:r>
            <a:endParaRPr/>
          </a:p>
        </p:txBody>
      </p:sp>
      <p:sp>
        <p:nvSpPr>
          <p:cNvPr id="185" name="Google Shape;185;p3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Discuss in groups: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anim calcmode="lin" valueType="num">
                                      <p:cBhvr additive="base">
                                        <p:cTn dur="1000"/>
                                        <p:tgtEl>
                                          <p:spTgt spid="184">
                                            <p:txEl>
                                              <p:pRg end="0" st="0"/>
                                            </p:txEl>
                                          </p:spTgt>
                                        </p:tgtEl>
                                        <p:attrNameLst>
                                          <p:attrName>ppt_w</p:attrName>
                                        </p:attrNameLst>
                                      </p:cBhvr>
                                      <p:tavLst>
                                        <p:tav fmla="" tm="0">
                                          <p:val>
                                            <p:strVal val="0"/>
                                          </p:val>
                                        </p:tav>
                                        <p:tav fmla="" tm="100000">
                                          <p:val>
                                            <p:strVal val="#ppt_w"/>
                                          </p:val>
                                        </p:tav>
                                      </p:tavLst>
                                    </p:anim>
                                    <p:anim calcmode="lin" valueType="num">
                                      <p:cBhvr additive="base">
                                        <p:cTn dur="1000"/>
                                        <p:tgtEl>
                                          <p:spTgt spid="184">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anim calcmode="lin" valueType="num">
                                      <p:cBhvr additive="base">
                                        <p:cTn dur="1000"/>
                                        <p:tgtEl>
                                          <p:spTgt spid="184">
                                            <p:txEl>
                                              <p:pRg end="1" st="1"/>
                                            </p:txEl>
                                          </p:spTgt>
                                        </p:tgtEl>
                                        <p:attrNameLst>
                                          <p:attrName>ppt_w</p:attrName>
                                        </p:attrNameLst>
                                      </p:cBhvr>
                                      <p:tavLst>
                                        <p:tav fmla="" tm="0">
                                          <p:val>
                                            <p:strVal val="0"/>
                                          </p:val>
                                        </p:tav>
                                        <p:tav fmla="" tm="100000">
                                          <p:val>
                                            <p:strVal val="#ppt_w"/>
                                          </p:val>
                                        </p:tav>
                                      </p:tavLst>
                                    </p:anim>
                                    <p:anim calcmode="lin" valueType="num">
                                      <p:cBhvr additive="base">
                                        <p:cTn dur="1000"/>
                                        <p:tgtEl>
                                          <p:spTgt spid="184">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anim calcmode="lin" valueType="num">
                                      <p:cBhvr additive="base">
                                        <p:cTn dur="1000"/>
                                        <p:tgtEl>
                                          <p:spTgt spid="184">
                                            <p:txEl>
                                              <p:pRg end="2" st="2"/>
                                            </p:txEl>
                                          </p:spTgt>
                                        </p:tgtEl>
                                        <p:attrNameLst>
                                          <p:attrName>ppt_w</p:attrName>
                                        </p:attrNameLst>
                                      </p:cBhvr>
                                      <p:tavLst>
                                        <p:tav fmla="" tm="0">
                                          <p:val>
                                            <p:strVal val="0"/>
                                          </p:val>
                                        </p:tav>
                                        <p:tav fmla="" tm="100000">
                                          <p:val>
                                            <p:strVal val="#ppt_w"/>
                                          </p:val>
                                        </p:tav>
                                      </p:tavLst>
                                    </p:anim>
                                    <p:anim calcmode="lin" valueType="num">
                                      <p:cBhvr additive="base">
                                        <p:cTn dur="1000"/>
                                        <p:tgtEl>
                                          <p:spTgt spid="184">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4">
                                            <p:txEl>
                                              <p:pRg end="3" st="3"/>
                                            </p:txEl>
                                          </p:spTgt>
                                        </p:tgtEl>
                                        <p:attrNameLst>
                                          <p:attrName>style.visibility</p:attrName>
                                        </p:attrNameLst>
                                      </p:cBhvr>
                                      <p:to>
                                        <p:strVal val="visible"/>
                                      </p:to>
                                    </p:set>
                                    <p:anim calcmode="lin" valueType="num">
                                      <p:cBhvr additive="base">
                                        <p:cTn dur="1000"/>
                                        <p:tgtEl>
                                          <p:spTgt spid="184">
                                            <p:txEl>
                                              <p:pRg end="3" st="3"/>
                                            </p:txEl>
                                          </p:spTgt>
                                        </p:tgtEl>
                                        <p:attrNameLst>
                                          <p:attrName>ppt_w</p:attrName>
                                        </p:attrNameLst>
                                      </p:cBhvr>
                                      <p:tavLst>
                                        <p:tav fmla="" tm="0">
                                          <p:val>
                                            <p:strVal val="0"/>
                                          </p:val>
                                        </p:tav>
                                        <p:tav fmla="" tm="100000">
                                          <p:val>
                                            <p:strVal val="#ppt_w"/>
                                          </p:val>
                                        </p:tav>
                                      </p:tavLst>
                                    </p:anim>
                                    <p:anim calcmode="lin" valueType="num">
                                      <p:cBhvr additive="base">
                                        <p:cTn dur="1000"/>
                                        <p:tgtEl>
                                          <p:spTgt spid="184">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Rainforest KWL anchor chart</a:t>
            </a:r>
            <a:endParaRPr/>
          </a:p>
        </p:txBody>
      </p:sp>
      <p:sp>
        <p:nvSpPr>
          <p:cNvPr id="191" name="Google Shape;191;p3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Share out ideas that you want to add about what you have learned about rainforests from their discussion to the L column of the anchor chart.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Review learning targets:</a:t>
            </a:r>
            <a:endParaRPr/>
          </a:p>
        </p:txBody>
      </p:sp>
      <p:sp>
        <p:nvSpPr>
          <p:cNvPr id="197" name="Google Shape;197;p3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explain the main idea of a video on researching in the rainforest.  </a:t>
            </a:r>
            <a:endParaRPr/>
          </a:p>
          <a:p>
            <a:pPr indent="0" lvl="0" marL="0" rtl="0" algn="l">
              <a:spcBef>
                <a:spcPts val="600"/>
              </a:spcBef>
              <a:spcAft>
                <a:spcPts val="0"/>
              </a:spcAft>
              <a:buNone/>
            </a:pPr>
            <a:r>
              <a:t/>
            </a:r>
            <a:endParaRPr sz="1100"/>
          </a:p>
          <a:p>
            <a:pPr indent="0" lvl="0" marL="0" rtl="0" algn="l">
              <a:spcBef>
                <a:spcPts val="600"/>
              </a:spcBef>
              <a:spcAft>
                <a:spcPts val="0"/>
              </a:spcAft>
              <a:buNone/>
            </a:pPr>
            <a:r>
              <a:rPr lang="en"/>
              <a:t>I can compare and contrast the features of an interview, and article, and a video.</a:t>
            </a:r>
            <a:endParaRPr/>
          </a:p>
          <a:p>
            <a:pPr indent="0" lvl="0" marL="0" rtl="0" algn="l">
              <a:spcBef>
                <a:spcPts val="600"/>
              </a:spcBef>
              <a:spcAft>
                <a:spcPts val="0"/>
              </a:spcAft>
              <a:buNone/>
            </a:pPr>
            <a:r>
              <a:t/>
            </a:r>
            <a:endParaRPr sz="1100"/>
          </a:p>
          <a:p>
            <a:pPr indent="0" lvl="0" marL="0" rtl="0" algn="l">
              <a:spcBef>
                <a:spcPts val="600"/>
              </a:spcBef>
              <a:spcAft>
                <a:spcPts val="0"/>
              </a:spcAft>
              <a:buNone/>
            </a:pPr>
            <a:r>
              <a:rPr lang="en"/>
              <a:t>Use glass, bugs, and mud to indicate your level of mastery towards the targets.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anim calcmode="lin" valueType="num">
                                      <p:cBhvr additive="base">
                                        <p:cTn dur="1000"/>
                                        <p:tgtEl>
                                          <p:spTgt spid="197">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anim calcmode="lin" valueType="num">
                                      <p:cBhvr additive="base">
                                        <p:cTn dur="1000"/>
                                        <p:tgtEl>
                                          <p:spTgt spid="197">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anim calcmode="lin" valueType="num">
                                      <p:cBhvr additive="base">
                                        <p:cTn dur="1000"/>
                                        <p:tgtEl>
                                          <p:spTgt spid="197">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anim calcmode="lin" valueType="num">
                                      <p:cBhvr additive="base">
                                        <p:cTn dur="1000"/>
                                        <p:tgtEl>
                                          <p:spTgt spid="197">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xEl>
                                              <p:pRg end="4" st="4"/>
                                            </p:txEl>
                                          </p:spTgt>
                                        </p:tgtEl>
                                        <p:attrNameLst>
                                          <p:attrName>style.visibility</p:attrName>
                                        </p:attrNameLst>
                                      </p:cBhvr>
                                      <p:to>
                                        <p:strVal val="visible"/>
                                      </p:to>
                                    </p:set>
                                    <p:anim calcmode="lin" valueType="num">
                                      <p:cBhvr additive="base">
                                        <p:cTn dur="1000"/>
                                        <p:tgtEl>
                                          <p:spTgt spid="197">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03" name="Google Shape;203;p3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Choose two of the informational texts examined so far (interview, article, and/or video) and complete the Venn diagram comparing and contrasting the features of these different types of informational text.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