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75aae1ae3_0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 name="Google Shape;37;g75aae1ae3_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75aae1ae3_0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75aae1ae3_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g75aae1ae3_0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 name="Google Shape;49;g75aae1ae3_0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75aae1ae3_01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75aae1ae3_0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75aae1ae3_0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75aae1ae3_0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75aae1ae3_02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75aae1ae3_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5aae1ae3_03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5aae1ae3_0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75aae1ae3_03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75aae1ae3_0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75aae1ae3_04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75aae1ae3_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75aae1ae3_04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75aae1ae3_0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75aae1ae3_05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75aae1ae3_0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75aae1ae3_05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5aae1ae3_0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75aae1ae3_06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75aae1ae3_0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pic>
        <p:nvPicPr>
          <p:cNvPr id="34" name="Google Shape;34;p8"/>
          <p:cNvPicPr preferRelativeResize="0"/>
          <p:nvPr/>
        </p:nvPicPr>
        <p:blipFill>
          <a:blip r:embed="rId3">
            <a:alphaModFix/>
          </a:blip>
          <a:stretch>
            <a:fillRect/>
          </a:stretch>
        </p:blipFill>
        <p:spPr>
          <a:xfrm>
            <a:off x="0" y="1839741"/>
            <a:ext cx="9144000" cy="159636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sp>
        <p:nvSpPr>
          <p:cNvPr id="39" name="Google Shape;39;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Review Learning Targets</a:t>
            </a:r>
            <a:endParaRPr/>
          </a:p>
        </p:txBody>
      </p:sp>
      <p:sp>
        <p:nvSpPr>
          <p:cNvPr id="40" name="Google Shape;40;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pic>
        <p:nvPicPr>
          <p:cNvPr id="45" name="Google Shape;45;p10"/>
          <p:cNvPicPr preferRelativeResize="0"/>
          <p:nvPr/>
        </p:nvPicPr>
        <p:blipFill>
          <a:blip r:embed="rId3">
            <a:alphaModFix/>
          </a:blip>
          <a:stretch>
            <a:fillRect/>
          </a:stretch>
        </p:blipFill>
        <p:spPr>
          <a:xfrm>
            <a:off x="0" y="1814621"/>
            <a:ext cx="9143999" cy="2270658"/>
          </a:xfrm>
          <a:prstGeom prst="rect">
            <a:avLst/>
          </a:prstGeom>
          <a:noFill/>
          <a:ln>
            <a:noFill/>
          </a:ln>
        </p:spPr>
      </p:pic>
      <p:pic>
        <p:nvPicPr>
          <p:cNvPr id="46" name="Google Shape;46;p10"/>
          <p:cNvPicPr preferRelativeResize="0"/>
          <p:nvPr/>
        </p:nvPicPr>
        <p:blipFill>
          <a:blip r:embed="rId4">
            <a:alphaModFix/>
          </a:blip>
          <a:stretch>
            <a:fillRect/>
          </a:stretch>
        </p:blipFill>
        <p:spPr>
          <a:xfrm>
            <a:off x="0" y="22455"/>
            <a:ext cx="9143999" cy="144898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11"/>
          <p:cNvSpPr txBox="1"/>
          <p:nvPr>
            <p:ph type="title"/>
          </p:nvPr>
        </p:nvSpPr>
        <p:spPr>
          <a:xfrm>
            <a:off x="457200" y="205974"/>
            <a:ext cx="8229600" cy="3547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Review How Scientists Communicate Research about the Rainforest and Features of Informational Text (10 mins)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2"/>
          <p:cNvSpPr txBox="1"/>
          <p:nvPr>
            <p:ph idx="1" type="body"/>
          </p:nvPr>
        </p:nvSpPr>
        <p:spPr>
          <a:xfrm>
            <a:off x="457200" y="283650"/>
            <a:ext cx="8229600" cy="4642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we’ll be taking our mid-unit assessment.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There have been two main focuses for your learning so far in this unit.  You will now have an opportunity to review what you’ve already learned by looking back at your journal and the class anchor charts with 2 other students.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3"/>
          <p:cNvSpPr txBox="1"/>
          <p:nvPr>
            <p:ph idx="1" type="body"/>
          </p:nvPr>
        </p:nvSpPr>
        <p:spPr>
          <a:xfrm>
            <a:off x="457200" y="360900"/>
            <a:ext cx="8229600" cy="4368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Form groups of 3.</a:t>
            </a:r>
            <a:endParaRPr/>
          </a:p>
          <a:p>
            <a:pPr indent="-419100" lvl="0" marL="457200" rtl="0" algn="l">
              <a:spcBef>
                <a:spcPts val="600"/>
              </a:spcBef>
              <a:spcAft>
                <a:spcPts val="0"/>
              </a:spcAft>
              <a:buSzPts val="3000"/>
              <a:buChar char="●"/>
            </a:pPr>
            <a:r>
              <a:rPr lang="en"/>
              <a:t>First, look at your Rainforest KWL charts</a:t>
            </a:r>
            <a:endParaRPr/>
          </a:p>
          <a:p>
            <a:pPr indent="-381000" lvl="1" marL="914400" rtl="0" algn="l">
              <a:spcBef>
                <a:spcPts val="0"/>
              </a:spcBef>
              <a:spcAft>
                <a:spcPts val="0"/>
              </a:spcAft>
              <a:buSzPts val="2400"/>
              <a:buChar char="○"/>
            </a:pPr>
            <a:r>
              <a:rPr lang="en"/>
              <a:t>Discuss: What did I learn about rainforests?</a:t>
            </a:r>
            <a:endParaRPr/>
          </a:p>
          <a:p>
            <a:pPr indent="-419100" lvl="0" marL="457200" rtl="0" algn="l">
              <a:spcBef>
                <a:spcPts val="0"/>
              </a:spcBef>
              <a:spcAft>
                <a:spcPts val="0"/>
              </a:spcAft>
              <a:buSzPts val="3000"/>
              <a:buChar char="●"/>
            </a:pPr>
            <a:r>
              <a:rPr lang="en"/>
              <a:t>Then, review the Features of Informational text anchor chart and your Venn diagrams.</a:t>
            </a:r>
            <a:endParaRPr/>
          </a:p>
          <a:p>
            <a:pPr indent="-381000" lvl="1" marL="914400" rtl="0" algn="l">
              <a:spcBef>
                <a:spcPts val="0"/>
              </a:spcBef>
              <a:spcAft>
                <a:spcPts val="0"/>
              </a:spcAft>
              <a:buSzPts val="2400"/>
              <a:buChar char="○"/>
            </a:pPr>
            <a:r>
              <a:rPr lang="en"/>
              <a:t>What is similar and what is different about the texts?</a:t>
            </a:r>
            <a:endParaRPr/>
          </a:p>
          <a:p>
            <a:pPr indent="-381000" lvl="1" marL="914400" rtl="0" algn="l">
              <a:spcBef>
                <a:spcPts val="0"/>
              </a:spcBef>
              <a:spcAft>
                <a:spcPts val="0"/>
              </a:spcAft>
              <a:buSzPts val="2400"/>
              <a:buChar char="○"/>
            </a:pPr>
            <a:r>
              <a:rPr lang="en"/>
              <a:t>What are some specific features of each?</a:t>
            </a:r>
            <a:endParaRPr/>
          </a:p>
          <a:p>
            <a:pPr indent="-381000" lvl="1" marL="914400" rtl="0" algn="l">
              <a:spcBef>
                <a:spcPts val="0"/>
              </a:spcBef>
              <a:spcAft>
                <a:spcPts val="0"/>
              </a:spcAft>
              <a:buSzPts val="2400"/>
              <a:buChar char="○"/>
            </a:pPr>
            <a:r>
              <a:rPr lang="en"/>
              <a:t>What features helped you the most?</a:t>
            </a:r>
            <a:endParaRPr/>
          </a:p>
          <a:p>
            <a:pPr indent="0" lvl="0" marL="0" rtl="0" algn="l">
              <a:spcBef>
                <a:spcPts val="6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	</a:t>
            </a:r>
            <a:endParaRPr/>
          </a:p>
        </p:txBody>
      </p:sp>
      <p:sp>
        <p:nvSpPr>
          <p:cNvPr id="67" name="Google Shape;67;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Mid-Unit 1 Assessment: Analyzing an Interview with a Rainforest Scientist Part 1 (30 mins)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idx="1" type="body"/>
          </p:nvPr>
        </p:nvSpPr>
        <p:spPr>
          <a:xfrm>
            <a:off x="457200" y="217475"/>
            <a:ext cx="8229600" cy="470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When you receive your papers, quickly scan the assessment.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Are there any clarifying questions?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idx="1" type="body"/>
          </p:nvPr>
        </p:nvSpPr>
        <p:spPr>
          <a:xfrm>
            <a:off x="457200" y="170200"/>
            <a:ext cx="8229600" cy="4755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Early Finishers:</a:t>
            </a:r>
            <a:endParaRPr/>
          </a:p>
          <a:p>
            <a:pPr indent="0" lvl="0" marL="0" rtl="0" algn="l">
              <a:spcBef>
                <a:spcPts val="600"/>
              </a:spcBef>
              <a:spcAft>
                <a:spcPts val="0"/>
              </a:spcAft>
              <a:buClr>
                <a:schemeClr val="dk1"/>
              </a:buClr>
              <a:buSzPts val="1100"/>
              <a:buFont typeface="Arial"/>
              <a:buNone/>
            </a:pPr>
            <a:r>
              <a:rPr lang="en"/>
              <a:t>You may work on your glossaries in your journals.  Add new words from the “Online Interview with Eve Nilson” that you just read, or add synonyms, phrases, and/or pictures to any words that you haven’t had time to complete.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457200" y="205974"/>
            <a:ext cx="8229600" cy="279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Mid-Unit 1 Tracking My Progress: Reflecting on Learning (10 mins)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Introduce Learning Target	</a:t>
            </a:r>
            <a:endParaRPr/>
          </a:p>
        </p:txBody>
      </p:sp>
      <p:sp>
        <p:nvSpPr>
          <p:cNvPr id="88" name="Google Shape;88;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reflect on my learning about the rainforests and about the features of informational texts.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does </a:t>
            </a:r>
            <a:r>
              <a:rPr i="1" lang="en"/>
              <a:t>reflect</a:t>
            </a:r>
            <a:r>
              <a:rPr lang="en"/>
              <a:t> mean?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Self-Assessment	</a:t>
            </a:r>
            <a:endParaRPr/>
          </a:p>
        </p:txBody>
      </p:sp>
      <p:sp>
        <p:nvSpPr>
          <p:cNvPr id="94" name="Google Shape;94;p19"/>
          <p:cNvSpPr txBox="1"/>
          <p:nvPr>
            <p:ph idx="1" type="body"/>
          </p:nvPr>
        </p:nvSpPr>
        <p:spPr>
          <a:xfrm>
            <a:off x="457200" y="888775"/>
            <a:ext cx="8229600" cy="4037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This is a self-assessment, and it is very much like the self-assessing that you’ve done at the end of most lessons.  You will reflect on your progress towards the learning targets.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Complete your self-assessment honestly and independently. Hang on to it when you’re finished.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00" name="Google Shape;100;p2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Sharing Reflections on Learning Targets (5 mins)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idx="1" type="body"/>
          </p:nvPr>
        </p:nvSpPr>
        <p:spPr>
          <a:xfrm>
            <a:off x="457200" y="208000"/>
            <a:ext cx="8229600" cy="4717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In pairs, share your reflections on the Mid-Unit assessment.</a:t>
            </a:r>
            <a:endParaRPr/>
          </a:p>
          <a:p>
            <a:pPr indent="0" lvl="0" marL="0" rtl="0" algn="l">
              <a:spcBef>
                <a:spcPts val="600"/>
              </a:spcBef>
              <a:spcAft>
                <a:spcPts val="0"/>
              </a:spcAft>
              <a:buNone/>
            </a:pPr>
            <a:r>
              <a:t/>
            </a:r>
            <a:endParaRPr/>
          </a:p>
          <a:p>
            <a:pPr indent="-419100" lvl="0" marL="457200" rtl="0" algn="l">
              <a:spcBef>
                <a:spcPts val="600"/>
              </a:spcBef>
              <a:spcAft>
                <a:spcPts val="0"/>
              </a:spcAft>
              <a:buSzPts val="3000"/>
              <a:buChar char="●"/>
            </a:pPr>
            <a:r>
              <a:rPr lang="en"/>
              <a:t>Group share out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