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8d76bf360_0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8d76bf360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8d76bf360_0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8d76bf360_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8e0dd544f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8e0dd544f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8d76bf360_0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8d76bf360_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23a6caf9_3_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f23a6caf9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d76bf360_0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d76bf360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d76bf360_02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d76bf360_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d76bf360_0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d76bf360_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f23a6caf9_3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f23a6caf9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d76bf360_0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d76bf360_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d76bf360_04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d76bf360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d76bf360_0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d76bf360_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23a6caf9_3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23a6caf9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d76bf360_06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d76bf360_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f23a6caf9_3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f23a6caf9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d76bf360_06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d76bf360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d76bf360_0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d76bf360_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e6ca7f1c_0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e6ca7f1c_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d76bf360_08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d76bf360_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d76bf360_08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d76bf360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d76bf360_09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d76bf360_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d76bf360_09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d76bf360_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d76bf360_010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d76bf360_0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d76bf360_010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d76bf360_0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565ad5bb_3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565ad5bb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565ad5bb_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565ad5bb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7637"/>
            <a:ext cx="9144000" cy="181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7225"/>
            <a:ext cx="9144000" cy="4090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/>
        </p:nvSpPr>
        <p:spPr>
          <a:xfrm>
            <a:off x="800100" y="247650"/>
            <a:ext cx="7713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</a:rPr>
              <a:t>Opening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-4191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lphaUcPeriod"/>
            </a:pPr>
            <a:r>
              <a:rPr lang="en" sz="3000">
                <a:solidFill>
                  <a:schemeClr val="dk1"/>
                </a:solidFill>
              </a:rPr>
              <a:t>Engaging the Reader: Rainforests of Panama (5 mins)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350" y="295275"/>
            <a:ext cx="7486650" cy="45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33375" y="4762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A. Engaging the Reader: How Do You Learn? (10 minutes)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actively listen to my partner while discussing our ideas.”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 you remember about </a:t>
            </a:r>
            <a:r>
              <a:rPr i="1" lang="en"/>
              <a:t>listening actively</a:t>
            </a:r>
            <a:r>
              <a:rPr lang="en"/>
              <a:t>?</a:t>
            </a:r>
            <a:endParaRPr/>
          </a:p>
        </p:txBody>
      </p:sp>
      <p:sp>
        <p:nvSpPr>
          <p:cNvPr id="62" name="Google Shape;62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Learning Targets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Find another student to read your Journal response question to.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457200" y="319100"/>
            <a:ext cx="8229600" cy="46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*</a:t>
            </a:r>
            <a:r>
              <a:rPr lang="en" sz="2400"/>
              <a:t> Glass = “I was able to identify and write about a text feature/element that really helped me understand the text better.”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* Bugs = “I was able to identify a text feature/element, but I’m not sure yet how it helps me understand the text better.”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* Mud = “I’m not sure about text features/elements or how they help me understand the text better.”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• Ask students to raise their hand to indicate if they were “glass.” Then ask for “bugs,” then “mud.”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142875" y="30480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Work Time	</a:t>
            </a:r>
            <a:endParaRPr b="1" sz="3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/>
          </a:p>
          <a:p>
            <a:pPr indent="-2286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b="1" lang="en"/>
              <a:t>A. Text-Dependent Questions: “Sloth Canopy Researcher: Bryson Voirin” Remaining Interview Questions and Answers (15 Min.) 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are going to continue reading the interview with Bryson Voirin, paying attention to key vocabulary as well as to text features that help you find information about rainforests.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457200" y="140250"/>
            <a:ext cx="8229600" cy="44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determine the main idea of an interview with scientist Bryson Voirin”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determine the meaning of new words from context in an interview with scientist Bryson Voirin.”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Recall the meaning of the word </a:t>
            </a:r>
            <a:r>
              <a:rPr i="1" lang="en" u="sng"/>
              <a:t>determine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*** Students briefly review the “gists” they wrote about Questions 1-3 of the interview in their journal.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533400" y="135975"/>
            <a:ext cx="8229600" cy="47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 Students get into pairs.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• Read the remaining questions and answers of the interview           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 (4 through 7) aloud - students to follow along in their text.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• Students work with their partner first to discuss and then to write answers to the four text-dependent questions.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(8-10 min)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9916" y="0"/>
            <a:ext cx="56648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0" y="116400"/>
            <a:ext cx="9144000" cy="175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B. Rereading: What Else Can We Learn from Bryson Voirin’s Research about the Rainforest? (15 minutes)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will reread the entire interview with your partner, looking for new things you can learn about the rainforest.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457200" y="250375"/>
            <a:ext cx="8229600" cy="4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Learning target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 </a:t>
            </a:r>
            <a:r>
              <a:rPr lang="en"/>
              <a:t>“I can read the interview with scientist Bryson Voirin with fluency.”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Focus on the word fluency,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reminding students to remember what reading with fluency looks and sounds like.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238125" y="428625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 your student pairs determine your roles: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One person will be the interviewer, and the other will be Bryson Voirin.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 minutes to read aloud.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457200" y="162300"/>
            <a:ext cx="8229600" cy="47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Discuss the new things they were able to learn about rainforests during this read of the interview. Remember, add your new learning to the L column in your journals. (Do not have students share out now, as they will share out during the debrief.)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0" y="152400"/>
            <a:ext cx="9144000" cy="10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Determining Words in Context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(10 min.)</a:t>
            </a:r>
            <a:endParaRPr/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“Why do you think scientists choose such specific words when communicating about their research?”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 “What does the word </a:t>
            </a:r>
            <a:r>
              <a:rPr b="1" i="1" lang="en"/>
              <a:t>issue</a:t>
            </a:r>
            <a:r>
              <a:rPr lang="en"/>
              <a:t> mean in this context?”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used to imagine I was one of the scientist in each </a:t>
            </a:r>
            <a:r>
              <a:rPr b="1" i="1" lang="en"/>
              <a:t>issue</a:t>
            </a:r>
            <a:r>
              <a:rPr lang="en"/>
              <a:t>, exploring unknown lands or catching wild animals.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• </a:t>
            </a:r>
            <a:r>
              <a:rPr b="1" i="1" lang="en"/>
              <a:t>Unknown</a:t>
            </a:r>
            <a:r>
              <a:rPr lang="en"/>
              <a:t> Ask yourself, “What does the prefix un- mean?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the word root </a:t>
            </a:r>
            <a:r>
              <a:rPr b="1" lang="en"/>
              <a:t>known</a:t>
            </a:r>
            <a:r>
              <a:rPr lang="en"/>
              <a:t> mean?”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 Glossary Words</a:t>
            </a:r>
            <a:endParaRPr/>
          </a:p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* typical =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* move about =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 advice = </a:t>
            </a:r>
            <a:endParaRPr/>
          </a:p>
        </p:txBody>
      </p:sp>
      <p:sp>
        <p:nvSpPr>
          <p:cNvPr id="155" name="Google Shape;155;p30"/>
          <p:cNvSpPr txBox="1"/>
          <p:nvPr/>
        </p:nvSpPr>
        <p:spPr>
          <a:xfrm>
            <a:off x="2259650" y="1167650"/>
            <a:ext cx="5468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normal; usual; everyday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0"/>
          <p:cNvSpPr txBox="1"/>
          <p:nvPr/>
        </p:nvSpPr>
        <p:spPr>
          <a:xfrm>
            <a:off x="3133550" y="1795150"/>
            <a:ext cx="5468100" cy="9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go different places; not stand              still; walk, etc.</a:t>
            </a:r>
            <a:endParaRPr/>
          </a:p>
        </p:txBody>
      </p:sp>
      <p:sp>
        <p:nvSpPr>
          <p:cNvPr id="157" name="Google Shape;157;p30"/>
          <p:cNvSpPr txBox="1"/>
          <p:nvPr/>
        </p:nvSpPr>
        <p:spPr>
          <a:xfrm>
            <a:off x="2259650" y="2830025"/>
            <a:ext cx="6342000" cy="17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guidance on how to do something;         how to accomplish something, etc.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title"/>
          </p:nvPr>
        </p:nvSpPr>
        <p:spPr>
          <a:xfrm>
            <a:off x="457200" y="205972"/>
            <a:ext cx="8229600" cy="14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A. Debrief: What Have We Learned Now about the Rainforest? (10 min.)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Learning </a:t>
            </a:r>
            <a:r>
              <a:rPr b="1" lang="en" sz="1800"/>
              <a:t>Lineup protocol</a:t>
            </a:r>
            <a:r>
              <a:rPr lang="en" sz="1800"/>
              <a:t> to review two or three of the learning targets. Designate one end of the room where students will stand if they feel they are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 sz="1800"/>
              <a:t>Expert (</a:t>
            </a:r>
            <a:r>
              <a:rPr lang="en" sz="1800"/>
              <a:t>completely understand and can apply understanding);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an opposite end of the room where students will stand if they feel they are </a:t>
            </a:r>
            <a:r>
              <a:rPr b="1" i="1" lang="en" sz="1800"/>
              <a:t>Beginner </a:t>
            </a:r>
            <a:r>
              <a:rPr lang="en" sz="1800"/>
              <a:t>(still not quite understanding the target.)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Explain that they will stand somewhere in the </a:t>
            </a:r>
            <a:r>
              <a:rPr b="1" i="1" lang="en" sz="1800"/>
              <a:t>middle</a:t>
            </a:r>
            <a:r>
              <a:rPr lang="en" sz="1800"/>
              <a:t> of Expert and Beginner if they feel they are </a:t>
            </a:r>
            <a:r>
              <a:rPr b="1" lang="en" sz="1800"/>
              <a:t>Novices</a:t>
            </a:r>
            <a:r>
              <a:rPr lang="en" sz="1800"/>
              <a:t> (getting the idea) about the learning target.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Read through each target and pause to ask students to line up to indicate their mastery of the target.</a:t>
            </a:r>
            <a:endParaRPr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</a:t>
            </a:r>
            <a:endParaRPr/>
          </a:p>
        </p:txBody>
      </p:sp>
      <p:sp>
        <p:nvSpPr>
          <p:cNvPr id="173" name="Google Shape;173;p3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“What is one new thing you have learned about the rainforest from the interview with Bryson Voirin?”  (Share from L column on chart)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79" name="Google Shape;179;p3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REREAD the interview with someone at home. Ask your partner to be the interviewer. You be Bryson Voirin.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After you are done reading, pretend to be Bryson Voirin and answer one more question: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rgbClr val="FF0000"/>
                </a:solidFill>
              </a:rPr>
              <a:t>“What would you like to explore further in the rainforest? Why?”</a:t>
            </a:r>
            <a:r>
              <a:rPr b="1" lang="en" sz="2800">
                <a:solidFill>
                  <a:srgbClr val="FF0000"/>
                </a:solidFill>
              </a:rPr>
              <a:t> </a:t>
            </a:r>
            <a:endParaRPr b="1" sz="2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Write your answer to this question. 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