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d492d498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d492d498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492d498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492d498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492d498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492d498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d492d498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d492d498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492d498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492d498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d492d498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d492d498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d492d498e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d492d498e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d492d498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d492d498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d498b6d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d498b6d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d498b6dc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d498b6dc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d498b6dc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d498b6dc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d498b6dc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d498b6dc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d498b6dc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d498b6dc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d498b6dc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d498b6dc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d498b6dc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d498b6dc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d498b6dc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d498b6dc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d492d498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d492d498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541021"/>
            <a:ext cx="9144000" cy="160325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720273"/>
            <a:ext cx="9144001" cy="273570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Reviewing Learning Targets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write a title for my script</a:t>
            </a:r>
            <a:endParaRPr/>
          </a:p>
          <a:p>
            <a:pPr indent="-342900" lvl="0" marL="457200" rtl="0" algn="l">
              <a:spcBef>
                <a:spcPts val="0"/>
              </a:spcBef>
              <a:spcAft>
                <a:spcPts val="0"/>
              </a:spcAft>
              <a:buSzPts val="1800"/>
              <a:buChar char="●"/>
            </a:pPr>
            <a:r>
              <a:rPr lang="en"/>
              <a:t>I can act out the title of my script so peers can guess it</a:t>
            </a:r>
            <a:endParaRPr/>
          </a:p>
          <a:p>
            <a:pPr indent="-342900" lvl="0" marL="457200" rtl="0" algn="l">
              <a:spcBef>
                <a:spcPts val="0"/>
              </a:spcBef>
              <a:spcAft>
                <a:spcPts val="0"/>
              </a:spcAft>
              <a:buSzPts val="1800"/>
              <a:buChar char="●"/>
            </a:pPr>
            <a:r>
              <a:rPr lang="en"/>
              <a:t>I can use narrative techniques to write a complete section of my group’s Readers Theater script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Effect filter="fade" transition="in">
                                      <p:cBhvr>
                                        <p:cTn dur="1000"/>
                                        <p:tgtEl>
                                          <p:spTgt spid="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animEffect filter="fade" transition="in">
                                      <p:cBhvr>
                                        <p:cTn dur="1000"/>
                                        <p:tgtEl>
                                          <p:spTgt spid="7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idx="1" type="body"/>
          </p:nvPr>
        </p:nvSpPr>
        <p:spPr>
          <a:xfrm>
            <a:off x="311700" y="369125"/>
            <a:ext cx="8520600" cy="4199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For the past few days you have been working to identify and narrow passages from </a:t>
            </a:r>
            <a:r>
              <a:rPr i="1" lang="en"/>
              <a:t>Esperanza Rising</a:t>
            </a:r>
            <a:r>
              <a:rPr lang="en"/>
              <a:t> to use in your script.  You may use all of these notes, as well as the sticky notes you have in your copy of the novel, during the assessment, but you will not get any help from me today.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234500"/>
            <a:ext cx="8520600" cy="43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remaining lessons of this unit will give you more time to work with your group.</a:t>
            </a:r>
            <a:endParaRPr/>
          </a:p>
          <a:p>
            <a:pPr indent="0" lvl="0" marL="0" rtl="0" algn="l">
              <a:spcBef>
                <a:spcPts val="1600"/>
              </a:spcBef>
              <a:spcAft>
                <a:spcPts val="1600"/>
              </a:spcAft>
              <a:buNone/>
            </a:pPr>
            <a:r>
              <a:rPr lang="en"/>
              <a:t>As a group, you will combine all of your individual scripts into one group script: a longer play that you will perform together during the final performance task.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animEffect filter="fade" transition="in">
                                      <p:cBhvr>
                                        <p:cTn dur="1000"/>
                                        <p:tgtEl>
                                          <p:spTgt spid="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animEffect filter="fade" transition="in">
                                      <p:cBhvr>
                                        <p:cTn dur="1000"/>
                                        <p:tgtEl>
                                          <p:spTgt spid="8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Let’s Play Charades! (20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idx="1" type="body"/>
          </p:nvPr>
        </p:nvSpPr>
        <p:spPr>
          <a:xfrm>
            <a:off x="311700" y="200825"/>
            <a:ext cx="8520600" cy="43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each going to create a three- to- five- word title for your scripts, to be acted out in a game of charades.</a:t>
            </a:r>
            <a:endParaRPr/>
          </a:p>
          <a:p>
            <a:pPr indent="0" lvl="0" marL="0" rtl="0" algn="l">
              <a:spcBef>
                <a:spcPts val="1600"/>
              </a:spcBef>
              <a:spcAft>
                <a:spcPts val="0"/>
              </a:spcAft>
              <a:buNone/>
            </a:pPr>
            <a:r>
              <a:rPr lang="en"/>
              <a:t>Who is familiar with this game?</a:t>
            </a:r>
            <a:endParaRPr/>
          </a:p>
          <a:p>
            <a:pPr indent="0" lvl="0" marL="0" rtl="0" algn="l">
              <a:spcBef>
                <a:spcPts val="1600"/>
              </a:spcBef>
              <a:spcAft>
                <a:spcPts val="1600"/>
              </a:spcAft>
              <a:buNone/>
            </a:pPr>
            <a:r>
              <a:rPr lang="en"/>
              <a:t>It is acting out the title of a play without using words--only body movements and facial expressions; then the audience tries to figure out what the title is.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0" st="0"/>
                                            </p:txEl>
                                          </p:spTgt>
                                        </p:tgtEl>
                                        <p:attrNameLst>
                                          <p:attrName>style.visibility</p:attrName>
                                        </p:attrNameLst>
                                      </p:cBhvr>
                                      <p:to>
                                        <p:strVal val="visible"/>
                                      </p:to>
                                    </p:set>
                                    <p:animEffect filter="fade" transition="in">
                                      <p:cBhvr>
                                        <p:cTn dur="1000"/>
                                        <p:tgtEl>
                                          <p:spTgt spid="9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1" st="1"/>
                                            </p:txEl>
                                          </p:spTgt>
                                        </p:tgtEl>
                                        <p:attrNameLst>
                                          <p:attrName>style.visibility</p:attrName>
                                        </p:attrNameLst>
                                      </p:cBhvr>
                                      <p:to>
                                        <p:strVal val="visible"/>
                                      </p:to>
                                    </p:set>
                                    <p:animEffect filter="fade" transition="in">
                                      <p:cBhvr>
                                        <p:cTn dur="1000"/>
                                        <p:tgtEl>
                                          <p:spTgt spid="9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2" st="2"/>
                                            </p:txEl>
                                          </p:spTgt>
                                        </p:tgtEl>
                                        <p:attrNameLst>
                                          <p:attrName>style.visibility</p:attrName>
                                        </p:attrNameLst>
                                      </p:cBhvr>
                                      <p:to>
                                        <p:strVal val="visible"/>
                                      </p:to>
                                    </p:set>
                                    <p:animEffect filter="fade" transition="in">
                                      <p:cBhvr>
                                        <p:cTn dur="1000"/>
                                        <p:tgtEl>
                                          <p:spTgt spid="9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idx="1" type="body"/>
          </p:nvPr>
        </p:nvSpPr>
        <p:spPr>
          <a:xfrm>
            <a:off x="78775" y="99200"/>
            <a:ext cx="8986500" cy="491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u="sng"/>
              <a:t>Steps:</a:t>
            </a:r>
            <a:endParaRPr b="1" sz="2400" u="sng"/>
          </a:p>
          <a:p>
            <a:pPr indent="-361950" lvl="0" marL="457200" rtl="0" algn="l">
              <a:spcBef>
                <a:spcPts val="1600"/>
              </a:spcBef>
              <a:spcAft>
                <a:spcPts val="0"/>
              </a:spcAft>
              <a:buSzPts val="2100"/>
              <a:buAutoNum type="arabicPeriod"/>
            </a:pPr>
            <a:r>
              <a:rPr lang="en" sz="2100"/>
              <a:t>Hold up a number of fingers to show the audience how many words are in the title</a:t>
            </a:r>
            <a:endParaRPr sz="2100"/>
          </a:p>
          <a:p>
            <a:pPr indent="-361950" lvl="0" marL="457200" rtl="0" algn="l">
              <a:spcBef>
                <a:spcPts val="0"/>
              </a:spcBef>
              <a:spcAft>
                <a:spcPts val="0"/>
              </a:spcAft>
              <a:buSzPts val="2100"/>
              <a:buAutoNum type="arabicPeriod"/>
            </a:pPr>
            <a:r>
              <a:rPr lang="en" sz="2100"/>
              <a:t>In your mind, choose one word of the title.  Hold up a finger to let the audience know which word you’re thinking of (2 fingers for the 2nd word)</a:t>
            </a:r>
            <a:endParaRPr sz="2100"/>
          </a:p>
          <a:p>
            <a:pPr indent="-361950" lvl="0" marL="457200" rtl="0" algn="l">
              <a:spcBef>
                <a:spcPts val="0"/>
              </a:spcBef>
              <a:spcAft>
                <a:spcPts val="0"/>
              </a:spcAft>
              <a:buSzPts val="2100"/>
              <a:buAutoNum type="arabicPeriod"/>
            </a:pPr>
            <a:r>
              <a:rPr lang="en" sz="2100"/>
              <a:t>Act out the word you chose</a:t>
            </a:r>
            <a:endParaRPr sz="2100"/>
          </a:p>
          <a:p>
            <a:pPr indent="-361950" lvl="0" marL="457200" rtl="0" algn="l">
              <a:spcBef>
                <a:spcPts val="0"/>
              </a:spcBef>
              <a:spcAft>
                <a:spcPts val="0"/>
              </a:spcAft>
              <a:buSzPts val="2100"/>
              <a:buAutoNum type="arabicPeriod"/>
            </a:pPr>
            <a:r>
              <a:rPr lang="en" sz="2100"/>
              <a:t>Audience tries to guess the word</a:t>
            </a:r>
            <a:endParaRPr sz="2100"/>
          </a:p>
          <a:p>
            <a:pPr indent="-361950" lvl="0" marL="457200" rtl="0" algn="l">
              <a:spcBef>
                <a:spcPts val="0"/>
              </a:spcBef>
              <a:spcAft>
                <a:spcPts val="0"/>
              </a:spcAft>
              <a:buSzPts val="2100"/>
              <a:buAutoNum type="arabicPeriod"/>
            </a:pPr>
            <a:r>
              <a:rPr lang="en" sz="2100"/>
              <a:t>When the audience guesses correctly, the actor writes the word on a sheet of paper</a:t>
            </a:r>
            <a:endParaRPr sz="2100"/>
          </a:p>
          <a:p>
            <a:pPr indent="-361950" lvl="0" marL="457200" rtl="0" algn="l">
              <a:spcBef>
                <a:spcPts val="0"/>
              </a:spcBef>
              <a:spcAft>
                <a:spcPts val="0"/>
              </a:spcAft>
              <a:buSzPts val="2100"/>
              <a:buAutoNum type="arabicPeriod"/>
            </a:pPr>
            <a:r>
              <a:rPr lang="en" sz="2100"/>
              <a:t>Continue until the audience has guessed all of the words in the title</a:t>
            </a:r>
            <a:endParaRPr sz="2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 model</a:t>
            </a:r>
            <a:endParaRPr/>
          </a:p>
        </p:txBody>
      </p:sp>
      <p:sp>
        <p:nvSpPr>
          <p:cNvPr id="107" name="Google Shape;10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see lesson plans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3"/>
          <p:cNvSpPr txBox="1"/>
          <p:nvPr>
            <p:ph idx="1" type="body"/>
          </p:nvPr>
        </p:nvSpPr>
        <p:spPr>
          <a:xfrm>
            <a:off x="311700" y="849475"/>
            <a:ext cx="8520600" cy="3719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Gather in your Readers Theater groups.  Take a minute to write a 3 or 4 word title for your script that you will act out for your group.</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On-Demand End of Unit Assessment </a:t>
            </a:r>
            <a:endParaRPr/>
          </a:p>
          <a:p>
            <a:pPr indent="0" lvl="0" marL="0" rtl="0" algn="l">
              <a:spcBef>
                <a:spcPts val="0"/>
              </a:spcBef>
              <a:spcAft>
                <a:spcPts val="0"/>
              </a:spcAft>
              <a:buNone/>
            </a:pPr>
            <a:r>
              <a:rPr lang="en"/>
              <a:t>(25 min)</a:t>
            </a:r>
            <a:endParaRPr/>
          </a:p>
        </p:txBody>
      </p:sp>
      <p:sp>
        <p:nvSpPr>
          <p:cNvPr id="118" name="Google Shape;118;p24"/>
          <p:cNvSpPr txBox="1"/>
          <p:nvPr>
            <p:ph idx="1" type="body"/>
          </p:nvPr>
        </p:nvSpPr>
        <p:spPr>
          <a:xfrm>
            <a:off x="311700" y="1466350"/>
            <a:ext cx="8520600" cy="3102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Return to your seats with your script drafts.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5"/>
          <p:cNvSpPr txBox="1"/>
          <p:nvPr>
            <p:ph idx="1" type="body"/>
          </p:nvPr>
        </p:nvSpPr>
        <p:spPr>
          <a:xfrm>
            <a:off x="311700" y="1191250"/>
            <a:ext cx="8520600" cy="3377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Today you are going to write final copies of your individual scripts.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0" name="Google Shape;130;p26"/>
          <p:cNvPicPr preferRelativeResize="0"/>
          <p:nvPr/>
        </p:nvPicPr>
        <p:blipFill>
          <a:blip r:embed="rId3">
            <a:alphaModFix/>
          </a:blip>
          <a:stretch>
            <a:fillRect/>
          </a:stretch>
        </p:blipFill>
        <p:spPr>
          <a:xfrm>
            <a:off x="0" y="155129"/>
            <a:ext cx="9143999" cy="446529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7" name="Google Shape;137;p27"/>
          <p:cNvPicPr preferRelativeResize="0"/>
          <p:nvPr/>
        </p:nvPicPr>
        <p:blipFill>
          <a:blip r:embed="rId3">
            <a:alphaModFix/>
          </a:blip>
          <a:stretch>
            <a:fillRect/>
          </a:stretch>
        </p:blipFill>
        <p:spPr>
          <a:xfrm>
            <a:off x="0" y="251259"/>
            <a:ext cx="9144001" cy="441933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43" name="Google Shape;143;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Self-Assessment (10 mins)</a:t>
            </a:r>
            <a:endParaRPr/>
          </a:p>
          <a:p>
            <a:pPr indent="0" lvl="0" marL="0" rtl="0" algn="l">
              <a:spcBef>
                <a:spcPts val="160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9"/>
          <p:cNvSpPr txBox="1"/>
          <p:nvPr>
            <p:ph idx="1" type="body"/>
          </p:nvPr>
        </p:nvSpPr>
        <p:spPr>
          <a:xfrm>
            <a:off x="311700" y="168350"/>
            <a:ext cx="8520600" cy="440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Thinking about the success criteria, place a check next to the criteria you have in your script, and an X next to criteria you didn’t include, and a question mark next to criteria you’re uncertain about.</a:t>
            </a:r>
            <a:endParaRPr sz="2800"/>
          </a:p>
          <a:p>
            <a:pPr indent="0" lvl="0" marL="0" rtl="0" algn="l">
              <a:spcBef>
                <a:spcPts val="1600"/>
              </a:spcBef>
              <a:spcAft>
                <a:spcPts val="1600"/>
              </a:spcAft>
              <a:buClr>
                <a:schemeClr val="dk1"/>
              </a:buClr>
              <a:buSzPts val="1100"/>
              <a:buFont typeface="Arial"/>
              <a:buNone/>
            </a:pPr>
            <a:r>
              <a:rPr lang="en" sz="2800"/>
              <a:t>Next, write a brief statement addressing how well you believe you used dialogue and descriptive language to show the characters’ reactions to human rights challenges.  </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10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1000"/>
                                        <p:tgtEl>
                                          <p:spTgt spid="14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5" name="Google Shape;155;p30"/>
          <p:cNvPicPr preferRelativeResize="0"/>
          <p:nvPr/>
        </p:nvPicPr>
        <p:blipFill>
          <a:blip r:embed="rId3">
            <a:alphaModFix/>
          </a:blip>
          <a:stretch>
            <a:fillRect/>
          </a:stretch>
        </p:blipFill>
        <p:spPr>
          <a:xfrm>
            <a:off x="0" y="1232480"/>
            <a:ext cx="9144000" cy="179909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