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370c9ef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370c9ef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370c9ef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370c9ef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370c9ef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370c9ef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370c9ef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370c9ef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d370c9ef3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d370c9ef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370c9ef3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370c9ef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d370c9ef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d370c9ef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370c9ef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370c9ef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370c9ef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370c9ef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d370c9ef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d370c9ef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370c9ef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370c9ef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d370c9ef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d370c9ef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d370c9ef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d370c9ef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370c9ef3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d370c9ef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d370c9ef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d370c9ef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389900"/>
            <a:ext cx="9144000" cy="2006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12675" y="697651"/>
            <a:ext cx="9143999" cy="27620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the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write a draft of my scripts</a:t>
            </a:r>
            <a:endParaRPr/>
          </a:p>
          <a:p>
            <a:pPr indent="-342900" lvl="0" marL="457200" rtl="0" algn="l">
              <a:spcBef>
                <a:spcPts val="0"/>
              </a:spcBef>
              <a:spcAft>
                <a:spcPts val="0"/>
              </a:spcAft>
              <a:buSzPts val="1800"/>
              <a:buChar char="●"/>
            </a:pPr>
            <a:r>
              <a:rPr lang="en"/>
              <a:t>I can use peer feedback to make decisions about how to improve my script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 calcmode="lin" valueType="num">
                                      <p:cBhvr additive="base">
                                        <p:cTn dur="1000"/>
                                        <p:tgtEl>
                                          <p:spTgt spid="75">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75">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 calcmode="lin" valueType="num">
                                      <p:cBhvr additive="base">
                                        <p:cTn dur="1000"/>
                                        <p:tgtEl>
                                          <p:spTgt spid="75">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75">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Individual Work: Drafting my Script (10 mins)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69550" y="41950"/>
            <a:ext cx="3315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is similar to the UDHR category cards that you’ve been working on.  </a:t>
            </a:r>
            <a:endParaRPr sz="1800"/>
          </a:p>
          <a:p>
            <a:pPr indent="0" lvl="0" marL="0" rtl="0" algn="l">
              <a:spcBef>
                <a:spcPts val="1600"/>
              </a:spcBef>
              <a:spcAft>
                <a:spcPts val="1600"/>
              </a:spcAft>
              <a:buNone/>
            </a:pPr>
            <a:r>
              <a:rPr lang="en" sz="1800"/>
              <a:t>Notice the sequence that I selected for the lines</a:t>
            </a:r>
            <a:endParaRPr sz="1800"/>
          </a:p>
        </p:txBody>
      </p:sp>
      <p:pic>
        <p:nvPicPr>
          <p:cNvPr id="87" name="Google Shape;87;p18"/>
          <p:cNvPicPr preferRelativeResize="0"/>
          <p:nvPr/>
        </p:nvPicPr>
        <p:blipFill>
          <a:blip r:embed="rId3">
            <a:alphaModFix/>
          </a:blip>
          <a:stretch>
            <a:fillRect/>
          </a:stretch>
        </p:blipFill>
        <p:spPr>
          <a:xfrm>
            <a:off x="3482848" y="0"/>
            <a:ext cx="5661155"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0" st="0"/>
                                            </p:txEl>
                                          </p:spTgt>
                                        </p:tgtEl>
                                        <p:attrNameLst>
                                          <p:attrName>style.visibility</p:attrName>
                                        </p:attrNameLst>
                                      </p:cBhvr>
                                      <p:to>
                                        <p:strVal val="visible"/>
                                      </p:to>
                                    </p:set>
                                    <p:animEffect filter="fade" transition="in">
                                      <p:cBhvr>
                                        <p:cTn dur="1000"/>
                                        <p:tgtEl>
                                          <p:spTgt spid="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1" st="1"/>
                                            </p:txEl>
                                          </p:spTgt>
                                        </p:tgtEl>
                                        <p:attrNameLst>
                                          <p:attrName>style.visibility</p:attrName>
                                        </p:attrNameLst>
                                      </p:cBhvr>
                                      <p:to>
                                        <p:strVal val="visible"/>
                                      </p:to>
                                    </p:set>
                                    <p:animEffect filter="fade" transition="in">
                                      <p:cBhvr>
                                        <p:cTn dur="1000"/>
                                        <p:tgtEl>
                                          <p:spTgt spid="86">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Re-write Sample 1</a:t>
            </a:r>
            <a:endParaRPr/>
          </a:p>
        </p:txBody>
      </p:sp>
      <p:sp>
        <p:nvSpPr>
          <p:cNvPr id="93" name="Google Shape;93;p19"/>
          <p:cNvSpPr txBox="1"/>
          <p:nvPr>
            <p:ph idx="1" type="body"/>
          </p:nvPr>
        </p:nvSpPr>
        <p:spPr>
          <a:xfrm>
            <a:off x="7156450" y="667150"/>
            <a:ext cx="1987500" cy="390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rgbClr val="3C78D8"/>
                </a:solidFill>
              </a:rPr>
              <a:t>What do you notice about how this script is difference from the UDHR category card?</a:t>
            </a:r>
            <a:endParaRPr sz="2400">
              <a:solidFill>
                <a:srgbClr val="3C78D8"/>
              </a:solidFill>
            </a:endParaRPr>
          </a:p>
        </p:txBody>
      </p:sp>
      <p:pic>
        <p:nvPicPr>
          <p:cNvPr id="94" name="Google Shape;94;p19"/>
          <p:cNvPicPr preferRelativeResize="0"/>
          <p:nvPr/>
        </p:nvPicPr>
        <p:blipFill>
          <a:blip r:embed="rId3">
            <a:alphaModFix/>
          </a:blip>
          <a:stretch>
            <a:fillRect/>
          </a:stretch>
        </p:blipFill>
        <p:spPr>
          <a:xfrm>
            <a:off x="-28712" y="560525"/>
            <a:ext cx="7185163" cy="4582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idx="1" type="body"/>
          </p:nvPr>
        </p:nvSpPr>
        <p:spPr>
          <a:xfrm>
            <a:off x="311700" y="99375"/>
            <a:ext cx="8520600" cy="446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Transfer the text from your own UDHR category card (from lesson 7) onto a new sheet of paper, by writing only lines that are highlighted and using the order that you determined in lesson 7.  You will also need to write “Narrator” and the names of the other characters who will be speaking above their respective lines.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204150" y="445025"/>
            <a:ext cx="880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Individual Work: Refining My Script (15 min)</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Sample 2</a:t>
            </a:r>
            <a:endParaRPr/>
          </a:p>
        </p:txBody>
      </p:sp>
      <p:sp>
        <p:nvSpPr>
          <p:cNvPr id="111" name="Google Shape;111;p22"/>
          <p:cNvSpPr txBox="1"/>
          <p:nvPr>
            <p:ph idx="1" type="body"/>
          </p:nvPr>
        </p:nvSpPr>
        <p:spPr>
          <a:xfrm>
            <a:off x="53850" y="450050"/>
            <a:ext cx="3531900" cy="411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Now you are going to refine your scripts by rephrasing some of the lines.  It will be important for you to make sure the setting and problem are clear to your audience.</a:t>
            </a:r>
            <a:endParaRPr sz="1800"/>
          </a:p>
          <a:p>
            <a:pPr indent="0" lvl="0" marL="0" rtl="0" algn="l">
              <a:spcBef>
                <a:spcPts val="1600"/>
              </a:spcBef>
              <a:spcAft>
                <a:spcPts val="0"/>
              </a:spcAft>
              <a:buNone/>
            </a:pPr>
            <a:r>
              <a:rPr lang="en" sz="1800"/>
              <a:t>Let’s read through the old and “new” lines of the script.</a:t>
            </a:r>
            <a:endParaRPr sz="1800"/>
          </a:p>
          <a:p>
            <a:pPr indent="0" lvl="0" marL="0" rtl="0" algn="l">
              <a:spcBef>
                <a:spcPts val="1600"/>
              </a:spcBef>
              <a:spcAft>
                <a:spcPts val="0"/>
              </a:spcAft>
              <a:buNone/>
            </a:pPr>
            <a:r>
              <a:rPr lang="en" sz="1800"/>
              <a:t>Why were these lines rephrased?</a:t>
            </a:r>
            <a:endParaRPr sz="1800"/>
          </a:p>
          <a:p>
            <a:pPr indent="0" lvl="0" marL="0" rtl="0" algn="l">
              <a:spcBef>
                <a:spcPts val="1600"/>
              </a:spcBef>
              <a:spcAft>
                <a:spcPts val="1600"/>
              </a:spcAft>
              <a:buNone/>
            </a:pPr>
            <a:r>
              <a:rPr lang="en" sz="1800">
                <a:solidFill>
                  <a:srgbClr val="FF0000"/>
                </a:solidFill>
              </a:rPr>
              <a:t>Work on rephrasing your lines.</a:t>
            </a:r>
            <a:endParaRPr sz="1800">
              <a:solidFill>
                <a:srgbClr val="FF0000"/>
              </a:solidFill>
            </a:endParaRPr>
          </a:p>
        </p:txBody>
      </p:sp>
      <p:pic>
        <p:nvPicPr>
          <p:cNvPr id="112" name="Google Shape;112;p22"/>
          <p:cNvPicPr preferRelativeResize="0"/>
          <p:nvPr/>
        </p:nvPicPr>
        <p:blipFill>
          <a:blip r:embed="rId3">
            <a:alphaModFix/>
          </a:blip>
          <a:stretch>
            <a:fillRect/>
          </a:stretch>
        </p:blipFill>
        <p:spPr>
          <a:xfrm>
            <a:off x="3551945" y="0"/>
            <a:ext cx="5592062"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1000"/>
                                        <p:tgtEl>
                                          <p:spTgt spid="11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Individual Work: Writing Narrator Introductions (15 mins) </a:t>
            </a:r>
            <a:endParaRPr/>
          </a:p>
        </p:txBody>
      </p:sp>
      <p:sp>
        <p:nvSpPr>
          <p:cNvPr id="118" name="Google Shape;118;p23"/>
          <p:cNvSpPr txBox="1"/>
          <p:nvPr>
            <p:ph idx="1" type="body"/>
          </p:nvPr>
        </p:nvSpPr>
        <p:spPr>
          <a:xfrm>
            <a:off x="311700" y="1527175"/>
            <a:ext cx="8520600" cy="304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chemeClr val="dk1"/>
              </a:buClr>
              <a:buSzPts val="1100"/>
              <a:buFont typeface="Arial"/>
              <a:buNone/>
            </a:pPr>
            <a:r>
              <a:rPr lang="en"/>
              <a:t>Now you are going to write drafts of narrator introductions.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idx="1" type="body"/>
          </p:nvPr>
        </p:nvSpPr>
        <p:spPr>
          <a:xfrm>
            <a:off x="53850" y="1335150"/>
            <a:ext cx="9042900" cy="3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about the sample introduction?</a:t>
            </a:r>
            <a:endParaRPr/>
          </a:p>
          <a:p>
            <a:pPr indent="0" lvl="0" marL="0" rtl="0" algn="l">
              <a:spcBef>
                <a:spcPts val="1600"/>
              </a:spcBef>
              <a:spcAft>
                <a:spcPts val="0"/>
              </a:spcAft>
              <a:buNone/>
            </a:pPr>
            <a:r>
              <a:rPr lang="en" sz="2800"/>
              <a:t>Begin drafting your introduction which should include:</a:t>
            </a:r>
            <a:endParaRPr sz="2800"/>
          </a:p>
          <a:p>
            <a:pPr indent="-406400" lvl="0" marL="457200" rtl="0" algn="l">
              <a:spcBef>
                <a:spcPts val="1600"/>
              </a:spcBef>
              <a:spcAft>
                <a:spcPts val="0"/>
              </a:spcAft>
              <a:buSzPts val="2800"/>
              <a:buChar char="-"/>
            </a:pPr>
            <a:r>
              <a:rPr lang="en" sz="2800"/>
              <a:t>Setting for the scene</a:t>
            </a:r>
            <a:endParaRPr sz="2800"/>
          </a:p>
          <a:p>
            <a:pPr indent="-406400" lvl="0" marL="457200" rtl="0" algn="l">
              <a:spcBef>
                <a:spcPts val="0"/>
              </a:spcBef>
              <a:spcAft>
                <a:spcPts val="0"/>
              </a:spcAft>
              <a:buSzPts val="2800"/>
              <a:buChar char="-"/>
            </a:pPr>
            <a:r>
              <a:rPr lang="en" sz="2800"/>
              <a:t>Main character(s)</a:t>
            </a:r>
            <a:endParaRPr sz="2800"/>
          </a:p>
          <a:p>
            <a:pPr indent="-406400" lvl="0" marL="457200" rtl="0" algn="l">
              <a:spcBef>
                <a:spcPts val="0"/>
              </a:spcBef>
              <a:spcAft>
                <a:spcPts val="0"/>
              </a:spcAft>
              <a:buSzPts val="2800"/>
              <a:buChar char="-"/>
            </a:pPr>
            <a:r>
              <a:rPr lang="en" sz="2800"/>
              <a:t>Problem/Challenge the characters face in connection to the UDHR</a:t>
            </a:r>
            <a:endParaRPr sz="2800"/>
          </a:p>
        </p:txBody>
      </p:sp>
      <p:pic>
        <p:nvPicPr>
          <p:cNvPr id="124" name="Google Shape;124;p24"/>
          <p:cNvPicPr preferRelativeResize="0"/>
          <p:nvPr/>
        </p:nvPicPr>
        <p:blipFill>
          <a:blip r:embed="rId3">
            <a:alphaModFix/>
          </a:blip>
          <a:stretch>
            <a:fillRect/>
          </a:stretch>
        </p:blipFill>
        <p:spPr>
          <a:xfrm>
            <a:off x="711275" y="0"/>
            <a:ext cx="7886700" cy="1466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 calcmode="lin" valueType="num">
                                      <p:cBhvr additive="base">
                                        <p:cTn dur="1000"/>
                                        <p:tgtEl>
                                          <p:spTgt spid="123">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12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 calcmode="lin" valueType="num">
                                      <p:cBhvr additive="base">
                                        <p:cTn dur="1000"/>
                                        <p:tgtEl>
                                          <p:spTgt spid="123">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123">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anim calcmode="lin" valueType="num">
                                      <p:cBhvr additive="base">
                                        <p:cTn dur="1000"/>
                                        <p:tgtEl>
                                          <p:spTgt spid="123">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123">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3" st="3"/>
                                            </p:txEl>
                                          </p:spTgt>
                                        </p:tgtEl>
                                        <p:attrNameLst>
                                          <p:attrName>style.visibility</p:attrName>
                                        </p:attrNameLst>
                                      </p:cBhvr>
                                      <p:to>
                                        <p:strVal val="visible"/>
                                      </p:to>
                                    </p:set>
                                    <p:anim calcmode="lin" valueType="num">
                                      <p:cBhvr additive="base">
                                        <p:cTn dur="1000"/>
                                        <p:tgtEl>
                                          <p:spTgt spid="123">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123">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4" st="4"/>
                                            </p:txEl>
                                          </p:spTgt>
                                        </p:tgtEl>
                                        <p:attrNameLst>
                                          <p:attrName>style.visibility</p:attrName>
                                        </p:attrNameLst>
                                      </p:cBhvr>
                                      <p:to>
                                        <p:strVal val="visible"/>
                                      </p:to>
                                    </p:set>
                                    <p:anim calcmode="lin" valueType="num">
                                      <p:cBhvr additive="base">
                                        <p:cTn dur="1000"/>
                                        <p:tgtEl>
                                          <p:spTgt spid="123">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123">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278300" y="144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 Peer Feedback (10 mins)</a:t>
            </a:r>
            <a:endParaRPr/>
          </a:p>
        </p:txBody>
      </p:sp>
      <p:sp>
        <p:nvSpPr>
          <p:cNvPr id="130" name="Google Shape;130;p25"/>
          <p:cNvSpPr txBox="1"/>
          <p:nvPr>
            <p:ph idx="1" type="body"/>
          </p:nvPr>
        </p:nvSpPr>
        <p:spPr>
          <a:xfrm>
            <a:off x="311700" y="675500"/>
            <a:ext cx="8520600" cy="3893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share your narrator introductions and the scripts you just revised with one or two of your peers in order to receive feedback about what you might want to revise about your scripts for the end of unit assessment in the next lesson, when you will need to turn in your final narrative scripts.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idx="1" type="body"/>
          </p:nvPr>
        </p:nvSpPr>
        <p:spPr>
          <a:xfrm>
            <a:off x="178100" y="0"/>
            <a:ext cx="8520600" cy="895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will trade scripts, read silently, then take turns sharing feedback based on the criteria:</a:t>
            </a:r>
            <a:endParaRPr/>
          </a:p>
        </p:txBody>
      </p:sp>
      <p:pic>
        <p:nvPicPr>
          <p:cNvPr id="136" name="Google Shape;136;p26"/>
          <p:cNvPicPr preferRelativeResize="0"/>
          <p:nvPr/>
        </p:nvPicPr>
        <p:blipFill>
          <a:blip r:embed="rId3">
            <a:alphaModFix/>
          </a:blip>
          <a:stretch>
            <a:fillRect/>
          </a:stretch>
        </p:blipFill>
        <p:spPr>
          <a:xfrm>
            <a:off x="0" y="1275560"/>
            <a:ext cx="9144000" cy="386793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42" name="Google Shape;142;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Exit Ticket (5 min)</a:t>
            </a:r>
            <a:endParaRPr/>
          </a:p>
          <a:p>
            <a:pPr indent="0" lvl="0" marL="0" rtl="0" algn="l">
              <a:spcBef>
                <a:spcPts val="1600"/>
              </a:spcBef>
              <a:spcAft>
                <a:spcPts val="1600"/>
              </a:spcAft>
              <a:buNone/>
            </a:pPr>
            <a:r>
              <a:rPr lang="en"/>
              <a:t>Write on the bottom of your script drafts from today, one or two things you want to revise about your individual scripts for the end of unit assessment in the next lesson. Your ideas for revision should be based on feedback you received.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9" name="Google Shape;149;p28"/>
          <p:cNvPicPr preferRelativeResize="0"/>
          <p:nvPr/>
        </p:nvPicPr>
        <p:blipFill>
          <a:blip r:embed="rId3">
            <a:alphaModFix/>
          </a:blip>
          <a:stretch>
            <a:fillRect/>
          </a:stretch>
        </p:blipFill>
        <p:spPr>
          <a:xfrm>
            <a:off x="0" y="1546149"/>
            <a:ext cx="9144000" cy="145065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