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72f3ac7a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72f3ac7a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72f3ac7a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72f3ac7a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72f3ac7a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72f3ac7a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72f3ac7a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72f3ac7a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2f3ac7a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2f3ac7a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2f3ac7a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2f3ac7a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2f3ac7a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2f3ac7a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2f3ac7a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2f3ac7a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72f3ac7a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2f3ac7a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2f3ac7a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2f3ac7a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72f3ac7a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2f3ac7a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72f3ac7a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72f3ac7a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72f3ac7a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72f3ac7a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2f3ac7a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2f3ac7a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2f3ac7a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2f3ac7a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2d73e8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2d73e8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d2d73e89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d2d73e89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2d73e89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2d73e89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72f3ac7a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2f3ac7a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242091"/>
            <a:ext cx="9143999" cy="19986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62675"/>
            <a:ext cx="8858250" cy="3505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and Key Vocabulary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narrow my text selection, related to a theme and focus on narration and dialogue</a:t>
            </a:r>
            <a:endParaRPr/>
          </a:p>
          <a:p>
            <a:pPr indent="-342900" lvl="0" marL="457200" rtl="0" algn="l">
              <a:spcBef>
                <a:spcPts val="0"/>
              </a:spcBef>
              <a:spcAft>
                <a:spcPts val="0"/>
              </a:spcAft>
              <a:buSzPts val="1800"/>
              <a:buChar char="●"/>
            </a:pPr>
            <a:r>
              <a:rPr lang="en"/>
              <a:t>I can write an introduction to my script</a:t>
            </a:r>
            <a:endParaRPr/>
          </a:p>
          <a:p>
            <a:pPr indent="-342900" lvl="0" marL="457200" rtl="0" algn="l">
              <a:spcBef>
                <a:spcPts val="0"/>
              </a:spcBef>
              <a:spcAft>
                <a:spcPts val="0"/>
              </a:spcAft>
              <a:buSzPts val="1800"/>
              <a:buChar char="●"/>
            </a:pPr>
            <a:r>
              <a:rPr lang="en"/>
              <a:t>I can justify my selection of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Teacher Modeling: Narrow Passage Selections, Focusing on Narration and Dialogue (15 mins)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311700" y="50500"/>
            <a:ext cx="8524200" cy="45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Earlier in this unit, you spent some time “noticing” and “wondering” about Readers Theater.  </a:t>
            </a:r>
            <a:endParaRPr/>
          </a:p>
          <a:p>
            <a:pPr indent="0" lvl="0" marL="0" rtl="0" algn="l">
              <a:spcBef>
                <a:spcPts val="1600"/>
              </a:spcBef>
              <a:spcAft>
                <a:spcPts val="0"/>
              </a:spcAft>
              <a:buNone/>
            </a:pPr>
            <a:r>
              <a:rPr lang="en"/>
              <a:t>Follow along as we read the paragraph of narration and the narrator lines from the script.</a:t>
            </a:r>
            <a:endParaRPr/>
          </a:p>
          <a:p>
            <a:pPr indent="0" lvl="0" marL="0" rtl="0" algn="l">
              <a:spcBef>
                <a:spcPts val="1600"/>
              </a:spcBef>
              <a:spcAft>
                <a:spcPts val="1600"/>
              </a:spcAft>
              <a:buNone/>
            </a:pPr>
            <a:r>
              <a:t/>
            </a:r>
            <a:endParaRPr/>
          </a:p>
        </p:txBody>
      </p:sp>
      <p:pic>
        <p:nvPicPr>
          <p:cNvPr id="87" name="Google Shape;87;p18"/>
          <p:cNvPicPr preferRelativeResize="0"/>
          <p:nvPr/>
        </p:nvPicPr>
        <p:blipFill>
          <a:blip r:embed="rId3">
            <a:alphaModFix/>
          </a:blip>
          <a:stretch>
            <a:fillRect/>
          </a:stretch>
        </p:blipFill>
        <p:spPr>
          <a:xfrm>
            <a:off x="0" y="-8"/>
            <a:ext cx="9143999" cy="3916516"/>
          </a:xfrm>
          <a:prstGeom prst="rect">
            <a:avLst/>
          </a:prstGeom>
          <a:noFill/>
          <a:ln>
            <a:noFill/>
          </a:ln>
        </p:spPr>
      </p:pic>
      <p:pic>
        <p:nvPicPr>
          <p:cNvPr id="88" name="Google Shape;88;p18"/>
          <p:cNvPicPr preferRelativeResize="0"/>
          <p:nvPr/>
        </p:nvPicPr>
        <p:blipFill>
          <a:blip r:embed="rId4">
            <a:alphaModFix/>
          </a:blip>
          <a:stretch>
            <a:fillRect/>
          </a:stretch>
        </p:blipFill>
        <p:spPr>
          <a:xfrm>
            <a:off x="176600" y="0"/>
            <a:ext cx="8814999" cy="5342912"/>
          </a:xfrm>
          <a:prstGeom prst="rect">
            <a:avLst/>
          </a:prstGeom>
          <a:noFill/>
          <a:ln>
            <a:noFill/>
          </a:ln>
        </p:spPr>
      </p:pic>
      <p:sp>
        <p:nvSpPr>
          <p:cNvPr id="89" name="Google Shape;89;p18"/>
          <p:cNvSpPr/>
          <p:nvPr/>
        </p:nvSpPr>
        <p:spPr>
          <a:xfrm>
            <a:off x="371725" y="1183900"/>
            <a:ext cx="8001000" cy="2065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solidFill>
                  <a:srgbClr val="FF0000"/>
                </a:solidFill>
              </a:rPr>
              <a:t>What do you notice about the paragraph from the novel and the narrator lines from the script?  Let’s add this to the “notice” column of our anchor chart.</a:t>
            </a:r>
            <a:endParaRPr b="1" sz="2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0" st="0"/>
                                            </p:txEl>
                                          </p:spTgt>
                                        </p:tgtEl>
                                        <p:attrNameLst>
                                          <p:attrName>style.visibility</p:attrName>
                                        </p:attrNameLst>
                                      </p:cBhvr>
                                      <p:to>
                                        <p:strVal val="visible"/>
                                      </p:to>
                                    </p:set>
                                    <p:animEffect filter="fade" transition="in">
                                      <p:cBhvr>
                                        <p:cTn dur="1000"/>
                                        <p:tgtEl>
                                          <p:spTgt spid="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1" st="1"/>
                                            </p:txEl>
                                          </p:spTgt>
                                        </p:tgtEl>
                                        <p:attrNameLst>
                                          <p:attrName>style.visibility</p:attrName>
                                        </p:attrNameLst>
                                      </p:cBhvr>
                                      <p:to>
                                        <p:strVal val="visible"/>
                                      </p:to>
                                    </p:set>
                                    <p:animEffect filter="fade" transition="in">
                                      <p:cBhvr>
                                        <p:cTn dur="1000"/>
                                        <p:tgtEl>
                                          <p:spTgt spid="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2" st="2"/>
                                            </p:txEl>
                                          </p:spTgt>
                                        </p:tgtEl>
                                        <p:attrNameLst>
                                          <p:attrName>style.visibility</p:attrName>
                                        </p:attrNameLst>
                                      </p:cBhvr>
                                      <p:to>
                                        <p:strVal val="visible"/>
                                      </p:to>
                                    </p:set>
                                    <p:animEffect filter="fade" transition="in">
                                      <p:cBhvr>
                                        <p:cTn dur="1000"/>
                                        <p:tgtEl>
                                          <p:spTgt spid="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1000"/>
                                        <p:tgtEl>
                                          <p:spTgt spid="87"/>
                                        </p:tgtEl>
                                        <p:attrNameLst>
                                          <p:attrName>ppt_w</p:attrName>
                                        </p:attrNameLst>
                                      </p:cBhvr>
                                      <p:tavLst>
                                        <p:tav fmla="" tm="0">
                                          <p:val>
                                            <p:strVal val="0"/>
                                          </p:val>
                                        </p:tav>
                                        <p:tav fmla="" tm="100000">
                                          <p:val>
                                            <p:strVal val="#ppt_w"/>
                                          </p:val>
                                        </p:tav>
                                      </p:tavLst>
                                    </p:anim>
                                    <p:anim calcmode="lin" valueType="num">
                                      <p:cBhvr additive="base">
                                        <p:cTn dur="1000"/>
                                        <p:tgtEl>
                                          <p:spTgt spid="8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1000"/>
                                        <p:tgtEl>
                                          <p:spTgt spid="88"/>
                                        </p:tgtEl>
                                        <p:attrNameLst>
                                          <p:attrName>ppt_w</p:attrName>
                                        </p:attrNameLst>
                                      </p:cBhvr>
                                      <p:tavLst>
                                        <p:tav fmla="" tm="0">
                                          <p:val>
                                            <p:strVal val="0"/>
                                          </p:val>
                                        </p:tav>
                                        <p:tav fmla="" tm="100000">
                                          <p:val>
                                            <p:strVal val="#ppt_w"/>
                                          </p:val>
                                        </p:tav>
                                      </p:tavLst>
                                    </p:anim>
                                    <p:anim calcmode="lin" valueType="num">
                                      <p:cBhvr additive="base">
                                        <p:cTn dur="1000"/>
                                        <p:tgtEl>
                                          <p:spTgt spid="8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idx="1" type="body"/>
          </p:nvPr>
        </p:nvSpPr>
        <p:spPr>
          <a:xfrm>
            <a:off x="311700" y="1368450"/>
            <a:ext cx="8520600" cy="3200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How does the dialogue from the script, connect to the narration?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idx="1" type="body"/>
          </p:nvPr>
        </p:nvSpPr>
        <p:spPr>
          <a:xfrm>
            <a:off x="311700" y="170300"/>
            <a:ext cx="3616200" cy="43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that in lesson 6 we worked with these cards to help us find details for our scripts.</a:t>
            </a:r>
            <a:endParaRPr/>
          </a:p>
        </p:txBody>
      </p:sp>
      <p:pic>
        <p:nvPicPr>
          <p:cNvPr id="100" name="Google Shape;100;p20"/>
          <p:cNvPicPr preferRelativeResize="0"/>
          <p:nvPr/>
        </p:nvPicPr>
        <p:blipFill>
          <a:blip r:embed="rId3">
            <a:alphaModFix/>
          </a:blip>
          <a:stretch>
            <a:fillRect/>
          </a:stretch>
        </p:blipFill>
        <p:spPr>
          <a:xfrm>
            <a:off x="3927845" y="331925"/>
            <a:ext cx="5216156" cy="4125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idx="1" type="body"/>
          </p:nvPr>
        </p:nvSpPr>
        <p:spPr>
          <a:xfrm>
            <a:off x="311700" y="144625"/>
            <a:ext cx="8520600" cy="44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are going to work on narrowing our text selections, for a narrative script.  We will also add the passages that we marked with sticky notes to our UDHR category cards.  I’m going to model this for you with the sample I have displayed.</a:t>
            </a:r>
            <a:endParaRPr/>
          </a:p>
          <a:p>
            <a:pPr indent="0" lvl="0" marL="0" rtl="0" algn="l">
              <a:spcBef>
                <a:spcPts val="1600"/>
              </a:spcBef>
              <a:spcAft>
                <a:spcPts val="1600"/>
              </a:spcAft>
              <a:buNone/>
            </a:pPr>
            <a:r>
              <a:rPr lang="en"/>
              <a:t>First, I’m going to reread the UDHR article I’m focusing 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2" name="Google Shape;112;p22"/>
          <p:cNvPicPr preferRelativeResize="0"/>
          <p:nvPr/>
        </p:nvPicPr>
        <p:blipFill>
          <a:blip r:embed="rId3">
            <a:alphaModFix/>
          </a:blip>
          <a:stretch>
            <a:fillRect/>
          </a:stretch>
        </p:blipFill>
        <p:spPr>
          <a:xfrm>
            <a:off x="1055938" y="0"/>
            <a:ext cx="6502862"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0" lang="en"/>
              <a:t>Pages 46-47</a:t>
            </a:r>
            <a:endParaRPr/>
          </a:p>
        </p:txBody>
      </p:sp>
      <p:pic>
        <p:nvPicPr>
          <p:cNvPr id="118" name="Google Shape;118;p23"/>
          <p:cNvPicPr preferRelativeResize="0"/>
          <p:nvPr/>
        </p:nvPicPr>
        <p:blipFill>
          <a:blip r:embed="rId3">
            <a:alphaModFix/>
          </a:blip>
          <a:stretch>
            <a:fillRect/>
          </a:stretch>
        </p:blipFill>
        <p:spPr>
          <a:xfrm>
            <a:off x="109600" y="1047750"/>
            <a:ext cx="7010401" cy="2047875"/>
          </a:xfrm>
          <a:prstGeom prst="rect">
            <a:avLst/>
          </a:prstGeom>
          <a:noFill/>
          <a:ln>
            <a:noFill/>
          </a:ln>
        </p:spPr>
      </p:pic>
      <p:pic>
        <p:nvPicPr>
          <p:cNvPr id="119" name="Google Shape;119;p23"/>
          <p:cNvPicPr preferRelativeResize="0"/>
          <p:nvPr/>
        </p:nvPicPr>
        <p:blipFill>
          <a:blip r:embed="rId4">
            <a:alphaModFix/>
          </a:blip>
          <a:stretch>
            <a:fillRect/>
          </a:stretch>
        </p:blipFill>
        <p:spPr>
          <a:xfrm>
            <a:off x="0" y="3095625"/>
            <a:ext cx="7477126" cy="2047875"/>
          </a:xfrm>
          <a:prstGeom prst="rect">
            <a:avLst/>
          </a:prstGeom>
          <a:noFill/>
          <a:ln>
            <a:noFill/>
          </a:ln>
        </p:spPr>
      </p:pic>
      <p:sp>
        <p:nvSpPr>
          <p:cNvPr id="120" name="Google Shape;120;p23"/>
          <p:cNvSpPr txBox="1"/>
          <p:nvPr/>
        </p:nvSpPr>
        <p:spPr>
          <a:xfrm>
            <a:off x="457200" y="45720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t/>
            </a:r>
            <a:endParaRPr sz="3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idx="1" type="body"/>
          </p:nvPr>
        </p:nvSpPr>
        <p:spPr>
          <a:xfrm>
            <a:off x="0" y="3379650"/>
            <a:ext cx="9144000" cy="11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“If you don’t intend to marry him, Señora, you cannot stay here.”</a:t>
            </a:r>
            <a:endParaRPr sz="2500"/>
          </a:p>
          <a:p>
            <a:pPr indent="0" lvl="0" marL="0" rtl="0" algn="l">
              <a:spcBef>
                <a:spcPts val="1600"/>
              </a:spcBef>
              <a:spcAft>
                <a:spcPts val="0"/>
              </a:spcAft>
              <a:buNone/>
            </a:pPr>
            <a:r>
              <a:rPr lang="en" sz="2500"/>
              <a:t>“You could move to some other part of Mexico, but in poverty.”</a:t>
            </a:r>
            <a:endParaRPr sz="2500"/>
          </a:p>
          <a:p>
            <a:pPr indent="0" lvl="0" marL="0" rtl="0" algn="l">
              <a:spcBef>
                <a:spcPts val="1600"/>
              </a:spcBef>
              <a:spcAft>
                <a:spcPts val="1600"/>
              </a:spcAft>
              <a:buNone/>
            </a:pPr>
            <a:r>
              <a:t/>
            </a:r>
            <a:endParaRPr sz="2500"/>
          </a:p>
        </p:txBody>
      </p:sp>
      <p:pic>
        <p:nvPicPr>
          <p:cNvPr id="126" name="Google Shape;126;p24"/>
          <p:cNvPicPr preferRelativeResize="0"/>
          <p:nvPr/>
        </p:nvPicPr>
        <p:blipFill>
          <a:blip r:embed="rId3">
            <a:alphaModFix/>
          </a:blip>
          <a:stretch>
            <a:fillRect/>
          </a:stretch>
        </p:blipFill>
        <p:spPr>
          <a:xfrm>
            <a:off x="2177075" y="0"/>
            <a:ext cx="4272832" cy="3379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Group Work: Narrowing Passage Selections (20 mins)</a:t>
            </a:r>
            <a:endParaRPr/>
          </a:p>
        </p:txBody>
      </p:sp>
      <p:sp>
        <p:nvSpPr>
          <p:cNvPr id="132" name="Google Shape;132;p25"/>
          <p:cNvSpPr txBox="1"/>
          <p:nvPr>
            <p:ph idx="1" type="body"/>
          </p:nvPr>
        </p:nvSpPr>
        <p:spPr>
          <a:xfrm>
            <a:off x="311700" y="1535425"/>
            <a:ext cx="8520600" cy="3033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Join your Readers Theater groups that we formed in lesson 6 and take out your UDHR category card and your copies of </a:t>
            </a:r>
            <a:r>
              <a:rPr i="1" lang="en"/>
              <a:t>Esperanza Rising.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animEffect filter="fade" transition="in">
                                      <p:cBhvr>
                                        <p:cTn dur="1000"/>
                                        <p:tgtEl>
                                          <p:spTgt spid="13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Add the passages that are most strongly related to your UDHR article to the article category card.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Group Work: Dividing Script Passages and Determining Sequence (15 mins)</a:t>
            </a:r>
            <a:endParaRPr/>
          </a:p>
        </p:txBody>
      </p:sp>
      <p:sp>
        <p:nvSpPr>
          <p:cNvPr id="143" name="Google Shape;143;p27"/>
          <p:cNvSpPr txBox="1"/>
          <p:nvPr>
            <p:ph idx="1" type="body"/>
          </p:nvPr>
        </p:nvSpPr>
        <p:spPr>
          <a:xfrm>
            <a:off x="311700" y="1633500"/>
            <a:ext cx="8520600" cy="293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idx="1" type="body"/>
          </p:nvPr>
        </p:nvSpPr>
        <p:spPr>
          <a:xfrm>
            <a:off x="311700" y="205950"/>
            <a:ext cx="8520600" cy="436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Each of you will be responsible for creating a Readers Theater script individually.</a:t>
            </a:r>
            <a:endParaRPr/>
          </a:p>
          <a:p>
            <a:pPr indent="0" lvl="0" marL="0" rtl="0" algn="l">
              <a:spcBef>
                <a:spcPts val="1600"/>
              </a:spcBef>
              <a:spcAft>
                <a:spcPts val="0"/>
              </a:spcAft>
              <a:buNone/>
            </a:pPr>
            <a:r>
              <a:rPr lang="en"/>
              <a:t>You will need to divide the passages you selected among the group members, making sure no one is using any of the same narration or dialogue, and that each script is unique.</a:t>
            </a:r>
            <a:endParaRPr/>
          </a:p>
          <a:p>
            <a:pPr indent="0" lvl="0" marL="0" rtl="0" algn="l">
              <a:spcBef>
                <a:spcPts val="1600"/>
              </a:spcBef>
              <a:spcAft>
                <a:spcPts val="1600"/>
              </a:spcAft>
              <a:buNone/>
            </a:pPr>
            <a:r>
              <a:rPr lang="en"/>
              <a:t>Mark the lines by writing your initials by them.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idx="1" type="body"/>
          </p:nvPr>
        </p:nvSpPr>
        <p:spPr>
          <a:xfrm>
            <a:off x="53775" y="182575"/>
            <a:ext cx="9045000" cy="43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you’ve decided which lines you’ll be using, read through them and decide what order to place them in for the script. Consider:</a:t>
            </a:r>
            <a:endParaRPr/>
          </a:p>
          <a:p>
            <a:pPr indent="-342900" lvl="0" marL="457200" rtl="0" algn="l">
              <a:spcBef>
                <a:spcPts val="1600"/>
              </a:spcBef>
              <a:spcAft>
                <a:spcPts val="0"/>
              </a:spcAft>
              <a:buSzPts val="1800"/>
              <a:buChar char="●"/>
            </a:pPr>
            <a:r>
              <a:rPr lang="en"/>
              <a:t>What would your audience need to know first?</a:t>
            </a:r>
            <a:endParaRPr/>
          </a:p>
          <a:p>
            <a:pPr indent="-342900" lvl="0" marL="457200" rtl="0" algn="l">
              <a:spcBef>
                <a:spcPts val="0"/>
              </a:spcBef>
              <a:spcAft>
                <a:spcPts val="0"/>
              </a:spcAft>
              <a:buSzPts val="1800"/>
              <a:buChar char="●"/>
            </a:pPr>
            <a:r>
              <a:rPr lang="en"/>
              <a:t>What should go next?</a:t>
            </a:r>
            <a:endParaRPr/>
          </a:p>
          <a:p>
            <a:pPr indent="-342900" lvl="0" marL="457200" rtl="0" algn="l">
              <a:spcBef>
                <a:spcPts val="0"/>
              </a:spcBef>
              <a:spcAft>
                <a:spcPts val="0"/>
              </a:spcAft>
              <a:buSzPts val="1800"/>
              <a:buChar char="●"/>
            </a:pPr>
            <a:r>
              <a:rPr lang="en"/>
              <a:t>When in time is this happening?</a:t>
            </a:r>
            <a:endParaRPr/>
          </a:p>
          <a:p>
            <a:pPr indent="0" lvl="0" marL="0" rtl="0" algn="l">
              <a:spcBef>
                <a:spcPts val="1600"/>
              </a:spcBef>
              <a:spcAft>
                <a:spcPts val="1600"/>
              </a:spcAft>
              <a:buNone/>
            </a:pPr>
            <a:r>
              <a:rPr lang="en" sz="2300">
                <a:solidFill>
                  <a:srgbClr val="FF0000"/>
                </a:solidFill>
              </a:rPr>
              <a:t>Look back in the novel to help you make decisions about sequence.</a:t>
            </a:r>
            <a:endParaRPr sz="23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animEffect filter="fade" transition="in">
                                      <p:cBhvr>
                                        <p:cTn dur="1000"/>
                                        <p:tgtEl>
                                          <p:spTgt spid="1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animEffect filter="fade" transition="in">
                                      <p:cBhvr>
                                        <p:cTn dur="1000"/>
                                        <p:tgtEl>
                                          <p:spTgt spid="1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animEffect filter="fade" transition="in">
                                      <p:cBhvr>
                                        <p:cTn dur="1000"/>
                                        <p:tgtEl>
                                          <p:spTgt spid="15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3" st="3"/>
                                            </p:txEl>
                                          </p:spTgt>
                                        </p:tgtEl>
                                        <p:attrNameLst>
                                          <p:attrName>style.visibility</p:attrName>
                                        </p:attrNameLst>
                                      </p:cBhvr>
                                      <p:to>
                                        <p:strVal val="visible"/>
                                      </p:to>
                                    </p:set>
                                    <p:animEffect filter="fade" transition="in">
                                      <p:cBhvr>
                                        <p:cTn dur="1000"/>
                                        <p:tgtEl>
                                          <p:spTgt spid="15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xEl>
                                              <p:pRg end="4" st="4"/>
                                            </p:txEl>
                                          </p:spTgt>
                                        </p:tgtEl>
                                        <p:attrNameLst>
                                          <p:attrName>style.visibility</p:attrName>
                                        </p:attrNameLst>
                                      </p:cBhvr>
                                      <p:to>
                                        <p:strVal val="visible"/>
                                      </p:to>
                                    </p:set>
                                    <p:animEffect filter="fade" transition="in">
                                      <p:cBhvr>
                                        <p:cTn dur="1000"/>
                                        <p:tgtEl>
                                          <p:spTgt spid="15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59" name="Google Shape;159;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(5 min)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idx="1" type="body"/>
          </p:nvPr>
        </p:nvSpPr>
        <p:spPr>
          <a:xfrm>
            <a:off x="311700" y="194075"/>
            <a:ext cx="8520600" cy="437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about the scripts you started:</a:t>
            </a:r>
            <a:endParaRPr/>
          </a:p>
          <a:p>
            <a:pPr indent="-342900" lvl="0" marL="457200" rtl="0" algn="l">
              <a:spcBef>
                <a:spcPts val="1600"/>
              </a:spcBef>
              <a:spcAft>
                <a:spcPts val="0"/>
              </a:spcAft>
              <a:buSzPts val="1800"/>
              <a:buChar char="●"/>
            </a:pPr>
            <a:r>
              <a:rPr lang="en"/>
              <a:t>What did you find challenging about narrowing the text?</a:t>
            </a:r>
            <a:endParaRPr/>
          </a:p>
          <a:p>
            <a:pPr indent="-342900" lvl="0" marL="457200" rtl="0" algn="l">
              <a:spcBef>
                <a:spcPts val="0"/>
              </a:spcBef>
              <a:spcAft>
                <a:spcPts val="0"/>
              </a:spcAft>
              <a:buSzPts val="1800"/>
              <a:buChar char="●"/>
            </a:pPr>
            <a:r>
              <a:rPr lang="en"/>
              <a:t>How did you decide what text to keep for your script?</a:t>
            </a:r>
            <a:endParaRPr/>
          </a:p>
          <a:p>
            <a:pPr indent="-342900" lvl="0" marL="457200" rtl="0" algn="l">
              <a:spcBef>
                <a:spcPts val="0"/>
              </a:spcBef>
              <a:spcAft>
                <a:spcPts val="0"/>
              </a:spcAft>
              <a:buSzPts val="1800"/>
              <a:buChar char="●"/>
            </a:pPr>
            <a:r>
              <a:rPr lang="en"/>
              <a:t>How did you determine the sequence of the lines you highlighted and wrote onto your category cards?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10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10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10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1000"/>
                                        <p:tgtEl>
                                          <p:spTgt spid="16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32"/>
          <p:cNvPicPr preferRelativeResize="0"/>
          <p:nvPr/>
        </p:nvPicPr>
        <p:blipFill>
          <a:blip r:embed="rId3">
            <a:alphaModFix/>
          </a:blip>
          <a:stretch>
            <a:fillRect/>
          </a:stretch>
        </p:blipFill>
        <p:spPr>
          <a:xfrm>
            <a:off x="0" y="1540478"/>
            <a:ext cx="9143999" cy="114504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